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18" r:id="rId3"/>
    <p:sldId id="317" r:id="rId4"/>
    <p:sldId id="319" r:id="rId5"/>
    <p:sldId id="389" r:id="rId7"/>
    <p:sldId id="323" r:id="rId8"/>
    <p:sldId id="328" r:id="rId9"/>
    <p:sldId id="325" r:id="rId10"/>
    <p:sldId id="326" r:id="rId11"/>
    <p:sldId id="390" r:id="rId12"/>
    <p:sldId id="327" r:id="rId13"/>
    <p:sldId id="329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9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T20" initials="C" lastIdx="2" clrIdx="0"/>
  <p:cmAuthor id="2" name="fjygo" initials="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80"/>
        <p:guide pos="390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64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周期内变化和周期间变化，多</a:t>
            </a:r>
            <a:r>
              <a:rPr lang="zh-CN" altLang="en-US"/>
              <a:t>周期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Rnn</a:t>
            </a:r>
            <a:r>
              <a:rPr lang="zh-CN" altLang="en-US"/>
              <a:t>，</a:t>
            </a:r>
            <a:r>
              <a:rPr lang="en-US" altLang="zh-CN"/>
              <a:t>lstm</a:t>
            </a:r>
            <a:r>
              <a:rPr lang="zh-CN" altLang="en-US"/>
              <a:t>无法建模长程依赖关系，</a:t>
            </a:r>
            <a:r>
              <a:rPr lang="en-US" altLang="zh-CN"/>
              <a:t>transformer</a:t>
            </a:r>
            <a:r>
              <a:rPr lang="zh-CN" altLang="en-US"/>
              <a:t>时间</a:t>
            </a:r>
            <a:r>
              <a:rPr lang="zh-CN" altLang="en-US"/>
              <a:t>复杂度</a:t>
            </a:r>
            <a:endParaRPr lang="zh-CN" altLang="en-US"/>
          </a:p>
          <a:p>
            <a:r>
              <a:rPr lang="en-US" altLang="zh-CN"/>
              <a:t>transformer</a:t>
            </a:r>
            <a:r>
              <a:rPr lang="zh-CN" altLang="en-US"/>
              <a:t>注意力计算的是</a:t>
            </a:r>
            <a:r>
              <a:rPr lang="zh-CN" altLang="en-US"/>
              <a:t>离散点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纯</a:t>
            </a:r>
            <a:r>
              <a:rPr lang="en-US" altLang="zh-CN"/>
              <a:t>MLP</a:t>
            </a:r>
            <a:r>
              <a:rPr lang="zh-CN" altLang="en-US"/>
              <a:t>框架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1d</a:t>
            </a:r>
            <a:r>
              <a:rPr lang="zh-CN" altLang="en-US"/>
              <a:t>卷积没有长期</a:t>
            </a:r>
            <a:r>
              <a:rPr lang="zh-CN" altLang="en-US"/>
              <a:t>依赖性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避免无意义高频带来的噪声，只选择前</a:t>
            </a:r>
            <a:r>
              <a:rPr lang="en-US" altLang="zh-CN"/>
              <a:t>K</a:t>
            </a:r>
            <a:r>
              <a:rPr lang="zh-CN" altLang="en-US"/>
              <a:t>个</a:t>
            </a:r>
            <a:r>
              <a:rPr lang="zh-CN" altLang="en-US"/>
              <a:t>幅值</a:t>
            </a:r>
            <a:endParaRPr lang="zh-CN" altLang="en-US"/>
          </a:p>
          <a:p>
            <a:r>
              <a:rPr lang="en-US" altLang="zh-CN"/>
              <a:t>padding</a:t>
            </a:r>
            <a:r>
              <a:rPr lang="zh-CN" altLang="en-US"/>
              <a:t>是为了</a:t>
            </a:r>
            <a:r>
              <a:rPr lang="zh-CN" altLang="en-US"/>
              <a:t>整除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一维变二维，卷积提取二维时序变化表征，二维变一维（首尾拼接），自适应融合就是加权</a:t>
            </a:r>
            <a:r>
              <a:rPr lang="zh-CN" altLang="en-US"/>
              <a:t>求和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每个</a:t>
            </a:r>
            <a:r>
              <a:rPr lang="en-US" altLang="zh-CN"/>
              <a:t>timesblock</a:t>
            </a:r>
            <a:r>
              <a:rPr lang="zh-CN" altLang="en-US"/>
              <a:t>块都重新计算</a:t>
            </a:r>
            <a:r>
              <a:rPr lang="zh-CN" altLang="en-US"/>
              <a:t>周期</a:t>
            </a:r>
            <a:endParaRPr lang="zh-CN" altLang="en-US"/>
          </a:p>
          <a:p>
            <a:r>
              <a:rPr lang="zh-CN" altLang="en-US"/>
              <a:t>最终有多个预测头，再将预测结果全连接</a:t>
            </a:r>
            <a:r>
              <a:rPr lang="zh-CN" altLang="en-US"/>
              <a:t>合并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41793" y="838199"/>
            <a:ext cx="682498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b="1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图片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650"/>
            <a:ext cx="3341688" cy="819150"/>
          </a:xfrm>
          <a:prstGeom prst="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单圆角矩形 1"/>
          <p:cNvSpPr/>
          <p:nvPr userDrawn="1"/>
        </p:nvSpPr>
        <p:spPr>
          <a:xfrm>
            <a:off x="8535988" y="6653213"/>
            <a:ext cx="3656012" cy="204787"/>
          </a:xfrm>
          <a:prstGeom prst="round1Rect">
            <a:avLst/>
          </a:prstGeom>
          <a:gradFill>
            <a:gsLst>
              <a:gs pos="0">
                <a:schemeClr val="accent6">
                  <a:alpha val="29000"/>
                </a:schemeClr>
              </a:gs>
              <a:gs pos="80000">
                <a:schemeClr val="accent6"/>
              </a:gs>
              <a:gs pos="100000">
                <a:schemeClr val="accent6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 altLang="en-US" noProof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 userDrawn="1"/>
        </p:nvSpPr>
        <p:spPr bwMode="auto">
          <a:xfrm>
            <a:off x="3362325" y="1852613"/>
            <a:ext cx="296068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3600" b="1">
              <a:solidFill>
                <a:srgbClr val="00487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607724" y="332509"/>
            <a:ext cx="8592589" cy="474028"/>
          </a:xfrm>
          <a:prstGeom prst="rect">
            <a:avLst/>
          </a:prstGeom>
        </p:spPr>
        <p:txBody>
          <a:bodyPr/>
          <a:lstStyle>
            <a:lvl1pPr>
              <a:defRPr sz="2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kern="0" dirty="0"/>
              <a:t>单击此处编辑母版标题样式</a:t>
            </a:r>
            <a:endParaRPr lang="zh-CN" altLang="en-US" kern="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315913" y="6296402"/>
            <a:ext cx="11304587" cy="56159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 dirty="0"/>
              <a:t>引用论文</a:t>
            </a:r>
            <a:endParaRPr lang="en-US" altLang="zh-CN" dirty="0"/>
          </a:p>
          <a:p>
            <a:pPr lvl="0"/>
            <a:r>
              <a:rPr lang="zh-CN" altLang="en-US" dirty="0"/>
              <a:t>以及出处</a:t>
            </a:r>
            <a:endParaRPr lang="zh-CN" altLang="en-US" dirty="0"/>
          </a:p>
        </p:txBody>
      </p:sp>
    </p:spTree>
  </p:cSld>
  <p:clrMapOvr>
    <a:masterClrMapping/>
  </p:clrMapOvr>
  <p:transition spd="med"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41793" y="838199"/>
            <a:ext cx="682498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b="1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650"/>
            <a:ext cx="3341688" cy="819150"/>
          </a:xfrm>
          <a:prstGeom prst="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单圆角矩形 1"/>
          <p:cNvSpPr/>
          <p:nvPr userDrawn="1"/>
        </p:nvSpPr>
        <p:spPr>
          <a:xfrm>
            <a:off x="8535988" y="6653213"/>
            <a:ext cx="3656012" cy="204787"/>
          </a:xfrm>
          <a:prstGeom prst="round1Rect">
            <a:avLst/>
          </a:prstGeom>
          <a:gradFill>
            <a:gsLst>
              <a:gs pos="0">
                <a:schemeClr val="accent6">
                  <a:alpha val="29000"/>
                </a:schemeClr>
              </a:gs>
              <a:gs pos="80000">
                <a:schemeClr val="accent6"/>
              </a:gs>
              <a:gs pos="100000">
                <a:schemeClr val="accent6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 altLang="en-US" noProof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单击以编辑母版副标题样式</a:t>
            </a:r>
            <a:endParaRPr lang="en-US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6339" y="338811"/>
            <a:ext cx="7424651" cy="468921"/>
          </a:xfrm>
          <a:prstGeom prst="rect">
            <a:avLst/>
          </a:prstGeom>
        </p:spPr>
        <p:txBody>
          <a:bodyPr/>
          <a:lstStyle>
            <a:lvl1pPr>
              <a:defRPr sz="2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med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2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9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4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emf"/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1.png"/><Relationship Id="rId2" Type="http://schemas.openxmlformats.org/officeDocument/2006/relationships/tags" Target="../tags/tag63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12.xml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52795" y="27057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2590" y="1181735"/>
            <a:ext cx="8019415" cy="44303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75815" y="589280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单个时间点通常无法提供足够的语义信息进行分析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med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52795" y="27057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2795" y="2014855"/>
            <a:ext cx="4819650" cy="1333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596005" y="2933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自适应</a:t>
            </a:r>
            <a:r>
              <a:rPr lang="zh-CN" altLang="en-US"/>
              <a:t>融合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99745" y="1398270"/>
            <a:ext cx="47028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幅值A可以反映所选频率和周期的相对重要性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795" y="1314450"/>
            <a:ext cx="1685925" cy="381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5" y="2776220"/>
            <a:ext cx="6022340" cy="385508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767705" y="1066800"/>
            <a:ext cx="5271770" cy="2165985"/>
          </a:xfrm>
          <a:prstGeom prst="rect">
            <a:avLst/>
          </a:prstGeom>
          <a:noFill/>
          <a:ln w="1905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52795" y="27057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5835" y="5354955"/>
            <a:ext cx="6397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长序列，随便分</a:t>
            </a:r>
            <a:r>
              <a:rPr lang="en-US" altLang="zh-CN"/>
              <a:t>batch</a:t>
            </a:r>
            <a:r>
              <a:rPr lang="zh-CN" altLang="en-US"/>
              <a:t>，时间模式都是类似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短序列，</a:t>
            </a:r>
            <a:r>
              <a:rPr lang="en-US" altLang="zh-CN"/>
              <a:t>batch</a:t>
            </a:r>
            <a:r>
              <a:rPr lang="zh-CN" altLang="en-US"/>
              <a:t>不同，时间模型相差</a:t>
            </a:r>
            <a:r>
              <a:rPr lang="zh-CN" altLang="en-US"/>
              <a:t>很多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6805" y="1238885"/>
            <a:ext cx="3971925" cy="485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55" y="2018665"/>
            <a:ext cx="4572000" cy="29813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200" y="2162175"/>
            <a:ext cx="3068320" cy="294132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14730" y="60001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每一个</a:t>
            </a:r>
            <a:r>
              <a:rPr lang="en-US" altLang="zh-CN"/>
              <a:t>batch</a:t>
            </a:r>
            <a:r>
              <a:rPr lang="zh-CN" altLang="en-US"/>
              <a:t>都重新算</a:t>
            </a:r>
            <a:r>
              <a:rPr lang="zh-CN" altLang="en-US"/>
              <a:t>周期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62680" y="4051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TimesBlock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014730" y="63684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r>
              <a:rPr lang="en-US" altLang="zh-CN"/>
              <a:t>esNet</a:t>
            </a:r>
            <a:endParaRPr lang="en-US" altLang="zh-CN"/>
          </a:p>
        </p:txBody>
      </p:sp>
    </p:spTree>
  </p:cSld>
  <p:clrMapOvr>
    <a:masterClrMapping/>
  </p:clrMapOvr>
  <p:transition spd="med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52795" y="27057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890" y="1473835"/>
            <a:ext cx="4860290" cy="26816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79165" y="4755515"/>
            <a:ext cx="6437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时间变化信息量更大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更能反映时间序列的连续性、周期性、趋势性等固有属性。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530" y="1445895"/>
            <a:ext cx="5048250" cy="2709545"/>
          </a:xfrm>
          <a:prstGeom prst="rect">
            <a:avLst/>
          </a:prstGeom>
        </p:spPr>
      </p:pic>
    </p:spTree>
  </p:cSld>
  <p:clrMapOvr>
    <a:masterClrMapping/>
  </p:clrMapOvr>
  <p:transition spd="med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52795" y="2705735"/>
            <a:ext cx="4064000" cy="914400"/>
          </a:xfrm>
          <a:prstGeom prst="rect">
            <a:avLst/>
          </a:prstGeom>
        </p:spPr>
        <p:txBody>
          <a:bodyPr wrap="square"/>
          <a:p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9450705" y="2350135"/>
            <a:ext cx="1270000" cy="127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" y="1034415"/>
            <a:ext cx="2253615" cy="16713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0" y="2611755"/>
            <a:ext cx="5234940" cy="392811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>
            <a:off x="2353310" y="4013200"/>
            <a:ext cx="403860" cy="0"/>
          </a:xfrm>
          <a:prstGeom prst="straightConnector1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2312670" y="4094480"/>
            <a:ext cx="90805" cy="1807845"/>
          </a:xfrm>
          <a:prstGeom prst="line">
            <a:avLst/>
          </a:prstGeom>
          <a:ln w="12700" cap="flat" cmpd="sng" algn="ctr">
            <a:gradFill>
              <a:gsLst>
                <a:gs pos="50000">
                  <a:schemeClr val="accent6"/>
                </a:gs>
                <a:gs pos="0">
                  <a:schemeClr val="accent6">
                    <a:lumMod val="25000"/>
                    <a:lumOff val="75000"/>
                  </a:schemeClr>
                </a:gs>
                <a:gs pos="100000">
                  <a:schemeClr val="accent6">
                    <a:lumMod val="85000"/>
                  </a:schemeClr>
                </a:gs>
              </a:gsLst>
              <a:lin ang="5400000" scaled="0"/>
            </a:gra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2706370" y="4104640"/>
            <a:ext cx="10160" cy="1646555"/>
          </a:xfrm>
          <a:prstGeom prst="line">
            <a:avLst/>
          </a:prstGeom>
          <a:ln w="12700" cap="flat" cmpd="sng" algn="ctr">
            <a:solidFill>
              <a:schemeClr val="accent6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587115" y="4013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多周期相互重叠、相互影响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927350" y="3296920"/>
            <a:ext cx="403860" cy="0"/>
          </a:xfrm>
          <a:prstGeom prst="straightConnector1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2886710" y="3378200"/>
            <a:ext cx="90805" cy="1807845"/>
          </a:xfrm>
          <a:prstGeom prst="line">
            <a:avLst/>
          </a:prstGeom>
          <a:ln w="12700" cap="flat" cmpd="sng" algn="ctr">
            <a:gradFill>
              <a:gsLst>
                <a:gs pos="50000">
                  <a:schemeClr val="accent6"/>
                </a:gs>
                <a:gs pos="0">
                  <a:schemeClr val="accent6">
                    <a:lumMod val="25000"/>
                    <a:lumOff val="75000"/>
                  </a:schemeClr>
                </a:gs>
                <a:gs pos="100000">
                  <a:schemeClr val="accent6">
                    <a:lumMod val="85000"/>
                  </a:schemeClr>
                </a:gs>
              </a:gsLst>
              <a:lin ang="5400000" scaled="0"/>
            </a:gra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3280410" y="3388360"/>
            <a:ext cx="10160" cy="1646555"/>
          </a:xfrm>
          <a:prstGeom prst="line">
            <a:avLst/>
          </a:prstGeom>
          <a:ln w="12700" cap="flat" cmpd="sng" algn="ctr">
            <a:solidFill>
              <a:schemeClr val="accent6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536950" y="3429000"/>
            <a:ext cx="403860" cy="0"/>
          </a:xfrm>
          <a:prstGeom prst="straightConnector1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3496310" y="3510280"/>
            <a:ext cx="90805" cy="1807845"/>
          </a:xfrm>
          <a:prstGeom prst="line">
            <a:avLst/>
          </a:prstGeom>
          <a:ln w="12700" cap="flat" cmpd="sng" algn="ctr">
            <a:gradFill>
              <a:gsLst>
                <a:gs pos="50000">
                  <a:schemeClr val="accent6"/>
                </a:gs>
                <a:gs pos="0">
                  <a:schemeClr val="accent6">
                    <a:lumMod val="25000"/>
                    <a:lumOff val="75000"/>
                  </a:schemeClr>
                </a:gs>
                <a:gs pos="100000">
                  <a:schemeClr val="accent6">
                    <a:lumMod val="85000"/>
                  </a:schemeClr>
                </a:gs>
              </a:gsLst>
              <a:lin ang="5400000" scaled="0"/>
            </a:gra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3890010" y="3520440"/>
            <a:ext cx="10160" cy="1646555"/>
          </a:xfrm>
          <a:prstGeom prst="line">
            <a:avLst/>
          </a:prstGeom>
          <a:ln w="12700" cap="flat" cmpd="sng" algn="ctr">
            <a:solidFill>
              <a:schemeClr val="accent6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185" y="3025140"/>
            <a:ext cx="4686300" cy="3516630"/>
          </a:xfrm>
          <a:prstGeom prst="rect">
            <a:avLst/>
          </a:prstGeom>
        </p:spPr>
      </p:pic>
      <p:cxnSp>
        <p:nvCxnSpPr>
          <p:cNvPr id="27" name="直接箭头连接符 26"/>
          <p:cNvCxnSpPr/>
          <p:nvPr/>
        </p:nvCxnSpPr>
        <p:spPr>
          <a:xfrm flipV="1">
            <a:off x="7066915" y="3599180"/>
            <a:ext cx="1659890" cy="20955"/>
          </a:xfrm>
          <a:prstGeom prst="straightConnector1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004050" y="3599180"/>
            <a:ext cx="90805" cy="1807845"/>
          </a:xfrm>
          <a:prstGeom prst="line">
            <a:avLst/>
          </a:prstGeom>
          <a:ln w="12700" cap="flat" cmpd="sng" algn="ctr">
            <a:gradFill>
              <a:gsLst>
                <a:gs pos="50000">
                  <a:schemeClr val="accent6"/>
                </a:gs>
                <a:gs pos="0">
                  <a:schemeClr val="accent6">
                    <a:lumMod val="25000"/>
                    <a:lumOff val="75000"/>
                  </a:schemeClr>
                </a:gs>
                <a:gs pos="100000">
                  <a:schemeClr val="accent6">
                    <a:lumMod val="85000"/>
                  </a:schemeClr>
                </a:gs>
              </a:gsLst>
              <a:lin ang="5400000" scaled="0"/>
            </a:gra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8786495" y="3448050"/>
            <a:ext cx="90805" cy="1807845"/>
          </a:xfrm>
          <a:prstGeom prst="line">
            <a:avLst/>
          </a:prstGeom>
          <a:ln w="12700" cap="flat" cmpd="sng" algn="ctr">
            <a:gradFill>
              <a:gsLst>
                <a:gs pos="50000">
                  <a:schemeClr val="accent6"/>
                </a:gs>
                <a:gs pos="0">
                  <a:schemeClr val="accent6">
                    <a:lumMod val="25000"/>
                    <a:lumOff val="75000"/>
                  </a:schemeClr>
                </a:gs>
                <a:gs pos="100000">
                  <a:schemeClr val="accent6">
                    <a:lumMod val="85000"/>
                  </a:schemeClr>
                </a:gs>
              </a:gsLst>
              <a:lin ang="5400000" scaled="0"/>
            </a:gra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8880475" y="3578225"/>
            <a:ext cx="1659890" cy="20955"/>
          </a:xfrm>
          <a:prstGeom prst="straightConnector1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10383520" y="3599180"/>
            <a:ext cx="90805" cy="1807845"/>
          </a:xfrm>
          <a:prstGeom prst="line">
            <a:avLst/>
          </a:prstGeom>
          <a:ln w="12700" cap="flat" cmpd="sng" algn="ctr">
            <a:gradFill>
              <a:gsLst>
                <a:gs pos="50000">
                  <a:schemeClr val="accent6"/>
                </a:gs>
                <a:gs pos="0">
                  <a:schemeClr val="accent6">
                    <a:lumMod val="25000"/>
                    <a:lumOff val="75000"/>
                  </a:schemeClr>
                </a:gs>
                <a:gs pos="100000">
                  <a:schemeClr val="accent6">
                    <a:lumMod val="85000"/>
                  </a:schemeClr>
                </a:gs>
              </a:gsLst>
              <a:lin ang="5400000" scaled="0"/>
            </a:gra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1202055" y="3619500"/>
            <a:ext cx="3848100" cy="4064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10261600" y="3776980"/>
            <a:ext cx="212725" cy="2381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773805" y="3510280"/>
            <a:ext cx="212725" cy="2381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147695" y="3448050"/>
            <a:ext cx="212725" cy="2381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538730" y="4015105"/>
            <a:ext cx="212725" cy="2381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933575" y="3361055"/>
            <a:ext cx="212725" cy="2381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4814570" y="3429000"/>
            <a:ext cx="403860" cy="0"/>
          </a:xfrm>
          <a:prstGeom prst="straightConnector1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4753610" y="3609340"/>
            <a:ext cx="10160" cy="1646555"/>
          </a:xfrm>
          <a:prstGeom prst="line">
            <a:avLst/>
          </a:prstGeom>
          <a:ln w="12700" cap="flat" cmpd="sng" algn="ctr">
            <a:solidFill>
              <a:schemeClr val="accent6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4331970" y="3856355"/>
            <a:ext cx="212725" cy="2381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4937125" y="3510280"/>
            <a:ext cx="212725" cy="2381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514080" y="3856355"/>
            <a:ext cx="212725" cy="2381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725" y="988060"/>
            <a:ext cx="3540760" cy="2023110"/>
          </a:xfrm>
          <a:prstGeom prst="rect">
            <a:avLst/>
          </a:prstGeom>
        </p:spPr>
      </p:pic>
    </p:spTree>
  </p:cSld>
  <p:clrMapOvr>
    <a:masterClrMapping/>
  </p:clrMapOvr>
  <p:transition spd="med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6580" y="1736725"/>
            <a:ext cx="6153150" cy="2249170"/>
          </a:xfrm>
          <a:prstGeom prst="rect">
            <a:avLst/>
          </a:prstGeom>
        </p:spPr>
      </p:pic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831975" y="4611370"/>
          <a:ext cx="7966075" cy="1507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5395"/>
                <a:gridCol w="1304290"/>
                <a:gridCol w="4136390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01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Interperiod</a:t>
                      </a:r>
                      <a:r>
                        <a:rPr lang="zh-CN" altLang="en-US" sz="1800">
                          <a:sym typeface="+mn-ea"/>
                        </a:rPr>
                        <a:t>周期间变化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离散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连续不同时期的长期趋势。</a:t>
                      </a:r>
                      <a:endParaRPr lang="zh-CN" altLang="en-US"/>
                    </a:p>
                  </a:txBody>
                  <a:tcPr/>
                </a:tc>
              </a:tr>
              <a:tr h="6115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Intraperiod周期内变化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连续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一个时期内的短期时间模式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736725"/>
            <a:ext cx="5351780" cy="22974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6395" y="4330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两种数据变化</a:t>
            </a:r>
            <a:r>
              <a:rPr lang="zh-CN" altLang="en-US"/>
              <a:t>趋势</a:t>
            </a:r>
            <a:endParaRPr lang="zh-CN" altLang="en-US"/>
          </a:p>
        </p:txBody>
      </p:sp>
    </p:spTree>
  </p:cSld>
  <p:clrMapOvr>
    <a:masterClrMapping/>
  </p:clrMapOvr>
  <p:transition spd="med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52795" y="27057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880" y="1473835"/>
            <a:ext cx="11068050" cy="34385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23975" y="555244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1D</a:t>
            </a:r>
            <a:r>
              <a:rPr lang="zh-CN" altLang="en-US"/>
              <a:t>卷积只能</a:t>
            </a:r>
            <a:r>
              <a:rPr lang="zh-CN" altLang="en-US"/>
              <a:t>学习相邻时间点之间的变化</a:t>
            </a:r>
            <a:endParaRPr lang="zh-CN" altLang="en-US"/>
          </a:p>
          <a:p>
            <a:r>
              <a:rPr lang="en-US" altLang="zh-CN">
                <a:sym typeface="+mn-ea"/>
              </a:rPr>
              <a:t>2D</a:t>
            </a:r>
            <a:r>
              <a:rPr lang="zh-CN" altLang="en-US">
                <a:sym typeface="+mn-ea"/>
              </a:rPr>
              <a:t>卷积可以不同周期间离散点的</a:t>
            </a:r>
            <a:r>
              <a:rPr lang="zh-CN" altLang="en-US">
                <a:sym typeface="+mn-ea"/>
              </a:rPr>
              <a:t>变化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24885" y="4051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同时表示周期内和周期间变化</a:t>
            </a:r>
            <a:r>
              <a:rPr lang="en-US" altLang="zh-CN"/>
              <a:t>-1D-2</a:t>
            </a:r>
            <a:r>
              <a:rPr lang="en-US" altLang="zh-CN"/>
              <a:t>D</a:t>
            </a:r>
            <a:endParaRPr lang="en-US" altLang="zh-CN"/>
          </a:p>
        </p:txBody>
      </p:sp>
    </p:spTree>
  </p:cSld>
  <p:clrMapOvr>
    <a:masterClrMapping/>
  </p:clrMapOvr>
  <p:transition spd="med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37810" y="2994025"/>
            <a:ext cx="4064000" cy="914400"/>
          </a:xfrm>
          <a:prstGeom prst="rect">
            <a:avLst/>
          </a:prstGeom>
        </p:spPr>
        <p:txBody>
          <a:bodyPr wrap="square"/>
          <a:p>
            <a:pPr algn="l">
              <a:buClrTx/>
              <a:buSzTx/>
              <a:buFontTx/>
            </a:pPr>
            <a:r>
              <a:rPr lang="zh-CN" altLang="en-US" noProof="1"/>
              <a:t>2D Locality</a:t>
            </a:r>
            <a:endParaRPr lang="zh-CN" altLang="en-US" noProof="1"/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35070" y="22034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Generality in 2D vision backbones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3890" y="164338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将1D时间序列转换为时间2d变化，可以选择计算机视觉主干</a:t>
            </a:r>
            <a:r>
              <a:rPr lang="zh-CN" altLang="en-US"/>
              <a:t>网络来进行表示学习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140" y="2705735"/>
            <a:ext cx="4229100" cy="3000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0" y="3751580"/>
            <a:ext cx="2811145" cy="26943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920" y="1166495"/>
            <a:ext cx="3329940" cy="2262505"/>
          </a:xfrm>
          <a:prstGeom prst="rect">
            <a:avLst/>
          </a:prstGeom>
        </p:spPr>
      </p:pic>
      <p:sp>
        <p:nvSpPr>
          <p:cNvPr id="44" name="椭圆 43"/>
          <p:cNvSpPr/>
          <p:nvPr/>
        </p:nvSpPr>
        <p:spPr>
          <a:xfrm>
            <a:off x="10027920" y="1711960"/>
            <a:ext cx="212725" cy="2381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0027920" y="2118360"/>
            <a:ext cx="212725" cy="2381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52795" y="27057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32774"/>
          <a:stretch>
            <a:fillRect/>
          </a:stretch>
        </p:blipFill>
        <p:spPr>
          <a:xfrm>
            <a:off x="324485" y="953135"/>
            <a:ext cx="5423535" cy="304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77615" y="2203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自适应发现多</a:t>
            </a:r>
            <a:r>
              <a:rPr lang="zh-CN" altLang="en-US"/>
              <a:t>周期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28675" y="6212840"/>
            <a:ext cx="9563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>
                <a:sym typeface="+mn-ea"/>
              </a:rPr>
              <a:t>快速傅里叶变换FFT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避免无意义高频带来的噪声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只选择前k幅值，不同特征之间取</a:t>
            </a:r>
            <a:r>
              <a:rPr lang="en-US" altLang="zh-CN">
                <a:sym typeface="+mn-ea"/>
              </a:rPr>
              <a:t>a</a:t>
            </a:r>
            <a:r>
              <a:rPr lang="en-US" altLang="zh-CN">
                <a:sym typeface="+mn-ea"/>
              </a:rPr>
              <a:t>vg</a:t>
            </a:r>
            <a:endParaRPr lang="en-US" altLang="zh-CN"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5" y="4302125"/>
            <a:ext cx="1181100" cy="2762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10" y="4578350"/>
            <a:ext cx="8429625" cy="6762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" y="5254625"/>
            <a:ext cx="1047750" cy="3714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3915" y="5273040"/>
            <a:ext cx="1457325" cy="3524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8810" y="5283200"/>
            <a:ext cx="1866900" cy="3429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7460" y="5278755"/>
            <a:ext cx="1514475" cy="3429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2460" y="1316355"/>
            <a:ext cx="5276850" cy="4953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2460" y="2096770"/>
            <a:ext cx="6010275" cy="4857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83960" y="2976880"/>
            <a:ext cx="1885950" cy="3714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83960" y="3742690"/>
            <a:ext cx="1838325" cy="361950"/>
          </a:xfrm>
          <a:prstGeom prst="rect">
            <a:avLst/>
          </a:prstGeom>
        </p:spPr>
      </p:pic>
      <p:cxnSp>
        <p:nvCxnSpPr>
          <p:cNvPr id="25" name="直接箭头连接符 24"/>
          <p:cNvCxnSpPr>
            <a:endCxn id="23" idx="0"/>
          </p:cNvCxnSpPr>
          <p:nvPr/>
        </p:nvCxnSpPr>
        <p:spPr>
          <a:xfrm flipH="1">
            <a:off x="7226935" y="2609850"/>
            <a:ext cx="2540" cy="367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3" idx="2"/>
            <a:endCxn id="24" idx="0"/>
          </p:cNvCxnSpPr>
          <p:nvPr/>
        </p:nvCxnSpPr>
        <p:spPr>
          <a:xfrm flipH="1">
            <a:off x="7203440" y="3348355"/>
            <a:ext cx="23495" cy="394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7229475" y="1781175"/>
            <a:ext cx="0" cy="428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719445" y="1066800"/>
            <a:ext cx="6003925" cy="3106420"/>
          </a:xfrm>
          <a:prstGeom prst="rect">
            <a:avLst/>
          </a:prstGeom>
          <a:noFill/>
          <a:ln w="1905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49910" y="4177665"/>
            <a:ext cx="8741410" cy="1759585"/>
          </a:xfrm>
          <a:prstGeom prst="rect">
            <a:avLst/>
          </a:prstGeom>
          <a:noFill/>
          <a:ln w="1905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52795" y="27057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62985" y="37655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TIMESBLOCK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905" y="1236345"/>
            <a:ext cx="1352550" cy="304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710" y="1226820"/>
            <a:ext cx="1657350" cy="3143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160395" y="12223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嵌入</a:t>
            </a:r>
            <a:r>
              <a:rPr lang="zh-CN" altLang="en-US"/>
              <a:t>层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565" y="3521710"/>
            <a:ext cx="5212080" cy="333629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1865630" y="1365250"/>
            <a:ext cx="9798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916045" y="1375410"/>
            <a:ext cx="889000" cy="20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65" y="1783715"/>
            <a:ext cx="8543925" cy="18288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73050" y="1076325"/>
            <a:ext cx="10155555" cy="2455545"/>
          </a:xfrm>
          <a:prstGeom prst="rect">
            <a:avLst/>
          </a:prstGeom>
          <a:noFill/>
          <a:ln w="1905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52795" y="2705735"/>
            <a:ext cx="4064000" cy="914400"/>
          </a:xfrm>
          <a:prstGeom prst="rect">
            <a:avLst/>
          </a:prstGeom>
        </p:spPr>
        <p:txBody>
          <a:bodyPr wrap="square"/>
          <a:p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060" y="2399665"/>
            <a:ext cx="5245735" cy="3486150"/>
          </a:xfrm>
          <a:prstGeom prst="rect">
            <a:avLst/>
          </a:prstGeom>
        </p:spPr>
      </p:pic>
      <p:pic>
        <p:nvPicPr>
          <p:cNvPr id="104" name="图片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6609080" y="2943860"/>
            <a:ext cx="4968240" cy="25787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1214120"/>
            <a:ext cx="4314825" cy="542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170" y="3014345"/>
            <a:ext cx="1323975" cy="714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53485" y="4349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Inception</a:t>
            </a:r>
            <a:endParaRPr lang="en-US" altLang="zh-CN"/>
          </a:p>
        </p:txBody>
      </p:sp>
    </p:spTree>
  </p:cSld>
  <p:clrMapOvr>
    <a:masterClrMapping/>
  </p:clrMapOvr>
  <p:transition spd="med">
    <p:blinds dir="vert"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TABLE_ENDDRAG_ORIGIN_RECT" val="600*125"/>
  <p:tag name="TABLE_ENDDRAG_RECT" val="452*396*600*125"/>
</p:tagLst>
</file>

<file path=ppt/tags/tag64.xml><?xml version="1.0" encoding="utf-8"?>
<p:tagLst xmlns:p="http://schemas.openxmlformats.org/presentationml/2006/main">
  <p:tag name="commondata" val="eyJoZGlkIjoiODdlNzg2YzRiM2UyNzA0OTk4OWU5MzUwZTk1NGE2ZTM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WPS 演示</Application>
  <PresentationFormat>宽屏</PresentationFormat>
  <Paragraphs>79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CLT</cp:lastModifiedBy>
  <cp:revision>324</cp:revision>
  <dcterms:created xsi:type="dcterms:W3CDTF">2019-06-19T02:08:00Z</dcterms:created>
  <dcterms:modified xsi:type="dcterms:W3CDTF">2024-06-10T09:07:49Z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B59962BA00E148068510265712BAF352_13</vt:lpwstr>
  </property>
</Properties>
</file>