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460" r:id="rId3"/>
    <p:sldId id="462" r:id="rId5"/>
    <p:sldId id="463" r:id="rId6"/>
    <p:sldId id="461" r:id="rId7"/>
    <p:sldId id="464" r:id="rId8"/>
    <p:sldId id="465" r:id="rId9"/>
    <p:sldId id="472" r:id="rId10"/>
    <p:sldId id="467" r:id="rId11"/>
    <p:sldId id="468" r:id="rId12"/>
    <p:sldId id="469" r:id="rId13"/>
    <p:sldId id="470" r:id="rId14"/>
    <p:sldId id="443" r:id="rId15"/>
    <p:sldId id="454" r:id="rId16"/>
    <p:sldId id="456" r:id="rId17"/>
    <p:sldId id="458" r:id="rId18"/>
    <p:sldId id="473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T20" initials="C" lastIdx="1" clrIdx="0"/>
  <p:cmAuthor id="2" name="fjygo" initials="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80"/>
        <p:guide pos="38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00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F8186-C1CE-4A2F-8AB6-489C8DBB56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序列分解，多周期</a:t>
            </a:r>
            <a:r>
              <a:rPr lang="zh-CN" altLang="en-US"/>
              <a:t>分析</a:t>
            </a:r>
            <a:endParaRPr lang="zh-CN" altLang="en-US"/>
          </a:p>
          <a:p>
            <a:r>
              <a:rPr lang="en-US" altLang="zh-CN">
                <a:sym typeface="+mn-ea"/>
              </a:rPr>
              <a:t>1)</a:t>
            </a:r>
            <a:r>
              <a:rPr lang="zh-CN" altLang="en-US">
                <a:sym typeface="+mn-ea"/>
              </a:rPr>
              <a:t>时间序列在不同的采样尺度上呈现出不同的模式。</a:t>
            </a:r>
            <a:endParaRPr lang="zh-CN" altLang="en-US"/>
          </a:p>
          <a:p>
            <a:r>
              <a:rPr lang="zh-CN" altLang="en-US">
                <a:sym typeface="+mn-ea"/>
              </a:rPr>
              <a:t>微观信息和宏观信息分别反映在细尺度和粗尺度上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2)</a:t>
            </a:r>
            <a:r>
              <a:rPr lang="zh-CN" altLang="en-US">
                <a:sym typeface="+mn-ea"/>
              </a:rPr>
              <a:t>同一个时间序列，用不同的频率来采样它，得到的新的序列所蕴含的时域信息是不同的。</a:t>
            </a:r>
            <a:endParaRPr lang="zh-CN" altLang="en-US">
              <a:sym typeface="+mn-ea"/>
            </a:endParaRPr>
          </a:p>
          <a:p>
            <a:r>
              <a:rPr lang="zh-CN" altLang="en-US"/>
              <a:t>未来的变化是由多个尺度的变化共同决定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多尺度混合</a:t>
            </a:r>
            <a:r>
              <a:rPr lang="zh-CN" altLang="en-US"/>
              <a:t>观点</a:t>
            </a:r>
            <a:endParaRPr lang="zh-CN" altLang="en-US"/>
          </a:p>
          <a:p>
            <a:r>
              <a:rPr lang="en-US" altLang="zh-CN">
                <a:sym typeface="+mn-ea"/>
              </a:rPr>
              <a:t>2)</a:t>
            </a:r>
            <a:r>
              <a:rPr lang="zh-CN" altLang="en-US">
                <a:sym typeface="+mn-ea"/>
              </a:rPr>
              <a:t>同一个时间序列，用不同的频率来采样它，得到的新的序列所蕴含的时域信息是不同的。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纯</a:t>
            </a:r>
            <a:r>
              <a:rPr lang="en-US" altLang="zh-CN"/>
              <a:t>MLP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过去分解混合</a:t>
            </a:r>
            <a:r>
              <a:rPr lang="en-US" altLang="zh-CN"/>
              <a:t>+</a:t>
            </a:r>
            <a:r>
              <a:rPr lang="zh-CN" altLang="en-US"/>
              <a:t>未来预测</a:t>
            </a:r>
            <a:r>
              <a:rPr lang="zh-CN" altLang="en-US"/>
              <a:t>混合</a:t>
            </a:r>
            <a:endParaRPr lang="zh-CN" altLang="en-US"/>
          </a:p>
          <a:p>
            <a:r>
              <a:rPr lang="zh-CN" altLang="en-US"/>
              <a:t>平均池化，</a:t>
            </a:r>
            <a:r>
              <a:rPr lang="en-US" altLang="zh-CN"/>
              <a:t>PDM</a:t>
            </a:r>
            <a:r>
              <a:rPr lang="zh-CN" altLang="en-US"/>
              <a:t>提取不同尺度的趋势项和</a:t>
            </a:r>
            <a:r>
              <a:rPr lang="zh-CN" altLang="en-US"/>
              <a:t>季节性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pdm</a:t>
            </a:r>
            <a:r>
              <a:rPr lang="zh-CN" altLang="en-US"/>
              <a:t>提取过去的信息并将不同尺度上的季节性和趋势项</a:t>
            </a:r>
            <a:r>
              <a:rPr lang="zh-CN" altLang="en-US"/>
              <a:t>混合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将复杂的时序变化分解为季节和趋势</a:t>
            </a:r>
            <a:r>
              <a:rPr lang="zh-CN" altLang="en-US"/>
              <a:t>分量</a:t>
            </a:r>
            <a:endParaRPr lang="zh-CN" altLang="en-US"/>
          </a:p>
          <a:p>
            <a:r>
              <a:rPr lang="zh-CN" altLang="en-US"/>
              <a:t>纳入低层次细尺度的时序信息可以为粗尺度的补充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对于趋势项，细尺度的详细变化可能会引入噪声，影响宏观</a:t>
            </a:r>
            <a:r>
              <a:rPr lang="zh-CN" altLang="en-US"/>
              <a:t>趋势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趋势项合并，用多个预测头（线性</a:t>
            </a:r>
            <a:r>
              <a:rPr lang="zh-CN" altLang="en-US"/>
              <a:t>全连接）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41793" y="838199"/>
            <a:ext cx="682498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图片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3341688" cy="81915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单圆角矩形 1"/>
          <p:cNvSpPr/>
          <p:nvPr userDrawn="1"/>
        </p:nvSpPr>
        <p:spPr>
          <a:xfrm>
            <a:off x="8535988" y="6653213"/>
            <a:ext cx="3656012" cy="204787"/>
          </a:xfrm>
          <a:prstGeom prst="round1Rect">
            <a:avLst/>
          </a:prstGeom>
          <a:gradFill>
            <a:gsLst>
              <a:gs pos="0">
                <a:schemeClr val="accent6">
                  <a:alpha val="29000"/>
                </a:schemeClr>
              </a:gs>
              <a:gs pos="8000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en-US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 userDrawn="1"/>
        </p:nvSpPr>
        <p:spPr bwMode="auto">
          <a:xfrm>
            <a:off x="3362325" y="1852613"/>
            <a:ext cx="29606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600" b="1">
              <a:solidFill>
                <a:srgbClr val="0048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07724" y="332509"/>
            <a:ext cx="8592589" cy="474028"/>
          </a:xfrm>
          <a:prstGeom prst="rect">
            <a:avLst/>
          </a:prstGeom>
        </p:spPr>
        <p:txBody>
          <a:bodyPr/>
          <a:lstStyle>
            <a:lvl1pPr>
              <a:defRPr sz="2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kern="0" dirty="0"/>
              <a:t>单击此处编辑母版标题样式</a:t>
            </a:r>
            <a:endParaRPr lang="zh-CN" altLang="en-US" kern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15913" y="6296402"/>
            <a:ext cx="11304587" cy="56159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dirty="0"/>
              <a:t>引用论文</a:t>
            </a:r>
            <a:endParaRPr lang="en-US" altLang="zh-CN" dirty="0"/>
          </a:p>
          <a:p>
            <a:pPr lvl="0"/>
            <a:r>
              <a:rPr lang="zh-CN" altLang="en-US" dirty="0"/>
              <a:t>以及出处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1793" y="838199"/>
            <a:ext cx="682498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3341688" cy="81915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单圆角矩形 1"/>
          <p:cNvSpPr/>
          <p:nvPr userDrawn="1"/>
        </p:nvSpPr>
        <p:spPr>
          <a:xfrm>
            <a:off x="8535988" y="6653213"/>
            <a:ext cx="3656012" cy="204787"/>
          </a:xfrm>
          <a:prstGeom prst="round1Rect">
            <a:avLst/>
          </a:prstGeom>
          <a:gradFill>
            <a:gsLst>
              <a:gs pos="0">
                <a:schemeClr val="accent6">
                  <a:alpha val="29000"/>
                </a:schemeClr>
              </a:gs>
              <a:gs pos="80000">
                <a:schemeClr val="accent6"/>
              </a:gs>
              <a:gs pos="100000">
                <a:schemeClr val="accent6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altLang="en-US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6339" y="338811"/>
            <a:ext cx="7424651" cy="468921"/>
          </a:xfrm>
          <a:prstGeom prst="rect">
            <a:avLst/>
          </a:prstGeom>
        </p:spPr>
        <p:txBody>
          <a:bodyPr/>
          <a:lstStyle>
            <a:lvl1pPr>
              <a:defRPr sz="2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22.png"/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7.emf"/><Relationship Id="rId34" Type="http://schemas.openxmlformats.org/officeDocument/2006/relationships/notesSlide" Target="../notesSlides/notesSlide2.xml"/><Relationship Id="rId33" Type="http://schemas.openxmlformats.org/officeDocument/2006/relationships/slideLayout" Target="../slideLayouts/slideLayout12.xml"/><Relationship Id="rId32" Type="http://schemas.openxmlformats.org/officeDocument/2006/relationships/image" Target="../media/image9.png"/><Relationship Id="rId31" Type="http://schemas.openxmlformats.org/officeDocument/2006/relationships/tags" Target="../tags/tag91.xml"/><Relationship Id="rId30" Type="http://schemas.openxmlformats.org/officeDocument/2006/relationships/tags" Target="../tags/tag90.xml"/><Relationship Id="rId3" Type="http://schemas.openxmlformats.org/officeDocument/2006/relationships/tags" Target="../tags/tag65.xml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4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image" Target="../media/image8.emf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image" Target="../media/image29.png"/><Relationship Id="rId5" Type="http://schemas.openxmlformats.org/officeDocument/2006/relationships/tags" Target="../tags/tag95.xml"/><Relationship Id="rId4" Type="http://schemas.openxmlformats.org/officeDocument/2006/relationships/image" Target="../media/image28.png"/><Relationship Id="rId3" Type="http://schemas.openxmlformats.org/officeDocument/2006/relationships/tags" Target="../tags/tag94.xml"/><Relationship Id="rId2" Type="http://schemas.openxmlformats.org/officeDocument/2006/relationships/image" Target="../media/image27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31.png"/><Relationship Id="rId12" Type="http://schemas.openxmlformats.org/officeDocument/2006/relationships/image" Target="../media/image21.png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1034896" y="1240702"/>
            <a:ext cx="10750858" cy="1712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l">
              <a:buClrTx/>
              <a:buSzTx/>
              <a:buNone/>
            </a:pPr>
            <a:r>
              <a:rPr lang="zh-CN" altLang="en-US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《TimeMixer: Decomposable Multiscale Mixing for Time Series Forecasting》</a:t>
            </a:r>
            <a:br>
              <a:rPr lang="zh-CN" altLang="en-US" sz="2800" spc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ICLR，2024</a:t>
            </a:r>
            <a:r>
              <a:rPr lang="en-US" altLang="zh-CN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\</a:t>
            </a:r>
            <a:r>
              <a:rPr lang="zh-CN" altLang="en-US" sz="2800" spc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3，清华软院thuml</a:t>
            </a:r>
            <a:endParaRPr lang="zh-CN" altLang="en-US" sz="2800" spc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1135" y="1161415"/>
            <a:ext cx="714375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68390" y="1203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40" y="1169670"/>
            <a:ext cx="495300" cy="333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796780" y="1130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" y="1938020"/>
            <a:ext cx="7181850" cy="552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33775" y="3308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Trend Mixing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95" y="1389380"/>
            <a:ext cx="2143125" cy="333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0" y="3268345"/>
            <a:ext cx="4623435" cy="349631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3050" y="1066800"/>
            <a:ext cx="11304905" cy="220154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28000" y="20034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nn.linear(48,</a:t>
            </a:r>
            <a:r>
              <a:rPr lang="en-US" altLang="zh-CN">
                <a:sym typeface="+mn-ea"/>
              </a:rPr>
              <a:t>96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nn.gelu()</a:t>
            </a:r>
            <a:endParaRPr lang="en-US" altLang="zh-CN"/>
          </a:p>
          <a:p>
            <a:r>
              <a:rPr lang="en-US" altLang="zh-CN"/>
              <a:t>nn.linear(96.96)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32320" y="1475105"/>
            <a:ext cx="823595" cy="51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622790" y="1581785"/>
            <a:ext cx="417195" cy="416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605" y="3583940"/>
            <a:ext cx="4954905" cy="2712720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4560" y="385445"/>
            <a:ext cx="687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FMM-FUTURE MULTIPREDICTOR MIXING</a:t>
            </a:r>
            <a:r>
              <a:rPr lang="zh-CN" altLang="en-US"/>
              <a:t>多预测器</a:t>
            </a:r>
            <a:r>
              <a:rPr lang="zh-CN" altLang="en-US"/>
              <a:t>混合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1270635"/>
            <a:ext cx="249555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896745"/>
            <a:ext cx="6534150" cy="942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" y="3027680"/>
            <a:ext cx="140017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3285"/>
            <a:ext cx="4051935" cy="32080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00950" y="12515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不同尺度的序列呈现出不同的主导变化，</a:t>
            </a:r>
            <a:endParaRPr lang="zh-CN" altLang="en-US"/>
          </a:p>
          <a:p>
            <a:r>
              <a:rPr lang="zh-CN" altLang="en-US"/>
              <a:t>它们的预测也表现出不同的能力。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220" y="1318260"/>
            <a:ext cx="1704340" cy="399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3050" y="1066800"/>
            <a:ext cx="11367770" cy="2455545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85" y="4206875"/>
            <a:ext cx="4807585" cy="2000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115" y="3620135"/>
            <a:ext cx="2703830" cy="299656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2974340" y="5293995"/>
            <a:ext cx="1017905" cy="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</p:cNvCxnSpPr>
          <p:nvPr/>
        </p:nvCxnSpPr>
        <p:spPr>
          <a:xfrm flipV="1">
            <a:off x="8688070" y="5003165"/>
            <a:ext cx="459740" cy="203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2650" y="2148205"/>
            <a:ext cx="45986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）Forecastability可预测指数（</a:t>
            </a:r>
            <a:r>
              <a:rPr lang="en-US" altLang="zh-CN">
                <a:sym typeface="+mn-ea"/>
              </a:rPr>
              <a:t>2013ForeCA</a:t>
            </a:r>
            <a:r>
              <a:rPr lang="zh-CN" altLang="en-US">
                <a:sym typeface="+mn-ea"/>
              </a:rPr>
              <a:t>算法）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谱熵</a:t>
            </a:r>
            <a:r>
              <a:rPr lang="en-US" altLang="zh-CN"/>
              <a:t>--反映</a:t>
            </a:r>
            <a:r>
              <a:rPr lang="zh-CN" altLang="en-US"/>
              <a:t>数据</a:t>
            </a:r>
            <a:r>
              <a:rPr lang="en-US" altLang="zh-CN"/>
              <a:t>在频域中的不确定性</a:t>
            </a:r>
            <a:r>
              <a:rPr lang="zh-CN" altLang="en-US"/>
              <a:t>，度量数据集混乱程度的指标，熵值越高，时间序列趋势越复杂，越难以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Forecastability：（</a:t>
            </a:r>
            <a:r>
              <a:rPr lang="en-US" altLang="zh-CN"/>
              <a:t>1—</a:t>
            </a:r>
            <a:r>
              <a:rPr lang="zh-CN" altLang="en-US"/>
              <a:t>熵值）越大，可预测性越</a:t>
            </a:r>
            <a:r>
              <a:rPr lang="zh-CN" altLang="en-US"/>
              <a:t>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80580" y="1105535"/>
            <a:ext cx="4257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）因</a:t>
            </a:r>
            <a:r>
              <a:rPr lang="en-US" altLang="zh-CN"/>
              <a:t>PDM</a:t>
            </a:r>
            <a:r>
              <a:rPr lang="zh-CN" altLang="en-US"/>
              <a:t>模型进行了序列分解，假定了数据是有强周期性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1337945"/>
            <a:ext cx="6861810" cy="41821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45890" y="467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鲁棒性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3615" y="412115"/>
            <a:ext cx="486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预测长度</a:t>
            </a:r>
            <a:r>
              <a:rPr lang="en-US" altLang="zh-CN"/>
              <a:t>96{96</a:t>
            </a:r>
            <a:r>
              <a:rPr lang="zh-CN" altLang="en-US"/>
              <a:t>，</a:t>
            </a:r>
            <a:r>
              <a:rPr lang="en-US" altLang="zh-CN"/>
              <a:t>192</a:t>
            </a:r>
            <a:r>
              <a:rPr lang="zh-CN" altLang="en-US"/>
              <a:t>，</a:t>
            </a:r>
            <a:r>
              <a:rPr lang="en-US" altLang="zh-CN"/>
              <a:t>336</a:t>
            </a:r>
            <a:r>
              <a:rPr lang="zh-CN" altLang="en-US"/>
              <a:t>，</a:t>
            </a:r>
            <a:r>
              <a:rPr lang="en-US" altLang="zh-CN"/>
              <a:t>720}</a:t>
            </a:r>
            <a:r>
              <a:rPr lang="zh-CN" altLang="en-US"/>
              <a:t>求</a:t>
            </a:r>
            <a:r>
              <a:rPr lang="zh-CN" altLang="en-US"/>
              <a:t>平均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3215005"/>
            <a:ext cx="7815580" cy="2999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385570"/>
            <a:ext cx="7972425" cy="714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3785" y="247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OWA</a:t>
            </a:r>
            <a:r>
              <a:rPr lang="zh-CN" altLang="en-US"/>
              <a:t>是</a:t>
            </a:r>
            <a:r>
              <a:rPr lang="en-US" altLang="zh-CN"/>
              <a:t>Kaggle</a:t>
            </a:r>
            <a:r>
              <a:rPr lang="zh-CN" altLang="en-US"/>
              <a:t>竞赛用的</a:t>
            </a:r>
            <a:r>
              <a:rPr lang="zh-CN" altLang="en-US"/>
              <a:t>指标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208405"/>
            <a:ext cx="9991725" cy="4257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855" y="5594350"/>
            <a:ext cx="5622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）说明</a:t>
            </a:r>
            <a:r>
              <a:rPr lang="en-US" altLang="zh-CN"/>
              <a:t>FMM</a:t>
            </a:r>
            <a:r>
              <a:rPr lang="zh-CN" altLang="en-US"/>
              <a:t>有效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4</a:t>
            </a:r>
            <a:r>
              <a:rPr lang="zh-CN" altLang="en-US"/>
              <a:t>）说明序列混合</a:t>
            </a:r>
            <a:r>
              <a:rPr lang="zh-CN" altLang="en-US"/>
              <a:t>策略有效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7</a:t>
            </a:r>
            <a:r>
              <a:rPr lang="zh-CN" altLang="en-US"/>
              <a:t>）说明不同的趋势项适合不同的混合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）</a:t>
            </a:r>
            <a:r>
              <a:rPr lang="en-US" altLang="zh-CN"/>
              <a:t>10</a:t>
            </a:r>
            <a:r>
              <a:rPr lang="zh-CN" altLang="en-US"/>
              <a:t>）说明序列分解策略</a:t>
            </a:r>
            <a:r>
              <a:rPr lang="zh-CN" altLang="en-US"/>
              <a:t>有效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998855"/>
            <a:ext cx="5483225" cy="2704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3785235"/>
            <a:ext cx="8305800" cy="2762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88835" y="16186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）细尺度序列能够准确反映微观数值</a:t>
            </a:r>
            <a:r>
              <a:rPr lang="zh-CN" altLang="en-US"/>
              <a:t>范围，但容易受噪声</a:t>
            </a:r>
            <a:r>
              <a:rPr lang="zh-CN" altLang="en-US"/>
              <a:t>干扰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）粗尺度数据反映宏观趋势进行</a:t>
            </a:r>
            <a:r>
              <a:rPr lang="zh-CN" altLang="en-US"/>
              <a:t>指导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3955" y="427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不同尺度序列预测</a:t>
            </a:r>
            <a:r>
              <a:rPr lang="zh-CN" altLang="en-US"/>
              <a:t>概览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BB0CCC26-1E07-4B9A-8CBF-81ACF1F7318A}" type="slidenum">
              <a:rPr lang="zh-CN" altLang="en-US" sz="2000" smtClean="0"/>
            </a:fld>
            <a:endParaRPr lang="zh-CN" altLang="en-US" sz="20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1503045"/>
            <a:ext cx="8181975" cy="1743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85" y="4443095"/>
            <a:ext cx="7791450" cy="1714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5450" y="17183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）不同的降采样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1D</a:t>
            </a:r>
            <a:r>
              <a:rPr lang="zh-CN" altLang="en-US"/>
              <a:t>卷积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5450" y="44430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）计算损失的</a:t>
            </a:r>
            <a:r>
              <a:rPr lang="zh-CN" altLang="en-US"/>
              <a:t>策略</a:t>
            </a:r>
            <a:endParaRPr lang="zh-CN" altLang="en-US"/>
          </a:p>
          <a:p>
            <a:r>
              <a:rPr lang="zh-CN" altLang="en-US"/>
              <a:t>差别</a:t>
            </a:r>
            <a:r>
              <a:rPr lang="zh-CN" altLang="en-US"/>
              <a:t>不大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64255" y="37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小修补充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181735"/>
            <a:ext cx="8019415" cy="4430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96005" y="1847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单个时间点通常无法提供足够的语义信息进行分析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9165" y="394970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r>
              <a:rPr lang="zh-CN" altLang="en-US">
                <a:sym typeface="+mn-ea"/>
              </a:rPr>
              <a:t>时间变化信息量更大</a:t>
            </a:r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473835"/>
            <a:ext cx="4860290" cy="26816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81300" y="4658995"/>
            <a:ext cx="643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更能反映时间序列的连续性、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周期性</a:t>
            </a:r>
            <a:r>
              <a:rPr lang="zh-CN" altLang="en-US">
                <a:sym typeface="+mn-ea"/>
              </a:rPr>
              <a:t>、趋势性等固有属性。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0" y="1445895"/>
            <a:ext cx="5048250" cy="2709545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2119485863" y="-2128491433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9450705" y="2350135"/>
            <a:ext cx="1270000" cy="127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7840" y="2611755"/>
            <a:ext cx="5234940" cy="392811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>
            <a:off x="2353310" y="40132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 flipH="1">
            <a:off x="2312670" y="40944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7"/>
            </p:custDataLst>
          </p:nvPr>
        </p:nvCxnSpPr>
        <p:spPr>
          <a:xfrm flipH="1">
            <a:off x="2706370" y="41046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>
            <a:off x="2927350" y="329692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9"/>
            </p:custDataLst>
          </p:nvPr>
        </p:nvCxnSpPr>
        <p:spPr>
          <a:xfrm flipH="1">
            <a:off x="2886710" y="337820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 flipH="1">
            <a:off x="3280410" y="338836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1"/>
            </p:custDataLst>
          </p:nvPr>
        </p:nvCxnSpPr>
        <p:spPr>
          <a:xfrm>
            <a:off x="3536950" y="34290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2"/>
            </p:custDataLst>
          </p:nvPr>
        </p:nvCxnSpPr>
        <p:spPr>
          <a:xfrm flipH="1">
            <a:off x="3496310" y="35102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3"/>
            </p:custDataLst>
          </p:nvPr>
        </p:nvCxnSpPr>
        <p:spPr>
          <a:xfrm flipH="1">
            <a:off x="3890010" y="35204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306185" y="3025140"/>
            <a:ext cx="4686300" cy="351663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>
            <p:custDataLst>
              <p:tags r:id="rId16"/>
            </p:custDataLst>
          </p:nvPr>
        </p:nvCxnSpPr>
        <p:spPr>
          <a:xfrm flipV="1">
            <a:off x="7066915" y="3599180"/>
            <a:ext cx="1659890" cy="20955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7"/>
            </p:custDataLst>
          </p:nvPr>
        </p:nvCxnSpPr>
        <p:spPr>
          <a:xfrm flipH="1">
            <a:off x="7004050" y="35991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8"/>
            </p:custDataLst>
          </p:nvPr>
        </p:nvCxnSpPr>
        <p:spPr>
          <a:xfrm flipH="1">
            <a:off x="8786495" y="344805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9"/>
            </p:custDataLst>
          </p:nvPr>
        </p:nvCxnSpPr>
        <p:spPr>
          <a:xfrm flipV="1">
            <a:off x="8880475" y="3578225"/>
            <a:ext cx="1659890" cy="20955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20"/>
            </p:custDataLst>
          </p:nvPr>
        </p:nvCxnSpPr>
        <p:spPr>
          <a:xfrm flipH="1">
            <a:off x="10383520" y="3599180"/>
            <a:ext cx="90805" cy="1807845"/>
          </a:xfrm>
          <a:prstGeom prst="line">
            <a:avLst/>
          </a:prstGeom>
          <a:ln w="12700" cap="flat" cmpd="sng" algn="ctr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1"/>
            </p:custDataLst>
          </p:nvPr>
        </p:nvCxnSpPr>
        <p:spPr>
          <a:xfrm flipH="1">
            <a:off x="1202055" y="3619500"/>
            <a:ext cx="3848100" cy="4064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10261600" y="37769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3773805" y="35102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24"/>
            </p:custDataLst>
          </p:nvPr>
        </p:nvSpPr>
        <p:spPr>
          <a:xfrm>
            <a:off x="3147695" y="344805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2538730" y="401510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26"/>
            </p:custDataLst>
          </p:nvPr>
        </p:nvSpPr>
        <p:spPr>
          <a:xfrm>
            <a:off x="1933575" y="33610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>
            <p:custDataLst>
              <p:tags r:id="rId27"/>
            </p:custDataLst>
          </p:nvPr>
        </p:nvCxnSpPr>
        <p:spPr>
          <a:xfrm>
            <a:off x="4814570" y="3429000"/>
            <a:ext cx="403860" cy="0"/>
          </a:xfrm>
          <a:prstGeom prst="straightConnector1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8"/>
            </p:custDataLst>
          </p:nvPr>
        </p:nvCxnSpPr>
        <p:spPr>
          <a:xfrm flipH="1">
            <a:off x="4753610" y="3609340"/>
            <a:ext cx="10160" cy="164655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椭圆 42"/>
          <p:cNvSpPr/>
          <p:nvPr>
            <p:custDataLst>
              <p:tags r:id="rId29"/>
            </p:custDataLst>
          </p:nvPr>
        </p:nvSpPr>
        <p:spPr>
          <a:xfrm>
            <a:off x="4331970" y="38563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30"/>
            </p:custDataLst>
          </p:nvPr>
        </p:nvSpPr>
        <p:spPr>
          <a:xfrm>
            <a:off x="4937125" y="3510280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>
            <p:custDataLst>
              <p:tags r:id="rId31"/>
            </p:custDataLst>
          </p:nvPr>
        </p:nvSpPr>
        <p:spPr>
          <a:xfrm>
            <a:off x="8514080" y="3856355"/>
            <a:ext cx="21272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76300" y="1193165"/>
            <a:ext cx="10439400" cy="1533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6950" y="450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不同周期尺度下的数据</a:t>
            </a:r>
            <a:r>
              <a:rPr lang="zh-CN" altLang="en-US">
                <a:sym typeface="+mn-ea"/>
              </a:rPr>
              <a:t>趋势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2323465"/>
            <a:ext cx="10801985" cy="32639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81000" y="1299210"/>
            <a:ext cx="8126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1)</a:t>
            </a:r>
            <a:r>
              <a:rPr lang="zh-CN" altLang="en-US"/>
              <a:t>时间序列在不同的采样尺度上呈现出不同的模式。</a:t>
            </a:r>
            <a:endParaRPr lang="zh-CN" altLang="en-US"/>
          </a:p>
          <a:p>
            <a:r>
              <a:rPr lang="zh-CN" altLang="en-US"/>
              <a:t>微观信息和宏观信息分别反映在细尺度和粗尺度上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98925" y="462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框架图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0600" y="568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多尺度分解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0775" y="568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季节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趋势分解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44920" y="558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多尺度趋势分量混合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00395" y="2413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多尺度季节分量混合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14460" y="5587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多预测器混合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5270" y="102997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）纯</a:t>
            </a:r>
            <a:r>
              <a:rPr lang="en-US" altLang="zh-CN"/>
              <a:t>MLP</a:t>
            </a:r>
            <a:r>
              <a:rPr lang="zh-CN" altLang="en-US"/>
              <a:t>，简单，复杂度</a:t>
            </a:r>
            <a:r>
              <a:rPr lang="zh-CN" altLang="en-US"/>
              <a:t>低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）多尺度（周期）混合，</a:t>
            </a:r>
            <a:endParaRPr lang="zh-CN" altLang="en-US"/>
          </a:p>
          <a:p>
            <a:r>
              <a:rPr lang="en-US" altLang="zh-CN"/>
              <a:t>PDM</a:t>
            </a:r>
            <a:r>
              <a:rPr lang="zh-CN" altLang="en-US"/>
              <a:t>分解多个尺度的</a:t>
            </a:r>
            <a:r>
              <a:rPr lang="zh-CN" altLang="en-US"/>
              <a:t>趋势，</a:t>
            </a:r>
            <a:endParaRPr lang="zh-CN" altLang="en-US"/>
          </a:p>
          <a:p>
            <a:r>
              <a:rPr lang="en-US" altLang="zh-CN"/>
              <a:t>FMM</a:t>
            </a:r>
            <a:r>
              <a:rPr lang="zh-CN" altLang="en-US"/>
              <a:t>混合预测多</a:t>
            </a:r>
            <a:r>
              <a:rPr lang="zh-CN" altLang="en-US"/>
              <a:t>尺度信息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9465" y="1492885"/>
            <a:ext cx="6550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对输入序列进行不同程序的池化来下采样得到不同尺度的序列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4445" y="503491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8005" y="2506980"/>
            <a:ext cx="1352550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5" y="3364230"/>
            <a:ext cx="2266950" cy="352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b="21429"/>
          <a:stretch>
            <a:fillRect/>
          </a:stretch>
        </p:blipFill>
        <p:spPr>
          <a:xfrm>
            <a:off x="7272020" y="3402330"/>
            <a:ext cx="3609975" cy="314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85" y="4433570"/>
            <a:ext cx="4124325" cy="561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085" y="5119370"/>
            <a:ext cx="4438650" cy="419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245" y="5949315"/>
            <a:ext cx="2124075" cy="514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5" y="5876290"/>
            <a:ext cx="1228725" cy="4381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607435" y="386080"/>
            <a:ext cx="599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MULTISCALE MIXING ARCHITECTURE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0" idx="2"/>
          </p:cNvCxnSpPr>
          <p:nvPr/>
        </p:nvCxnSpPr>
        <p:spPr>
          <a:xfrm flipH="1">
            <a:off x="5029835" y="2821305"/>
            <a:ext cx="4445" cy="521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76825" y="3762375"/>
            <a:ext cx="15875" cy="20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48250" y="4762500"/>
            <a:ext cx="28575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91735" y="5570855"/>
            <a:ext cx="75565" cy="50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505575" y="6200775"/>
            <a:ext cx="167640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7230" y="2197735"/>
            <a:ext cx="10463530" cy="426593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76365" y="2453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用过去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/>
              <a:t>个数据预测未来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/>
              <a:t>个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7230" y="3348355"/>
            <a:ext cx="342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降采样，分解序列为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/>
              <a:t>个尺度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085" y="4024630"/>
            <a:ext cx="1857375" cy="285750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5" idx="2"/>
          </p:cNvCxnSpPr>
          <p:nvPr/>
        </p:nvCxnSpPr>
        <p:spPr>
          <a:xfrm>
            <a:off x="5165090" y="4310380"/>
            <a:ext cx="29210" cy="19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07085" y="457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Token</a:t>
            </a:r>
            <a:r>
              <a:rPr lang="zh-CN" altLang="en-US"/>
              <a:t>嵌入</a:t>
            </a:r>
            <a:r>
              <a:rPr lang="en-US" altLang="zh-CN"/>
              <a:t>+PE</a:t>
            </a:r>
            <a:r>
              <a:rPr lang="zh-CN" altLang="en-US"/>
              <a:t>嵌入</a:t>
            </a:r>
            <a:r>
              <a:rPr lang="en-US" altLang="zh-CN"/>
              <a:t>+</a:t>
            </a:r>
            <a:r>
              <a:rPr lang="zh-CN" altLang="en-US"/>
              <a:t>时序</a:t>
            </a:r>
            <a:r>
              <a:rPr lang="zh-CN" altLang="en-US"/>
              <a:t>嵌入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27115" y="3239135"/>
            <a:ext cx="4855845" cy="914400"/>
          </a:xfrm>
          <a:prstGeom prst="rect">
            <a:avLst/>
          </a:prstGeom>
        </p:spPr>
        <p:txBody>
          <a:bodyPr wrap="square"/>
          <a:p>
            <a:pPr algn="l"/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96/2</a:t>
            </a:r>
            <a:r>
              <a:rPr lang="en-US" altLang="zh-CN" kern="0" spc="600" baseline="30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=12--</a:t>
            </a:r>
            <a:r>
              <a:rPr lang="zh-CN" altLang="en-US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每八个点取均值</a:t>
            </a:r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--</a:t>
            </a:r>
            <a:r>
              <a:rPr lang="en-US" altLang="zh-CN" kern="0" spc="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x3</a:t>
            </a:r>
            <a:endParaRPr lang="en-US" altLang="zh-CN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3204210"/>
            <a:ext cx="2971800" cy="3609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05" y="1473835"/>
            <a:ext cx="2266950" cy="352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b="21429"/>
          <a:stretch>
            <a:fillRect/>
          </a:stretch>
        </p:blipFill>
        <p:spPr>
          <a:xfrm>
            <a:off x="7372985" y="1473835"/>
            <a:ext cx="3609975" cy="314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2780" y="21869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M=3.m={0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234815" y="4385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Avg Pooling</a:t>
            </a:r>
            <a:endParaRPr lang="en-US" altLang="zh-CN"/>
          </a:p>
        </p:txBody>
      </p:sp>
      <p:sp>
        <p:nvSpPr>
          <p:cNvPr id="9" name="双大括号 8"/>
          <p:cNvSpPr/>
          <p:nvPr/>
        </p:nvSpPr>
        <p:spPr>
          <a:xfrm>
            <a:off x="5528945" y="3268345"/>
            <a:ext cx="6048375" cy="2971165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15355" y="4030980"/>
            <a:ext cx="4967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96/2</a:t>
            </a:r>
            <a:r>
              <a:rPr lang="en-US" altLang="zh-CN" kern="0" spc="600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2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=24--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每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4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个点取均值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--x2</a:t>
            </a:r>
            <a:endParaRPr lang="en-US" altLang="zh-CN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15355" y="5566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96/2</a:t>
            </a:r>
            <a:r>
              <a:rPr lang="en-US" altLang="zh-CN" kern="0" spc="600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0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=96--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原始序列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--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x0</a:t>
            </a:r>
            <a:endParaRPr lang="en-US" altLang="zh-CN" kern="0" spc="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7115" y="4837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96/2</a:t>
            </a:r>
            <a:r>
              <a:rPr lang="en-US" altLang="zh-CN" kern="0" spc="600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1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=48--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每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2</a:t>
            </a:r>
            <a:r>
              <a:rPr lang="zh-CN" altLang="en-US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个点取均值</a:t>
            </a:r>
            <a:r>
              <a:rPr lang="en-US" altLang="zh-CN" kern="0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--x1</a:t>
            </a:r>
            <a:endParaRPr lang="en-US" altLang="zh-CN" kern="0" spc="6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8005" y="588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细尺度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4815" y="3204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粗尺度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711065" y="4950460"/>
            <a:ext cx="57785" cy="80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610100" y="3564890"/>
            <a:ext cx="57785" cy="69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8760" y="389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构建多尺度</a:t>
            </a:r>
            <a:r>
              <a:rPr lang="zh-CN" altLang="en-US"/>
              <a:t>序列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103630"/>
            <a:ext cx="2840990" cy="2164715"/>
          </a:xfrm>
          <a:prstGeom prst="rect">
            <a:avLst/>
          </a:prstGeom>
        </p:spPr>
      </p:pic>
    </p:spTree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52795" y="27057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82340" y="356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PAST DECOMPOSABLE MIXING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3575" y="1116965"/>
            <a:ext cx="208597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045" y="1852295"/>
            <a:ext cx="2143125" cy="333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" y="3014345"/>
            <a:ext cx="6124575" cy="3352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" y="1852295"/>
            <a:ext cx="7848600" cy="114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4975" y="6409690"/>
            <a:ext cx="109664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Autoformer</a:t>
            </a:r>
            <a:r>
              <a:rPr lang="zh-CN" altLang="en-US" sz="1400">
                <a:sym typeface="+mn-ea"/>
              </a:rPr>
              <a:t> : Decomposition Transformers with Auto-Correlation for Long-Term Series Forecasting [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NeurIPS 2021</a:t>
            </a:r>
            <a:r>
              <a:rPr lang="zh-CN" altLang="en-US" sz="1400">
                <a:sym typeface="+mn-ea"/>
              </a:rPr>
              <a:t>]</a:t>
            </a:r>
            <a:endParaRPr lang="zh-CN" altLang="en-US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3050" y="1066800"/>
            <a:ext cx="10972800" cy="202184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585" y="1066800"/>
            <a:ext cx="4124325" cy="5619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6402705" y="1414780"/>
            <a:ext cx="1832610" cy="69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619240" y="2021205"/>
            <a:ext cx="1630680" cy="12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515" y="4045585"/>
            <a:ext cx="3507105" cy="22675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855" y="3258185"/>
            <a:ext cx="3020695" cy="6908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543540" y="4217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8}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755630" y="5647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7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437495" y="4827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{-1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1}</a:t>
            </a:r>
            <a:endParaRPr lang="en-US" altLang="zh-CN"/>
          </a:p>
        </p:txBody>
      </p:sp>
    </p:spTree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CC26-1E07-4B9A-8CBF-81ACF1F7318A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5605" y="55943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2365" y="58864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504565" y="425450"/>
            <a:ext cx="747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Seasonal Mixing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2402205"/>
            <a:ext cx="6677025" cy="4953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258570" y="10299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Seasonal Mixing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" y="3508375"/>
            <a:ext cx="4425950" cy="3122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39890" y="1240155"/>
            <a:ext cx="714375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162675" y="1240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979660" y="1249680"/>
            <a:ext cx="495300" cy="333375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9331960" y="1185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36980" y="1852295"/>
            <a:ext cx="2085975" cy="342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3050" y="1066800"/>
            <a:ext cx="11304270" cy="232283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33735" y="4592955"/>
            <a:ext cx="4064000" cy="914400"/>
          </a:xfrm>
          <a:prstGeom prst="rect">
            <a:avLst/>
          </a:prstGeom>
        </p:spPr>
        <p:txBody>
          <a:bodyPr wrap="square"/>
          <a:p>
            <a:pPr algn="l"/>
            <a:endParaRPr lang="zh-CN" altLang="en-US" kern="0" spc="6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9590" y="3462655"/>
            <a:ext cx="3182620" cy="29356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3285" y="6336030"/>
            <a:ext cx="7724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Pyraformer</a:t>
            </a:r>
            <a:r>
              <a:rPr lang="zh-CN" altLang="en-US" sz="1400">
                <a:sym typeface="+mn-ea"/>
              </a:rPr>
              <a:t> : Low-complexity Pyramidal Attention for Long-range Time Series Modeling and Forecasting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[ICLR 2022</a:t>
            </a:r>
            <a:r>
              <a:rPr lang="zh-CN" altLang="en-US" sz="1400">
                <a:sym typeface="+mn-ea"/>
              </a:rPr>
              <a:t>]</a:t>
            </a:r>
            <a:endParaRPr lang="zh-CN" altLang="en-US" sz="14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77300" y="6029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877300" y="5507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795385" y="4866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8734425" y="42646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month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849235" y="19456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nn.linear(96,48)</a:t>
            </a:r>
            <a:endParaRPr lang="en-US" altLang="zh-CN"/>
          </a:p>
          <a:p>
            <a:r>
              <a:rPr lang="en-US" altLang="zh-CN"/>
              <a:t>nn.gelu()</a:t>
            </a:r>
            <a:endParaRPr lang="en-US" altLang="zh-CN"/>
          </a:p>
          <a:p>
            <a:r>
              <a:rPr lang="en-US" altLang="zh-CN"/>
              <a:t>nn.linear(48,48)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705600" y="1659255"/>
            <a:ext cx="862965" cy="66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719945" y="1765935"/>
            <a:ext cx="358775" cy="62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blinds dir="vert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commondata" val="eyJoZGlkIjoiODdlNzg2YzRiM2UyNzA0OTk4OWU5MzUwZTk1NGE2ZTM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5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6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7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8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69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1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2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3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4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5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6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7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8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79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1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2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3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4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5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6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7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8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89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1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2.xml><?xml version="1.0" encoding="utf-8"?>
<p:tagLst xmlns:p="http://schemas.openxmlformats.org/presentationml/2006/main">
  <p:tag name="KSO_WM_DIAGRAM_VIRTUALLY_FRAME" val="{&quot;height&quot;:570.1,&quot;left&quot;:16.05,&quot;top&quot;:11.9,&quot;width&quot;:1050}"/>
</p:tagLst>
</file>

<file path=ppt/tags/tag93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4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5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6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7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8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ags/tag99.xml><?xml version="1.0" encoding="utf-8"?>
<p:tagLst xmlns:p="http://schemas.openxmlformats.org/presentationml/2006/main">
  <p:tag name="KSO_WM_DIAGRAM_VIRTUALLY_FRAME" val="{&quot;height&quot;:242.75,&quot;left&quot;:74.7,&quot;top&quot;:33.5,&quot;width&quot;:790.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演示</Application>
  <PresentationFormat>宽屏</PresentationFormat>
  <Paragraphs>170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Times New Roman</vt:lpstr>
      <vt:lpstr>Arial Unicode MS</vt:lpstr>
      <vt:lpstr>Calibri</vt:lpstr>
      <vt:lpstr>WPS</vt:lpstr>
      <vt:lpstr>《TimeMixer: Decomposable Multiscale Mixing for Time Series Forecasting》 ICLR，2024\3，清华软院thuml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CLT</cp:lastModifiedBy>
  <cp:revision>311</cp:revision>
  <dcterms:created xsi:type="dcterms:W3CDTF">2019-06-19T02:08:00Z</dcterms:created>
  <dcterms:modified xsi:type="dcterms:W3CDTF">2024-06-10T09:11:46Z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C417AFC5C3DA43CD938A5B6616A5267E_13</vt:lpwstr>
  </property>
</Properties>
</file>