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6.xml" ContentType="application/vnd.openxmlformats-officedocument.presentationml.tags+xml"/>
  <Override PartName="/ppt/notesSlides/notesSlide1.xml" ContentType="application/vnd.openxmlformats-officedocument.presentationml.notesSlide+xml"/>
  <Override PartName="/ppt/tags/tag27.xml" ContentType="application/vnd.openxmlformats-officedocument.presentationml.tags+xml"/>
  <Override PartName="/ppt/notesSlides/notesSlide2.xml" ContentType="application/vnd.openxmlformats-officedocument.presentationml.notesSlide+xml"/>
  <Override PartName="/ppt/tags/tag28.xml" ContentType="application/vnd.openxmlformats-officedocument.presentationml.tag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9.xml" ContentType="application/vnd.openxmlformats-officedocument.presentationml.tags+xml"/>
  <Override PartName="/ppt/notesSlides/notesSlide4.xml" ContentType="application/vnd.openxmlformats-officedocument.presentationml.notesSlide+xml"/>
  <Override PartName="/ppt/tags/tag30.xml" ContentType="application/vnd.openxmlformats-officedocument.presentationml.tags+xml"/>
  <Override PartName="/ppt/notesSlides/notesSlide5.xml" ContentType="application/vnd.openxmlformats-officedocument.presentationml.notesSlide+xml"/>
  <Override PartName="/ppt/tags/tag31.xml" ContentType="application/vnd.openxmlformats-officedocument.presentationml.tags+xml"/>
  <Override PartName="/ppt/notesSlides/notesSlide6.xml" ContentType="application/vnd.openxmlformats-officedocument.presentationml.notesSlide+xml"/>
  <Override PartName="/ppt/tags/tag32.xml" ContentType="application/vnd.openxmlformats-officedocument.presentationml.tags+xml"/>
  <Override PartName="/ppt/notesSlides/notesSlide7.xml" ContentType="application/vnd.openxmlformats-officedocument.presentationml.notesSlide+xml"/>
  <Override PartName="/ppt/tags/tag33.xml" ContentType="application/vnd.openxmlformats-officedocument.presentationml.tags+xml"/>
  <Override PartName="/ppt/notesSlides/notesSlide8.xml" ContentType="application/vnd.openxmlformats-officedocument.presentationml.notesSlide+xml"/>
  <Override PartName="/ppt/tags/tag34.xml" ContentType="application/vnd.openxmlformats-officedocument.presentationml.tags+xml"/>
  <Override PartName="/ppt/notesSlides/notesSlide9.xml" ContentType="application/vnd.openxmlformats-officedocument.presentationml.notesSlide+xml"/>
  <Override PartName="/ppt/tags/tag35.xml" ContentType="application/vnd.openxmlformats-officedocument.presentationml.tags+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36.xml" ContentType="application/vnd.openxmlformats-officedocument.presentationml.tags+xml"/>
  <Override PartName="/ppt/notesSlides/notesSlide11.xml" ContentType="application/vnd.openxmlformats-officedocument.presentationml.notesSlide+xml"/>
  <Override PartName="/ppt/tags/tag37.xml" ContentType="application/vnd.openxmlformats-officedocument.presentationml.tags+xml"/>
  <Override PartName="/ppt/notesSlides/notesSlide12.xml" ContentType="application/vnd.openxmlformats-officedocument.presentationml.notesSlide+xml"/>
  <Override PartName="/ppt/tags/tag38.xml" ContentType="application/vnd.openxmlformats-officedocument.presentationml.tags+xml"/>
  <Override PartName="/ppt/notesSlides/notesSlide13.xml" ContentType="application/vnd.openxmlformats-officedocument.presentationml.notesSlide+xml"/>
  <Override PartName="/ppt/tags/tag39.xml" ContentType="application/vnd.openxmlformats-officedocument.presentationml.tags+xml"/>
  <Override PartName="/ppt/notesSlides/notesSlide14.xml" ContentType="application/vnd.openxmlformats-officedocument.presentationml.notesSlide+xml"/>
  <Override PartName="/ppt/tags/tag40.xml" ContentType="application/vnd.openxmlformats-officedocument.presentationml.tags+xml"/>
  <Override PartName="/ppt/notesSlides/notesSlide15.xml" ContentType="application/vnd.openxmlformats-officedocument.presentationml.notesSlide+xml"/>
  <Override PartName="/ppt/tags/tag41.xml" ContentType="application/vnd.openxmlformats-officedocument.presentationml.tags+xml"/>
  <Override PartName="/ppt/notesSlides/notesSlide16.xml" ContentType="application/vnd.openxmlformats-officedocument.presentationml.notesSlide+xml"/>
  <Override PartName="/ppt/tags/tag42.xml" ContentType="application/vnd.openxmlformats-officedocument.presentationml.tags+xml"/>
  <Override PartName="/ppt/notesSlides/notesSlide17.xml" ContentType="application/vnd.openxmlformats-officedocument.presentationml.notesSlide+xml"/>
  <Override PartName="/ppt/tags/tag43.xml" ContentType="application/vnd.openxmlformats-officedocument.presentationml.tags+xml"/>
  <Override PartName="/ppt/notesSlides/notesSlide18.xml" ContentType="application/vnd.openxmlformats-officedocument.presentationml.notesSlide+xml"/>
  <Override PartName="/ppt/tags/tag44.xml" ContentType="application/vnd.openxmlformats-officedocument.presentationml.tags+xml"/>
  <Override PartName="/ppt/notesSlides/notesSlide19.xml" ContentType="application/vnd.openxmlformats-officedocument.presentationml.notesSlide+xml"/>
  <Override PartName="/ppt/tags/tag45.xml" ContentType="application/vnd.openxmlformats-officedocument.presentationml.tags+xml"/>
  <Override PartName="/ppt/notesSlides/notesSlide20.xml" ContentType="application/vnd.openxmlformats-officedocument.presentationml.notesSlide+xml"/>
  <Override PartName="/ppt/tags/tag46.xml" ContentType="application/vnd.openxmlformats-officedocument.presentationml.tags+xml"/>
  <Override PartName="/ppt/notesSlides/notesSlide21.xml" ContentType="application/vnd.openxmlformats-officedocument.presentationml.notesSlide+xml"/>
  <Override PartName="/ppt/tags/tag47.xml" ContentType="application/vnd.openxmlformats-officedocument.presentationml.tags+xml"/>
  <Override PartName="/ppt/notesSlides/notesSlide22.xml" ContentType="application/vnd.openxmlformats-officedocument.presentationml.notesSlide+xml"/>
  <Override PartName="/ppt/tags/tag48.xml" ContentType="application/vnd.openxmlformats-officedocument.presentationml.tags+xml"/>
  <Override PartName="/ppt/notesSlides/notesSlide23.xml" ContentType="application/vnd.openxmlformats-officedocument.presentationml.notesSlide+xml"/>
  <Override PartName="/ppt/tags/tag49.xml" ContentType="application/vnd.openxmlformats-officedocument.presentationml.tags+xml"/>
  <Override PartName="/ppt/notesSlides/notesSlide24.xml" ContentType="application/vnd.openxmlformats-officedocument.presentationml.notesSlide+xml"/>
  <Override PartName="/ppt/tags/tag50.xml" ContentType="application/vnd.openxmlformats-officedocument.presentationml.tags+xml"/>
  <Override PartName="/ppt/notesSlides/notesSlide25.xml" ContentType="application/vnd.openxmlformats-officedocument.presentationml.notesSlide+xml"/>
  <Override PartName="/ppt/tags/tag51.xml" ContentType="application/vnd.openxmlformats-officedocument.presentationml.tags+xml"/>
  <Override PartName="/ppt/notesSlides/notesSlide26.xml" ContentType="application/vnd.openxmlformats-officedocument.presentationml.notesSlide+xml"/>
  <Override PartName="/ppt/tags/tag52.xml" ContentType="application/vnd.openxmlformats-officedocument.presentationml.tags+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handoutMasterIdLst>
    <p:handoutMasterId r:id="rId30"/>
  </p:handoutMasterIdLst>
  <p:sldIdLst>
    <p:sldId id="889" r:id="rId2"/>
    <p:sldId id="847" r:id="rId3"/>
    <p:sldId id="892" r:id="rId4"/>
    <p:sldId id="814" r:id="rId5"/>
    <p:sldId id="888" r:id="rId6"/>
    <p:sldId id="821" r:id="rId7"/>
    <p:sldId id="893" r:id="rId8"/>
    <p:sldId id="894" r:id="rId9"/>
    <p:sldId id="890" r:id="rId10"/>
    <p:sldId id="897" r:id="rId11"/>
    <p:sldId id="838" r:id="rId12"/>
    <p:sldId id="462" r:id="rId13"/>
    <p:sldId id="436" r:id="rId14"/>
    <p:sldId id="437" r:id="rId15"/>
    <p:sldId id="860" r:id="rId16"/>
    <p:sldId id="853" r:id="rId17"/>
    <p:sldId id="728" r:id="rId18"/>
    <p:sldId id="438" r:id="rId19"/>
    <p:sldId id="416" r:id="rId20"/>
    <p:sldId id="901" r:id="rId21"/>
    <p:sldId id="920" r:id="rId22"/>
    <p:sldId id="470" r:id="rId23"/>
    <p:sldId id="471" r:id="rId24"/>
    <p:sldId id="534" r:id="rId25"/>
    <p:sldId id="472" r:id="rId26"/>
    <p:sldId id="623" r:id="rId27"/>
    <p:sldId id="839" r:id="rId28"/>
  </p:sldIdLst>
  <p:sldSz cx="12192000" cy="6858000"/>
  <p:notesSz cx="6858000" cy="9144000"/>
  <p:custDataLst>
    <p:tags r:id="rId31"/>
  </p:custDataLst>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4: Containers" id="{EE2DB81C-4445-0042-8245-2990DB059D82}">
          <p14:sldIdLst>
            <p14:sldId id="889"/>
            <p14:sldId id="847"/>
            <p14:sldId id="892"/>
            <p14:sldId id="814"/>
            <p14:sldId id="888"/>
            <p14:sldId id="821"/>
            <p14:sldId id="893"/>
            <p14:sldId id="894"/>
            <p14:sldId id="890"/>
            <p14:sldId id="897"/>
            <p14:sldId id="838"/>
          </p14:sldIdLst>
        </p14:section>
        <p14:section name="Section 5: Introduction to AWS Lambda" id="{0E2F2DB6-26F1-1144-8C9A-E00581D845EB}">
          <p14:sldIdLst>
            <p14:sldId id="462"/>
            <p14:sldId id="436"/>
            <p14:sldId id="437"/>
            <p14:sldId id="860"/>
            <p14:sldId id="853"/>
            <p14:sldId id="728"/>
            <p14:sldId id="438"/>
            <p14:sldId id="416"/>
            <p14:sldId id="901"/>
          </p14:sldIdLst>
        </p14:section>
        <p14:section name="Activity - AWS Lambda" id="{FDEFD54F-C0F6-6748-B58C-4CC17B60FDF7}">
          <p14:sldIdLst>
            <p14:sldId id="920"/>
          </p14:sldIdLst>
        </p14:section>
        <p14:section name="Section 6: Introduction to AWS Elastic Beanstalk" id="{F3378C16-EE67-AC41-9A2F-DEDC3CDFC9B1}">
          <p14:sldIdLst>
            <p14:sldId id="470"/>
            <p14:sldId id="471"/>
            <p14:sldId id="534"/>
            <p14:sldId id="472"/>
          </p14:sldIdLst>
        </p14:section>
        <p14:section name="Activity - Elastic Beanstalk" id="{542B38C3-BC5F-FF46-978C-1C3059C71E08}">
          <p14:sldIdLst/>
        </p14:section>
        <p14:section name="Module wrap up" id="{0E0CCB54-1F98-0A47-AEEB-1E262013818F}">
          <p14:sldIdLst>
            <p14:sldId id="623"/>
            <p14:sldId id="83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rrette, Jen" initials="CJ" lastIdx="15" clrIdx="0">
    <p:extLst>
      <p:ext uri="{19B8F6BF-5375-455C-9EA6-DF929625EA0E}">
        <p15:presenceInfo xmlns:p15="http://schemas.microsoft.com/office/powerpoint/2012/main" userId="Charrette, Jen" providerId="None"/>
      </p:ext>
    </p:extLst>
  </p:cmAuthor>
  <p:cmAuthor id="2" name="Yoshii, June" initials="YJ" lastIdx="54" clrIdx="1">
    <p:extLst>
      <p:ext uri="{19B8F6BF-5375-455C-9EA6-DF929625EA0E}">
        <p15:presenceInfo xmlns:p15="http://schemas.microsoft.com/office/powerpoint/2012/main" userId="S-1-5-21-1407069837-2091007605-538272213-3003247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FAFA"/>
    <a:srgbClr val="FF0002"/>
    <a:srgbClr val="FF9B29"/>
    <a:srgbClr val="16966D"/>
    <a:srgbClr val="CD6E1C"/>
    <a:srgbClr val="E27A1E"/>
    <a:srgbClr val="2D75E7"/>
    <a:srgbClr val="FFFD78"/>
    <a:srgbClr val="FF0000"/>
    <a:srgbClr val="73FB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364" autoAdjust="0"/>
    <p:restoredTop sz="63182" autoAdjust="0"/>
  </p:normalViewPr>
  <p:slideViewPr>
    <p:cSldViewPr snapToGrid="0" snapToObjects="1" showGuides="1">
      <p:cViewPr varScale="1">
        <p:scale>
          <a:sx n="80" d="100"/>
          <a:sy n="80" d="100"/>
        </p:scale>
        <p:origin x="2928" y="184"/>
      </p:cViewPr>
      <p:guideLst>
        <p:guide orient="horz" pos="2160"/>
        <p:guide pos="3840"/>
      </p:guideLst>
    </p:cSldViewPr>
  </p:slideViewPr>
  <p:outlineViewPr>
    <p:cViewPr>
      <p:scale>
        <a:sx n="33" d="100"/>
        <a:sy n="33" d="100"/>
      </p:scale>
      <p:origin x="0" y="-71248"/>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napToObjects="1" showGuides="1">
      <p:cViewPr varScale="1">
        <p:scale>
          <a:sx n="99" d="100"/>
          <a:sy n="99" d="100"/>
        </p:scale>
        <p:origin x="4272" y="1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71B95F-0152-4BC6-A75E-7A3E15369575}" type="doc">
      <dgm:prSet loTypeId="urn:microsoft.com/office/officeart/2005/8/layout/hList3" loCatId="list" qsTypeId="urn:microsoft.com/office/officeart/2005/8/quickstyle/3d2" qsCatId="3D" csTypeId="urn:microsoft.com/office/officeart/2005/8/colors/accent1_2" csCatId="accent1" phldr="1"/>
      <dgm:spPr/>
      <dgm:t>
        <a:bodyPr rtlCol="0"/>
        <a:lstStyle/>
        <a:p>
          <a:pPr rtl="0"/>
          <a:endParaRPr lang="en-US"/>
        </a:p>
      </dgm:t>
    </dgm:pt>
    <dgm:pt modelId="{27BF25D9-7B5C-4ACC-B04D-4AB2E0D08FE1}">
      <dgm:prSet phldrT="[Text]" custT="1"/>
      <dgm:spPr>
        <a:solidFill>
          <a:schemeClr val="accent5">
            <a:lumMod val="20000"/>
            <a:lumOff val="80000"/>
          </a:schemeClr>
        </a:solidFill>
      </dgm:spPr>
      <dgm:t>
        <a:bodyPr rtlCol="0"/>
        <a:lstStyle/>
        <a:p>
          <a:pPr rtl="0"/>
          <a:r>
            <a:rPr lang="zh-CN" sz="2000" baseline="0" dirty="0">
              <a:solidFill>
                <a:schemeClr val="tx1"/>
              </a:solidFill>
              <a:latin typeface="Amazon Ember Light" panose="020B0403020204020204" pitchFamily="34" charset="0"/>
              <a:ea typeface="Microsoft YaHei" panose="020B0503020204020204" pitchFamily="34" charset="-122"/>
              <a:cs typeface="Amazon Ember Light" panose="020B0403020204020204" pitchFamily="34" charset="0"/>
            </a:rPr>
            <a:t>容器包含软件运行所需的一切：</a:t>
          </a:r>
        </a:p>
      </dgm:t>
      <dgm:extLst>
        <a:ext uri="{E40237B7-FDA0-4F09-8148-C483321AD2D9}">
          <dgm14:cNvPr xmlns:dgm14="http://schemas.microsoft.com/office/drawing/2010/diagram" id="0" name="" descr="graphic that shows that containers have everything the software needs to run: libraries, system tools, code, and runtime."/>
        </a:ext>
      </dgm:extLst>
    </dgm:pt>
    <dgm:pt modelId="{A422086E-C030-4EF1-BED5-234E8E9C8B6C}" type="parTrans" cxnId="{CD80CAFF-1231-43E6-BE2C-CDED94D59598}">
      <dgm:prSet/>
      <dgm:spPr/>
      <dgm:t>
        <a:bodyPr rtlCol="0"/>
        <a:lstStyle/>
        <a:p>
          <a:pPr rtl="0"/>
          <a:endParaRPr lang="en-US" sz="1400"/>
        </a:p>
      </dgm:t>
    </dgm:pt>
    <dgm:pt modelId="{680F9842-8DE6-4FB9-9126-B45B07C28117}" type="sibTrans" cxnId="{CD80CAFF-1231-43E6-BE2C-CDED94D59598}">
      <dgm:prSet/>
      <dgm:spPr/>
      <dgm:t>
        <a:bodyPr rtlCol="0"/>
        <a:lstStyle/>
        <a:p>
          <a:pPr rtl="0"/>
          <a:endParaRPr lang="en-US" sz="1400"/>
        </a:p>
      </dgm:t>
    </dgm:pt>
    <dgm:pt modelId="{05624B2C-A004-411F-9989-C3B620BBB5F9}">
      <dgm:prSet custT="1"/>
      <dgm:spPr>
        <a:solidFill>
          <a:schemeClr val="accent4">
            <a:lumMod val="20000"/>
            <a:lumOff val="80000"/>
          </a:schemeClr>
        </a:solidFill>
      </dgm:spPr>
      <dgm:t>
        <a:bodyPr rtlCol="0"/>
        <a:lstStyle/>
        <a:p>
          <a:pPr rtl="0"/>
          <a:r>
            <a:rPr lang="zh-CN" sz="1600" b="1" baseline="0">
              <a:solidFill>
                <a:schemeClr val="tx1"/>
              </a:solidFill>
              <a:latin typeface="Amazon Ember Light" panose="020B0403020204020204" pitchFamily="34" charset="0"/>
              <a:ea typeface="Microsoft YaHei" panose="020B0503020204020204" pitchFamily="34" charset="-122"/>
              <a:cs typeface="Amazon Ember Light" panose="020B0403020204020204" pitchFamily="34" charset="0"/>
            </a:rPr>
            <a:t>库</a:t>
          </a:r>
        </a:p>
      </dgm:t>
    </dgm:pt>
    <dgm:pt modelId="{C4A754D7-5B34-4ADA-A252-AA865038BD33}" type="parTrans" cxnId="{B821AC82-E459-4018-A56C-30A1FF7B55F2}">
      <dgm:prSet/>
      <dgm:spPr/>
      <dgm:t>
        <a:bodyPr rtlCol="0"/>
        <a:lstStyle/>
        <a:p>
          <a:pPr rtl="0"/>
          <a:endParaRPr lang="en-US" sz="1400"/>
        </a:p>
      </dgm:t>
    </dgm:pt>
    <dgm:pt modelId="{E9328BB3-92D5-4DA3-A89B-FD184A873428}" type="sibTrans" cxnId="{B821AC82-E459-4018-A56C-30A1FF7B55F2}">
      <dgm:prSet/>
      <dgm:spPr/>
      <dgm:t>
        <a:bodyPr rtlCol="0"/>
        <a:lstStyle/>
        <a:p>
          <a:pPr rtl="0"/>
          <a:endParaRPr lang="en-US" sz="1400"/>
        </a:p>
      </dgm:t>
    </dgm:pt>
    <dgm:pt modelId="{F79F8366-79E8-411C-AF5A-DA1FE7668643}">
      <dgm:prSet custT="1"/>
      <dgm:spPr>
        <a:solidFill>
          <a:schemeClr val="accent4">
            <a:lumMod val="20000"/>
            <a:lumOff val="80000"/>
          </a:schemeClr>
        </a:solidFill>
      </dgm:spPr>
      <dgm:t>
        <a:bodyPr rtlCol="0"/>
        <a:lstStyle/>
        <a:p>
          <a:pPr rtl="0"/>
          <a:r>
            <a:rPr lang="zh-CN" sz="1600" b="1" baseline="0">
              <a:solidFill>
                <a:schemeClr val="tx1"/>
              </a:solidFill>
              <a:latin typeface="Amazon Ember Light" panose="020B0403020204020204" pitchFamily="34" charset="0"/>
              <a:ea typeface="Microsoft YaHei" panose="020B0503020204020204" pitchFamily="34" charset="-122"/>
              <a:cs typeface="Amazon Ember Light" panose="020B0403020204020204" pitchFamily="34" charset="0"/>
            </a:rPr>
            <a:t>系统工具</a:t>
          </a:r>
        </a:p>
      </dgm:t>
    </dgm:pt>
    <dgm:pt modelId="{A0C61B60-0F4E-4392-9E20-6FB6D1BC8153}" type="parTrans" cxnId="{C260A626-E34D-4D66-812A-B475267D90C8}">
      <dgm:prSet/>
      <dgm:spPr/>
      <dgm:t>
        <a:bodyPr rtlCol="0"/>
        <a:lstStyle/>
        <a:p>
          <a:pPr rtl="0"/>
          <a:endParaRPr lang="en-US" sz="1400"/>
        </a:p>
      </dgm:t>
    </dgm:pt>
    <dgm:pt modelId="{FF82F6BC-C571-472B-B2DE-497292D37F06}" type="sibTrans" cxnId="{C260A626-E34D-4D66-812A-B475267D90C8}">
      <dgm:prSet/>
      <dgm:spPr/>
      <dgm:t>
        <a:bodyPr rtlCol="0"/>
        <a:lstStyle/>
        <a:p>
          <a:pPr rtl="0"/>
          <a:endParaRPr lang="en-US" sz="1400"/>
        </a:p>
      </dgm:t>
    </dgm:pt>
    <dgm:pt modelId="{779E046E-758E-46E7-848F-2E098EE13A5A}">
      <dgm:prSet custT="1"/>
      <dgm:spPr>
        <a:solidFill>
          <a:schemeClr val="accent4">
            <a:lumMod val="20000"/>
            <a:lumOff val="80000"/>
          </a:schemeClr>
        </a:solidFill>
      </dgm:spPr>
      <dgm:t>
        <a:bodyPr rtlCol="0"/>
        <a:lstStyle/>
        <a:p>
          <a:pPr rtl="0"/>
          <a:r>
            <a:rPr lang="zh-CN" sz="1600" b="1" baseline="0">
              <a:solidFill>
                <a:schemeClr val="tx1"/>
              </a:solidFill>
              <a:latin typeface="Amazon Ember Light" panose="020B0403020204020204" pitchFamily="34" charset="0"/>
              <a:ea typeface="Microsoft YaHei" panose="020B0503020204020204" pitchFamily="34" charset="-122"/>
              <a:cs typeface="Amazon Ember Light" panose="020B0403020204020204" pitchFamily="34" charset="0"/>
            </a:rPr>
            <a:t>代码</a:t>
          </a:r>
        </a:p>
      </dgm:t>
    </dgm:pt>
    <dgm:pt modelId="{6F07F4BB-36C0-4643-8944-35CB4B827EFF}" type="parTrans" cxnId="{B4C7325D-9981-49FE-8F48-FB11B2B8A422}">
      <dgm:prSet/>
      <dgm:spPr/>
      <dgm:t>
        <a:bodyPr rtlCol="0"/>
        <a:lstStyle/>
        <a:p>
          <a:pPr rtl="0"/>
          <a:endParaRPr lang="en-US" sz="1400"/>
        </a:p>
      </dgm:t>
    </dgm:pt>
    <dgm:pt modelId="{5788E15F-E9E1-44BC-BB0C-31D57F81AFDA}" type="sibTrans" cxnId="{B4C7325D-9981-49FE-8F48-FB11B2B8A422}">
      <dgm:prSet/>
      <dgm:spPr/>
      <dgm:t>
        <a:bodyPr rtlCol="0"/>
        <a:lstStyle/>
        <a:p>
          <a:pPr rtl="0"/>
          <a:endParaRPr lang="en-US" sz="1400"/>
        </a:p>
      </dgm:t>
    </dgm:pt>
    <dgm:pt modelId="{77C1F93A-F086-430B-8F4E-608DA2DE2078}">
      <dgm:prSet custT="1"/>
      <dgm:spPr>
        <a:solidFill>
          <a:schemeClr val="accent4">
            <a:lumMod val="20000"/>
            <a:lumOff val="80000"/>
          </a:schemeClr>
        </a:solidFill>
      </dgm:spPr>
      <dgm:t>
        <a:bodyPr rtlCol="0"/>
        <a:lstStyle/>
        <a:p>
          <a:pPr rtl="0"/>
          <a:r>
            <a:rPr lang="zh-CN" sz="1600" b="1" baseline="0">
              <a:solidFill>
                <a:schemeClr val="tx1"/>
              </a:solidFill>
              <a:latin typeface="Amazon Ember Light" panose="020B0403020204020204" pitchFamily="34" charset="0"/>
              <a:ea typeface="Microsoft YaHei" panose="020B0503020204020204" pitchFamily="34" charset="-122"/>
              <a:cs typeface="Amazon Ember Light" panose="020B0403020204020204" pitchFamily="34" charset="0"/>
            </a:rPr>
            <a:t>运行时</a:t>
          </a:r>
        </a:p>
      </dgm:t>
    </dgm:pt>
    <dgm:pt modelId="{460F18F5-5F2E-40C5-9268-D4D6BE0717E0}" type="parTrans" cxnId="{016971A2-EC23-4E96-B52A-CE366620F211}">
      <dgm:prSet/>
      <dgm:spPr/>
      <dgm:t>
        <a:bodyPr rtlCol="0"/>
        <a:lstStyle/>
        <a:p>
          <a:pPr rtl="0"/>
          <a:endParaRPr lang="en-US" sz="1400"/>
        </a:p>
      </dgm:t>
    </dgm:pt>
    <dgm:pt modelId="{BAB575AB-C0CA-4325-821F-38FDA42E62F1}" type="sibTrans" cxnId="{016971A2-EC23-4E96-B52A-CE366620F211}">
      <dgm:prSet/>
      <dgm:spPr/>
      <dgm:t>
        <a:bodyPr rtlCol="0"/>
        <a:lstStyle/>
        <a:p>
          <a:pPr rtl="0"/>
          <a:endParaRPr lang="en-US" sz="1400"/>
        </a:p>
      </dgm:t>
    </dgm:pt>
    <dgm:pt modelId="{CF54AEB1-99FE-4305-B577-D86CF943BDD9}" type="pres">
      <dgm:prSet presAssocID="{1371B95F-0152-4BC6-A75E-7A3E15369575}" presName="composite" presStyleCnt="0">
        <dgm:presLayoutVars>
          <dgm:chMax val="1"/>
          <dgm:dir/>
          <dgm:resizeHandles val="exact"/>
        </dgm:presLayoutVars>
      </dgm:prSet>
      <dgm:spPr/>
    </dgm:pt>
    <dgm:pt modelId="{C7095A9B-2C84-4482-81A9-78BCFFB45E97}" type="pres">
      <dgm:prSet presAssocID="{27BF25D9-7B5C-4ACC-B04D-4AB2E0D08FE1}" presName="roof" presStyleLbl="dkBgShp" presStyleIdx="0" presStyleCnt="2"/>
      <dgm:spPr/>
    </dgm:pt>
    <dgm:pt modelId="{73AB559A-31D1-487F-8D33-BA0DE3EE6C6A}" type="pres">
      <dgm:prSet presAssocID="{27BF25D9-7B5C-4ACC-B04D-4AB2E0D08FE1}" presName="pillars" presStyleCnt="0"/>
      <dgm:spPr/>
    </dgm:pt>
    <dgm:pt modelId="{2F54EFDB-08C2-417E-BFFC-8493C9EE257C}" type="pres">
      <dgm:prSet presAssocID="{27BF25D9-7B5C-4ACC-B04D-4AB2E0D08FE1}" presName="pillar1" presStyleLbl="node1" presStyleIdx="0" presStyleCnt="4">
        <dgm:presLayoutVars>
          <dgm:bulletEnabled val="1"/>
        </dgm:presLayoutVars>
      </dgm:prSet>
      <dgm:spPr/>
    </dgm:pt>
    <dgm:pt modelId="{401A43B2-E82F-413C-BF15-1385C2210D64}" type="pres">
      <dgm:prSet presAssocID="{F79F8366-79E8-411C-AF5A-DA1FE7668643}" presName="pillarX" presStyleLbl="node1" presStyleIdx="1" presStyleCnt="4">
        <dgm:presLayoutVars>
          <dgm:bulletEnabled val="1"/>
        </dgm:presLayoutVars>
      </dgm:prSet>
      <dgm:spPr/>
    </dgm:pt>
    <dgm:pt modelId="{D89256C5-3A58-4C60-9D7B-FF3764429843}" type="pres">
      <dgm:prSet presAssocID="{779E046E-758E-46E7-848F-2E098EE13A5A}" presName="pillarX" presStyleLbl="node1" presStyleIdx="2" presStyleCnt="4">
        <dgm:presLayoutVars>
          <dgm:bulletEnabled val="1"/>
        </dgm:presLayoutVars>
      </dgm:prSet>
      <dgm:spPr/>
    </dgm:pt>
    <dgm:pt modelId="{931F69F0-1FCB-4930-B374-FB82476EBE48}" type="pres">
      <dgm:prSet presAssocID="{77C1F93A-F086-430B-8F4E-608DA2DE2078}" presName="pillarX" presStyleLbl="node1" presStyleIdx="3" presStyleCnt="4">
        <dgm:presLayoutVars>
          <dgm:bulletEnabled val="1"/>
        </dgm:presLayoutVars>
      </dgm:prSet>
      <dgm:spPr/>
    </dgm:pt>
    <dgm:pt modelId="{9F93B5F7-2B16-4606-B88C-2390E7611E4B}" type="pres">
      <dgm:prSet presAssocID="{27BF25D9-7B5C-4ACC-B04D-4AB2E0D08FE1}" presName="base" presStyleLbl="dkBgShp" presStyleIdx="1" presStyleCnt="2"/>
      <dgm:spPr>
        <a:solidFill>
          <a:schemeClr val="accent5">
            <a:lumMod val="20000"/>
            <a:lumOff val="80000"/>
          </a:schemeClr>
        </a:solidFill>
      </dgm:spPr>
    </dgm:pt>
  </dgm:ptLst>
  <dgm:cxnLst>
    <dgm:cxn modelId="{AB0A6816-95EC-4497-B150-F4809F1A3425}" type="presOf" srcId="{77C1F93A-F086-430B-8F4E-608DA2DE2078}" destId="{931F69F0-1FCB-4930-B374-FB82476EBE48}" srcOrd="0" destOrd="0" presId="urn:microsoft.com/office/officeart/2005/8/layout/hList3"/>
    <dgm:cxn modelId="{6942AC19-F324-498E-96AB-BE02DCF385F2}" type="presOf" srcId="{1371B95F-0152-4BC6-A75E-7A3E15369575}" destId="{CF54AEB1-99FE-4305-B577-D86CF943BDD9}" srcOrd="0" destOrd="0" presId="urn:microsoft.com/office/officeart/2005/8/layout/hList3"/>
    <dgm:cxn modelId="{C260A626-E34D-4D66-812A-B475267D90C8}" srcId="{27BF25D9-7B5C-4ACC-B04D-4AB2E0D08FE1}" destId="{F79F8366-79E8-411C-AF5A-DA1FE7668643}" srcOrd="1" destOrd="0" parTransId="{A0C61B60-0F4E-4392-9E20-6FB6D1BC8153}" sibTransId="{FF82F6BC-C571-472B-B2DE-497292D37F06}"/>
    <dgm:cxn modelId="{B4C7325D-9981-49FE-8F48-FB11B2B8A422}" srcId="{27BF25D9-7B5C-4ACC-B04D-4AB2E0D08FE1}" destId="{779E046E-758E-46E7-848F-2E098EE13A5A}" srcOrd="2" destOrd="0" parTransId="{6F07F4BB-36C0-4643-8944-35CB4B827EFF}" sibTransId="{5788E15F-E9E1-44BC-BB0C-31D57F81AFDA}"/>
    <dgm:cxn modelId="{0920B762-38EB-4204-AB49-F31783602D5A}" type="presOf" srcId="{779E046E-758E-46E7-848F-2E098EE13A5A}" destId="{D89256C5-3A58-4C60-9D7B-FF3764429843}" srcOrd="0" destOrd="0" presId="urn:microsoft.com/office/officeart/2005/8/layout/hList3"/>
    <dgm:cxn modelId="{B821AC82-E459-4018-A56C-30A1FF7B55F2}" srcId="{27BF25D9-7B5C-4ACC-B04D-4AB2E0D08FE1}" destId="{05624B2C-A004-411F-9989-C3B620BBB5F9}" srcOrd="0" destOrd="0" parTransId="{C4A754D7-5B34-4ADA-A252-AA865038BD33}" sibTransId="{E9328BB3-92D5-4DA3-A89B-FD184A873428}"/>
    <dgm:cxn modelId="{016971A2-EC23-4E96-B52A-CE366620F211}" srcId="{27BF25D9-7B5C-4ACC-B04D-4AB2E0D08FE1}" destId="{77C1F93A-F086-430B-8F4E-608DA2DE2078}" srcOrd="3" destOrd="0" parTransId="{460F18F5-5F2E-40C5-9268-D4D6BE0717E0}" sibTransId="{BAB575AB-C0CA-4325-821F-38FDA42E62F1}"/>
    <dgm:cxn modelId="{92B92AB3-8578-4C91-AD3A-B6B20185794E}" type="presOf" srcId="{F79F8366-79E8-411C-AF5A-DA1FE7668643}" destId="{401A43B2-E82F-413C-BF15-1385C2210D64}" srcOrd="0" destOrd="0" presId="urn:microsoft.com/office/officeart/2005/8/layout/hList3"/>
    <dgm:cxn modelId="{FE7CC4C8-C123-4B3A-8721-159A2E7C6887}" type="presOf" srcId="{05624B2C-A004-411F-9989-C3B620BBB5F9}" destId="{2F54EFDB-08C2-417E-BFFC-8493C9EE257C}" srcOrd="0" destOrd="0" presId="urn:microsoft.com/office/officeart/2005/8/layout/hList3"/>
    <dgm:cxn modelId="{203D7DED-E3FF-400C-8772-C59A88C1671B}" type="presOf" srcId="{27BF25D9-7B5C-4ACC-B04D-4AB2E0D08FE1}" destId="{C7095A9B-2C84-4482-81A9-78BCFFB45E97}" srcOrd="0" destOrd="0" presId="urn:microsoft.com/office/officeart/2005/8/layout/hList3"/>
    <dgm:cxn modelId="{CD80CAFF-1231-43E6-BE2C-CDED94D59598}" srcId="{1371B95F-0152-4BC6-A75E-7A3E15369575}" destId="{27BF25D9-7B5C-4ACC-B04D-4AB2E0D08FE1}" srcOrd="0" destOrd="0" parTransId="{A422086E-C030-4EF1-BED5-234E8E9C8B6C}" sibTransId="{680F9842-8DE6-4FB9-9126-B45B07C28117}"/>
    <dgm:cxn modelId="{D20AD85D-C399-4CAC-94CA-B883DA6D7A21}" type="presParOf" srcId="{CF54AEB1-99FE-4305-B577-D86CF943BDD9}" destId="{C7095A9B-2C84-4482-81A9-78BCFFB45E97}" srcOrd="0" destOrd="0" presId="urn:microsoft.com/office/officeart/2005/8/layout/hList3"/>
    <dgm:cxn modelId="{CE9CB76D-46C7-4E33-907B-E574A4D61266}" type="presParOf" srcId="{CF54AEB1-99FE-4305-B577-D86CF943BDD9}" destId="{73AB559A-31D1-487F-8D33-BA0DE3EE6C6A}" srcOrd="1" destOrd="0" presId="urn:microsoft.com/office/officeart/2005/8/layout/hList3"/>
    <dgm:cxn modelId="{B1FE3A26-8786-4DDA-A90D-F713AB12CFE0}" type="presParOf" srcId="{73AB559A-31D1-487F-8D33-BA0DE3EE6C6A}" destId="{2F54EFDB-08C2-417E-BFFC-8493C9EE257C}" srcOrd="0" destOrd="0" presId="urn:microsoft.com/office/officeart/2005/8/layout/hList3"/>
    <dgm:cxn modelId="{853E1D3D-14DE-4BFE-AB17-B152632DE1DD}" type="presParOf" srcId="{73AB559A-31D1-487F-8D33-BA0DE3EE6C6A}" destId="{401A43B2-E82F-413C-BF15-1385C2210D64}" srcOrd="1" destOrd="0" presId="urn:microsoft.com/office/officeart/2005/8/layout/hList3"/>
    <dgm:cxn modelId="{C75C1F1B-F062-46D3-9FAE-F611E221750B}" type="presParOf" srcId="{73AB559A-31D1-487F-8D33-BA0DE3EE6C6A}" destId="{D89256C5-3A58-4C60-9D7B-FF3764429843}" srcOrd="2" destOrd="0" presId="urn:microsoft.com/office/officeart/2005/8/layout/hList3"/>
    <dgm:cxn modelId="{E28F7B1A-C255-4CB3-A562-E7FC2981BB7C}" type="presParOf" srcId="{73AB559A-31D1-487F-8D33-BA0DE3EE6C6A}" destId="{931F69F0-1FCB-4930-B374-FB82476EBE48}" srcOrd="3" destOrd="0" presId="urn:microsoft.com/office/officeart/2005/8/layout/hList3"/>
    <dgm:cxn modelId="{E8FE6157-75DC-4324-A46E-6E87D7FA13D9}" type="presParOf" srcId="{CF54AEB1-99FE-4305-B577-D86CF943BDD9}" destId="{9F93B5F7-2B16-4606-B88C-2390E7611E4B}" srcOrd="2" destOrd="0" presId="urn:microsoft.com/office/officeart/2005/8/layout/hLis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D5E3823-76C4-4839-85A8-B205E630033D}" type="doc">
      <dgm:prSet loTypeId="urn:microsoft.com/office/officeart/2005/8/layout/pyramid2" loCatId="pyramid" qsTypeId="urn:microsoft.com/office/officeart/2005/8/quickstyle/3d3" qsCatId="3D" csTypeId="urn:microsoft.com/office/officeart/2005/8/colors/accent2_2" csCatId="accent2" phldr="1"/>
      <dgm:spPr/>
    </dgm:pt>
    <dgm:pt modelId="{4F914BA1-C3F0-4C0A-A1FD-E47BE1FF391D}">
      <dgm:prSet phldrT="[Text]" custT="1">
        <dgm:style>
          <a:lnRef idx="2">
            <a:schemeClr val="accent3"/>
          </a:lnRef>
          <a:fillRef idx="1">
            <a:schemeClr val="lt1"/>
          </a:fillRef>
          <a:effectRef idx="0">
            <a:schemeClr val="accent3"/>
          </a:effectRef>
          <a:fontRef idx="minor">
            <a:schemeClr val="dk1"/>
          </a:fontRef>
        </dgm:style>
      </dgm:prSet>
      <dgm:spPr>
        <a:ln>
          <a:solidFill>
            <a:schemeClr val="tx2">
              <a:lumMod val="50000"/>
            </a:schemeClr>
          </a:solidFill>
        </a:ln>
      </dgm:spPr>
      <dgm:t>
        <a:bodyPr rtlCol="0"/>
        <a:lstStyle/>
        <a:p>
          <a:pPr rtl="0"/>
          <a:r>
            <a:rPr lang="zh-CN" sz="1600" b="1" baseline="0">
              <a:latin typeface="Amazon Ember Light" panose="020B0403020204020204" pitchFamily="34" charset="0"/>
              <a:ea typeface="Microsoft YaHei" panose="020B0503020204020204" pitchFamily="34" charset="-122"/>
              <a:cs typeface="Amazon Ember Light" panose="020B0403020204020204" pitchFamily="34" charset="0"/>
            </a:rPr>
            <a:t>Amazon ECS 集成</a:t>
          </a:r>
        </a:p>
      </dgm:t>
    </dgm:pt>
    <dgm:pt modelId="{F825D9CA-75BB-489F-B7C7-FF775C3DE158}" type="parTrans" cxnId="{992C5145-E39D-4D58-8360-5954A3342C0A}">
      <dgm:prSet/>
      <dgm:spPr/>
      <dgm:t>
        <a:bodyPr rtlCol="0"/>
        <a:lstStyle/>
        <a:p>
          <a:pPr rtl="0"/>
          <a:endParaRPr lang="en-US" sz="2400" baseline="0" dirty="0">
            <a:latin typeface="Amazon Ember Light" panose="020B0403020204020204" pitchFamily="34" charset="0"/>
            <a:ea typeface="Microsoft YaHei" panose="020B0503020204020204" pitchFamily="34" charset="-122"/>
            <a:cs typeface="Amazon Ember Light" panose="020B0403020204020204" pitchFamily="34" charset="0"/>
          </a:endParaRPr>
        </a:p>
      </dgm:t>
    </dgm:pt>
    <dgm:pt modelId="{31826420-A59F-4A54-9CAC-4220FB00A081}" type="sibTrans" cxnId="{992C5145-E39D-4D58-8360-5954A3342C0A}">
      <dgm:prSet/>
      <dgm:spPr/>
      <dgm:t>
        <a:bodyPr rtlCol="0"/>
        <a:lstStyle/>
        <a:p>
          <a:pPr rtl="0"/>
          <a:endParaRPr lang="en-US" sz="2400" baseline="0" dirty="0">
            <a:latin typeface="Amazon Ember Light" panose="020B0403020204020204" pitchFamily="34" charset="0"/>
            <a:ea typeface="Microsoft YaHei" panose="020B0503020204020204" pitchFamily="34" charset="-122"/>
            <a:cs typeface="Amazon Ember Light" panose="020B0403020204020204" pitchFamily="34" charset="0"/>
          </a:endParaRPr>
        </a:p>
      </dgm:t>
    </dgm:pt>
    <dgm:pt modelId="{49AAE945-469A-4B0C-9A55-5CE97FA292D5}">
      <dgm:prSet custT="1">
        <dgm:style>
          <a:lnRef idx="2">
            <a:schemeClr val="accent3"/>
          </a:lnRef>
          <a:fillRef idx="1">
            <a:schemeClr val="lt1"/>
          </a:fillRef>
          <a:effectRef idx="0">
            <a:schemeClr val="accent3"/>
          </a:effectRef>
          <a:fontRef idx="minor">
            <a:schemeClr val="dk1"/>
          </a:fontRef>
        </dgm:style>
      </dgm:prSet>
      <dgm:spPr>
        <a:ln>
          <a:solidFill>
            <a:schemeClr val="tx2">
              <a:lumMod val="50000"/>
            </a:schemeClr>
          </a:solidFill>
        </a:ln>
      </dgm:spPr>
      <dgm:t>
        <a:bodyPr rtlCol="0"/>
        <a:lstStyle/>
        <a:p>
          <a:pPr rtl="0"/>
          <a:r>
            <a:rPr lang="zh-CN" sz="1600" b="1" baseline="0">
              <a:latin typeface="Amazon Ember Light" panose="020B0403020204020204" pitchFamily="34" charset="0"/>
              <a:ea typeface="Microsoft YaHei" panose="020B0503020204020204" pitchFamily="34" charset="-122"/>
              <a:cs typeface="Amazon Ember Light" panose="020B0403020204020204" pitchFamily="34" charset="0"/>
            </a:rPr>
            <a:t>Docker 支持</a:t>
          </a:r>
        </a:p>
      </dgm:t>
    </dgm:pt>
    <dgm:pt modelId="{E85A3B7C-0C51-4C36-9D2B-E404B1A235B4}" type="parTrans" cxnId="{EDC17AE4-C041-472E-9F80-3417B79AF064}">
      <dgm:prSet/>
      <dgm:spPr/>
      <dgm:t>
        <a:bodyPr rtlCol="0"/>
        <a:lstStyle/>
        <a:p>
          <a:pPr rtl="0"/>
          <a:endParaRPr lang="en-US" sz="2400" baseline="0" dirty="0">
            <a:latin typeface="Amazon Ember Light" panose="020B0403020204020204" pitchFamily="34" charset="0"/>
            <a:ea typeface="Microsoft YaHei" panose="020B0503020204020204" pitchFamily="34" charset="-122"/>
            <a:cs typeface="Amazon Ember Light" panose="020B0403020204020204" pitchFamily="34" charset="0"/>
          </a:endParaRPr>
        </a:p>
      </dgm:t>
    </dgm:pt>
    <dgm:pt modelId="{2D567A9E-4953-4BF9-A1B9-C4859DDB5827}" type="sibTrans" cxnId="{EDC17AE4-C041-472E-9F80-3417B79AF064}">
      <dgm:prSet/>
      <dgm:spPr/>
      <dgm:t>
        <a:bodyPr rtlCol="0"/>
        <a:lstStyle/>
        <a:p>
          <a:pPr rtl="0"/>
          <a:endParaRPr lang="en-US" sz="2400" baseline="0" dirty="0">
            <a:latin typeface="Amazon Ember Light" panose="020B0403020204020204" pitchFamily="34" charset="0"/>
            <a:ea typeface="Microsoft YaHei" panose="020B0503020204020204" pitchFamily="34" charset="-122"/>
            <a:cs typeface="Amazon Ember Light" panose="020B0403020204020204" pitchFamily="34" charset="0"/>
          </a:endParaRPr>
        </a:p>
      </dgm:t>
    </dgm:pt>
    <dgm:pt modelId="{7130BEED-D988-4C05-ACEC-CD13F4814987}">
      <dgm:prSet custT="1">
        <dgm:style>
          <a:lnRef idx="2">
            <a:schemeClr val="accent3"/>
          </a:lnRef>
          <a:fillRef idx="1">
            <a:schemeClr val="lt1"/>
          </a:fillRef>
          <a:effectRef idx="0">
            <a:schemeClr val="accent3"/>
          </a:effectRef>
          <a:fontRef idx="minor">
            <a:schemeClr val="dk1"/>
          </a:fontRef>
        </dgm:style>
      </dgm:prSet>
      <dgm:spPr>
        <a:ln>
          <a:solidFill>
            <a:schemeClr val="tx2">
              <a:lumMod val="50000"/>
            </a:schemeClr>
          </a:solidFill>
        </a:ln>
      </dgm:spPr>
      <dgm:t>
        <a:bodyPr rtlCol="0"/>
        <a:lstStyle/>
        <a:p>
          <a:pPr rtl="0"/>
          <a:r>
            <a:rPr lang="zh-CN" sz="1600" b="1" baseline="0">
              <a:latin typeface="Amazon Ember Light" panose="020B0403020204020204" pitchFamily="34" charset="0"/>
              <a:ea typeface="Microsoft YaHei" panose="020B0503020204020204" pitchFamily="34" charset="-122"/>
              <a:cs typeface="Amazon Ember Light" panose="020B0403020204020204" pitchFamily="34" charset="0"/>
            </a:rPr>
            <a:t>团队协作</a:t>
          </a:r>
        </a:p>
      </dgm:t>
    </dgm:pt>
    <dgm:pt modelId="{CF337D5C-70AD-48AE-8C24-59D70B1162DD}" type="parTrans" cxnId="{558DF1AA-7F0B-401C-931C-82C7465EC333}">
      <dgm:prSet/>
      <dgm:spPr/>
      <dgm:t>
        <a:bodyPr rtlCol="0"/>
        <a:lstStyle/>
        <a:p>
          <a:pPr rtl="0"/>
          <a:endParaRPr lang="en-US" sz="2400" baseline="0" dirty="0">
            <a:latin typeface="Amazon Ember Light" panose="020B0403020204020204" pitchFamily="34" charset="0"/>
            <a:ea typeface="Microsoft YaHei" panose="020B0503020204020204" pitchFamily="34" charset="-122"/>
            <a:cs typeface="Amazon Ember Light" panose="020B0403020204020204" pitchFamily="34" charset="0"/>
          </a:endParaRPr>
        </a:p>
      </dgm:t>
    </dgm:pt>
    <dgm:pt modelId="{0A5F8B0A-8BE0-4989-91DA-4CA92C3DBB40}" type="sibTrans" cxnId="{558DF1AA-7F0B-401C-931C-82C7465EC333}">
      <dgm:prSet/>
      <dgm:spPr/>
      <dgm:t>
        <a:bodyPr rtlCol="0"/>
        <a:lstStyle/>
        <a:p>
          <a:pPr rtl="0"/>
          <a:endParaRPr lang="en-US" sz="2400" baseline="0" dirty="0">
            <a:latin typeface="Amazon Ember Light" panose="020B0403020204020204" pitchFamily="34" charset="0"/>
            <a:ea typeface="Microsoft YaHei" panose="020B0503020204020204" pitchFamily="34" charset="-122"/>
            <a:cs typeface="Amazon Ember Light" panose="020B0403020204020204" pitchFamily="34" charset="0"/>
          </a:endParaRPr>
        </a:p>
      </dgm:t>
    </dgm:pt>
    <dgm:pt modelId="{D7BA72B6-4FD4-4D49-B2CF-2D9B164F21EE}">
      <dgm:prSet custT="1">
        <dgm:style>
          <a:lnRef idx="2">
            <a:schemeClr val="accent3"/>
          </a:lnRef>
          <a:fillRef idx="1">
            <a:schemeClr val="lt1"/>
          </a:fillRef>
          <a:effectRef idx="0">
            <a:schemeClr val="accent3"/>
          </a:effectRef>
          <a:fontRef idx="minor">
            <a:schemeClr val="dk1"/>
          </a:fontRef>
        </dgm:style>
      </dgm:prSet>
      <dgm:spPr>
        <a:ln>
          <a:solidFill>
            <a:schemeClr val="tx2">
              <a:lumMod val="50000"/>
            </a:schemeClr>
          </a:solidFill>
        </a:ln>
      </dgm:spPr>
      <dgm:t>
        <a:bodyPr rtlCol="0"/>
        <a:lstStyle/>
        <a:p>
          <a:pPr rtl="0"/>
          <a:r>
            <a:rPr lang="zh-CN" sz="1600" b="1" baseline="0">
              <a:latin typeface="Amazon Ember Light" panose="020B0403020204020204" pitchFamily="34" charset="0"/>
              <a:ea typeface="Microsoft YaHei" panose="020B0503020204020204" pitchFamily="34" charset="-122"/>
              <a:cs typeface="Amazon Ember Light" panose="020B0403020204020204" pitchFamily="34" charset="0"/>
            </a:rPr>
            <a:t>访问控制</a:t>
          </a:r>
        </a:p>
      </dgm:t>
    </dgm:pt>
    <dgm:pt modelId="{E00858C5-D992-45D4-8834-64D72EFCF5C6}" type="parTrans" cxnId="{8F3EC966-B1E3-40E8-9A1D-E776AA73D013}">
      <dgm:prSet/>
      <dgm:spPr/>
      <dgm:t>
        <a:bodyPr rtlCol="0"/>
        <a:lstStyle/>
        <a:p>
          <a:pPr rtl="0"/>
          <a:endParaRPr lang="en-US" sz="2400" baseline="0" dirty="0">
            <a:latin typeface="Amazon Ember Light" panose="020B0403020204020204" pitchFamily="34" charset="0"/>
            <a:ea typeface="Microsoft YaHei" panose="020B0503020204020204" pitchFamily="34" charset="-122"/>
            <a:cs typeface="Amazon Ember Light" panose="020B0403020204020204" pitchFamily="34" charset="0"/>
          </a:endParaRPr>
        </a:p>
      </dgm:t>
    </dgm:pt>
    <dgm:pt modelId="{193E8B7C-FCA7-44E9-A8AE-615261929CAE}" type="sibTrans" cxnId="{8F3EC966-B1E3-40E8-9A1D-E776AA73D013}">
      <dgm:prSet/>
      <dgm:spPr/>
      <dgm:t>
        <a:bodyPr rtlCol="0"/>
        <a:lstStyle/>
        <a:p>
          <a:pPr rtl="0"/>
          <a:endParaRPr lang="en-US" sz="2400" baseline="0" dirty="0">
            <a:latin typeface="Amazon Ember Light" panose="020B0403020204020204" pitchFamily="34" charset="0"/>
            <a:ea typeface="Microsoft YaHei" panose="020B0503020204020204" pitchFamily="34" charset="-122"/>
            <a:cs typeface="Amazon Ember Light" panose="020B0403020204020204" pitchFamily="34" charset="0"/>
          </a:endParaRPr>
        </a:p>
      </dgm:t>
    </dgm:pt>
    <dgm:pt modelId="{BBFF3345-66B9-4E50-A41F-1B7903855C0D}">
      <dgm:prSet custT="1">
        <dgm:style>
          <a:lnRef idx="2">
            <a:schemeClr val="accent3"/>
          </a:lnRef>
          <a:fillRef idx="1">
            <a:schemeClr val="lt1"/>
          </a:fillRef>
          <a:effectRef idx="0">
            <a:schemeClr val="accent3"/>
          </a:effectRef>
          <a:fontRef idx="minor">
            <a:schemeClr val="dk1"/>
          </a:fontRef>
        </dgm:style>
      </dgm:prSet>
      <dgm:spPr>
        <a:ln>
          <a:solidFill>
            <a:schemeClr val="tx2">
              <a:lumMod val="50000"/>
            </a:schemeClr>
          </a:solidFill>
        </a:ln>
      </dgm:spPr>
      <dgm:t>
        <a:bodyPr rtlCol="0"/>
        <a:lstStyle/>
        <a:p>
          <a:pPr rtl="0"/>
          <a:r>
            <a:rPr lang="zh-CN" sz="1600" b="1" baseline="0">
              <a:latin typeface="Amazon Ember Light" panose="020B0403020204020204" pitchFamily="34" charset="0"/>
              <a:ea typeface="Microsoft YaHei" panose="020B0503020204020204" pitchFamily="34" charset="-122"/>
              <a:cs typeface="Amazon Ember Light" panose="020B0403020204020204" pitchFamily="34" charset="0"/>
            </a:rPr>
            <a:t>第三方集成</a:t>
          </a:r>
        </a:p>
      </dgm:t>
    </dgm:pt>
    <dgm:pt modelId="{97225D21-C78D-4557-B752-71F7BE2D912E}" type="parTrans" cxnId="{C32CB394-5FCB-4E9C-9B76-8E98E8461DA4}">
      <dgm:prSet/>
      <dgm:spPr/>
      <dgm:t>
        <a:bodyPr rtlCol="0"/>
        <a:lstStyle/>
        <a:p>
          <a:pPr rtl="0"/>
          <a:endParaRPr lang="en-US" sz="2400" baseline="0" dirty="0">
            <a:latin typeface="Amazon Ember Light" panose="020B0403020204020204" pitchFamily="34" charset="0"/>
            <a:ea typeface="Microsoft YaHei" panose="020B0503020204020204" pitchFamily="34" charset="-122"/>
            <a:cs typeface="Amazon Ember Light" panose="020B0403020204020204" pitchFamily="34" charset="0"/>
          </a:endParaRPr>
        </a:p>
      </dgm:t>
    </dgm:pt>
    <dgm:pt modelId="{198CFA75-0F18-4571-8640-0317E8B40765}" type="sibTrans" cxnId="{C32CB394-5FCB-4E9C-9B76-8E98E8461DA4}">
      <dgm:prSet/>
      <dgm:spPr/>
      <dgm:t>
        <a:bodyPr rtlCol="0"/>
        <a:lstStyle/>
        <a:p>
          <a:pPr rtl="0"/>
          <a:endParaRPr lang="en-US" sz="2400" baseline="0" dirty="0">
            <a:latin typeface="Amazon Ember Light" panose="020B0403020204020204" pitchFamily="34" charset="0"/>
            <a:ea typeface="Microsoft YaHei" panose="020B0503020204020204" pitchFamily="34" charset="-122"/>
            <a:cs typeface="Amazon Ember Light" panose="020B0403020204020204" pitchFamily="34" charset="0"/>
          </a:endParaRPr>
        </a:p>
      </dgm:t>
    </dgm:pt>
    <dgm:pt modelId="{99FA1CEB-B87C-44A5-AE1B-5A56331DA56C}" type="pres">
      <dgm:prSet presAssocID="{3D5E3823-76C4-4839-85A8-B205E630033D}" presName="compositeShape" presStyleCnt="0">
        <dgm:presLayoutVars>
          <dgm:dir/>
          <dgm:resizeHandles/>
        </dgm:presLayoutVars>
      </dgm:prSet>
      <dgm:spPr/>
    </dgm:pt>
    <dgm:pt modelId="{2588CCF8-82ED-4ACF-8A11-9C7F82CE981C}" type="pres">
      <dgm:prSet presAssocID="{3D5E3823-76C4-4839-85A8-B205E630033D}" presName="pyramid" presStyleLbl="node1" presStyleIdx="0" presStyleCnt="1"/>
      <dgm:spPr>
        <a:solidFill>
          <a:schemeClr val="accent1">
            <a:lumMod val="75000"/>
            <a:lumOff val="25000"/>
          </a:schemeClr>
        </a:solidFill>
      </dgm:spPr>
    </dgm:pt>
    <dgm:pt modelId="{F80D154B-A495-4346-9EBE-6685D2FA9E79}" type="pres">
      <dgm:prSet presAssocID="{3D5E3823-76C4-4839-85A8-B205E630033D}" presName="theList" presStyleCnt="0"/>
      <dgm:spPr/>
    </dgm:pt>
    <dgm:pt modelId="{4DFFE1A1-A53B-4A4C-AE73-70D09E4AC534}" type="pres">
      <dgm:prSet presAssocID="{4F914BA1-C3F0-4C0A-A1FD-E47BE1FF391D}" presName="aNode" presStyleLbl="fgAcc1" presStyleIdx="0" presStyleCnt="5">
        <dgm:presLayoutVars>
          <dgm:bulletEnabled val="1"/>
        </dgm:presLayoutVars>
      </dgm:prSet>
      <dgm:spPr/>
    </dgm:pt>
    <dgm:pt modelId="{07678235-849D-4E54-8680-0773AF300CC3}" type="pres">
      <dgm:prSet presAssocID="{4F914BA1-C3F0-4C0A-A1FD-E47BE1FF391D}" presName="aSpace" presStyleCnt="0"/>
      <dgm:spPr/>
    </dgm:pt>
    <dgm:pt modelId="{0D15FF8F-6824-44C6-9040-41C331442A42}" type="pres">
      <dgm:prSet presAssocID="{49AAE945-469A-4B0C-9A55-5CE97FA292D5}" presName="aNode" presStyleLbl="fgAcc1" presStyleIdx="1" presStyleCnt="5">
        <dgm:presLayoutVars>
          <dgm:bulletEnabled val="1"/>
        </dgm:presLayoutVars>
      </dgm:prSet>
      <dgm:spPr/>
    </dgm:pt>
    <dgm:pt modelId="{A94C5FB6-F23F-41E5-81BE-EC0BAD7CC4B7}" type="pres">
      <dgm:prSet presAssocID="{49AAE945-469A-4B0C-9A55-5CE97FA292D5}" presName="aSpace" presStyleCnt="0"/>
      <dgm:spPr/>
    </dgm:pt>
    <dgm:pt modelId="{8907B292-FACD-4FE8-BD96-1D241FB66492}" type="pres">
      <dgm:prSet presAssocID="{7130BEED-D988-4C05-ACEC-CD13F4814987}" presName="aNode" presStyleLbl="fgAcc1" presStyleIdx="2" presStyleCnt="5">
        <dgm:presLayoutVars>
          <dgm:bulletEnabled val="1"/>
        </dgm:presLayoutVars>
      </dgm:prSet>
      <dgm:spPr/>
    </dgm:pt>
    <dgm:pt modelId="{DB6563B5-80CE-4609-B46D-1FE8AF87D531}" type="pres">
      <dgm:prSet presAssocID="{7130BEED-D988-4C05-ACEC-CD13F4814987}" presName="aSpace" presStyleCnt="0"/>
      <dgm:spPr/>
    </dgm:pt>
    <dgm:pt modelId="{3C977000-F634-4606-B5FC-5AD8E067CE8E}" type="pres">
      <dgm:prSet presAssocID="{D7BA72B6-4FD4-4D49-B2CF-2D9B164F21EE}" presName="aNode" presStyleLbl="fgAcc1" presStyleIdx="3" presStyleCnt="5">
        <dgm:presLayoutVars>
          <dgm:bulletEnabled val="1"/>
        </dgm:presLayoutVars>
      </dgm:prSet>
      <dgm:spPr/>
    </dgm:pt>
    <dgm:pt modelId="{9644F08E-F6A3-4599-B8BF-7F3223AEB185}" type="pres">
      <dgm:prSet presAssocID="{D7BA72B6-4FD4-4D49-B2CF-2D9B164F21EE}" presName="aSpace" presStyleCnt="0"/>
      <dgm:spPr/>
    </dgm:pt>
    <dgm:pt modelId="{9CF015BD-5601-48B2-9CBD-D53D3A76B458}" type="pres">
      <dgm:prSet presAssocID="{BBFF3345-66B9-4E50-A41F-1B7903855C0D}" presName="aNode" presStyleLbl="fgAcc1" presStyleIdx="4" presStyleCnt="5">
        <dgm:presLayoutVars>
          <dgm:bulletEnabled val="1"/>
        </dgm:presLayoutVars>
      </dgm:prSet>
      <dgm:spPr/>
    </dgm:pt>
    <dgm:pt modelId="{16705F29-61C2-43A6-8826-F6AD0500510C}" type="pres">
      <dgm:prSet presAssocID="{BBFF3345-66B9-4E50-A41F-1B7903855C0D}" presName="aSpace" presStyleCnt="0"/>
      <dgm:spPr/>
    </dgm:pt>
  </dgm:ptLst>
  <dgm:cxnLst>
    <dgm:cxn modelId="{74B68508-C28A-4C58-8F87-A6143E0EA978}" type="presOf" srcId="{BBFF3345-66B9-4E50-A41F-1B7903855C0D}" destId="{9CF015BD-5601-48B2-9CBD-D53D3A76B458}" srcOrd="0" destOrd="0" presId="urn:microsoft.com/office/officeart/2005/8/layout/pyramid2"/>
    <dgm:cxn modelId="{69E99511-CD98-414D-867D-30094CA8509B}" type="presOf" srcId="{3D5E3823-76C4-4839-85A8-B205E630033D}" destId="{99FA1CEB-B87C-44A5-AE1B-5A56331DA56C}" srcOrd="0" destOrd="0" presId="urn:microsoft.com/office/officeart/2005/8/layout/pyramid2"/>
    <dgm:cxn modelId="{992C5145-E39D-4D58-8360-5954A3342C0A}" srcId="{3D5E3823-76C4-4839-85A8-B205E630033D}" destId="{4F914BA1-C3F0-4C0A-A1FD-E47BE1FF391D}" srcOrd="0" destOrd="0" parTransId="{F825D9CA-75BB-489F-B7C7-FF775C3DE158}" sibTransId="{31826420-A59F-4A54-9CAC-4220FB00A081}"/>
    <dgm:cxn modelId="{8F3EC966-B1E3-40E8-9A1D-E776AA73D013}" srcId="{3D5E3823-76C4-4839-85A8-B205E630033D}" destId="{D7BA72B6-4FD4-4D49-B2CF-2D9B164F21EE}" srcOrd="3" destOrd="0" parTransId="{E00858C5-D992-45D4-8834-64D72EFCF5C6}" sibTransId="{193E8B7C-FCA7-44E9-A8AE-615261929CAE}"/>
    <dgm:cxn modelId="{C32CB394-5FCB-4E9C-9B76-8E98E8461DA4}" srcId="{3D5E3823-76C4-4839-85A8-B205E630033D}" destId="{BBFF3345-66B9-4E50-A41F-1B7903855C0D}" srcOrd="4" destOrd="0" parTransId="{97225D21-C78D-4557-B752-71F7BE2D912E}" sibTransId="{198CFA75-0F18-4571-8640-0317E8B40765}"/>
    <dgm:cxn modelId="{D6B494A4-05EF-4A44-BABB-CFFB24E4E8FC}" type="presOf" srcId="{7130BEED-D988-4C05-ACEC-CD13F4814987}" destId="{8907B292-FACD-4FE8-BD96-1D241FB66492}" srcOrd="0" destOrd="0" presId="urn:microsoft.com/office/officeart/2005/8/layout/pyramid2"/>
    <dgm:cxn modelId="{558DF1AA-7F0B-401C-931C-82C7465EC333}" srcId="{3D5E3823-76C4-4839-85A8-B205E630033D}" destId="{7130BEED-D988-4C05-ACEC-CD13F4814987}" srcOrd="2" destOrd="0" parTransId="{CF337D5C-70AD-48AE-8C24-59D70B1162DD}" sibTransId="{0A5F8B0A-8BE0-4989-91DA-4CA92C3DBB40}"/>
    <dgm:cxn modelId="{0F6D3EB8-4BF0-4F13-84E3-14B7C407BAB3}" type="presOf" srcId="{49AAE945-469A-4B0C-9A55-5CE97FA292D5}" destId="{0D15FF8F-6824-44C6-9040-41C331442A42}" srcOrd="0" destOrd="0" presId="urn:microsoft.com/office/officeart/2005/8/layout/pyramid2"/>
    <dgm:cxn modelId="{4E8A1ABD-8B86-4731-818B-5A738FE054C0}" type="presOf" srcId="{D7BA72B6-4FD4-4D49-B2CF-2D9B164F21EE}" destId="{3C977000-F634-4606-B5FC-5AD8E067CE8E}" srcOrd="0" destOrd="0" presId="urn:microsoft.com/office/officeart/2005/8/layout/pyramid2"/>
    <dgm:cxn modelId="{B0E168DB-ED73-4D49-9009-D202A428C234}" type="presOf" srcId="{4F914BA1-C3F0-4C0A-A1FD-E47BE1FF391D}" destId="{4DFFE1A1-A53B-4A4C-AE73-70D09E4AC534}" srcOrd="0" destOrd="0" presId="urn:microsoft.com/office/officeart/2005/8/layout/pyramid2"/>
    <dgm:cxn modelId="{EDC17AE4-C041-472E-9F80-3417B79AF064}" srcId="{3D5E3823-76C4-4839-85A8-B205E630033D}" destId="{49AAE945-469A-4B0C-9A55-5CE97FA292D5}" srcOrd="1" destOrd="0" parTransId="{E85A3B7C-0C51-4C36-9D2B-E404B1A235B4}" sibTransId="{2D567A9E-4953-4BF9-A1B9-C4859DDB5827}"/>
    <dgm:cxn modelId="{4F0384E3-F0D6-480B-8414-4CDA90C3BB85}" type="presParOf" srcId="{99FA1CEB-B87C-44A5-AE1B-5A56331DA56C}" destId="{2588CCF8-82ED-4ACF-8A11-9C7F82CE981C}" srcOrd="0" destOrd="0" presId="urn:microsoft.com/office/officeart/2005/8/layout/pyramid2"/>
    <dgm:cxn modelId="{BF2639B2-8EFD-4503-A991-F89849BA02B6}" type="presParOf" srcId="{99FA1CEB-B87C-44A5-AE1B-5A56331DA56C}" destId="{F80D154B-A495-4346-9EBE-6685D2FA9E79}" srcOrd="1" destOrd="0" presId="urn:microsoft.com/office/officeart/2005/8/layout/pyramid2"/>
    <dgm:cxn modelId="{A2861747-03DB-4A9B-B967-38B647588DF4}" type="presParOf" srcId="{F80D154B-A495-4346-9EBE-6685D2FA9E79}" destId="{4DFFE1A1-A53B-4A4C-AE73-70D09E4AC534}" srcOrd="0" destOrd="0" presId="urn:microsoft.com/office/officeart/2005/8/layout/pyramid2"/>
    <dgm:cxn modelId="{389452D1-7E9B-427A-8989-9F681188A791}" type="presParOf" srcId="{F80D154B-A495-4346-9EBE-6685D2FA9E79}" destId="{07678235-849D-4E54-8680-0773AF300CC3}" srcOrd="1" destOrd="0" presId="urn:microsoft.com/office/officeart/2005/8/layout/pyramid2"/>
    <dgm:cxn modelId="{D3CE4764-23A9-46AF-A775-EFD6F3DB772D}" type="presParOf" srcId="{F80D154B-A495-4346-9EBE-6685D2FA9E79}" destId="{0D15FF8F-6824-44C6-9040-41C331442A42}" srcOrd="2" destOrd="0" presId="urn:microsoft.com/office/officeart/2005/8/layout/pyramid2"/>
    <dgm:cxn modelId="{6C628973-9765-49DA-8C77-5111BA106C2D}" type="presParOf" srcId="{F80D154B-A495-4346-9EBE-6685D2FA9E79}" destId="{A94C5FB6-F23F-41E5-81BE-EC0BAD7CC4B7}" srcOrd="3" destOrd="0" presId="urn:microsoft.com/office/officeart/2005/8/layout/pyramid2"/>
    <dgm:cxn modelId="{04C4E699-75D3-4A59-908F-C39133D964D4}" type="presParOf" srcId="{F80D154B-A495-4346-9EBE-6685D2FA9E79}" destId="{8907B292-FACD-4FE8-BD96-1D241FB66492}" srcOrd="4" destOrd="0" presId="urn:microsoft.com/office/officeart/2005/8/layout/pyramid2"/>
    <dgm:cxn modelId="{15138395-1A2C-49CE-A012-4DF0748E3D77}" type="presParOf" srcId="{F80D154B-A495-4346-9EBE-6685D2FA9E79}" destId="{DB6563B5-80CE-4609-B46D-1FE8AF87D531}" srcOrd="5" destOrd="0" presId="urn:microsoft.com/office/officeart/2005/8/layout/pyramid2"/>
    <dgm:cxn modelId="{8981C9C0-1BE6-43FE-8A01-83E0C30A167F}" type="presParOf" srcId="{F80D154B-A495-4346-9EBE-6685D2FA9E79}" destId="{3C977000-F634-4606-B5FC-5AD8E067CE8E}" srcOrd="6" destOrd="0" presId="urn:microsoft.com/office/officeart/2005/8/layout/pyramid2"/>
    <dgm:cxn modelId="{AE4249C8-34CC-4AB2-8858-BE76899C0CC7}" type="presParOf" srcId="{F80D154B-A495-4346-9EBE-6685D2FA9E79}" destId="{9644F08E-F6A3-4599-B8BF-7F3223AEB185}" srcOrd="7" destOrd="0" presId="urn:microsoft.com/office/officeart/2005/8/layout/pyramid2"/>
    <dgm:cxn modelId="{8BFDF812-9F7F-4F9E-B885-A5995AF2D65F}" type="presParOf" srcId="{F80D154B-A495-4346-9EBE-6685D2FA9E79}" destId="{9CF015BD-5601-48B2-9CBD-D53D3A76B458}" srcOrd="8" destOrd="0" presId="urn:microsoft.com/office/officeart/2005/8/layout/pyramid2"/>
    <dgm:cxn modelId="{F16AAC9B-04A2-4392-B666-AE693DB9AB9E}" type="presParOf" srcId="{F80D154B-A495-4346-9EBE-6685D2FA9E79}" destId="{16705F29-61C2-43A6-8826-F6AD0500510C}" srcOrd="9" destOrd="0" presId="urn:microsoft.com/office/officeart/2005/8/layout/pyramid2"/>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095A9B-2C84-4482-81A9-78BCFFB45E97}">
      <dsp:nvSpPr>
        <dsp:cNvPr id="0" name=""/>
        <dsp:cNvSpPr/>
      </dsp:nvSpPr>
      <dsp:spPr>
        <a:xfrm>
          <a:off x="0" y="0"/>
          <a:ext cx="4147668" cy="798651"/>
        </a:xfrm>
        <a:prstGeom prst="rect">
          <a:avLst/>
        </a:prstGeom>
        <a:solidFill>
          <a:schemeClr val="accent5">
            <a:lumMod val="20000"/>
            <a:lumOff val="80000"/>
          </a:schemeClr>
        </a:solidFill>
        <a:ln>
          <a:noFill/>
        </a:ln>
        <a:effectLst/>
        <a:scene3d>
          <a:camera prst="orthographicFront"/>
          <a:lightRig rig="threePt" dir="t">
            <a:rot lat="0" lon="0" rev="7500000"/>
          </a:lightRig>
        </a:scene3d>
        <a:sp3d prstMaterial="plastic">
          <a:bevelT w="127000" h="25400" prst="relaxedInset"/>
          <a:bevelB w="88900" h="121750" prst="angle"/>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rtlCol="0" anchor="ctr" anchorCtr="0">
          <a:noAutofit/>
        </a:bodyPr>
        <a:lstStyle/>
        <a:p>
          <a:pPr marL="0" lvl="0" indent="0" algn="ctr" defTabSz="889000" rtl="0">
            <a:lnSpc>
              <a:spcPct val="90000"/>
            </a:lnSpc>
            <a:spcBef>
              <a:spcPct val="0"/>
            </a:spcBef>
            <a:spcAft>
              <a:spcPct val="35000"/>
            </a:spcAft>
            <a:buNone/>
          </a:pPr>
          <a:r>
            <a:rPr lang="zh-CN" altLang="en-US" sz="2000" kern="1200" baseline="0" dirty="0">
              <a:solidFill>
                <a:schemeClr val="tx1"/>
              </a:solidFill>
              <a:latin typeface="Amazon Ember Light" panose="020B0403020204020204" pitchFamily="34" charset="0"/>
              <a:ea typeface="Microsoft YaHei" panose="020B0503020204020204" pitchFamily="34" charset="-122"/>
              <a:cs typeface="Amazon Ember Light" panose="020B0403020204020204" pitchFamily="34" charset="0"/>
            </a:rPr>
            <a:t>容器包含软件运行所需的一切：</a:t>
          </a:r>
        </a:p>
      </dsp:txBody>
      <dsp:txXfrm>
        <a:off x="0" y="0"/>
        <a:ext cx="4147668" cy="798651"/>
      </dsp:txXfrm>
    </dsp:sp>
    <dsp:sp modelId="{2F54EFDB-08C2-417E-BFFC-8493C9EE257C}">
      <dsp:nvSpPr>
        <dsp:cNvPr id="0" name=""/>
        <dsp:cNvSpPr/>
      </dsp:nvSpPr>
      <dsp:spPr>
        <a:xfrm>
          <a:off x="0" y="798651"/>
          <a:ext cx="1036917" cy="1677168"/>
        </a:xfrm>
        <a:prstGeom prst="rect">
          <a:avLst/>
        </a:prstGeom>
        <a:solidFill>
          <a:schemeClr val="accent4">
            <a:lumMod val="20000"/>
            <a:lumOff val="80000"/>
          </a:scheme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rtlCol="0" anchor="ctr" anchorCtr="0">
          <a:noAutofit/>
        </a:bodyPr>
        <a:lstStyle/>
        <a:p>
          <a:pPr marL="0" lvl="0" indent="0" algn="ctr" defTabSz="711200" rtl="0">
            <a:lnSpc>
              <a:spcPct val="90000"/>
            </a:lnSpc>
            <a:spcBef>
              <a:spcPct val="0"/>
            </a:spcBef>
            <a:spcAft>
              <a:spcPct val="35000"/>
            </a:spcAft>
            <a:buNone/>
          </a:pPr>
          <a:r>
            <a:rPr lang="zh-CN" altLang="en-US" sz="1600" b="1" kern="1200" baseline="0">
              <a:solidFill>
                <a:schemeClr val="tx1"/>
              </a:solidFill>
              <a:latin typeface="Amazon Ember Light" panose="020B0403020204020204" pitchFamily="34" charset="0"/>
              <a:ea typeface="Microsoft YaHei" panose="020B0503020204020204" pitchFamily="34" charset="-122"/>
              <a:cs typeface="Amazon Ember Light" panose="020B0403020204020204" pitchFamily="34" charset="0"/>
            </a:rPr>
            <a:t>库</a:t>
          </a:r>
        </a:p>
      </dsp:txBody>
      <dsp:txXfrm>
        <a:off x="0" y="798651"/>
        <a:ext cx="1036917" cy="1677168"/>
      </dsp:txXfrm>
    </dsp:sp>
    <dsp:sp modelId="{401A43B2-E82F-413C-BF15-1385C2210D64}">
      <dsp:nvSpPr>
        <dsp:cNvPr id="0" name=""/>
        <dsp:cNvSpPr/>
      </dsp:nvSpPr>
      <dsp:spPr>
        <a:xfrm>
          <a:off x="1036916" y="798651"/>
          <a:ext cx="1036917" cy="1677168"/>
        </a:xfrm>
        <a:prstGeom prst="rect">
          <a:avLst/>
        </a:prstGeom>
        <a:solidFill>
          <a:schemeClr val="accent4">
            <a:lumMod val="20000"/>
            <a:lumOff val="80000"/>
          </a:scheme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rtlCol="0" anchor="ctr" anchorCtr="0">
          <a:noAutofit/>
        </a:bodyPr>
        <a:lstStyle/>
        <a:p>
          <a:pPr marL="0" lvl="0" indent="0" algn="ctr" defTabSz="711200" rtl="0">
            <a:lnSpc>
              <a:spcPct val="90000"/>
            </a:lnSpc>
            <a:spcBef>
              <a:spcPct val="0"/>
            </a:spcBef>
            <a:spcAft>
              <a:spcPct val="35000"/>
            </a:spcAft>
            <a:buNone/>
          </a:pPr>
          <a:r>
            <a:rPr lang="zh-CN" altLang="en-US" sz="1600" b="1" kern="1200" baseline="0">
              <a:solidFill>
                <a:schemeClr val="tx1"/>
              </a:solidFill>
              <a:latin typeface="Amazon Ember Light" panose="020B0403020204020204" pitchFamily="34" charset="0"/>
              <a:ea typeface="Microsoft YaHei" panose="020B0503020204020204" pitchFamily="34" charset="-122"/>
              <a:cs typeface="Amazon Ember Light" panose="020B0403020204020204" pitchFamily="34" charset="0"/>
            </a:rPr>
            <a:t>系统工具</a:t>
          </a:r>
        </a:p>
      </dsp:txBody>
      <dsp:txXfrm>
        <a:off x="1036916" y="798651"/>
        <a:ext cx="1036917" cy="1677168"/>
      </dsp:txXfrm>
    </dsp:sp>
    <dsp:sp modelId="{D89256C5-3A58-4C60-9D7B-FF3764429843}">
      <dsp:nvSpPr>
        <dsp:cNvPr id="0" name=""/>
        <dsp:cNvSpPr/>
      </dsp:nvSpPr>
      <dsp:spPr>
        <a:xfrm>
          <a:off x="2073833" y="798651"/>
          <a:ext cx="1036917" cy="1677168"/>
        </a:xfrm>
        <a:prstGeom prst="rect">
          <a:avLst/>
        </a:prstGeom>
        <a:solidFill>
          <a:schemeClr val="accent4">
            <a:lumMod val="20000"/>
            <a:lumOff val="80000"/>
          </a:scheme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rtlCol="0" anchor="ctr" anchorCtr="0">
          <a:noAutofit/>
        </a:bodyPr>
        <a:lstStyle/>
        <a:p>
          <a:pPr marL="0" lvl="0" indent="0" algn="ctr" defTabSz="711200" rtl="0">
            <a:lnSpc>
              <a:spcPct val="90000"/>
            </a:lnSpc>
            <a:spcBef>
              <a:spcPct val="0"/>
            </a:spcBef>
            <a:spcAft>
              <a:spcPct val="35000"/>
            </a:spcAft>
            <a:buNone/>
          </a:pPr>
          <a:r>
            <a:rPr lang="zh-CN" altLang="en-US" sz="1600" b="1" kern="1200" baseline="0">
              <a:solidFill>
                <a:schemeClr val="tx1"/>
              </a:solidFill>
              <a:latin typeface="Amazon Ember Light" panose="020B0403020204020204" pitchFamily="34" charset="0"/>
              <a:ea typeface="Microsoft YaHei" panose="020B0503020204020204" pitchFamily="34" charset="-122"/>
              <a:cs typeface="Amazon Ember Light" panose="020B0403020204020204" pitchFamily="34" charset="0"/>
            </a:rPr>
            <a:t>代码</a:t>
          </a:r>
        </a:p>
      </dsp:txBody>
      <dsp:txXfrm>
        <a:off x="2073833" y="798651"/>
        <a:ext cx="1036917" cy="1677168"/>
      </dsp:txXfrm>
    </dsp:sp>
    <dsp:sp modelId="{931F69F0-1FCB-4930-B374-FB82476EBE48}">
      <dsp:nvSpPr>
        <dsp:cNvPr id="0" name=""/>
        <dsp:cNvSpPr/>
      </dsp:nvSpPr>
      <dsp:spPr>
        <a:xfrm>
          <a:off x="3110751" y="798651"/>
          <a:ext cx="1036917" cy="1677168"/>
        </a:xfrm>
        <a:prstGeom prst="rect">
          <a:avLst/>
        </a:prstGeom>
        <a:solidFill>
          <a:schemeClr val="accent4">
            <a:lumMod val="20000"/>
            <a:lumOff val="80000"/>
          </a:scheme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rtlCol="0" anchor="ctr" anchorCtr="0">
          <a:noAutofit/>
        </a:bodyPr>
        <a:lstStyle/>
        <a:p>
          <a:pPr marL="0" lvl="0" indent="0" algn="ctr" defTabSz="711200" rtl="0">
            <a:lnSpc>
              <a:spcPct val="90000"/>
            </a:lnSpc>
            <a:spcBef>
              <a:spcPct val="0"/>
            </a:spcBef>
            <a:spcAft>
              <a:spcPct val="35000"/>
            </a:spcAft>
            <a:buNone/>
          </a:pPr>
          <a:r>
            <a:rPr lang="zh-CN" altLang="en-US" sz="1600" b="1" kern="1200" baseline="0">
              <a:solidFill>
                <a:schemeClr val="tx1"/>
              </a:solidFill>
              <a:latin typeface="Amazon Ember Light" panose="020B0403020204020204" pitchFamily="34" charset="0"/>
              <a:ea typeface="Microsoft YaHei" panose="020B0503020204020204" pitchFamily="34" charset="-122"/>
              <a:cs typeface="Amazon Ember Light" panose="020B0403020204020204" pitchFamily="34" charset="0"/>
            </a:rPr>
            <a:t>运行时</a:t>
          </a:r>
        </a:p>
      </dsp:txBody>
      <dsp:txXfrm>
        <a:off x="3110751" y="798651"/>
        <a:ext cx="1036917" cy="1677168"/>
      </dsp:txXfrm>
    </dsp:sp>
    <dsp:sp modelId="{9F93B5F7-2B16-4606-B88C-2390E7611E4B}">
      <dsp:nvSpPr>
        <dsp:cNvPr id="0" name=""/>
        <dsp:cNvSpPr/>
      </dsp:nvSpPr>
      <dsp:spPr>
        <a:xfrm>
          <a:off x="0" y="2475819"/>
          <a:ext cx="4147668" cy="186352"/>
        </a:xfrm>
        <a:prstGeom prst="rect">
          <a:avLst/>
        </a:prstGeom>
        <a:solidFill>
          <a:schemeClr val="accent5">
            <a:lumMod val="20000"/>
            <a:lumOff val="80000"/>
          </a:schemeClr>
        </a:solidFill>
        <a:ln>
          <a:noFill/>
        </a:ln>
        <a:effectLst/>
        <a:scene3d>
          <a:camera prst="orthographicFront"/>
          <a:lightRig rig="threePt" dir="t">
            <a:rot lat="0" lon="0" rev="7500000"/>
          </a:lightRig>
        </a:scene3d>
        <a:sp3d prstMaterial="plastic">
          <a:bevelT w="127000" h="25400" prst="relaxedInset"/>
          <a:bevelB w="88900" h="121750" prst="angle"/>
        </a:sp3d>
      </dsp:spPr>
      <dsp:style>
        <a:lnRef idx="0">
          <a:scrgbClr r="0" g="0" b="0"/>
        </a:lnRef>
        <a:fillRef idx="1">
          <a:scrgbClr r="0" g="0" b="0"/>
        </a:fillRef>
        <a:effectRef idx="2">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88CCF8-82ED-4ACF-8A11-9C7F82CE981C}">
      <dsp:nvSpPr>
        <dsp:cNvPr id="0" name=""/>
        <dsp:cNvSpPr/>
      </dsp:nvSpPr>
      <dsp:spPr>
        <a:xfrm>
          <a:off x="824561" y="0"/>
          <a:ext cx="4711781" cy="4711781"/>
        </a:xfrm>
        <a:prstGeom prst="triangle">
          <a:avLst/>
        </a:prstGeom>
        <a:solidFill>
          <a:schemeClr val="accent1">
            <a:lumMod val="75000"/>
            <a:lumOff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4DFFE1A1-A53B-4A4C-AE73-70D09E4AC534}">
      <dsp:nvSpPr>
        <dsp:cNvPr id="0" name=""/>
        <dsp:cNvSpPr/>
      </dsp:nvSpPr>
      <dsp:spPr>
        <a:xfrm>
          <a:off x="3180451" y="471638"/>
          <a:ext cx="3062657" cy="669956"/>
        </a:xfrm>
        <a:prstGeom prst="roundRect">
          <a:avLst/>
        </a:prstGeom>
        <a:solidFill>
          <a:schemeClr val="lt1"/>
        </a:solidFill>
        <a:ln w="12700" cap="flat" cmpd="sng" algn="ctr">
          <a:solidFill>
            <a:schemeClr val="tx2">
              <a:lumMod val="50000"/>
            </a:schemeClr>
          </a:solidFill>
          <a:prstDash val="solid"/>
          <a:miter lim="800000"/>
        </a:ln>
        <a:effectLst/>
        <a:scene3d>
          <a:camera prst="orthographicFront">
            <a:rot lat="0" lon="0" rev="0"/>
          </a:camera>
          <a:lightRig rig="contrasting" dir="t">
            <a:rot lat="0" lon="0" rev="1200000"/>
          </a:lightRig>
        </a:scene3d>
        <a:sp3d z="300000"/>
      </dsp:spPr>
      <dsp:style>
        <a:lnRef idx="2">
          <a:schemeClr val="accent3"/>
        </a:lnRef>
        <a:fillRef idx="1">
          <a:schemeClr val="lt1"/>
        </a:fillRef>
        <a:effectRef idx="0">
          <a:schemeClr val="accent3"/>
        </a:effectRef>
        <a:fontRef idx="minor">
          <a:schemeClr val="dk1"/>
        </a:fontRef>
      </dsp:style>
      <dsp:txBody>
        <a:bodyPr spcFirstLastPara="0" vert="horz" wrap="square" lIns="60960" tIns="60960" rIns="60960" bIns="60960" numCol="1" spcCol="1270" rtlCol="0" anchor="ctr" anchorCtr="0">
          <a:noAutofit/>
        </a:bodyPr>
        <a:lstStyle/>
        <a:p>
          <a:pPr marL="0" lvl="0" indent="0" algn="ctr" defTabSz="711200" rtl="0">
            <a:lnSpc>
              <a:spcPct val="90000"/>
            </a:lnSpc>
            <a:spcBef>
              <a:spcPct val="0"/>
            </a:spcBef>
            <a:spcAft>
              <a:spcPct val="35000"/>
            </a:spcAft>
            <a:buNone/>
          </a:pPr>
          <a:r>
            <a:rPr lang="en-US" altLang="zh-CN" sz="1600" b="1" kern="1200" baseline="0">
              <a:latin typeface="Amazon Ember Light" panose="020B0403020204020204" pitchFamily="34" charset="0"/>
              <a:ea typeface="Microsoft YaHei" panose="020B0503020204020204" pitchFamily="34" charset="-122"/>
              <a:cs typeface="Amazon Ember Light" panose="020B0403020204020204" pitchFamily="34" charset="0"/>
            </a:rPr>
            <a:t>Amazon ECS </a:t>
          </a:r>
          <a:r>
            <a:rPr lang="zh-CN" altLang="en-US" sz="1600" b="1" kern="1200" baseline="0">
              <a:latin typeface="Amazon Ember Light" panose="020B0403020204020204" pitchFamily="34" charset="0"/>
              <a:ea typeface="Microsoft YaHei" panose="020B0503020204020204" pitchFamily="34" charset="-122"/>
              <a:cs typeface="Amazon Ember Light" panose="020B0403020204020204" pitchFamily="34" charset="0"/>
            </a:rPr>
            <a:t>集成</a:t>
          </a:r>
        </a:p>
      </dsp:txBody>
      <dsp:txXfrm>
        <a:off x="3213156" y="504343"/>
        <a:ext cx="2997247" cy="604546"/>
      </dsp:txXfrm>
    </dsp:sp>
    <dsp:sp modelId="{0D15FF8F-6824-44C6-9040-41C331442A42}">
      <dsp:nvSpPr>
        <dsp:cNvPr id="0" name=""/>
        <dsp:cNvSpPr/>
      </dsp:nvSpPr>
      <dsp:spPr>
        <a:xfrm>
          <a:off x="3180451" y="1225339"/>
          <a:ext cx="3062657" cy="669956"/>
        </a:xfrm>
        <a:prstGeom prst="roundRect">
          <a:avLst/>
        </a:prstGeom>
        <a:solidFill>
          <a:schemeClr val="lt1"/>
        </a:solidFill>
        <a:ln w="12700" cap="flat" cmpd="sng" algn="ctr">
          <a:solidFill>
            <a:schemeClr val="tx2">
              <a:lumMod val="50000"/>
            </a:schemeClr>
          </a:solidFill>
          <a:prstDash val="solid"/>
          <a:miter lim="800000"/>
        </a:ln>
        <a:effectLst/>
        <a:scene3d>
          <a:camera prst="orthographicFront">
            <a:rot lat="0" lon="0" rev="0"/>
          </a:camera>
          <a:lightRig rig="contrasting" dir="t">
            <a:rot lat="0" lon="0" rev="1200000"/>
          </a:lightRig>
        </a:scene3d>
        <a:sp3d z="300000"/>
      </dsp:spPr>
      <dsp:style>
        <a:lnRef idx="2">
          <a:schemeClr val="accent3"/>
        </a:lnRef>
        <a:fillRef idx="1">
          <a:schemeClr val="lt1"/>
        </a:fillRef>
        <a:effectRef idx="0">
          <a:schemeClr val="accent3"/>
        </a:effectRef>
        <a:fontRef idx="minor">
          <a:schemeClr val="dk1"/>
        </a:fontRef>
      </dsp:style>
      <dsp:txBody>
        <a:bodyPr spcFirstLastPara="0" vert="horz" wrap="square" lIns="60960" tIns="60960" rIns="60960" bIns="60960" numCol="1" spcCol="1270" rtlCol="0" anchor="ctr" anchorCtr="0">
          <a:noAutofit/>
        </a:bodyPr>
        <a:lstStyle/>
        <a:p>
          <a:pPr marL="0" lvl="0" indent="0" algn="ctr" defTabSz="711200" rtl="0">
            <a:lnSpc>
              <a:spcPct val="90000"/>
            </a:lnSpc>
            <a:spcBef>
              <a:spcPct val="0"/>
            </a:spcBef>
            <a:spcAft>
              <a:spcPct val="35000"/>
            </a:spcAft>
            <a:buNone/>
          </a:pPr>
          <a:r>
            <a:rPr lang="en-US" altLang="zh-CN" sz="1600" b="1" kern="1200" baseline="0">
              <a:latin typeface="Amazon Ember Light" panose="020B0403020204020204" pitchFamily="34" charset="0"/>
              <a:ea typeface="Microsoft YaHei" panose="020B0503020204020204" pitchFamily="34" charset="-122"/>
              <a:cs typeface="Amazon Ember Light" panose="020B0403020204020204" pitchFamily="34" charset="0"/>
            </a:rPr>
            <a:t>Docker </a:t>
          </a:r>
          <a:r>
            <a:rPr lang="zh-CN" altLang="en-US" sz="1600" b="1" kern="1200" baseline="0">
              <a:latin typeface="Amazon Ember Light" panose="020B0403020204020204" pitchFamily="34" charset="0"/>
              <a:ea typeface="Microsoft YaHei" panose="020B0503020204020204" pitchFamily="34" charset="-122"/>
              <a:cs typeface="Amazon Ember Light" panose="020B0403020204020204" pitchFamily="34" charset="0"/>
            </a:rPr>
            <a:t>支持</a:t>
          </a:r>
        </a:p>
      </dsp:txBody>
      <dsp:txXfrm>
        <a:off x="3213156" y="1258044"/>
        <a:ext cx="2997247" cy="604546"/>
      </dsp:txXfrm>
    </dsp:sp>
    <dsp:sp modelId="{8907B292-FACD-4FE8-BD96-1D241FB66492}">
      <dsp:nvSpPr>
        <dsp:cNvPr id="0" name=""/>
        <dsp:cNvSpPr/>
      </dsp:nvSpPr>
      <dsp:spPr>
        <a:xfrm>
          <a:off x="3180451" y="1979040"/>
          <a:ext cx="3062657" cy="669956"/>
        </a:xfrm>
        <a:prstGeom prst="roundRect">
          <a:avLst/>
        </a:prstGeom>
        <a:solidFill>
          <a:schemeClr val="lt1"/>
        </a:solidFill>
        <a:ln w="12700" cap="flat" cmpd="sng" algn="ctr">
          <a:solidFill>
            <a:schemeClr val="tx2">
              <a:lumMod val="50000"/>
            </a:schemeClr>
          </a:solidFill>
          <a:prstDash val="solid"/>
          <a:miter lim="800000"/>
        </a:ln>
        <a:effectLst/>
        <a:scene3d>
          <a:camera prst="orthographicFront">
            <a:rot lat="0" lon="0" rev="0"/>
          </a:camera>
          <a:lightRig rig="contrasting" dir="t">
            <a:rot lat="0" lon="0" rev="1200000"/>
          </a:lightRig>
        </a:scene3d>
        <a:sp3d z="300000"/>
      </dsp:spPr>
      <dsp:style>
        <a:lnRef idx="2">
          <a:schemeClr val="accent3"/>
        </a:lnRef>
        <a:fillRef idx="1">
          <a:schemeClr val="lt1"/>
        </a:fillRef>
        <a:effectRef idx="0">
          <a:schemeClr val="accent3"/>
        </a:effectRef>
        <a:fontRef idx="minor">
          <a:schemeClr val="dk1"/>
        </a:fontRef>
      </dsp:style>
      <dsp:txBody>
        <a:bodyPr spcFirstLastPara="0" vert="horz" wrap="square" lIns="60960" tIns="60960" rIns="60960" bIns="60960" numCol="1" spcCol="1270" rtlCol="0" anchor="ctr" anchorCtr="0">
          <a:noAutofit/>
        </a:bodyPr>
        <a:lstStyle/>
        <a:p>
          <a:pPr marL="0" lvl="0" indent="0" algn="ctr" defTabSz="711200" rtl="0">
            <a:lnSpc>
              <a:spcPct val="90000"/>
            </a:lnSpc>
            <a:spcBef>
              <a:spcPct val="0"/>
            </a:spcBef>
            <a:spcAft>
              <a:spcPct val="35000"/>
            </a:spcAft>
            <a:buNone/>
          </a:pPr>
          <a:r>
            <a:rPr lang="zh-CN" altLang="en-US" sz="1600" b="1" kern="1200" baseline="0">
              <a:latin typeface="Amazon Ember Light" panose="020B0403020204020204" pitchFamily="34" charset="0"/>
              <a:ea typeface="Microsoft YaHei" panose="020B0503020204020204" pitchFamily="34" charset="-122"/>
              <a:cs typeface="Amazon Ember Light" panose="020B0403020204020204" pitchFamily="34" charset="0"/>
            </a:rPr>
            <a:t>团队协作</a:t>
          </a:r>
        </a:p>
      </dsp:txBody>
      <dsp:txXfrm>
        <a:off x="3213156" y="2011745"/>
        <a:ext cx="2997247" cy="604546"/>
      </dsp:txXfrm>
    </dsp:sp>
    <dsp:sp modelId="{3C977000-F634-4606-B5FC-5AD8E067CE8E}">
      <dsp:nvSpPr>
        <dsp:cNvPr id="0" name=""/>
        <dsp:cNvSpPr/>
      </dsp:nvSpPr>
      <dsp:spPr>
        <a:xfrm>
          <a:off x="3180451" y="2732740"/>
          <a:ext cx="3062657" cy="669956"/>
        </a:xfrm>
        <a:prstGeom prst="roundRect">
          <a:avLst/>
        </a:prstGeom>
        <a:solidFill>
          <a:schemeClr val="lt1"/>
        </a:solidFill>
        <a:ln w="12700" cap="flat" cmpd="sng" algn="ctr">
          <a:solidFill>
            <a:schemeClr val="tx2">
              <a:lumMod val="50000"/>
            </a:schemeClr>
          </a:solidFill>
          <a:prstDash val="solid"/>
          <a:miter lim="800000"/>
        </a:ln>
        <a:effectLst/>
        <a:scene3d>
          <a:camera prst="orthographicFront">
            <a:rot lat="0" lon="0" rev="0"/>
          </a:camera>
          <a:lightRig rig="contrasting" dir="t">
            <a:rot lat="0" lon="0" rev="1200000"/>
          </a:lightRig>
        </a:scene3d>
        <a:sp3d z="300000"/>
      </dsp:spPr>
      <dsp:style>
        <a:lnRef idx="2">
          <a:schemeClr val="accent3"/>
        </a:lnRef>
        <a:fillRef idx="1">
          <a:schemeClr val="lt1"/>
        </a:fillRef>
        <a:effectRef idx="0">
          <a:schemeClr val="accent3"/>
        </a:effectRef>
        <a:fontRef idx="minor">
          <a:schemeClr val="dk1"/>
        </a:fontRef>
      </dsp:style>
      <dsp:txBody>
        <a:bodyPr spcFirstLastPara="0" vert="horz" wrap="square" lIns="60960" tIns="60960" rIns="60960" bIns="60960" numCol="1" spcCol="1270" rtlCol="0" anchor="ctr" anchorCtr="0">
          <a:noAutofit/>
        </a:bodyPr>
        <a:lstStyle/>
        <a:p>
          <a:pPr marL="0" lvl="0" indent="0" algn="ctr" defTabSz="711200" rtl="0">
            <a:lnSpc>
              <a:spcPct val="90000"/>
            </a:lnSpc>
            <a:spcBef>
              <a:spcPct val="0"/>
            </a:spcBef>
            <a:spcAft>
              <a:spcPct val="35000"/>
            </a:spcAft>
            <a:buNone/>
          </a:pPr>
          <a:r>
            <a:rPr lang="zh-CN" altLang="en-US" sz="1600" b="1" kern="1200" baseline="0">
              <a:latin typeface="Amazon Ember Light" panose="020B0403020204020204" pitchFamily="34" charset="0"/>
              <a:ea typeface="Microsoft YaHei" panose="020B0503020204020204" pitchFamily="34" charset="-122"/>
              <a:cs typeface="Amazon Ember Light" panose="020B0403020204020204" pitchFamily="34" charset="0"/>
            </a:rPr>
            <a:t>访问控制</a:t>
          </a:r>
        </a:p>
      </dsp:txBody>
      <dsp:txXfrm>
        <a:off x="3213156" y="2765445"/>
        <a:ext cx="2997247" cy="604546"/>
      </dsp:txXfrm>
    </dsp:sp>
    <dsp:sp modelId="{9CF015BD-5601-48B2-9CBD-D53D3A76B458}">
      <dsp:nvSpPr>
        <dsp:cNvPr id="0" name=""/>
        <dsp:cNvSpPr/>
      </dsp:nvSpPr>
      <dsp:spPr>
        <a:xfrm>
          <a:off x="3180451" y="3486441"/>
          <a:ext cx="3062657" cy="669956"/>
        </a:xfrm>
        <a:prstGeom prst="roundRect">
          <a:avLst/>
        </a:prstGeom>
        <a:solidFill>
          <a:schemeClr val="lt1"/>
        </a:solidFill>
        <a:ln w="12700" cap="flat" cmpd="sng" algn="ctr">
          <a:solidFill>
            <a:schemeClr val="tx2">
              <a:lumMod val="50000"/>
            </a:schemeClr>
          </a:solidFill>
          <a:prstDash val="solid"/>
          <a:miter lim="800000"/>
        </a:ln>
        <a:effectLst/>
        <a:scene3d>
          <a:camera prst="orthographicFront">
            <a:rot lat="0" lon="0" rev="0"/>
          </a:camera>
          <a:lightRig rig="contrasting" dir="t">
            <a:rot lat="0" lon="0" rev="1200000"/>
          </a:lightRig>
        </a:scene3d>
        <a:sp3d z="300000"/>
      </dsp:spPr>
      <dsp:style>
        <a:lnRef idx="2">
          <a:schemeClr val="accent3"/>
        </a:lnRef>
        <a:fillRef idx="1">
          <a:schemeClr val="lt1"/>
        </a:fillRef>
        <a:effectRef idx="0">
          <a:schemeClr val="accent3"/>
        </a:effectRef>
        <a:fontRef idx="minor">
          <a:schemeClr val="dk1"/>
        </a:fontRef>
      </dsp:style>
      <dsp:txBody>
        <a:bodyPr spcFirstLastPara="0" vert="horz" wrap="square" lIns="60960" tIns="60960" rIns="60960" bIns="60960" numCol="1" spcCol="1270" rtlCol="0" anchor="ctr" anchorCtr="0">
          <a:noAutofit/>
        </a:bodyPr>
        <a:lstStyle/>
        <a:p>
          <a:pPr marL="0" lvl="0" indent="0" algn="ctr" defTabSz="711200" rtl="0">
            <a:lnSpc>
              <a:spcPct val="90000"/>
            </a:lnSpc>
            <a:spcBef>
              <a:spcPct val="0"/>
            </a:spcBef>
            <a:spcAft>
              <a:spcPct val="35000"/>
            </a:spcAft>
            <a:buNone/>
          </a:pPr>
          <a:r>
            <a:rPr lang="zh-CN" altLang="en-US" sz="1600" b="1" kern="1200" baseline="0">
              <a:latin typeface="Amazon Ember Light" panose="020B0403020204020204" pitchFamily="34" charset="0"/>
              <a:ea typeface="Microsoft YaHei" panose="020B0503020204020204" pitchFamily="34" charset="-122"/>
              <a:cs typeface="Amazon Ember Light" panose="020B0403020204020204" pitchFamily="34" charset="0"/>
            </a:rPr>
            <a:t>第三方集成</a:t>
          </a:r>
        </a:p>
      </dsp:txBody>
      <dsp:txXfrm>
        <a:off x="3213156" y="3519146"/>
        <a:ext cx="2997247" cy="604546"/>
      </dsp:txXfrm>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DA624B0-90F9-634D-B088-BAF914AB736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p>
        </p:txBody>
      </p:sp>
      <p:sp>
        <p:nvSpPr>
          <p:cNvPr id="3" name="Date Placeholder 2">
            <a:extLst>
              <a:ext uri="{FF2B5EF4-FFF2-40B4-BE49-F238E27FC236}">
                <a16:creationId xmlns:a16="http://schemas.microsoft.com/office/drawing/2014/main" id="{85550255-9A44-5141-A14B-0AFB2414ADF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r>
              <a:rPr lang="en-US"/>
              <a:t>1/16/2020</a:t>
            </a:r>
            <a:endParaRPr lang="en-US" dirty="0"/>
          </a:p>
        </p:txBody>
      </p:sp>
      <p:sp>
        <p:nvSpPr>
          <p:cNvPr id="4" name="Footer Placeholder 3">
            <a:extLst>
              <a:ext uri="{FF2B5EF4-FFF2-40B4-BE49-F238E27FC236}">
                <a16:creationId xmlns:a16="http://schemas.microsoft.com/office/drawing/2014/main" id="{D3CB1F18-ED24-9E49-9F0B-B6FD6B22F87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p>
        </p:txBody>
      </p:sp>
    </p:spTree>
    <p:extLst>
      <p:ext uri="{BB962C8B-B14F-4D97-AF65-F5344CB8AC3E}">
        <p14:creationId xmlns:p14="http://schemas.microsoft.com/office/powerpoint/2010/main" val="245908075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r>
              <a:rPr lang="en-US"/>
              <a:t>1/16/2020</a:t>
            </a:r>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dirty="0"/>
              <a:t>Edit Master text styles</a:t>
            </a:r>
          </a:p>
          <a:p>
            <a:pPr lvl="1" rtl="0"/>
            <a:r>
              <a:rPr lang="zh-CN" dirty="0"/>
              <a:t>Second level</a:t>
            </a:r>
          </a:p>
          <a:p>
            <a:pPr lvl="2" rtl="0"/>
            <a:r>
              <a:rPr lang="zh-CN" dirty="0"/>
              <a:t>Third level</a:t>
            </a:r>
          </a:p>
          <a:p>
            <a:pPr lvl="3" rtl="0"/>
            <a:r>
              <a:rPr lang="zh-CN" dirty="0"/>
              <a:t>Fourth level</a:t>
            </a:r>
          </a:p>
          <a:p>
            <a:pPr lvl="4" rtl="0"/>
            <a:r>
              <a:rPr lang="zh-CN"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p>
        </p:txBody>
      </p:sp>
    </p:spTree>
    <p:extLst>
      <p:ext uri="{BB962C8B-B14F-4D97-AF65-F5344CB8AC3E}">
        <p14:creationId xmlns:p14="http://schemas.microsoft.com/office/powerpoint/2010/main" val="224710507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cs.aws.amazon.com/AmazonECR/latest/userguide/ECR_on_EKS.html"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ocs.aws.amazon.com/lambda/latest/dg/lambda-services.html"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ocs.aws.amazon.com/lambda/latest/dg/resource-model.html"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ocs.aws.amazon.com/lambda/latest/dg/limits.html"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zh-CN" sz="1100" dirty="0">
                <a:latin typeface="Amazon Ember" panose="020B0603020204020204" pitchFamily="34" charset="0"/>
                <a:ea typeface="Microsoft YaHei" panose="020B0503020204020204" pitchFamily="34" charset="-122"/>
                <a:cs typeface="Amazon Ember" panose="020B0603020204020204" pitchFamily="34" charset="0"/>
              </a:rPr>
              <a:t>介绍“第 4 部分：容器服务”。</a:t>
            </a:r>
          </a:p>
        </p:txBody>
      </p:sp>
    </p:spTree>
    <p:extLst>
      <p:ext uri="{BB962C8B-B14F-4D97-AF65-F5344CB8AC3E}">
        <p14:creationId xmlns:p14="http://schemas.microsoft.com/office/powerpoint/2010/main" val="22717030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896506"/>
          </a:xfrm>
        </p:spPr>
        <p:txBody>
          <a:bodyPr rtlCol="0"/>
          <a:lstStyle/>
          <a:p>
            <a:pPr rtl="0"/>
            <a:r>
              <a:rPr lang="zh-CN" sz="1100" b="1" dirty="0">
                <a:latin typeface="Amazon Ember" panose="020B0603020204020204" pitchFamily="34" charset="0"/>
                <a:ea typeface="Microsoft YaHei" panose="020B0503020204020204" pitchFamily="34" charset="-122"/>
                <a:cs typeface="Amazon Ember" panose="020B0603020204020204" pitchFamily="34" charset="0"/>
              </a:rPr>
              <a:t>Amazon Elastic Container Registry (Amazon ECR)</a:t>
            </a:r>
            <a:r>
              <a:rPr lang="zh-CN" sz="1100" dirty="0">
                <a:latin typeface="Amazon Ember" panose="020B0603020204020204" pitchFamily="34" charset="0"/>
                <a:ea typeface="Microsoft YaHei" panose="020B0503020204020204" pitchFamily="34" charset="-122"/>
                <a:cs typeface="Amazon Ember" panose="020B0603020204020204" pitchFamily="34" charset="0"/>
              </a:rPr>
              <a:t> 是完全托管的 Docker 容器注册表，可让开发人员轻松存储、管理和部署 Docker 容器映像。它</a:t>
            </a:r>
            <a:r>
              <a:rPr lang="zh-CN" sz="1100" b="1" dirty="0">
                <a:latin typeface="Amazon Ember" panose="020B0603020204020204" pitchFamily="34" charset="0"/>
                <a:ea typeface="Microsoft YaHei" panose="020B0503020204020204" pitchFamily="34" charset="-122"/>
                <a:cs typeface="Amazon Ember" panose="020B0603020204020204" pitchFamily="34" charset="0"/>
              </a:rPr>
              <a:t>与 Amazon ECS 集成</a:t>
            </a:r>
            <a:r>
              <a:rPr lang="zh-CN" sz="1100" dirty="0">
                <a:latin typeface="Amazon Ember" panose="020B0603020204020204" pitchFamily="34" charset="0"/>
                <a:ea typeface="Microsoft YaHei" panose="020B0503020204020204" pitchFamily="34" charset="-122"/>
                <a:cs typeface="Amazon Ember" panose="020B0603020204020204" pitchFamily="34" charset="0"/>
              </a:rPr>
              <a:t>，让您能够轻松地存储、运行和管理在 Amazon ECS 上运行的应用程序的容器映像。在您的任务定义中指定 Amazon ECR 存储库，Amazon ECS 将为您的应用程序检索适当的镜像。</a:t>
            </a:r>
          </a:p>
          <a:p>
            <a:pPr rtl="0"/>
            <a:endParaRPr lang="en-US" sz="1100" b="1" dirty="0">
              <a:latin typeface="Amazon Ember" panose="020B0603020204020204" pitchFamily="34" charset="0"/>
              <a:ea typeface="Microsoft YaHei" panose="020B0503020204020204" pitchFamily="34" charset="-122"/>
              <a:cs typeface="Amazon Ember" panose="020B0603020204020204" pitchFamily="34" charset="0"/>
            </a:endParaRPr>
          </a:p>
          <a:p>
            <a:pPr rtl="0"/>
            <a:r>
              <a:rPr lang="zh-CN" sz="1100" dirty="0">
                <a:latin typeface="Amazon Ember" panose="020B0603020204020204" pitchFamily="34" charset="0"/>
                <a:ea typeface="Microsoft YaHei" panose="020B0503020204020204" pitchFamily="34" charset="-122"/>
                <a:cs typeface="Amazon Ember" panose="020B0603020204020204" pitchFamily="34" charset="0"/>
              </a:rPr>
              <a:t>Amazon ECR 支持 Docker 注册表 HTTP API 版本 2，使您能够使用 Docker CLI 命令或您喜欢的 Docker 工具与 Amazon ECR 进行交互。因此，您可以维护现有的开发工作流程并从任意 Docker 环境（不论在云中、本地还是本地计算机上）轻松访问 Amazon ECR。 </a:t>
            </a:r>
          </a:p>
          <a:p>
            <a:pPr rtl="0"/>
            <a:endParaRPr lang="en-US" sz="1100" dirty="0">
              <a:latin typeface="Amazon Ember" panose="020B0603020204020204" pitchFamily="34" charset="0"/>
              <a:ea typeface="Microsoft YaHei" panose="020B0503020204020204" pitchFamily="34" charset="-122"/>
              <a:cs typeface="Amazon Ember" panose="020B0603020204020204" pitchFamily="34" charset="0"/>
            </a:endParaRPr>
          </a:p>
          <a:p>
            <a:pPr rtl="0"/>
            <a:r>
              <a:rPr lang="zh-CN" sz="1100" dirty="0">
                <a:latin typeface="Amazon Ember" panose="020B0603020204020204" pitchFamily="34" charset="0"/>
                <a:ea typeface="Microsoft YaHei" panose="020B0503020204020204" pitchFamily="34" charset="-122"/>
                <a:cs typeface="Amazon Ember" panose="020B0603020204020204" pitchFamily="34" charset="0"/>
              </a:rPr>
              <a:t>您可以通过 HTTPS 将容器映像传输到 Amazon ECS，或者从其中传出映像。您的镜像还能够使用 Amazon S3 服务器端加密自动实现静态</a:t>
            </a:r>
            <a:r>
              <a:rPr lang="zh-CN" sz="1100" b="0" i="1" dirty="0">
                <a:latin typeface="Amazon Ember" panose="020B0603020204020204" pitchFamily="34" charset="0"/>
                <a:ea typeface="Microsoft YaHei" panose="020B0503020204020204" pitchFamily="34" charset="-122"/>
                <a:cs typeface="Amazon Ember" panose="020B0603020204020204" pitchFamily="34" charset="0"/>
              </a:rPr>
              <a:t>加密</a:t>
            </a:r>
            <a:r>
              <a:rPr lang="zh-CN" sz="1100" dirty="0">
                <a:latin typeface="Amazon Ember" panose="020B0603020204020204" pitchFamily="34" charset="0"/>
                <a:ea typeface="Microsoft YaHei" panose="020B0503020204020204" pitchFamily="34" charset="-122"/>
                <a:cs typeface="Amazon Ember" panose="020B0603020204020204" pitchFamily="34" charset="0"/>
              </a:rPr>
              <a:t>。</a:t>
            </a:r>
          </a:p>
          <a:p>
            <a:pPr rtl="0"/>
            <a:endParaRPr lang="en-US" sz="1100" dirty="0">
              <a:latin typeface="Amazon Ember" panose="020B0603020204020204" pitchFamily="34" charset="0"/>
              <a:ea typeface="Microsoft YaHei" panose="020B0503020204020204" pitchFamily="34" charset="-122"/>
              <a:cs typeface="Amazon Ember" panose="020B0603020204020204" pitchFamily="34" charset="0"/>
            </a:endParaRPr>
          </a:p>
          <a:p>
            <a:pPr rtl="0"/>
            <a:r>
              <a:rPr lang="zh-CN" sz="1100" dirty="0">
                <a:latin typeface="Amazon Ember" panose="020B0603020204020204" pitchFamily="34" charset="0"/>
                <a:ea typeface="Microsoft YaHei" panose="020B0503020204020204" pitchFamily="34" charset="-122"/>
                <a:cs typeface="Amazon Ember" panose="020B0603020204020204" pitchFamily="34" charset="0"/>
              </a:rPr>
              <a:t>您也可以在 </a:t>
            </a:r>
            <a:r>
              <a:rPr lang="zh-CN" sz="1100" b="1" dirty="0">
                <a:latin typeface="Amazon Ember" panose="020B0603020204020204" pitchFamily="34" charset="0"/>
                <a:ea typeface="Microsoft YaHei" panose="020B0503020204020204" pitchFamily="34" charset="-122"/>
                <a:cs typeface="Amazon Ember" panose="020B0603020204020204" pitchFamily="34" charset="0"/>
              </a:rPr>
              <a:t>Amazon EKS</a:t>
            </a:r>
            <a:r>
              <a:rPr lang="zh-CN" sz="1100" dirty="0">
                <a:latin typeface="Amazon Ember" panose="020B0603020204020204" pitchFamily="34" charset="0"/>
                <a:ea typeface="Microsoft YaHei" panose="020B0503020204020204" pitchFamily="34" charset="-122"/>
                <a:cs typeface="Amazon Ember" panose="020B0603020204020204" pitchFamily="34" charset="0"/>
              </a:rPr>
              <a:t> 中使用 Amazon ECR 映像。有关详细信息，请参阅</a:t>
            </a:r>
            <a:r>
              <a:rPr lang="zh-CN" sz="1100" dirty="0">
                <a:latin typeface="Amazon Ember" panose="020B0603020204020204" pitchFamily="34" charset="0"/>
                <a:ea typeface="Microsoft YaHei" panose="020B0503020204020204" pitchFamily="34" charset="-122"/>
                <a:cs typeface="Amazon Ember" panose="020B0603020204020204" pitchFamily="34" charset="0"/>
                <a:hlinkClick r:id="rId3"/>
              </a:rPr>
              <a:t>在 Amazon EKS 中使用 Amazon ECR 映像</a:t>
            </a:r>
            <a:r>
              <a:rPr lang="zh-CN" sz="1100" dirty="0">
                <a:latin typeface="Amazon Ember" panose="020B0603020204020204" pitchFamily="34" charset="0"/>
                <a:ea typeface="Microsoft YaHei" panose="020B0503020204020204" pitchFamily="34" charset="-122"/>
                <a:cs typeface="Amazon Ember" panose="020B0603020204020204" pitchFamily="34" charset="0"/>
              </a:rPr>
              <a:t>。</a:t>
            </a:r>
          </a:p>
          <a:p>
            <a:pPr rtl="0"/>
            <a:endParaRPr lang="en-US" sz="1100" dirty="0">
              <a:latin typeface="Amazon Ember" panose="020B0603020204020204" pitchFamily="34" charset="0"/>
              <a:ea typeface="Microsoft YaHei" panose="020B0503020204020204" pitchFamily="34" charset="-122"/>
              <a:cs typeface="Amazon Ember" panose="020B0603020204020204" pitchFamily="34" charset="0"/>
            </a:endParaRPr>
          </a:p>
        </p:txBody>
      </p:sp>
      <p:sp>
        <p:nvSpPr>
          <p:cNvPr id="4" name="Footer Placeholder 3"/>
          <p:cNvSpPr>
            <a:spLocks noGrp="1"/>
          </p:cNvSpPr>
          <p:nvPr>
            <p:ph type="ftr" sz="quarter" idx="10"/>
          </p:nvPr>
        </p:nvSpPr>
        <p:spPr>
          <a:xfrm>
            <a:off x="-1" y="8685213"/>
            <a:ext cx="5474825" cy="458787"/>
          </a:xfrm>
          <a:prstGeom prst="rect">
            <a:avLst/>
          </a:prstGeom>
        </p:spPr>
        <p:txBody>
          <a:bodyPr rtlCol="0"/>
          <a:lstStyle/>
          <a:p>
            <a:pPr rtl="0"/>
            <a:r>
              <a:rPr lang="zh-CN">
                <a:latin typeface="Amazon Ember" panose="020B0603020204020204" pitchFamily="34" charset="0"/>
                <a:ea typeface="Microsoft YaHei" panose="020B0503020204020204" pitchFamily="34" charset="-122"/>
                <a:cs typeface="Amazon Ember" panose="020B0603020204020204" pitchFamily="34" charset="0"/>
              </a:rPr>
              <a:t> </a:t>
            </a:r>
          </a:p>
        </p:txBody>
      </p:sp>
    </p:spTree>
    <p:extLst>
      <p:ext uri="{BB962C8B-B14F-4D97-AF65-F5344CB8AC3E}">
        <p14:creationId xmlns:p14="http://schemas.microsoft.com/office/powerpoint/2010/main" val="27310659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sz="1100" dirty="0">
                <a:latin typeface="Amazon Ember" panose="020B0603020204020204" pitchFamily="34" charset="0"/>
                <a:ea typeface="Microsoft YaHei" panose="020B0503020204020204" pitchFamily="34" charset="-122"/>
                <a:cs typeface="Amazon Ember" panose="020B0603020204020204" pitchFamily="34" charset="0"/>
              </a:rPr>
              <a:t>本部分内容的要点包括：</a:t>
            </a:r>
          </a:p>
          <a:p>
            <a:pPr marL="171450" indent="-171450" rtl="0">
              <a:buFont typeface="Arial" panose="020B0604020202020204" pitchFamily="34" charset="0"/>
              <a:buChar char="•"/>
            </a:pPr>
            <a:endParaRPr lang="en-US" sz="1100" i="0" baseline="0" dirty="0">
              <a:latin typeface="Amazon Ember" panose="020B0603020204020204" pitchFamily="34" charset="0"/>
              <a:ea typeface="Microsoft YaHei" panose="020B0503020204020204" pitchFamily="34" charset="-122"/>
              <a:cs typeface="Amazon Ember" panose="020B0603020204020204" pitchFamily="34" charset="0"/>
            </a:endParaRPr>
          </a:p>
          <a:p>
            <a:pPr marL="171450" indent="-171450" rtl="0">
              <a:buFont typeface="Arial" panose="020B0604020202020204" pitchFamily="34" charset="0"/>
              <a:buChar char="•"/>
            </a:pPr>
            <a:r>
              <a:rPr lang="zh-CN" sz="1100" dirty="0">
                <a:latin typeface="Amazon Ember" panose="020B0603020204020204" pitchFamily="34" charset="0"/>
                <a:ea typeface="Microsoft YaHei" panose="020B0503020204020204" pitchFamily="34" charset="-122"/>
                <a:cs typeface="Amazon Ember" panose="020B0603020204020204" pitchFamily="34" charset="0"/>
              </a:rPr>
              <a:t>容器可以容纳应用程序运行所需的所有资源。</a:t>
            </a:r>
          </a:p>
          <a:p>
            <a:pPr marL="171450" indent="-171450" rtl="0">
              <a:buFont typeface="Arial" panose="020B0604020202020204" pitchFamily="34" charset="0"/>
              <a:buChar char="•"/>
            </a:pPr>
            <a:r>
              <a:rPr lang="zh-CN" sz="1100" dirty="0">
                <a:latin typeface="Amazon Ember" panose="020B0603020204020204" pitchFamily="34" charset="0"/>
                <a:ea typeface="Microsoft YaHei" panose="020B0503020204020204" pitchFamily="34" charset="-122"/>
                <a:cs typeface="Amazon Ember" panose="020B0603020204020204" pitchFamily="34" charset="0"/>
              </a:rPr>
              <a:t>Docker 是一个将软件打包到容器中的软件平台。 </a:t>
            </a:r>
          </a:p>
          <a:p>
            <a:pPr marL="171450" indent="-171450" rtl="0">
              <a:buFont typeface="Arial" panose="020B0604020202020204" pitchFamily="34" charset="0"/>
              <a:buChar char="•"/>
            </a:pPr>
            <a:r>
              <a:rPr lang="zh-CN" sz="1100" dirty="0">
                <a:latin typeface="Amazon Ember" panose="020B0603020204020204" pitchFamily="34" charset="0"/>
                <a:ea typeface="Microsoft YaHei" panose="020B0503020204020204" pitchFamily="34" charset="-122"/>
                <a:cs typeface="Amazon Ember" panose="020B0603020204020204" pitchFamily="34" charset="0"/>
              </a:rPr>
              <a:t>单个应用程序可以跨多个容器。</a:t>
            </a:r>
          </a:p>
          <a:p>
            <a:pPr marL="171450" indent="-171450" rtl="0">
              <a:buFont typeface="Arial" panose="020B0604020202020204" pitchFamily="34" charset="0"/>
              <a:buChar char="•"/>
            </a:pPr>
            <a:r>
              <a:rPr lang="zh-CN" sz="1100" dirty="0">
                <a:latin typeface="Amazon Ember" panose="020B0603020204020204" pitchFamily="34" charset="0"/>
                <a:ea typeface="Microsoft YaHei" panose="020B0503020204020204" pitchFamily="34" charset="-122"/>
                <a:cs typeface="Amazon Ember" panose="020B0603020204020204" pitchFamily="34" charset="0"/>
              </a:rPr>
              <a:t>Amazon Elastic Container Service (Amazon ECS) 编排 Docker 容器的执行操作。</a:t>
            </a:r>
          </a:p>
          <a:p>
            <a:pPr marL="171450" indent="-171450" rtl="0">
              <a:buFont typeface="Arial" panose="020B0604020202020204" pitchFamily="34" charset="0"/>
              <a:buChar char="•"/>
            </a:pPr>
            <a:r>
              <a:rPr lang="zh-CN" sz="1100" dirty="0">
                <a:latin typeface="Amazon Ember" panose="020B0603020204020204" pitchFamily="34" charset="0"/>
                <a:ea typeface="Microsoft YaHei" panose="020B0503020204020204" pitchFamily="34" charset="-122"/>
                <a:cs typeface="Amazon Ember" panose="020B0603020204020204" pitchFamily="34" charset="0"/>
              </a:rPr>
              <a:t>Kubernetes 是用于容器编排的开源软件。 </a:t>
            </a:r>
          </a:p>
          <a:p>
            <a:pPr marL="171450" indent="-171450" rtl="0">
              <a:buFont typeface="Arial" panose="020B0604020202020204" pitchFamily="34" charset="0"/>
              <a:buChar char="•"/>
            </a:pPr>
            <a:r>
              <a:rPr lang="zh-CN" sz="1100" dirty="0">
                <a:latin typeface="Amazon Ember" panose="020B0603020204020204" pitchFamily="34" charset="0"/>
                <a:ea typeface="Microsoft YaHei" panose="020B0503020204020204" pitchFamily="34" charset="-122"/>
                <a:cs typeface="Amazon Ember" panose="020B0603020204020204" pitchFamily="34" charset="0"/>
              </a:rPr>
              <a:t>借助 Amazon Elastic Kubernetes Service (Amazon EKS)，您可以在 AWS 上运行 Kubernetes</a:t>
            </a:r>
          </a:p>
          <a:p>
            <a:pPr marL="171450" indent="-171450" rtl="0">
              <a:buFont typeface="Arial" panose="020B0604020202020204" pitchFamily="34" charset="0"/>
              <a:buChar char="•"/>
            </a:pPr>
            <a:r>
              <a:rPr lang="zh-CN" sz="1100" dirty="0">
                <a:latin typeface="Amazon Ember" panose="020B0603020204020204" pitchFamily="34" charset="0"/>
                <a:ea typeface="Microsoft YaHei" panose="020B0503020204020204" pitchFamily="34" charset="-122"/>
                <a:cs typeface="Amazon Ember" panose="020B0603020204020204" pitchFamily="34" charset="0"/>
              </a:rPr>
              <a:t>借助 Amazon Elastic Container Registry (Amazon ECR)，您可以存储、管理和部署 Docker 容器。</a:t>
            </a:r>
            <a:endParaRPr lang="en-US" sz="1100" b="0" i="0" kern="1200" dirty="0">
              <a:solidFill>
                <a:schemeClr val="tx1"/>
              </a:solidFill>
              <a:effectLst/>
              <a:latin typeface="Amazon Ember" panose="020B0603020204020204" pitchFamily="34" charset="0"/>
              <a:ea typeface="Microsoft YaHei" panose="020B0503020204020204" pitchFamily="34" charset="-122"/>
              <a:cs typeface="Amazon Ember" panose="020B0603020204020204" pitchFamily="34" charset="0"/>
            </a:endParaRPr>
          </a:p>
          <a:p>
            <a:pPr rtl="0"/>
            <a:endParaRPr lang="en-US" sz="1100" i="0" baseline="0" dirty="0">
              <a:latin typeface="Amazon Ember" panose="020B0603020204020204" pitchFamily="34" charset="0"/>
              <a:ea typeface="Microsoft YaHei" panose="020B0503020204020204" pitchFamily="34" charset="-122"/>
              <a:cs typeface="Amazon Ember" panose="020B0603020204020204" pitchFamily="34" charset="0"/>
            </a:endParaRPr>
          </a:p>
          <a:p>
            <a:pPr rtl="0"/>
            <a:endParaRPr lang="en-US" sz="1100" dirty="0">
              <a:latin typeface="Amazon Ember" panose="020B0603020204020204" pitchFamily="34" charset="0"/>
              <a:ea typeface="Microsoft YaHei" panose="020B0503020204020204" pitchFamily="34" charset="-122"/>
              <a:cs typeface="Amazon Ember" panose="020B0603020204020204" pitchFamily="34" charset="0"/>
            </a:endParaRPr>
          </a:p>
        </p:txBody>
      </p:sp>
      <p:sp>
        <p:nvSpPr>
          <p:cNvPr id="4" name="Footer Placeholder 3"/>
          <p:cNvSpPr>
            <a:spLocks noGrp="1"/>
          </p:cNvSpPr>
          <p:nvPr>
            <p:ph type="ftr" sz="quarter" idx="10"/>
          </p:nvPr>
        </p:nvSpPr>
        <p:spPr>
          <a:xfrm>
            <a:off x="-1" y="8685213"/>
            <a:ext cx="5474825" cy="458787"/>
          </a:xfrm>
          <a:prstGeom prst="rect">
            <a:avLst/>
          </a:prstGeom>
        </p:spPr>
        <p:txBody>
          <a:bodyPr rtlCol="0"/>
          <a:lstStyle/>
          <a:p>
            <a:pPr rtl="0"/>
            <a:r>
              <a:rPr lang="zh-CN">
                <a:latin typeface="Amazon Ember" panose="020B0603020204020204" pitchFamily="34" charset="0"/>
                <a:ea typeface="Microsoft YaHei" panose="020B0503020204020204" pitchFamily="34" charset="-122"/>
                <a:cs typeface="Amazon Ember" panose="020B0603020204020204" pitchFamily="34" charset="0"/>
              </a:rPr>
              <a:t> </a:t>
            </a:r>
          </a:p>
        </p:txBody>
      </p:sp>
    </p:spTree>
    <p:extLst>
      <p:ext uri="{BB962C8B-B14F-4D97-AF65-F5344CB8AC3E}">
        <p14:creationId xmlns:p14="http://schemas.microsoft.com/office/powerpoint/2010/main" val="16865363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zh-CN" sz="1100" dirty="0">
                <a:latin typeface="Amazon Ember" panose="020B0603020204020204" pitchFamily="34" charset="0"/>
                <a:ea typeface="Microsoft YaHei" panose="020B0503020204020204" pitchFamily="34" charset="-122"/>
                <a:cs typeface="Amazon Ember" panose="020B0603020204020204" pitchFamily="34" charset="0"/>
              </a:rPr>
              <a:t>介绍“第 5 部分：AWS Lambda 简介”。</a:t>
            </a:r>
          </a:p>
          <a:p>
            <a:pPr rtl="0"/>
            <a:endParaRPr lang="en-US" sz="1100" dirty="0">
              <a:latin typeface="Amazon Ember" panose="020B0603020204020204" pitchFamily="34" charset="0"/>
              <a:ea typeface="Microsoft YaHei" panose="020B0503020204020204" pitchFamily="34" charset="-122"/>
              <a:cs typeface="Amazon Ember" panose="020B0603020204020204" pitchFamily="34" charset="0"/>
            </a:endParaRPr>
          </a:p>
        </p:txBody>
      </p:sp>
    </p:spTree>
    <p:extLst>
      <p:ext uri="{BB962C8B-B14F-4D97-AF65-F5344CB8AC3E}">
        <p14:creationId xmlns:p14="http://schemas.microsoft.com/office/powerpoint/2010/main" val="18794475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sz="1100" b="0" i="0" kern="1200" dirty="0">
                <a:solidFill>
                  <a:schemeClr val="tx1"/>
                </a:solidFill>
                <a:effectLst/>
                <a:latin typeface="Amazon Ember" panose="020B0603020204020204" pitchFamily="34" charset="0"/>
                <a:ea typeface="Microsoft YaHei" panose="020B0503020204020204" pitchFamily="34" charset="-122"/>
                <a:cs typeface="Amazon Ember" panose="020B0603020204020204" pitchFamily="34" charset="0"/>
              </a:rPr>
              <a:t>如您在本模块前面的部分中所见，AWS 提供了多种计算选项。例如，</a:t>
            </a:r>
            <a:r>
              <a:rPr lang="zh-CN" sz="1100" b="1" i="0" kern="1200" dirty="0">
                <a:solidFill>
                  <a:schemeClr val="tx1"/>
                </a:solidFill>
                <a:effectLst/>
                <a:latin typeface="Amazon Ember" panose="020B0603020204020204" pitchFamily="34" charset="0"/>
                <a:ea typeface="Microsoft YaHei" panose="020B0503020204020204" pitchFamily="34" charset="-122"/>
                <a:cs typeface="Amazon Ember" panose="020B0603020204020204" pitchFamily="34" charset="0"/>
              </a:rPr>
              <a:t>Amazon EC2</a:t>
            </a:r>
            <a:r>
              <a:rPr lang="zh-CN" sz="1100" i="0" kern="1200" dirty="0">
                <a:solidFill>
                  <a:schemeClr val="tx1"/>
                </a:solidFill>
                <a:effectLst/>
                <a:latin typeface="Amazon Ember" panose="020B0603020204020204" pitchFamily="34" charset="0"/>
                <a:ea typeface="Microsoft YaHei" panose="020B0503020204020204" pitchFamily="34" charset="-122"/>
                <a:cs typeface="Amazon Ember" panose="020B0603020204020204" pitchFamily="34" charset="0"/>
              </a:rPr>
              <a:t> </a:t>
            </a:r>
            <a:r>
              <a:rPr lang="zh-CN" sz="1100" b="0" i="0" kern="1200" dirty="0">
                <a:solidFill>
                  <a:schemeClr val="tx1"/>
                </a:solidFill>
                <a:effectLst/>
                <a:latin typeface="Amazon Ember" panose="020B0603020204020204" pitchFamily="34" charset="0"/>
                <a:ea typeface="Microsoft YaHei" panose="020B0503020204020204" pitchFamily="34" charset="-122"/>
                <a:cs typeface="Amazon Ember" panose="020B0603020204020204" pitchFamily="34" charset="0"/>
              </a:rPr>
              <a:t> 提供虚拟机。又例如，</a:t>
            </a:r>
            <a:r>
              <a:rPr lang="zh-CN" sz="1100" b="1" i="0" kern="1200" dirty="0">
                <a:solidFill>
                  <a:schemeClr val="tx1"/>
                </a:solidFill>
                <a:effectLst/>
                <a:latin typeface="Amazon Ember" panose="020B0603020204020204" pitchFamily="34" charset="0"/>
                <a:ea typeface="Microsoft YaHei" panose="020B0503020204020204" pitchFamily="34" charset="-122"/>
                <a:cs typeface="Amazon Ember" panose="020B0603020204020204" pitchFamily="34" charset="0"/>
              </a:rPr>
              <a:t>Amazon ECS</a:t>
            </a:r>
            <a:r>
              <a:rPr lang="zh-CN" sz="1100" b="0" i="0" kern="1200" dirty="0">
                <a:solidFill>
                  <a:schemeClr val="tx1"/>
                </a:solidFill>
                <a:effectLst/>
                <a:latin typeface="Amazon Ember" panose="020B0603020204020204" pitchFamily="34" charset="0"/>
                <a:ea typeface="Microsoft YaHei" panose="020B0503020204020204" pitchFamily="34" charset="-122"/>
                <a:cs typeface="Amazon Ember" panose="020B0603020204020204" pitchFamily="34" charset="0"/>
              </a:rPr>
              <a:t> 和 </a:t>
            </a:r>
            <a:r>
              <a:rPr lang="zh-CN" sz="1100" b="1" i="0" kern="1200" dirty="0">
                <a:solidFill>
                  <a:schemeClr val="tx1"/>
                </a:solidFill>
                <a:effectLst/>
                <a:latin typeface="Amazon Ember" panose="020B0603020204020204" pitchFamily="34" charset="0"/>
                <a:ea typeface="Microsoft YaHei" panose="020B0503020204020204" pitchFamily="34" charset="-122"/>
                <a:cs typeface="Amazon Ember" panose="020B0603020204020204" pitchFamily="34" charset="0"/>
              </a:rPr>
              <a:t>Amazon EKS</a:t>
            </a:r>
            <a:r>
              <a:rPr lang="zh-CN" sz="1100" b="0" i="0" kern="1200" dirty="0">
                <a:solidFill>
                  <a:schemeClr val="tx1"/>
                </a:solidFill>
                <a:effectLst/>
                <a:latin typeface="Amazon Ember" panose="020B0603020204020204" pitchFamily="34" charset="0"/>
                <a:ea typeface="Microsoft YaHei" panose="020B0503020204020204" pitchFamily="34" charset="-122"/>
                <a:cs typeface="Amazon Ember" panose="020B0603020204020204" pitchFamily="34" charset="0"/>
              </a:rPr>
              <a:t> 是基于容器的计算服务。</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latin typeface="Amazon Ember" panose="020B0603020204020204" pitchFamily="34" charset="0"/>
              <a:ea typeface="Microsoft YaHei" panose="020B0503020204020204" pitchFamily="34" charset="-122"/>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sz="1100" b="0" i="0" kern="1200" dirty="0">
                <a:solidFill>
                  <a:schemeClr val="tx1"/>
                </a:solidFill>
                <a:effectLst/>
                <a:latin typeface="Amazon Ember" panose="020B0603020204020204" pitchFamily="34" charset="0"/>
                <a:ea typeface="Microsoft YaHei" panose="020B0503020204020204" pitchFamily="34" charset="-122"/>
                <a:cs typeface="Amazon Ember" panose="020B0603020204020204" pitchFamily="34" charset="0"/>
              </a:rPr>
              <a:t>但是，还有一种不需要您预置或管理服务器的计算方法。这种方法通常被称为</a:t>
            </a:r>
            <a:r>
              <a:rPr lang="zh-CN" sz="1100" b="1" u="none" kern="1200" dirty="0">
                <a:solidFill>
                  <a:schemeClr val="tx1"/>
                </a:solidFill>
                <a:effectLst/>
                <a:latin typeface="Amazon Ember" panose="020B0603020204020204" pitchFamily="34" charset="0"/>
                <a:ea typeface="Microsoft YaHei" panose="020B0503020204020204" pitchFamily="34" charset="-122"/>
                <a:cs typeface="Amazon Ember" panose="020B0603020204020204" pitchFamily="34" charset="0"/>
              </a:rPr>
              <a:t>无服务器</a:t>
            </a:r>
            <a:r>
              <a:rPr lang="zh-CN" sz="1100" b="1" i="0" kern="1200" dirty="0">
                <a:solidFill>
                  <a:schemeClr val="tx1"/>
                </a:solidFill>
                <a:effectLst/>
                <a:latin typeface="Amazon Ember" panose="020B0603020204020204" pitchFamily="34" charset="0"/>
                <a:ea typeface="Microsoft YaHei" panose="020B0503020204020204" pitchFamily="34" charset="-122"/>
                <a:cs typeface="Amazon Ember" panose="020B0603020204020204" pitchFamily="34" charset="0"/>
              </a:rPr>
              <a:t>计算</a:t>
            </a:r>
            <a:r>
              <a:rPr lang="zh-CN" sz="1100" b="0" i="0" kern="1200" dirty="0">
                <a:solidFill>
                  <a:schemeClr val="tx1"/>
                </a:solidFill>
                <a:effectLst/>
                <a:latin typeface="Amazon Ember" panose="020B0603020204020204" pitchFamily="34" charset="0"/>
                <a:ea typeface="Microsoft YaHei" panose="020B0503020204020204" pitchFamily="34" charset="-122"/>
                <a:cs typeface="Amazon Ember" panose="020B0603020204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latin typeface="Amazon Ember" panose="020B0603020204020204" pitchFamily="34" charset="0"/>
              <a:ea typeface="Microsoft YaHei" panose="020B0503020204020204" pitchFamily="34" charset="-122"/>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sz="1100" b="1" dirty="0">
                <a:latin typeface="Amazon Ember" panose="020B0603020204020204" pitchFamily="34" charset="0"/>
                <a:ea typeface="Microsoft YaHei" panose="020B0503020204020204" pitchFamily="34" charset="-122"/>
                <a:cs typeface="Amazon Ember" panose="020B0603020204020204" pitchFamily="34" charset="0"/>
              </a:rPr>
              <a:t>AWS Lambda </a:t>
            </a:r>
            <a:r>
              <a:rPr lang="zh-CN" sz="1100" dirty="0">
                <a:latin typeface="Amazon Ember" panose="020B0603020204020204" pitchFamily="34" charset="0"/>
                <a:ea typeface="Microsoft YaHei" panose="020B0503020204020204" pitchFamily="34" charset="-122"/>
                <a:cs typeface="Amazon Ember" panose="020B0603020204020204" pitchFamily="34" charset="0"/>
              </a:rPr>
              <a:t>是一种事件驱动型无服务器计算服务。</a:t>
            </a:r>
            <a:r>
              <a:rPr lang="zh-CN" sz="1100" b="0" i="0" kern="1200" dirty="0">
                <a:solidFill>
                  <a:schemeClr val="tx1"/>
                </a:solidFill>
                <a:effectLst/>
                <a:latin typeface="Amazon Ember" panose="020B0603020204020204" pitchFamily="34" charset="0"/>
                <a:ea typeface="Microsoft YaHei" panose="020B0503020204020204" pitchFamily="34" charset="-122"/>
                <a:cs typeface="Amazon Ember" panose="020B0603020204020204" pitchFamily="34" charset="0"/>
              </a:rPr>
              <a:t>Lambda 使您无需预置或管理服务器即可运行代码。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0" i="0" kern="1200" dirty="0">
              <a:solidFill>
                <a:schemeClr val="tx1"/>
              </a:solidFill>
              <a:effectLst/>
              <a:latin typeface="Amazon Ember" panose="020B0603020204020204" pitchFamily="34" charset="0"/>
              <a:ea typeface="Microsoft YaHei" panose="020B0503020204020204" pitchFamily="34" charset="-122"/>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sz="1100" b="0" i="0" kern="1200" dirty="0">
                <a:solidFill>
                  <a:schemeClr val="tx1"/>
                </a:solidFill>
                <a:effectLst/>
                <a:latin typeface="Amazon Ember" panose="020B0603020204020204" pitchFamily="34" charset="0"/>
                <a:ea typeface="Microsoft YaHei" panose="020B0503020204020204" pitchFamily="34" charset="-122"/>
                <a:cs typeface="Amazon Ember" panose="020B0603020204020204" pitchFamily="34" charset="0"/>
              </a:rPr>
              <a:t>您创建一个</a:t>
            </a:r>
            <a:r>
              <a:rPr lang="zh-CN" sz="1100" b="1" i="0" kern="1200" dirty="0">
                <a:solidFill>
                  <a:schemeClr val="tx1"/>
                </a:solidFill>
                <a:effectLst/>
                <a:latin typeface="Amazon Ember" panose="020B0603020204020204" pitchFamily="34" charset="0"/>
                <a:ea typeface="Microsoft YaHei" panose="020B0503020204020204" pitchFamily="34" charset="-122"/>
                <a:cs typeface="Amazon Ember" panose="020B0603020204020204" pitchFamily="34" charset="0"/>
              </a:rPr>
              <a:t> </a:t>
            </a:r>
            <a:r>
              <a:rPr lang="zh-CN" sz="1100" b="0" i="0" kern="1200" dirty="0">
                <a:solidFill>
                  <a:schemeClr val="tx1"/>
                </a:solidFill>
                <a:effectLst/>
                <a:latin typeface="Amazon Ember" panose="020B0603020204020204" pitchFamily="34" charset="0"/>
                <a:ea typeface="Microsoft YaHei" panose="020B0503020204020204" pitchFamily="34" charset="-122"/>
                <a:cs typeface="Amazon Ember" panose="020B0603020204020204" pitchFamily="34" charset="0"/>
              </a:rPr>
              <a:t>Lambda 函数，该函数是包含您上传的代码的 AWS 资源。然后，您可以将 Lambda 函数的触发方式设置为按计划触发或响应事件触发。您的代码仅会在被触发时运行。</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0" i="0" kern="1200" dirty="0">
              <a:solidFill>
                <a:schemeClr val="tx1"/>
              </a:solidFill>
              <a:effectLst/>
              <a:latin typeface="Amazon Ember" panose="020B0603020204020204" pitchFamily="34" charset="0"/>
              <a:ea typeface="Microsoft YaHei" panose="020B0503020204020204" pitchFamily="34" charset="-122"/>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sz="1100" b="0" i="0" kern="1200" dirty="0">
                <a:solidFill>
                  <a:schemeClr val="tx1"/>
                </a:solidFill>
                <a:effectLst/>
                <a:latin typeface="Amazon Ember" panose="020B0603020204020204" pitchFamily="34" charset="0"/>
                <a:ea typeface="Microsoft YaHei" panose="020B0503020204020204" pitchFamily="34" charset="-122"/>
                <a:cs typeface="Amazon Ember" panose="020B0603020204020204" pitchFamily="34" charset="0"/>
              </a:rPr>
              <a:t>您</a:t>
            </a:r>
            <a:r>
              <a:rPr lang="zh-CN" sz="1100" b="1" i="0" kern="1200" dirty="0">
                <a:solidFill>
                  <a:schemeClr val="tx1"/>
                </a:solidFill>
                <a:effectLst/>
                <a:latin typeface="Amazon Ember" panose="020B0603020204020204" pitchFamily="34" charset="0"/>
                <a:ea typeface="Microsoft YaHei" panose="020B0503020204020204" pitchFamily="34" charset="-122"/>
                <a:cs typeface="Amazon Ember" panose="020B0603020204020204" pitchFamily="34" charset="0"/>
              </a:rPr>
              <a:t>只需按使用的计算时间付费</a:t>
            </a:r>
            <a:r>
              <a:rPr lang="zh-CN" sz="1100" b="0" i="0" kern="1200" dirty="0">
                <a:solidFill>
                  <a:schemeClr val="tx1"/>
                </a:solidFill>
                <a:effectLst/>
                <a:latin typeface="Amazon Ember" panose="020B0603020204020204" pitchFamily="34" charset="0"/>
                <a:ea typeface="Microsoft YaHei" panose="020B0503020204020204" pitchFamily="34" charset="-122"/>
                <a:cs typeface="Amazon Ember" panose="020B0603020204020204" pitchFamily="34" charset="0"/>
              </a:rPr>
              <a:t>，代码未运行时不产生费用。</a:t>
            </a:r>
            <a:endParaRPr lang="en-US" sz="1100" dirty="0">
              <a:latin typeface="Amazon Ember" panose="020B0603020204020204" pitchFamily="34" charset="0"/>
              <a:ea typeface="Microsoft YaHei" panose="020B0503020204020204" pitchFamily="34" charset="-122"/>
              <a:cs typeface="Amazon Ember" panose="020B0603020204020204" pitchFamily="34" charset="0"/>
            </a:endParaRPr>
          </a:p>
          <a:p>
            <a:pPr defTabSz="913395" rtl="0">
              <a:defRPr/>
            </a:pPr>
            <a:endParaRPr kumimoji="0" lang="en-US" sz="1100" b="0" i="0" u="none" strike="noStrike" kern="1200" cap="none" spc="0" normalizeH="0" baseline="0" noProof="0" dirty="0">
              <a:ln>
                <a:noFill/>
              </a:ln>
              <a:solidFill>
                <a:prstClr val="black"/>
              </a:solidFill>
              <a:effectLst/>
              <a:uLnTx/>
              <a:uFillTx/>
              <a:latin typeface="Amazon Ember" panose="020B0603020204020204" pitchFamily="34" charset="0"/>
              <a:ea typeface="Microsoft YaHei" panose="020B0503020204020204" pitchFamily="34" charset="-122"/>
              <a:cs typeface="Amazon Ember" panose="020B0603020204020204" pitchFamily="34" charset="0"/>
            </a:endParaRPr>
          </a:p>
          <a:p>
            <a:pPr defTabSz="913395" rtl="0">
              <a:defRPr/>
            </a:pPr>
            <a:endParaRPr kumimoji="0" lang="en-US" sz="1100" b="0" i="0" u="none" strike="noStrike" kern="1200" cap="none" spc="0" normalizeH="0" baseline="0" noProof="0" dirty="0">
              <a:ln>
                <a:noFill/>
              </a:ln>
              <a:solidFill>
                <a:prstClr val="black"/>
              </a:solidFill>
              <a:effectLst/>
              <a:uLnTx/>
              <a:uFillTx/>
              <a:latin typeface="Amazon Ember" panose="020B0603020204020204" pitchFamily="34" charset="0"/>
              <a:ea typeface="Microsoft YaHei" panose="020B0503020204020204" pitchFamily="34" charset="-122"/>
              <a:cs typeface="Amazon Ember" panose="020B0603020204020204" pitchFamily="34" charset="0"/>
            </a:endParaRPr>
          </a:p>
          <a:p>
            <a:pPr rtl="0"/>
            <a:endParaRPr lang="en-US" sz="1400" dirty="0">
              <a:latin typeface="Amazon Ember" panose="020B0603020204020204" pitchFamily="34" charset="0"/>
              <a:ea typeface="Microsoft YaHei" panose="020B0503020204020204" pitchFamily="34" charset="-122"/>
              <a:cs typeface="Amazon Ember" panose="020B0603020204020204" pitchFamily="34" charset="0"/>
            </a:endParaRPr>
          </a:p>
        </p:txBody>
      </p:sp>
    </p:spTree>
    <p:extLst>
      <p:ext uri="{BB962C8B-B14F-4D97-AF65-F5344CB8AC3E}">
        <p14:creationId xmlns:p14="http://schemas.microsoft.com/office/powerpoint/2010/main" val="3569293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160354"/>
          </a:xfrm>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sz="1100" dirty="0">
                <a:latin typeface="Amazon Ember" panose="020B0603020204020204" pitchFamily="34" charset="0"/>
                <a:ea typeface="Microsoft YaHei" panose="020B0503020204020204" pitchFamily="34" charset="-122"/>
                <a:cs typeface="Amazon Ember" panose="020B0603020204020204" pitchFamily="34" charset="0"/>
              </a:rPr>
              <a:t>不需要了解任何新语言、工具或框架即可使用 Lambda。Lambda </a:t>
            </a:r>
            <a:r>
              <a:rPr lang="zh-CN" sz="1100" b="1" dirty="0">
                <a:latin typeface="Amazon Ember" panose="020B0603020204020204" pitchFamily="34" charset="0"/>
                <a:ea typeface="Microsoft YaHei" panose="020B0503020204020204" pitchFamily="34" charset="-122"/>
                <a:cs typeface="Amazon Ember" panose="020B0603020204020204" pitchFamily="34" charset="0"/>
              </a:rPr>
              <a:t>支持多种编程语言</a:t>
            </a:r>
            <a:r>
              <a:rPr lang="zh-CN" sz="1100" dirty="0">
                <a:latin typeface="Amazon Ember" panose="020B0603020204020204" pitchFamily="34" charset="0"/>
                <a:ea typeface="Microsoft YaHei" panose="020B0503020204020204" pitchFamily="34" charset="-122"/>
                <a:cs typeface="Amazon Ember" panose="020B0603020204020204" pitchFamily="34" charset="0"/>
              </a:rPr>
              <a:t>，包括 Java、Go、PowerShell、Node.js、C#、Python 和 Ruby。您的代码可以使用任意库，包括本地库或第三方库。 </a:t>
            </a:r>
            <a:br>
              <a:rPr lang="en-US" sz="1100" dirty="0">
                <a:latin typeface="Amazon Ember" panose="020B0603020204020204" pitchFamily="34" charset="0"/>
                <a:ea typeface="Microsoft YaHei" panose="020B0503020204020204" pitchFamily="34" charset="-122"/>
                <a:cs typeface="Amazon Ember" panose="020B0603020204020204" pitchFamily="34" charset="0"/>
              </a:rPr>
            </a:br>
            <a:endParaRPr lang="en-US" sz="1100" dirty="0">
              <a:latin typeface="Amazon Ember" panose="020B0603020204020204" pitchFamily="34" charset="0"/>
              <a:ea typeface="Microsoft YaHei" panose="020B0503020204020204" pitchFamily="34" charset="-122"/>
              <a:cs typeface="Amazon Ember" panose="020B0603020204020204" pitchFamily="34" charset="0"/>
            </a:endParaRPr>
          </a:p>
          <a:p>
            <a:pPr rtl="0"/>
            <a:r>
              <a:rPr lang="zh-CN" sz="1100" dirty="0">
                <a:latin typeface="Amazon Ember" panose="020B0603020204020204" pitchFamily="34" charset="0"/>
                <a:ea typeface="Microsoft YaHei" panose="020B0503020204020204" pitchFamily="34" charset="-122"/>
                <a:cs typeface="Amazon Ember" panose="020B0603020204020204" pitchFamily="34" charset="0"/>
              </a:rPr>
              <a:t>Lambda 实现了</a:t>
            </a:r>
            <a:r>
              <a:rPr lang="zh-CN" sz="1100" b="1" dirty="0">
                <a:latin typeface="Amazon Ember" panose="020B0603020204020204" pitchFamily="34" charset="0"/>
                <a:ea typeface="Microsoft YaHei" panose="020B0503020204020204" pitchFamily="34" charset="-122"/>
                <a:cs typeface="Amazon Ember" panose="020B0603020204020204" pitchFamily="34" charset="0"/>
              </a:rPr>
              <a:t>完全自动化管理</a:t>
            </a:r>
            <a:r>
              <a:rPr lang="zh-CN" sz="1100" dirty="0">
                <a:latin typeface="Amazon Ember" panose="020B0603020204020204" pitchFamily="34" charset="0"/>
                <a:ea typeface="Microsoft YaHei" panose="020B0503020204020204" pitchFamily="34" charset="-122"/>
                <a:cs typeface="Amazon Ember" panose="020B0603020204020204" pitchFamily="34" charset="0"/>
              </a:rPr>
              <a:t>。它能管理所有基础设施，并将您的代码放在高可用性的容错型基础设施上运行，使您能够专注于构建出色的后端服务。Lambda 可无缝部署您的代码，执行所有的管理、维护和安全补丁操作，并通过 Amazon CloudWatch 提供内置日志记录和监控。</a:t>
            </a:r>
            <a:br>
              <a:rPr lang="en-US" sz="1100" dirty="0">
                <a:latin typeface="Amazon Ember" panose="020B0603020204020204" pitchFamily="34" charset="0"/>
                <a:ea typeface="Microsoft YaHei" panose="020B0503020204020204" pitchFamily="34" charset="-122"/>
                <a:cs typeface="Amazon Ember" panose="020B0603020204020204" pitchFamily="34" charset="0"/>
              </a:rPr>
            </a:br>
            <a:endParaRPr lang="en-US" sz="1100" b="1" dirty="0">
              <a:solidFill>
                <a:srgbClr val="000000"/>
              </a:solidFill>
              <a:latin typeface="Amazon Ember" panose="020B0603020204020204" pitchFamily="34" charset="0"/>
              <a:ea typeface="Microsoft YaHei" panose="020B0503020204020204" pitchFamily="34" charset="-122"/>
              <a:cs typeface="Amazon Ember" panose="020B0603020204020204" pitchFamily="34" charset="0"/>
            </a:endParaRPr>
          </a:p>
          <a:p>
            <a:pPr rtl="0"/>
            <a:r>
              <a:rPr lang="zh-CN" sz="1100" dirty="0">
                <a:latin typeface="Amazon Ember" panose="020B0603020204020204" pitchFamily="34" charset="0"/>
                <a:ea typeface="Microsoft YaHei" panose="020B0503020204020204" pitchFamily="34" charset="-122"/>
                <a:cs typeface="Amazon Ember" panose="020B0603020204020204" pitchFamily="34" charset="0"/>
              </a:rPr>
              <a:t>Lambda 提供</a:t>
            </a:r>
            <a:r>
              <a:rPr lang="zh-CN" sz="1100" b="1" dirty="0">
                <a:latin typeface="Amazon Ember" panose="020B0603020204020204" pitchFamily="34" charset="0"/>
                <a:ea typeface="Microsoft YaHei" panose="020B0503020204020204" pitchFamily="34" charset="-122"/>
                <a:cs typeface="Amazon Ember" panose="020B0603020204020204" pitchFamily="34" charset="0"/>
              </a:rPr>
              <a:t>内置容错能力</a:t>
            </a:r>
            <a:r>
              <a:rPr lang="zh-CN" sz="1100" dirty="0">
                <a:latin typeface="Amazon Ember" panose="020B0603020204020204" pitchFamily="34" charset="0"/>
                <a:ea typeface="Microsoft YaHei" panose="020B0503020204020204" pitchFamily="34" charset="-122"/>
                <a:cs typeface="Amazon Ember" panose="020B0603020204020204" pitchFamily="34" charset="0"/>
              </a:rPr>
              <a:t>。它可在各区域中跨多个可用区维护计算容量，从而帮助保护您的代码免受单个机器故障或数据中心故障的影响。没有维护时段或计划停机时间。</a:t>
            </a:r>
            <a:br>
              <a:rPr lang="en-US" sz="1100" dirty="0">
                <a:latin typeface="Amazon Ember" panose="020B0603020204020204" pitchFamily="34" charset="0"/>
                <a:ea typeface="Microsoft YaHei" panose="020B0503020204020204" pitchFamily="34" charset="-122"/>
                <a:cs typeface="Amazon Ember" panose="020B0603020204020204" pitchFamily="34" charset="0"/>
              </a:rPr>
            </a:br>
            <a:endParaRPr lang="en-US" sz="1100" dirty="0">
              <a:latin typeface="Amazon Ember" panose="020B0603020204020204" pitchFamily="34" charset="0"/>
              <a:ea typeface="Microsoft YaHei" panose="020B0503020204020204" pitchFamily="34" charset="-122"/>
              <a:cs typeface="Amazon Ember" panose="020B0603020204020204" pitchFamily="34" charset="0"/>
            </a:endParaRPr>
          </a:p>
          <a:p>
            <a:pPr rtl="0"/>
            <a:r>
              <a:rPr lang="zh-CN" sz="1100" dirty="0">
                <a:latin typeface="Amazon Ember" panose="020B0603020204020204" pitchFamily="34" charset="0"/>
                <a:ea typeface="Microsoft YaHei" panose="020B0503020204020204" pitchFamily="34" charset="-122"/>
                <a:cs typeface="Amazon Ember" panose="020B0603020204020204" pitchFamily="34" charset="0"/>
              </a:rPr>
              <a:t>您</a:t>
            </a:r>
            <a:r>
              <a:rPr lang="zh-CN" sz="1100" b="0" dirty="0">
                <a:latin typeface="Amazon Ember" panose="020B0603020204020204" pitchFamily="34" charset="0"/>
                <a:ea typeface="Microsoft YaHei" panose="020B0503020204020204" pitchFamily="34" charset="-122"/>
                <a:cs typeface="Amazon Ember" panose="020B0603020204020204" pitchFamily="34" charset="0"/>
              </a:rPr>
              <a:t>可以通过使用 AWS Step Functions 构建工作流来</a:t>
            </a:r>
            <a:r>
              <a:rPr lang="zh-CN" sz="1100" b="1" dirty="0">
                <a:latin typeface="Amazon Ember" panose="020B0603020204020204" pitchFamily="34" charset="0"/>
                <a:ea typeface="Microsoft YaHei" panose="020B0503020204020204" pitchFamily="34" charset="-122"/>
                <a:cs typeface="Amazon Ember" panose="020B0603020204020204" pitchFamily="34" charset="0"/>
              </a:rPr>
              <a:t>编排多个 AWS Lambda 函数</a:t>
            </a:r>
            <a:r>
              <a:rPr lang="zh-CN" sz="1100" dirty="0">
                <a:latin typeface="Amazon Ember" panose="020B0603020204020204" pitchFamily="34" charset="0"/>
                <a:ea typeface="Microsoft YaHei" panose="020B0503020204020204" pitchFamily="34" charset="-122"/>
                <a:cs typeface="Amazon Ember" panose="020B0603020204020204" pitchFamily="34" charset="0"/>
              </a:rPr>
              <a:t>，用于复杂或长时间运行的任务。请使用 Step Functions 来定义工作流。这些工作流使用顺序、并行、分支和错误处理步骤触发 Lambda 函数集合。借助 Step Functions 和 Lambda，您可以为</a:t>
            </a:r>
            <a:r>
              <a:rPr lang="zh-CN" sz="1100" dirty="0">
                <a:solidFill>
                  <a:srgbClr val="000000"/>
                </a:solidFill>
                <a:latin typeface="Amazon Ember" panose="020B0603020204020204" pitchFamily="34" charset="0"/>
                <a:ea typeface="Microsoft YaHei" panose="020B0503020204020204" pitchFamily="34" charset="-122"/>
                <a:cs typeface="Amazon Ember" panose="020B0603020204020204" pitchFamily="34" charset="0"/>
              </a:rPr>
              <a:t>应用程序</a:t>
            </a:r>
            <a:r>
              <a:rPr lang="zh-CN" sz="1100" dirty="0">
                <a:latin typeface="Amazon Ember" panose="020B0603020204020204" pitchFamily="34" charset="0"/>
                <a:ea typeface="Microsoft YaHei" panose="020B0503020204020204" pitchFamily="34" charset="-122"/>
                <a:cs typeface="Amazon Ember" panose="020B0603020204020204" pitchFamily="34" charset="0"/>
              </a:rPr>
              <a:t>和后端构建有状态、长时间运行的进程。</a:t>
            </a:r>
            <a:br>
              <a:rPr lang="en-US" sz="1100" dirty="0">
                <a:latin typeface="Amazon Ember" panose="020B0603020204020204" pitchFamily="34" charset="0"/>
                <a:ea typeface="Microsoft YaHei" panose="020B0503020204020204" pitchFamily="34" charset="-122"/>
                <a:cs typeface="Amazon Ember" panose="020B0603020204020204" pitchFamily="34" charset="0"/>
              </a:rPr>
            </a:br>
            <a:endParaRPr lang="en-US" sz="1100" dirty="0">
              <a:latin typeface="Amazon Ember" panose="020B0603020204020204" pitchFamily="34" charset="0"/>
              <a:ea typeface="Microsoft YaHei" panose="020B0503020204020204" pitchFamily="34" charset="-122"/>
              <a:cs typeface="Amazon Ember" panose="020B0603020204020204" pitchFamily="34" charset="0"/>
            </a:endParaRPr>
          </a:p>
          <a:p>
            <a:pPr rtl="0"/>
            <a:r>
              <a:rPr lang="zh-CN" sz="1100" dirty="0">
                <a:latin typeface="Amazon Ember" panose="020B0603020204020204" pitchFamily="34" charset="0"/>
                <a:ea typeface="Microsoft YaHei" panose="020B0503020204020204" pitchFamily="34" charset="-122"/>
                <a:cs typeface="Amazon Ember" panose="020B0603020204020204" pitchFamily="34" charset="0"/>
              </a:rPr>
              <a:t>使用 Lambda，您</a:t>
            </a:r>
            <a:r>
              <a:rPr lang="zh-CN" sz="1100" b="1" dirty="0">
                <a:latin typeface="Amazon Ember" panose="020B0603020204020204" pitchFamily="34" charset="0"/>
                <a:ea typeface="Microsoft YaHei" panose="020B0503020204020204" pitchFamily="34" charset="-122"/>
                <a:cs typeface="Amazon Ember" panose="020B0603020204020204" pitchFamily="34" charset="0"/>
              </a:rPr>
              <a:t>只需为提供的请求以及运行您的代码所需的计算时间付费</a:t>
            </a:r>
            <a:r>
              <a:rPr lang="zh-CN" sz="1100" dirty="0">
                <a:latin typeface="Amazon Ember" panose="020B0603020204020204" pitchFamily="34" charset="0"/>
                <a:ea typeface="Microsoft YaHei" panose="020B0503020204020204" pitchFamily="34" charset="-122"/>
                <a:cs typeface="Amazon Ember" panose="020B0603020204020204" pitchFamily="34" charset="0"/>
              </a:rPr>
              <a:t>。</a:t>
            </a:r>
            <a:r>
              <a:rPr lang="zh-CN" sz="1100" dirty="0">
                <a:solidFill>
                  <a:srgbClr val="000000"/>
                </a:solidFill>
                <a:latin typeface="Amazon Ember" panose="020B0603020204020204" pitchFamily="34" charset="0"/>
                <a:ea typeface="Microsoft YaHei" panose="020B0503020204020204" pitchFamily="34" charset="-122"/>
                <a:cs typeface="Amazon Ember" panose="020B0603020204020204" pitchFamily="34" charset="0"/>
              </a:rPr>
              <a:t>账单</a:t>
            </a:r>
            <a:r>
              <a:rPr lang="zh-CN" sz="1100" dirty="0">
                <a:latin typeface="Amazon Ember" panose="020B0603020204020204" pitchFamily="34" charset="0"/>
                <a:ea typeface="Microsoft YaHei" panose="020B0503020204020204" pitchFamily="34" charset="-122"/>
                <a:cs typeface="Amazon Ember" panose="020B0603020204020204" pitchFamily="34" charset="0"/>
              </a:rPr>
              <a:t>以 100 毫秒的增量计费，从而能</a:t>
            </a:r>
            <a:r>
              <a:rPr lang="zh-CN" sz="1100" dirty="0">
                <a:solidFill>
                  <a:srgbClr val="000000"/>
                </a:solidFill>
                <a:latin typeface="Amazon Ember" panose="020B0603020204020204" pitchFamily="34" charset="0"/>
                <a:ea typeface="Microsoft YaHei" panose="020B0503020204020204" pitchFamily="34" charset="-122"/>
                <a:cs typeface="Amazon Ember" panose="020B0603020204020204" pitchFamily="34" charset="0"/>
              </a:rPr>
              <a:t>经济高效</a:t>
            </a:r>
            <a:r>
              <a:rPr lang="zh-CN" sz="1100" dirty="0">
                <a:latin typeface="Amazon Ember" panose="020B0603020204020204" pitchFamily="34" charset="0"/>
                <a:ea typeface="Microsoft YaHei" panose="020B0503020204020204" pitchFamily="34" charset="-122"/>
                <a:cs typeface="Amazon Ember" panose="020B0603020204020204" pitchFamily="34" charset="0"/>
              </a:rPr>
              <a:t>且</a:t>
            </a:r>
            <a:r>
              <a:rPr lang="zh-CN" sz="1100" dirty="0">
                <a:solidFill>
                  <a:srgbClr val="000000"/>
                </a:solidFill>
                <a:latin typeface="Amazon Ember" panose="020B0603020204020204" pitchFamily="34" charset="0"/>
                <a:ea typeface="Microsoft YaHei" panose="020B0503020204020204" pitchFamily="34" charset="-122"/>
                <a:cs typeface="Amazon Ember" panose="020B0603020204020204" pitchFamily="34" charset="0"/>
              </a:rPr>
              <a:t>轻松地</a:t>
            </a:r>
            <a:r>
              <a:rPr lang="zh-CN" sz="1100" dirty="0">
                <a:latin typeface="Amazon Ember" panose="020B0603020204020204" pitchFamily="34" charset="0"/>
                <a:ea typeface="Microsoft YaHei" panose="020B0503020204020204" pitchFamily="34" charset="-122"/>
                <a:cs typeface="Amazon Ember" panose="020B0603020204020204" pitchFamily="34" charset="0"/>
              </a:rPr>
              <a:t>从</a:t>
            </a:r>
            <a:r>
              <a:rPr lang="zh-CN" sz="1100" dirty="0">
                <a:solidFill>
                  <a:srgbClr val="000000"/>
                </a:solidFill>
                <a:latin typeface="Amazon Ember" panose="020B0603020204020204" pitchFamily="34" charset="0"/>
                <a:ea typeface="Microsoft YaHei" panose="020B0503020204020204" pitchFamily="34" charset="-122"/>
                <a:cs typeface="Amazon Ember" panose="020B0603020204020204" pitchFamily="34" charset="0"/>
              </a:rPr>
              <a:t>每</a:t>
            </a:r>
            <a:r>
              <a:rPr lang="zh-CN" sz="1100" dirty="0">
                <a:latin typeface="Amazon Ember" panose="020B0603020204020204" pitchFamily="34" charset="0"/>
                <a:ea typeface="Microsoft YaHei" panose="020B0503020204020204" pitchFamily="34" charset="-122"/>
                <a:cs typeface="Amazon Ember" panose="020B0603020204020204" pitchFamily="34" charset="0"/>
              </a:rPr>
              <a:t>天几个请求自动扩展到</a:t>
            </a:r>
            <a:r>
              <a:rPr lang="zh-CN" sz="1100" dirty="0">
                <a:solidFill>
                  <a:srgbClr val="000000"/>
                </a:solidFill>
                <a:latin typeface="Amazon Ember" panose="020B0603020204020204" pitchFamily="34" charset="0"/>
                <a:ea typeface="Microsoft YaHei" panose="020B0503020204020204" pitchFamily="34" charset="-122"/>
                <a:cs typeface="Amazon Ember" panose="020B0603020204020204" pitchFamily="34" charset="0"/>
              </a:rPr>
              <a:t>每</a:t>
            </a:r>
            <a:r>
              <a:rPr lang="zh-CN" sz="1100" dirty="0">
                <a:latin typeface="Amazon Ember" panose="020B0603020204020204" pitchFamily="34" charset="0"/>
                <a:ea typeface="Microsoft YaHei" panose="020B0503020204020204" pitchFamily="34" charset="-122"/>
                <a:cs typeface="Amazon Ember" panose="020B0603020204020204" pitchFamily="34" charset="0"/>
              </a:rPr>
              <a:t> </a:t>
            </a:r>
            <a:r>
              <a:rPr lang="zh-CN" sz="1100" dirty="0">
                <a:solidFill>
                  <a:srgbClr val="000000"/>
                </a:solidFill>
                <a:latin typeface="Amazon Ember" panose="020B0603020204020204" pitchFamily="34" charset="0"/>
                <a:ea typeface="Microsoft YaHei" panose="020B0503020204020204" pitchFamily="34" charset="-122"/>
                <a:cs typeface="Amazon Ember" panose="020B0603020204020204" pitchFamily="34" charset="0"/>
              </a:rPr>
              <a:t>秒</a:t>
            </a:r>
            <a:r>
              <a:rPr lang="zh-CN" sz="1100" dirty="0">
                <a:latin typeface="Amazon Ember" panose="020B0603020204020204" pitchFamily="34" charset="0"/>
                <a:ea typeface="Microsoft YaHei" panose="020B0503020204020204" pitchFamily="34" charset="-122"/>
                <a:cs typeface="Amazon Ember" panose="020B0603020204020204" pitchFamily="34" charset="0"/>
              </a:rPr>
              <a:t>数千个请求。</a:t>
            </a:r>
          </a:p>
          <a:p>
            <a:pPr rtl="0"/>
            <a:endParaRPr lang="en-US" sz="1100" dirty="0">
              <a:latin typeface="Amazon Ember" panose="020B0603020204020204" pitchFamily="34" charset="0"/>
              <a:ea typeface="Microsoft YaHei" panose="020B0503020204020204" pitchFamily="34" charset="-122"/>
              <a:cs typeface="Amazon Ember" panose="020B0603020204020204" pitchFamily="34" charset="0"/>
            </a:endParaRPr>
          </a:p>
        </p:txBody>
      </p:sp>
    </p:spTree>
    <p:extLst>
      <p:ext uri="{BB962C8B-B14F-4D97-AF65-F5344CB8AC3E}">
        <p14:creationId xmlns:p14="http://schemas.microsoft.com/office/powerpoint/2010/main" val="26520298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451902"/>
          </a:xfrm>
        </p:spPr>
        <p:txBody>
          <a:bodyPr rtlCol="0"/>
          <a:lstStyle/>
          <a:p>
            <a:pPr rtl="0"/>
            <a:r>
              <a:rPr lang="zh-CN" sz="1100" b="0" i="0" kern="1200" dirty="0">
                <a:solidFill>
                  <a:schemeClr val="tx1"/>
                </a:solidFill>
                <a:effectLst/>
                <a:latin typeface="Amazon Ember" panose="020B0603020204020204" pitchFamily="34" charset="0"/>
                <a:ea typeface="Microsoft YaHei" panose="020B0503020204020204" pitchFamily="34" charset="-122"/>
                <a:cs typeface="Amazon Ember" panose="020B0603020204020204" pitchFamily="34" charset="0"/>
              </a:rPr>
              <a:t>事件源</a:t>
            </a:r>
            <a:r>
              <a:rPr lang="zh-CN" sz="1100" b="1" i="0" kern="1200" dirty="0">
                <a:solidFill>
                  <a:schemeClr val="tx1"/>
                </a:solidFill>
                <a:effectLst/>
                <a:latin typeface="Amazon Ember" panose="020B0603020204020204" pitchFamily="34" charset="0"/>
                <a:ea typeface="Microsoft YaHei" panose="020B0503020204020204" pitchFamily="34" charset="-122"/>
                <a:cs typeface="Amazon Ember" panose="020B0603020204020204" pitchFamily="34" charset="0"/>
              </a:rPr>
              <a:t>是 AWS 服务或开发人员创建的应用程序，用于生成可触发 AWS Lambda 函数使其运行的事件。 </a:t>
            </a:r>
          </a:p>
          <a:p>
            <a:pPr rtl="0"/>
            <a:endParaRPr lang="en-US" sz="1100" dirty="0">
              <a:latin typeface="Amazon Ember" panose="020B0603020204020204" pitchFamily="34" charset="0"/>
              <a:ea typeface="Microsoft YaHei" panose="020B0503020204020204" pitchFamily="34" charset="-122"/>
              <a:cs typeface="Amazon Ember" panose="020B0603020204020204" pitchFamily="34" charset="0"/>
            </a:endParaRPr>
          </a:p>
          <a:p>
            <a:pPr rtl="0"/>
            <a:r>
              <a:rPr lang="zh-CN" sz="1100" dirty="0">
                <a:latin typeface="Amazon Ember" panose="020B0603020204020204" pitchFamily="34" charset="0"/>
                <a:ea typeface="Microsoft YaHei" panose="020B0503020204020204" pitchFamily="34" charset="-122"/>
                <a:cs typeface="Amazon Ember" panose="020B0603020204020204" pitchFamily="34" charset="0"/>
              </a:rPr>
              <a:t>某些服务通过直接调用 Lambda 函数将事件发布到 Lambda。这些</a:t>
            </a:r>
            <a:r>
              <a:rPr lang="zh-CN" sz="1100" b="1" dirty="0">
                <a:latin typeface="Amazon Ember" panose="020B0603020204020204" pitchFamily="34" charset="0"/>
                <a:ea typeface="Microsoft YaHei" panose="020B0503020204020204" pitchFamily="34" charset="-122"/>
                <a:cs typeface="Amazon Ember" panose="020B0603020204020204" pitchFamily="34" charset="0"/>
              </a:rPr>
              <a:t>异步</a:t>
            </a:r>
            <a:r>
              <a:rPr lang="zh-CN" sz="1100" dirty="0">
                <a:latin typeface="Amazon Ember" panose="020B0603020204020204" pitchFamily="34" charset="0"/>
                <a:ea typeface="Microsoft YaHei" panose="020B0503020204020204" pitchFamily="34" charset="-122"/>
                <a:cs typeface="Amazon Ember" panose="020B0603020204020204" pitchFamily="34" charset="0"/>
              </a:rPr>
              <a:t>调用 Lambda 函数的服务包括但不限于 Amazon S3、Amazon Simple Notification Service (Amazon SNS) 和 Amazon CloudWatch Events。 </a:t>
            </a:r>
          </a:p>
          <a:p>
            <a:pPr rtl="0"/>
            <a:endParaRPr lang="en-US" sz="1100" b="0" i="0" kern="1200" dirty="0">
              <a:solidFill>
                <a:schemeClr val="tx1"/>
              </a:solidFill>
              <a:effectLst/>
              <a:latin typeface="Amazon Ember" panose="020B0603020204020204" pitchFamily="34" charset="0"/>
              <a:ea typeface="Microsoft YaHei" panose="020B0503020204020204" pitchFamily="34" charset="-122"/>
              <a:cs typeface="Amazon Ember" panose="020B0603020204020204" pitchFamily="34" charset="0"/>
            </a:endParaRPr>
          </a:p>
          <a:p>
            <a:pPr rtl="0"/>
            <a:r>
              <a:rPr lang="zh-CN" sz="1100" b="0" i="0" kern="1200" dirty="0">
                <a:solidFill>
                  <a:schemeClr val="tx1"/>
                </a:solidFill>
                <a:effectLst/>
                <a:latin typeface="Amazon Ember" panose="020B0603020204020204" pitchFamily="34" charset="0"/>
                <a:ea typeface="Microsoft YaHei" panose="020B0503020204020204" pitchFamily="34" charset="-122"/>
                <a:cs typeface="Amazon Ember" panose="020B0603020204020204" pitchFamily="34" charset="0"/>
              </a:rPr>
              <a:t>Lambda 也可以在未向 Lambda 发布事件的其他服务中轮询资源。例如，Lambda 可以从 </a:t>
            </a:r>
            <a:r>
              <a:rPr lang="zh-CN" sz="1100" b="1" i="0" kern="1200" dirty="0">
                <a:solidFill>
                  <a:schemeClr val="tx1"/>
                </a:solidFill>
                <a:effectLst/>
                <a:latin typeface="Amazon Ember" panose="020B0603020204020204" pitchFamily="34" charset="0"/>
                <a:ea typeface="Microsoft YaHei" panose="020B0503020204020204" pitchFamily="34" charset="-122"/>
                <a:cs typeface="Amazon Ember" panose="020B0603020204020204" pitchFamily="34" charset="0"/>
              </a:rPr>
              <a:t>Amazon Simple Queue Service (Amazon SQS)</a:t>
            </a:r>
            <a:r>
              <a:rPr lang="zh-CN" sz="1100" b="0" i="0" kern="1200" dirty="0">
                <a:solidFill>
                  <a:schemeClr val="tx1"/>
                </a:solidFill>
                <a:effectLst/>
                <a:latin typeface="Amazon Ember" panose="020B0603020204020204" pitchFamily="34" charset="0"/>
                <a:ea typeface="Microsoft YaHei" panose="020B0503020204020204" pitchFamily="34" charset="-122"/>
                <a:cs typeface="Amazon Ember" panose="020B0603020204020204" pitchFamily="34" charset="0"/>
              </a:rPr>
              <a:t> 队列中轮询记录，然后针对获得的每条消息执行 Lambda 函数。类似地</a:t>
            </a:r>
            <a:r>
              <a:rPr lang="zh-CN" sz="1100" dirty="0">
                <a:latin typeface="Amazon Ember" panose="020B0603020204020204" pitchFamily="34" charset="0"/>
                <a:ea typeface="Microsoft YaHei" panose="020B0503020204020204" pitchFamily="34" charset="-122"/>
                <a:cs typeface="Amazon Ember" panose="020B0603020204020204" pitchFamily="34" charset="0"/>
              </a:rPr>
              <a:t>，Lambda 也可以从 </a:t>
            </a:r>
            <a:r>
              <a:rPr lang="zh-CN" sz="1100" b="0" i="0" kern="1200" dirty="0">
                <a:solidFill>
                  <a:schemeClr val="tx1"/>
                </a:solidFill>
                <a:effectLst/>
                <a:latin typeface="Amazon Ember" panose="020B0603020204020204" pitchFamily="34" charset="0"/>
                <a:ea typeface="Microsoft YaHei" panose="020B0503020204020204" pitchFamily="34" charset="-122"/>
                <a:cs typeface="Amazon Ember" panose="020B0603020204020204" pitchFamily="34" charset="0"/>
              </a:rPr>
              <a:t>Amazon DynamoDB</a:t>
            </a:r>
            <a:r>
              <a:rPr lang="zh-CN" sz="1100" b="1" dirty="0">
                <a:latin typeface="Amazon Ember" panose="020B0603020204020204" pitchFamily="34" charset="0"/>
                <a:ea typeface="Microsoft YaHei" panose="020B0503020204020204" pitchFamily="34" charset="-122"/>
                <a:cs typeface="Amazon Ember" panose="020B0603020204020204" pitchFamily="34" charset="0"/>
              </a:rPr>
              <a:t> 读取事件。 </a:t>
            </a:r>
          </a:p>
          <a:p>
            <a:pPr rtl="0"/>
            <a:endParaRPr lang="en-US" sz="1100" b="0" i="0" kern="1200" dirty="0">
              <a:solidFill>
                <a:schemeClr val="tx1"/>
              </a:solidFill>
              <a:effectLst/>
              <a:latin typeface="Amazon Ember" panose="020B0603020204020204" pitchFamily="34" charset="0"/>
              <a:ea typeface="Microsoft YaHei" panose="020B0503020204020204" pitchFamily="34" charset="-122"/>
              <a:cs typeface="Amazon Ember" panose="020B0603020204020204" pitchFamily="34" charset="0"/>
            </a:endParaRPr>
          </a:p>
          <a:p>
            <a:pPr rtl="0"/>
            <a:r>
              <a:rPr lang="zh-CN" sz="1100" dirty="0">
                <a:latin typeface="Amazon Ember" panose="020B0603020204020204" pitchFamily="34" charset="0"/>
                <a:ea typeface="Microsoft YaHei" panose="020B0503020204020204" pitchFamily="34" charset="-122"/>
                <a:cs typeface="Amazon Ember" panose="020B0603020204020204" pitchFamily="34" charset="0"/>
              </a:rPr>
              <a:t>某些服务可以</a:t>
            </a:r>
            <a:r>
              <a:rPr lang="zh-CN" sz="1100" b="1" dirty="0">
                <a:latin typeface="Amazon Ember" panose="020B0603020204020204" pitchFamily="34" charset="0"/>
                <a:ea typeface="Microsoft YaHei" panose="020B0503020204020204" pitchFamily="34" charset="-122"/>
                <a:cs typeface="Amazon Ember" panose="020B0603020204020204" pitchFamily="34" charset="0"/>
              </a:rPr>
              <a:t>直接调用您的 Lambda 函数</a:t>
            </a:r>
            <a:r>
              <a:rPr lang="zh-CN" sz="1100" dirty="0">
                <a:latin typeface="Amazon Ember" panose="020B0603020204020204" pitchFamily="34" charset="0"/>
                <a:ea typeface="Microsoft YaHei" panose="020B0503020204020204" pitchFamily="34" charset="-122"/>
                <a:cs typeface="Amazon Ember" panose="020B0603020204020204" pitchFamily="34" charset="0"/>
              </a:rPr>
              <a:t>，例如 Elastic Load Balancing（Application Load Balancer（应用程序负载均衡器））和 Amazon API Gateway。</a:t>
            </a:r>
            <a:endParaRPr lang="en-US" sz="1100" b="0" i="0" kern="1200" dirty="0">
              <a:solidFill>
                <a:schemeClr val="tx1"/>
              </a:solidFill>
              <a:effectLst/>
              <a:latin typeface="Amazon Ember" panose="020B0603020204020204" pitchFamily="34" charset="0"/>
              <a:ea typeface="Microsoft YaHei" panose="020B0503020204020204" pitchFamily="34" charset="-122"/>
              <a:cs typeface="Amazon Ember" panose="020B0603020204020204" pitchFamily="34" charset="0"/>
            </a:endParaRPr>
          </a:p>
          <a:p>
            <a:pPr rtl="0"/>
            <a:endParaRPr lang="en-US" sz="1100" b="0" i="0" kern="1200" dirty="0">
              <a:solidFill>
                <a:schemeClr val="tx1"/>
              </a:solidFill>
              <a:effectLst/>
              <a:latin typeface="Amazon Ember" panose="020B0603020204020204" pitchFamily="34" charset="0"/>
              <a:ea typeface="Microsoft YaHei" panose="020B0503020204020204" pitchFamily="34" charset="-122"/>
              <a:cs typeface="Amazon Ember" panose="020B0603020204020204" pitchFamily="34" charset="0"/>
            </a:endParaRPr>
          </a:p>
          <a:p>
            <a:pPr rtl="0"/>
            <a:r>
              <a:rPr lang="zh-CN" sz="1100" b="0" i="0" kern="1200" dirty="0">
                <a:solidFill>
                  <a:schemeClr val="tx1"/>
                </a:solidFill>
                <a:effectLst/>
                <a:latin typeface="Amazon Ember" panose="020B0603020204020204" pitchFamily="34" charset="0"/>
                <a:ea typeface="Microsoft YaHei" panose="020B0503020204020204" pitchFamily="34" charset="-122"/>
                <a:cs typeface="Amazon Ember" panose="020B0603020204020204" pitchFamily="34" charset="0"/>
              </a:rPr>
              <a:t>您可以直接使用 Lambda 控制台、Lambda API、AWS 软件开发工具包 (SDK)、AWS CLI 和 AWS 工具箱来调用 Lambda 函数。直接调用有时很有用，例如在开发移动应用程序并希望该应用程序调用 Lambda 函数时。</a:t>
            </a:r>
            <a:r>
              <a:rPr lang="zh-CN" sz="1100" kern="1200" dirty="0">
                <a:solidFill>
                  <a:schemeClr val="tx1"/>
                </a:solidFill>
                <a:effectLst/>
                <a:latin typeface="Amazon Ember" panose="020B0603020204020204" pitchFamily="34" charset="0"/>
                <a:ea typeface="Microsoft YaHei" panose="020B0503020204020204" pitchFamily="34" charset="-122"/>
                <a:cs typeface="Amazon Ember" panose="020B0603020204020204" pitchFamily="34" charset="0"/>
              </a:rPr>
              <a:t>有关所有受支持的服务的更多详细信息，请参阅</a:t>
            </a:r>
            <a:r>
              <a:rPr lang="zh-CN" sz="1100" dirty="0">
                <a:latin typeface="Amazon Ember" panose="020B0603020204020204" pitchFamily="34" charset="0"/>
                <a:ea typeface="Microsoft YaHei" panose="020B0503020204020204" pitchFamily="34" charset="-122"/>
                <a:cs typeface="Amazon Ember" panose="020B0603020204020204" pitchFamily="34" charset="0"/>
                <a:hlinkClick r:id="rId3"/>
              </a:rPr>
              <a:t>将 Lambda 与其他服务结合使用</a:t>
            </a:r>
            <a:r>
              <a:rPr lang="zh-CN" sz="1100" dirty="0">
                <a:latin typeface="Amazon Ember" panose="020B0603020204020204" pitchFamily="34" charset="0"/>
                <a:ea typeface="Microsoft YaHei" panose="020B0503020204020204" pitchFamily="34" charset="-122"/>
                <a:cs typeface="Amazon Ember" panose="020B0603020204020204" pitchFamily="34" charset="0"/>
              </a:rPr>
              <a:t>。</a:t>
            </a:r>
          </a:p>
          <a:p>
            <a:pPr rtl="0"/>
            <a:endParaRPr lang="en-US" sz="1100" dirty="0">
              <a:latin typeface="Amazon Ember" panose="020B0603020204020204" pitchFamily="34" charset="0"/>
              <a:ea typeface="Microsoft YaHei" panose="020B0503020204020204" pitchFamily="34" charset="-122"/>
              <a:cs typeface="Amazon Ember" panose="020B0603020204020204" pitchFamily="34" charset="0"/>
            </a:endParaRPr>
          </a:p>
          <a:p>
            <a:pPr rtl="0"/>
            <a:r>
              <a:rPr lang="zh-CN" sz="1100" b="1" dirty="0">
                <a:latin typeface="Amazon Ember" panose="020B0603020204020204" pitchFamily="34" charset="0"/>
                <a:ea typeface="Microsoft YaHei" panose="020B0503020204020204" pitchFamily="34" charset="-122"/>
                <a:cs typeface="Amazon Ember" panose="020B0603020204020204" pitchFamily="34" charset="0"/>
              </a:rPr>
              <a:t>AWS Lambda 会使用 Amazon CloudWatch 自动监控 Lambda 函数。</a:t>
            </a:r>
            <a:r>
              <a:rPr lang="zh-CN" sz="1100" dirty="0">
                <a:latin typeface="Amazon Ember" panose="020B0603020204020204" pitchFamily="34" charset="0"/>
                <a:ea typeface="Microsoft YaHei" panose="020B0503020204020204" pitchFamily="34" charset="-122"/>
                <a:cs typeface="Amazon Ember" panose="020B0603020204020204" pitchFamily="34" charset="0"/>
              </a:rPr>
              <a:t>为了帮助您排除函数中的故障，Lambda 日志记录了您的函数处理的所有请求。它还会</a:t>
            </a:r>
            <a:r>
              <a:rPr lang="zh-CN" sz="1100" b="1" dirty="0">
                <a:latin typeface="Amazon Ember" panose="020B0603020204020204" pitchFamily="34" charset="0"/>
                <a:ea typeface="Microsoft YaHei" panose="020B0503020204020204" pitchFamily="34" charset="-122"/>
                <a:cs typeface="Amazon Ember" panose="020B0603020204020204" pitchFamily="34" charset="0"/>
              </a:rPr>
              <a:t>自动存储由您的代码</a:t>
            </a:r>
            <a:r>
              <a:rPr lang="zh-CN" sz="1100" dirty="0">
                <a:latin typeface="Amazon Ember" panose="020B0603020204020204" pitchFamily="34" charset="0"/>
                <a:ea typeface="Microsoft YaHei" panose="020B0503020204020204" pitchFamily="34" charset="-122"/>
                <a:cs typeface="Amazon Ember" panose="020B0603020204020204" pitchFamily="34" charset="0"/>
              </a:rPr>
              <a:t>通过 Amazon CloudWatch Logs 生成的日志。 </a:t>
            </a:r>
            <a:endParaRPr lang="en-US" sz="1100" b="1" dirty="0">
              <a:latin typeface="Amazon Ember" panose="020B0603020204020204" pitchFamily="34" charset="0"/>
              <a:ea typeface="Microsoft YaHei" panose="020B0503020204020204" pitchFamily="34" charset="-122"/>
              <a:cs typeface="Amazon Ember" panose="020B0603020204020204" pitchFamily="34" charset="0"/>
            </a:endParaRPr>
          </a:p>
        </p:txBody>
      </p:sp>
    </p:spTree>
    <p:extLst>
      <p:ext uri="{BB962C8B-B14F-4D97-AF65-F5344CB8AC3E}">
        <p14:creationId xmlns:p14="http://schemas.microsoft.com/office/powerpoint/2010/main" val="38032496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3935067"/>
          </a:xfrm>
        </p:spPr>
        <p:txBody>
          <a:bodyPr rtlCol="0"/>
          <a:lstStyle/>
          <a:p>
            <a:pPr rtl="0"/>
            <a:r>
              <a:rPr lang="zh-CN" sz="1100" dirty="0">
                <a:latin typeface="Amazon Ember" panose="020B0603020204020204" pitchFamily="34" charset="0"/>
                <a:ea typeface="Microsoft YaHei" panose="020B0503020204020204" pitchFamily="34" charset="-122"/>
                <a:cs typeface="Amazon Ember" panose="020B0603020204020204" pitchFamily="34" charset="0"/>
              </a:rPr>
              <a:t>请记住，Lambda 函数是您编写的用于处理事件的自定义代码；Lambda 代表您执行 Lambda 函数。 </a:t>
            </a:r>
          </a:p>
          <a:p>
            <a:pPr rtl="0"/>
            <a:endParaRPr lang="en-US" sz="1100" baseline="0" dirty="0">
              <a:latin typeface="Amazon Ember" panose="020B0603020204020204" pitchFamily="34" charset="0"/>
              <a:ea typeface="Microsoft YaHei" panose="020B0503020204020204" pitchFamily="34" charset="-122"/>
              <a:cs typeface="Amazon Ember" panose="020B0603020204020204" pitchFamily="34" charset="0"/>
            </a:endParaRPr>
          </a:p>
          <a:p>
            <a:pPr rtl="0"/>
            <a:r>
              <a:rPr lang="zh-CN" sz="1100" dirty="0">
                <a:latin typeface="Amazon Ember" panose="020B0603020204020204" pitchFamily="34" charset="0"/>
                <a:ea typeface="Microsoft YaHei" panose="020B0503020204020204" pitchFamily="34" charset="-122"/>
                <a:cs typeface="Amazon Ember" panose="020B0603020204020204" pitchFamily="34" charset="0"/>
              </a:rPr>
              <a:t>使用 AWS 管理控制台创建 </a:t>
            </a:r>
            <a:r>
              <a:rPr lang="zh-CN" sz="1100" b="1" dirty="0">
                <a:latin typeface="Amazon Ember" panose="020B0603020204020204" pitchFamily="34" charset="0"/>
                <a:ea typeface="Microsoft YaHei" panose="020B0503020204020204" pitchFamily="34" charset="-122"/>
                <a:cs typeface="Amazon Ember" panose="020B0603020204020204" pitchFamily="34" charset="0"/>
              </a:rPr>
              <a:t>Lambda 函数</a:t>
            </a:r>
            <a:r>
              <a:rPr lang="zh-CN" sz="1100" b="0" dirty="0">
                <a:latin typeface="Amazon Ember" panose="020B0603020204020204" pitchFamily="34" charset="0"/>
                <a:ea typeface="Microsoft YaHei" panose="020B0503020204020204" pitchFamily="34" charset="-122"/>
                <a:cs typeface="Amazon Ember" panose="020B0603020204020204" pitchFamily="34" charset="0"/>
              </a:rPr>
              <a:t>时，请首先给函数命名。</a:t>
            </a:r>
            <a:r>
              <a:rPr lang="zh-CN" sz="1100" dirty="0">
                <a:latin typeface="Amazon Ember" panose="020B0603020204020204" pitchFamily="34" charset="0"/>
                <a:ea typeface="Microsoft YaHei" panose="020B0503020204020204" pitchFamily="34" charset="-122"/>
                <a:cs typeface="Amazon Ember" panose="020B0603020204020204" pitchFamily="34" charset="0"/>
              </a:rPr>
              <a:t>然后，您可以指定：</a:t>
            </a:r>
          </a:p>
          <a:p>
            <a:pPr marL="171450" indent="-171450" rtl="0">
              <a:buFont typeface="Arial" panose="020B0604020202020204" pitchFamily="34" charset="0"/>
              <a:buChar char="•"/>
            </a:pPr>
            <a:r>
              <a:rPr lang="zh-CN" sz="1100" dirty="0">
                <a:latin typeface="Amazon Ember" panose="020B0603020204020204" pitchFamily="34" charset="0"/>
                <a:ea typeface="Microsoft YaHei" panose="020B0503020204020204" pitchFamily="34" charset="-122"/>
                <a:cs typeface="Amazon Ember" panose="020B0603020204020204" pitchFamily="34" charset="0"/>
              </a:rPr>
              <a:t>函数使用的</a:t>
            </a:r>
            <a:r>
              <a:rPr lang="zh-CN" sz="1100" b="1" dirty="0">
                <a:latin typeface="Amazon Ember" panose="020B0603020204020204" pitchFamily="34" charset="0"/>
                <a:ea typeface="Microsoft YaHei" panose="020B0503020204020204" pitchFamily="34" charset="-122"/>
                <a:cs typeface="Amazon Ember" panose="020B0603020204020204" pitchFamily="34" charset="0"/>
              </a:rPr>
              <a:t>运行时环境</a:t>
            </a:r>
            <a:r>
              <a:rPr lang="zh-CN" sz="1100" dirty="0">
                <a:latin typeface="Amazon Ember" panose="020B0603020204020204" pitchFamily="34" charset="0"/>
                <a:ea typeface="Microsoft YaHei" panose="020B0503020204020204" pitchFamily="34" charset="-122"/>
                <a:cs typeface="Amazon Ember" panose="020B0603020204020204" pitchFamily="34" charset="0"/>
              </a:rPr>
              <a:t>（例如 Python 或 Node.js 版本）</a:t>
            </a:r>
          </a:p>
          <a:p>
            <a:pPr marL="171450" indent="-171450" rtl="0">
              <a:buFont typeface="Arial" panose="020B0604020202020204" pitchFamily="34" charset="0"/>
              <a:buChar char="•"/>
            </a:pPr>
            <a:r>
              <a:rPr lang="zh-CN" sz="1100" dirty="0">
                <a:latin typeface="Amazon Ember" panose="020B0603020204020204" pitchFamily="34" charset="0"/>
                <a:ea typeface="Microsoft YaHei" panose="020B0503020204020204" pitchFamily="34" charset="-122"/>
                <a:cs typeface="Amazon Ember" panose="020B0603020204020204" pitchFamily="34" charset="0"/>
              </a:rPr>
              <a:t>执行角色</a:t>
            </a:r>
            <a:r>
              <a:rPr lang="zh-CN" sz="1100" b="1" dirty="0">
                <a:latin typeface="Amazon Ember" panose="020B0603020204020204" pitchFamily="34" charset="0"/>
                <a:ea typeface="Microsoft YaHei" panose="020B0503020204020204" pitchFamily="34" charset="-122"/>
                <a:cs typeface="Amazon Ember" panose="020B0603020204020204" pitchFamily="34" charset="0"/>
              </a:rPr>
              <a:t>（用于向函数授予 IAM 权限，使其可以按需与其他 AWS 服务进行交互）</a:t>
            </a:r>
          </a:p>
          <a:p>
            <a:pPr marL="0" indent="0" rtl="0">
              <a:buFont typeface="Arial" panose="020B0604020202020204" pitchFamily="34" charset="0"/>
              <a:buNone/>
            </a:pPr>
            <a:endParaRPr lang="en-US" sz="1100" baseline="0" dirty="0">
              <a:latin typeface="Amazon Ember" panose="020B0603020204020204" pitchFamily="34" charset="0"/>
              <a:ea typeface="Microsoft YaHei" panose="020B0503020204020204" pitchFamily="34" charset="-122"/>
              <a:cs typeface="Amazon Ember" panose="020B0603020204020204" pitchFamily="34" charset="0"/>
            </a:endParaRPr>
          </a:p>
          <a:p>
            <a:pPr marL="0" indent="0" rtl="0">
              <a:buFont typeface="Arial" panose="020B0604020202020204" pitchFamily="34" charset="0"/>
              <a:buNone/>
            </a:pPr>
            <a:r>
              <a:rPr lang="zh-CN" sz="1100" dirty="0">
                <a:latin typeface="Amazon Ember" panose="020B0603020204020204" pitchFamily="34" charset="0"/>
                <a:ea typeface="Microsoft YaHei" panose="020B0503020204020204" pitchFamily="34" charset="-122"/>
                <a:cs typeface="Amazon Ember" panose="020B0603020204020204" pitchFamily="34" charset="0"/>
              </a:rPr>
              <a:t>然后，单击</a:t>
            </a:r>
            <a:r>
              <a:rPr lang="zh-CN" sz="1100" b="1" dirty="0">
                <a:latin typeface="Amazon Ember" panose="020B0603020204020204" pitchFamily="34" charset="0"/>
                <a:ea typeface="Microsoft YaHei" panose="020B0503020204020204" pitchFamily="34" charset="-122"/>
                <a:cs typeface="Amazon Ember" panose="020B0603020204020204" pitchFamily="34" charset="0"/>
              </a:rPr>
              <a:t>创建函数</a:t>
            </a:r>
            <a:r>
              <a:rPr lang="zh-CN" sz="1100" dirty="0">
                <a:latin typeface="Amazon Ember" panose="020B0603020204020204" pitchFamily="34" charset="0"/>
                <a:ea typeface="Microsoft YaHei" panose="020B0503020204020204" pitchFamily="34" charset="-122"/>
                <a:cs typeface="Amazon Ember" panose="020B0603020204020204" pitchFamily="34" charset="0"/>
              </a:rPr>
              <a:t>并配置函数。配置包括：</a:t>
            </a:r>
          </a:p>
          <a:p>
            <a:pPr marL="171450" indent="-171450" rtl="0">
              <a:buFont typeface="Arial" panose="020B0604020202020204" pitchFamily="34" charset="0"/>
              <a:buChar char="•"/>
            </a:pPr>
            <a:r>
              <a:rPr lang="zh-CN" sz="1100" dirty="0">
                <a:latin typeface="Amazon Ember" panose="020B0603020204020204" pitchFamily="34" charset="0"/>
                <a:ea typeface="Microsoft YaHei" panose="020B0503020204020204" pitchFamily="34" charset="-122"/>
                <a:cs typeface="Amazon Ember" panose="020B0603020204020204" pitchFamily="34" charset="0"/>
              </a:rPr>
              <a:t>添加</a:t>
            </a:r>
            <a:r>
              <a:rPr lang="zh-CN" sz="1100" b="1" dirty="0">
                <a:latin typeface="Amazon Ember" panose="020B0603020204020204" pitchFamily="34" charset="0"/>
                <a:ea typeface="Microsoft YaHei" panose="020B0503020204020204" pitchFamily="34" charset="-122"/>
                <a:cs typeface="Amazon Ember" panose="020B0603020204020204" pitchFamily="34" charset="0"/>
              </a:rPr>
              <a:t>触发器</a:t>
            </a:r>
            <a:r>
              <a:rPr lang="zh-CN" sz="1100" dirty="0">
                <a:latin typeface="Amazon Ember" panose="020B0603020204020204" pitchFamily="34" charset="0"/>
                <a:ea typeface="Microsoft YaHei" panose="020B0503020204020204" pitchFamily="34" charset="-122"/>
                <a:cs typeface="Amazon Ember" panose="020B0603020204020204" pitchFamily="34" charset="0"/>
              </a:rPr>
              <a:t>（从上一张幻灯片中的</a:t>
            </a:r>
            <a:r>
              <a:rPr lang="zh-CN" sz="1100" b="1" dirty="0">
                <a:latin typeface="Amazon Ember" panose="020B0603020204020204" pitchFamily="34" charset="0"/>
                <a:ea typeface="Microsoft YaHei" panose="020B0503020204020204" pitchFamily="34" charset="-122"/>
                <a:cs typeface="Amazon Ember" panose="020B0603020204020204" pitchFamily="34" charset="0"/>
              </a:rPr>
              <a:t>可用事件源</a:t>
            </a:r>
            <a:r>
              <a:rPr lang="zh-CN" sz="1100" dirty="0">
                <a:latin typeface="Amazon Ember" panose="020B0603020204020204" pitchFamily="34" charset="0"/>
                <a:ea typeface="Microsoft YaHei" panose="020B0503020204020204" pitchFamily="34" charset="-122"/>
                <a:cs typeface="Amazon Ember" panose="020B0603020204020204" pitchFamily="34" charset="0"/>
              </a:rPr>
              <a:t>中指定一个）</a:t>
            </a:r>
          </a:p>
          <a:p>
            <a:pPr marL="171450" indent="-171450" rtl="0">
              <a:buFont typeface="Arial" panose="020B0604020202020204" pitchFamily="34" charset="0"/>
              <a:buChar char="•"/>
            </a:pPr>
            <a:r>
              <a:rPr lang="zh-CN" sz="1100" dirty="0">
                <a:latin typeface="Amazon Ember" panose="020B0603020204020204" pitchFamily="34" charset="0"/>
                <a:ea typeface="Microsoft YaHei" panose="020B0503020204020204" pitchFamily="34" charset="-122"/>
                <a:cs typeface="Amazon Ember" panose="020B0603020204020204" pitchFamily="34" charset="0"/>
              </a:rPr>
              <a:t>添加</a:t>
            </a:r>
            <a:r>
              <a:rPr lang="zh-CN" sz="1100" b="1" dirty="0">
                <a:latin typeface="Amazon Ember" panose="020B0603020204020204" pitchFamily="34" charset="0"/>
                <a:ea typeface="Microsoft YaHei" panose="020B0503020204020204" pitchFamily="34" charset="-122"/>
                <a:cs typeface="Amazon Ember" panose="020B0603020204020204" pitchFamily="34" charset="0"/>
              </a:rPr>
              <a:t>函数代码</a:t>
            </a:r>
            <a:r>
              <a:rPr lang="zh-CN" sz="1100" dirty="0">
                <a:latin typeface="Amazon Ember" panose="020B0603020204020204" pitchFamily="34" charset="0"/>
                <a:ea typeface="Microsoft YaHei" panose="020B0503020204020204" pitchFamily="34" charset="-122"/>
                <a:cs typeface="Amazon Ember" panose="020B0603020204020204" pitchFamily="34" charset="0"/>
              </a:rPr>
              <a:t>（使用提供的代码编辑器或上传包含代码的文件）</a:t>
            </a:r>
          </a:p>
          <a:p>
            <a:pPr marL="171450" indent="-171450" rtl="0">
              <a:buFont typeface="Arial" panose="020B0604020202020204" pitchFamily="34" charset="0"/>
              <a:buChar char="•"/>
            </a:pPr>
            <a:r>
              <a:rPr lang="zh-CN" sz="1100" dirty="0">
                <a:latin typeface="Amazon Ember" panose="020B0603020204020204" pitchFamily="34" charset="0"/>
                <a:ea typeface="Microsoft YaHei" panose="020B0503020204020204" pitchFamily="34" charset="-122"/>
                <a:cs typeface="Amazon Ember" panose="020B0603020204020204" pitchFamily="34" charset="0"/>
              </a:rPr>
              <a:t>指定分配给函数的</a:t>
            </a:r>
            <a:r>
              <a:rPr lang="zh-CN" sz="1100" b="1" dirty="0">
                <a:latin typeface="Amazon Ember" panose="020B0603020204020204" pitchFamily="34" charset="0"/>
                <a:ea typeface="Microsoft YaHei" panose="020B0503020204020204" pitchFamily="34" charset="-122"/>
                <a:cs typeface="Amazon Ember" panose="020B0603020204020204" pitchFamily="34" charset="0"/>
              </a:rPr>
              <a:t>内存</a:t>
            </a:r>
            <a:r>
              <a:rPr lang="zh-CN" sz="1100" dirty="0">
                <a:latin typeface="Amazon Ember" panose="020B0603020204020204" pitchFamily="34" charset="0"/>
                <a:ea typeface="Microsoft YaHei" panose="020B0503020204020204" pitchFamily="34" charset="-122"/>
                <a:cs typeface="Amazon Ember" panose="020B0603020204020204" pitchFamily="34" charset="0"/>
              </a:rPr>
              <a:t>（以 MB 为单位，范围 128MB 至 3008MB）</a:t>
            </a:r>
          </a:p>
          <a:p>
            <a:pPr marL="171450" indent="-171450" rtl="0">
              <a:buFont typeface="Arial" panose="020B0604020202020204" pitchFamily="34" charset="0"/>
              <a:buChar char="•"/>
            </a:pPr>
            <a:r>
              <a:rPr lang="zh-CN" sz="1100" dirty="0">
                <a:latin typeface="Amazon Ember" panose="020B0603020204020204" pitchFamily="34" charset="0"/>
                <a:ea typeface="Microsoft YaHei" panose="020B0503020204020204" pitchFamily="34" charset="-122"/>
                <a:cs typeface="Amazon Ember" panose="020B0603020204020204" pitchFamily="34" charset="0"/>
              </a:rPr>
              <a:t>（可选）指定环境变量、描述、超时、运行函数所在的 Virtual Private Cloud (VPC)、要使用的标签以及其他设置。有关完整详细信息，请参阅 </a:t>
            </a:r>
            <a:r>
              <a:rPr lang="zh-CN" sz="1100" b="1" dirty="0">
                <a:latin typeface="Amazon Ember" panose="020B0603020204020204" pitchFamily="34" charset="0"/>
                <a:ea typeface="Microsoft YaHei" panose="020B0503020204020204" pitchFamily="34" charset="-122"/>
                <a:cs typeface="Amazon Ember" panose="020B0603020204020204" pitchFamily="34" charset="0"/>
                <a:hlinkClick r:id="rId3"/>
              </a:rPr>
              <a:t>AWS Lambda 函数配置</a:t>
            </a:r>
            <a:r>
              <a:rPr lang="zh-CN" sz="1100" b="0" dirty="0">
                <a:latin typeface="Amazon Ember" panose="020B0603020204020204" pitchFamily="34" charset="0"/>
                <a:ea typeface="Microsoft YaHei" panose="020B0503020204020204" pitchFamily="34" charset="-122"/>
                <a:cs typeface="Amazon Ember" panose="020B0603020204020204" pitchFamily="34" charset="0"/>
              </a:rPr>
              <a:t>文档。</a:t>
            </a:r>
          </a:p>
          <a:p>
            <a:pPr marL="171450" indent="-171450" rtl="0">
              <a:buFont typeface="Arial" panose="020B0604020202020204" pitchFamily="34" charset="0"/>
              <a:buChar char="•"/>
            </a:pPr>
            <a:endParaRPr lang="en-US" sz="1100" b="0" baseline="0" dirty="0">
              <a:latin typeface="Amazon Ember" panose="020B0603020204020204" pitchFamily="34" charset="0"/>
              <a:ea typeface="Microsoft YaHei" panose="020B0503020204020204" pitchFamily="34" charset="-122"/>
              <a:cs typeface="Amazon Ember" panose="020B0603020204020204" pitchFamily="34" charset="0"/>
            </a:endParaRPr>
          </a:p>
          <a:p>
            <a:pPr marL="0" indent="0" rtl="0">
              <a:buFont typeface="Arial" panose="020B0604020202020204" pitchFamily="34" charset="0"/>
              <a:buNone/>
            </a:pPr>
            <a:r>
              <a:rPr lang="zh-CN" sz="1100" b="0" dirty="0">
                <a:latin typeface="Amazon Ember" panose="020B0603020204020204" pitchFamily="34" charset="0"/>
                <a:ea typeface="Microsoft YaHei" panose="020B0503020204020204" pitchFamily="34" charset="-122"/>
                <a:cs typeface="Amazon Ember" panose="020B0603020204020204" pitchFamily="34" charset="0"/>
              </a:rPr>
              <a:t>以上所有设置最终都存储在 </a:t>
            </a:r>
            <a:r>
              <a:rPr lang="zh-CN" sz="1100" b="1" dirty="0">
                <a:latin typeface="Amazon Ember" panose="020B0603020204020204" pitchFamily="34" charset="0"/>
                <a:ea typeface="Microsoft YaHei" panose="020B0503020204020204" pitchFamily="34" charset="-122"/>
                <a:cs typeface="Amazon Ember" panose="020B0603020204020204" pitchFamily="34" charset="0"/>
              </a:rPr>
              <a:t>Lambda 部署程序包</a:t>
            </a:r>
            <a:r>
              <a:rPr lang="zh-CN" sz="1100" dirty="0">
                <a:latin typeface="Amazon Ember" panose="020B0603020204020204" pitchFamily="34" charset="0"/>
                <a:ea typeface="Microsoft YaHei" panose="020B0503020204020204" pitchFamily="34" charset="-122"/>
                <a:cs typeface="Amazon Ember" panose="020B0603020204020204" pitchFamily="34" charset="0"/>
              </a:rPr>
              <a:t>（一个包含您的函数代码和依赖项的 ZIP 存档）中。</a:t>
            </a:r>
            <a:r>
              <a:rPr lang="zh-CN" sz="1100" b="0" i="0" kern="1200" dirty="0">
                <a:solidFill>
                  <a:schemeClr val="tx1"/>
                </a:solidFill>
                <a:effectLst/>
                <a:latin typeface="Amazon Ember" panose="020B0603020204020204" pitchFamily="34" charset="0"/>
                <a:ea typeface="Microsoft YaHei" panose="020B0503020204020204" pitchFamily="34" charset="-122"/>
                <a:cs typeface="Amazon Ember" panose="020B0603020204020204" pitchFamily="34" charset="0"/>
              </a:rPr>
              <a:t> </a:t>
            </a:r>
            <a:r>
              <a:rPr lang="zh-CN" sz="1100" b="0" dirty="0">
                <a:latin typeface="Amazon Ember" panose="020B0603020204020204" pitchFamily="34" charset="0"/>
                <a:ea typeface="Microsoft YaHei" panose="020B0503020204020204" pitchFamily="34" charset="-122"/>
                <a:cs typeface="Amazon Ember" panose="020B0603020204020204" pitchFamily="34" charset="0"/>
              </a:rPr>
              <a:t>使用 Lambda 控制台编写函数时，</a:t>
            </a:r>
            <a:r>
              <a:rPr lang="zh-CN" sz="1100" b="0" i="0" kern="1200" dirty="0">
                <a:solidFill>
                  <a:schemeClr val="tx1"/>
                </a:solidFill>
                <a:effectLst/>
                <a:latin typeface="Amazon Ember" panose="020B0603020204020204" pitchFamily="34" charset="0"/>
                <a:ea typeface="Microsoft YaHei" panose="020B0503020204020204" pitchFamily="34" charset="-122"/>
                <a:cs typeface="Amazon Ember" panose="020B0603020204020204" pitchFamily="34" charset="0"/>
              </a:rPr>
              <a:t>控制台会帮您管理软件包。但是，如果您使用 Lambda API 来管理函数，则需要创建部署程序包。</a:t>
            </a:r>
            <a:endParaRPr lang="en-US" sz="1100" kern="1200" dirty="0">
              <a:solidFill>
                <a:schemeClr val="tx1"/>
              </a:solidFill>
              <a:effectLst/>
              <a:latin typeface="Amazon Ember" panose="020B0603020204020204" pitchFamily="34" charset="0"/>
              <a:ea typeface="Microsoft YaHei" panose="020B0503020204020204" pitchFamily="34" charset="-122"/>
              <a:cs typeface="Amazon Ember" panose="020B0603020204020204" pitchFamily="34" charset="0"/>
            </a:endParaRPr>
          </a:p>
          <a:p>
            <a:pPr rtl="0"/>
            <a:endParaRPr lang="en-US" sz="1100" baseline="0" dirty="0">
              <a:latin typeface="Amazon Ember" panose="020B0603020204020204" pitchFamily="34" charset="0"/>
              <a:ea typeface="Microsoft YaHei" panose="020B0503020204020204" pitchFamily="34" charset="-122"/>
              <a:cs typeface="Amazon Ember" panose="020B0603020204020204" pitchFamily="34" charset="0"/>
            </a:endParaRPr>
          </a:p>
        </p:txBody>
      </p:sp>
    </p:spTree>
    <p:extLst>
      <p:ext uri="{BB962C8B-B14F-4D97-AF65-F5344CB8AC3E}">
        <p14:creationId xmlns:p14="http://schemas.microsoft.com/office/powerpoint/2010/main" val="5530177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284663"/>
          </a:xfrm>
        </p:spPr>
        <p:txBody>
          <a:bodyPr rtlCol="0"/>
          <a:lstStyle/>
          <a:p>
            <a:pPr rtl="0"/>
            <a:r>
              <a:rPr lang="zh-CN" sz="1100" dirty="0">
                <a:latin typeface="Amazon Ember" panose="020B0603020204020204" pitchFamily="34" charset="0"/>
                <a:ea typeface="Microsoft YaHei" panose="020B0503020204020204" pitchFamily="34" charset="-122"/>
                <a:cs typeface="Amazon Ember" panose="020B0603020204020204" pitchFamily="34" charset="0"/>
              </a:rPr>
              <a:t>请设想一个基于计划的 Lambda 函数的示例使用案例。假设您现在需要减少 </a:t>
            </a:r>
            <a:r>
              <a:rPr lang="zh-CN" sz="1100" i="0" dirty="0">
                <a:latin typeface="Amazon Ember" panose="020B0603020204020204" pitchFamily="34" charset="0"/>
                <a:ea typeface="Microsoft YaHei" panose="020B0503020204020204" pitchFamily="34" charset="-122"/>
                <a:cs typeface="Amazon Ember" panose="020B0603020204020204" pitchFamily="34" charset="0"/>
              </a:rPr>
              <a:t>Amazon EC2</a:t>
            </a:r>
            <a:r>
              <a:rPr lang="zh-CN" sz="1100" i="1" dirty="0">
                <a:latin typeface="Amazon Ember" panose="020B0603020204020204" pitchFamily="34" charset="0"/>
                <a:ea typeface="Microsoft YaHei" panose="020B0503020204020204" pitchFamily="34" charset="-122"/>
                <a:cs typeface="Amazon Ember" panose="020B0603020204020204" pitchFamily="34" charset="0"/>
              </a:rPr>
              <a:t> </a:t>
            </a:r>
            <a:r>
              <a:rPr lang="zh-CN" sz="1100" dirty="0">
                <a:latin typeface="Amazon Ember" panose="020B0603020204020204" pitchFamily="34" charset="0"/>
                <a:ea typeface="Microsoft YaHei" panose="020B0503020204020204" pitchFamily="34" charset="-122"/>
                <a:cs typeface="Amazon Ember" panose="020B0603020204020204" pitchFamily="34" charset="0"/>
              </a:rPr>
              <a:t> 利用率。您决定要在预先定义的时间（例如无人访问示例的夜间）停止实例，然后在早上（工作时间之前）重启实例。</a:t>
            </a:r>
          </a:p>
          <a:p>
            <a:pPr rtl="0"/>
            <a:endParaRPr lang="en-US" sz="1100" dirty="0">
              <a:latin typeface="Amazon Ember" panose="020B0603020204020204" pitchFamily="34" charset="0"/>
              <a:ea typeface="Microsoft YaHei" panose="020B0503020204020204" pitchFamily="34" charset="-122"/>
              <a:cs typeface="Amazon Ember" panose="020B0603020204020204" pitchFamily="34" charset="0"/>
            </a:endParaRPr>
          </a:p>
          <a:p>
            <a:pPr rtl="0"/>
            <a:r>
              <a:rPr lang="zh-CN" sz="1100" dirty="0">
                <a:latin typeface="Amazon Ember" panose="020B0603020204020204" pitchFamily="34" charset="0"/>
                <a:ea typeface="Microsoft YaHei" panose="020B0503020204020204" pitchFamily="34" charset="-122"/>
                <a:cs typeface="Amazon Ember" panose="020B0603020204020204" pitchFamily="34" charset="0"/>
              </a:rPr>
              <a:t>为此，您可以配置 </a:t>
            </a:r>
            <a:r>
              <a:rPr lang="zh-CN" sz="1100" b="1" dirty="0">
                <a:latin typeface="Amazon Ember" panose="020B0603020204020204" pitchFamily="34" charset="0"/>
                <a:ea typeface="Microsoft YaHei" panose="020B0503020204020204" pitchFamily="34" charset="-122"/>
                <a:cs typeface="Amazon Ember" panose="020B0603020204020204" pitchFamily="34" charset="0"/>
              </a:rPr>
              <a:t>AWS Lambda</a:t>
            </a:r>
            <a:r>
              <a:rPr lang="zh-CN" sz="1100" dirty="0">
                <a:latin typeface="Amazon Ember" panose="020B0603020204020204" pitchFamily="34" charset="0"/>
                <a:ea typeface="Microsoft YaHei" panose="020B0503020204020204" pitchFamily="34" charset="-122"/>
                <a:cs typeface="Amazon Ember" panose="020B0603020204020204" pitchFamily="34" charset="0"/>
              </a:rPr>
              <a:t> 和 </a:t>
            </a:r>
            <a:r>
              <a:rPr lang="zh-CN" sz="1100" b="1" dirty="0">
                <a:latin typeface="Amazon Ember" panose="020B0603020204020204" pitchFamily="34" charset="0"/>
                <a:ea typeface="Microsoft YaHei" panose="020B0503020204020204" pitchFamily="34" charset="-122"/>
                <a:cs typeface="Amazon Ember" panose="020B0603020204020204" pitchFamily="34" charset="0"/>
              </a:rPr>
              <a:t>Amazon CloudWatch Events</a:t>
            </a:r>
            <a:r>
              <a:rPr lang="zh-CN" sz="1100" dirty="0">
                <a:latin typeface="Amazon Ember" panose="020B0603020204020204" pitchFamily="34" charset="0"/>
                <a:ea typeface="Microsoft YaHei" panose="020B0503020204020204" pitchFamily="34" charset="-122"/>
                <a:cs typeface="Amazon Ember" panose="020B0603020204020204" pitchFamily="34" charset="0"/>
              </a:rPr>
              <a:t> 来帮助您自动完成这些操作。 </a:t>
            </a:r>
            <a:endParaRPr lang="en-US" sz="1100" dirty="0">
              <a:latin typeface="Amazon Ember" panose="020B0603020204020204" pitchFamily="34" charset="0"/>
              <a:ea typeface="Microsoft YaHei" panose="020B0503020204020204" pitchFamily="34" charset="-122"/>
              <a:cs typeface="Amazon Ember" panose="020B0603020204020204" pitchFamily="34" charset="0"/>
            </a:endParaRPr>
          </a:p>
          <a:p>
            <a:pPr rtl="0"/>
            <a:endParaRPr lang="en-US" sz="1100" dirty="0">
              <a:latin typeface="Amazon Ember" panose="020B0603020204020204" pitchFamily="34" charset="0"/>
              <a:ea typeface="Microsoft YaHei" panose="020B0503020204020204" pitchFamily="34" charset="-122"/>
              <a:cs typeface="Amazon Ember" panose="020B0603020204020204" pitchFamily="34" charset="0"/>
            </a:endParaRPr>
          </a:p>
          <a:p>
            <a:pPr rtl="0"/>
            <a:r>
              <a:rPr lang="zh-CN" sz="1100" dirty="0">
                <a:latin typeface="Amazon Ember" panose="020B0603020204020204" pitchFamily="34" charset="0"/>
                <a:ea typeface="Microsoft YaHei" panose="020B0503020204020204" pitchFamily="34" charset="-122"/>
                <a:cs typeface="Amazon Ember" panose="020B0603020204020204" pitchFamily="34" charset="0"/>
              </a:rPr>
              <a:t>这是此示例中每个步骤发生的情况：</a:t>
            </a:r>
          </a:p>
          <a:p>
            <a:pPr marL="228600" indent="-228600" rtl="0">
              <a:buAutoNum type="arabicPeriod"/>
            </a:pPr>
            <a:r>
              <a:rPr lang="zh-CN" sz="1100" dirty="0">
                <a:latin typeface="Amazon Ember" panose="020B0603020204020204" pitchFamily="34" charset="0"/>
                <a:ea typeface="Microsoft YaHei" panose="020B0503020204020204" pitchFamily="34" charset="-122"/>
                <a:cs typeface="Amazon Ember" panose="020B0603020204020204" pitchFamily="34" charset="0"/>
              </a:rPr>
              <a:t>CloudWatch 事件按计划执行 Lambda 函数以在（例如）格林威治标准时间 22:00 停止您的 EC2 实例。</a:t>
            </a:r>
          </a:p>
          <a:p>
            <a:pPr marL="228600" indent="-228600" rtl="0">
              <a:buAutoNum type="arabicPeriod"/>
            </a:pPr>
            <a:endParaRPr lang="en-US" sz="1100" baseline="0" dirty="0">
              <a:latin typeface="Amazon Ember" panose="020B0603020204020204" pitchFamily="34" charset="0"/>
              <a:ea typeface="Microsoft YaHei" panose="020B0503020204020204" pitchFamily="34" charset="-122"/>
              <a:cs typeface="Amazon Ember" panose="020B0603020204020204" pitchFamily="34" charset="0"/>
            </a:endParaRPr>
          </a:p>
          <a:p>
            <a:pPr marL="228600" indent="-228600" rtl="0">
              <a:buAutoNum type="arabicPeriod"/>
            </a:pPr>
            <a:r>
              <a:rPr lang="zh-CN" sz="1100" dirty="0">
                <a:latin typeface="Amazon Ember" panose="020B0603020204020204" pitchFamily="34" charset="0"/>
                <a:ea typeface="Microsoft YaHei" panose="020B0503020204020204" pitchFamily="34" charset="-122"/>
                <a:cs typeface="Amazon Ember" panose="020B0603020204020204" pitchFamily="34" charset="0"/>
              </a:rPr>
              <a:t>IAM 角色触发并执行 Lambda 函数，授权函数停止 EC2 实例。 </a:t>
            </a:r>
          </a:p>
          <a:p>
            <a:pPr marL="228600" indent="-228600" rtl="0">
              <a:buAutoNum type="arabicPeriod"/>
            </a:pPr>
            <a:endParaRPr lang="en-US" sz="1100" baseline="0" dirty="0">
              <a:latin typeface="Amazon Ember" panose="020B0603020204020204" pitchFamily="34" charset="0"/>
              <a:ea typeface="Microsoft YaHei" panose="020B0503020204020204" pitchFamily="34" charset="-122"/>
              <a:cs typeface="Amazon Ember" panose="020B0603020204020204" pitchFamily="34" charset="0"/>
            </a:endParaRPr>
          </a:p>
          <a:p>
            <a:pPr marL="228600" indent="-228600" rtl="0">
              <a:buAutoNum type="arabicPeriod"/>
            </a:pPr>
            <a:r>
              <a:rPr lang="zh-CN" sz="1100" dirty="0">
                <a:latin typeface="Amazon Ember" panose="020B0603020204020204" pitchFamily="34" charset="0"/>
                <a:ea typeface="Microsoft YaHei" panose="020B0503020204020204" pitchFamily="34" charset="-122"/>
                <a:cs typeface="Amazon Ember" panose="020B0603020204020204" pitchFamily="34" charset="0"/>
              </a:rPr>
              <a:t>EC2 实例进入停止状态。</a:t>
            </a:r>
          </a:p>
          <a:p>
            <a:pPr marL="228600" indent="-228600" rtl="0">
              <a:buAutoNum type="arabicPeriod"/>
            </a:pPr>
            <a:endParaRPr lang="en-US" sz="1100" dirty="0">
              <a:latin typeface="Amazon Ember" panose="020B0603020204020204" pitchFamily="34" charset="0"/>
              <a:ea typeface="Microsoft YaHei" panose="020B0503020204020204" pitchFamily="34" charset="-122"/>
              <a:cs typeface="Amazon Ember" panose="020B0603020204020204" pitchFamily="34" charset="0"/>
            </a:endParaRPr>
          </a:p>
          <a:p>
            <a:pPr marL="228600" indent="-228600" rtl="0">
              <a:buAutoNum type="arabicPeriod"/>
            </a:pPr>
            <a:r>
              <a:rPr lang="zh-CN" sz="1100" dirty="0">
                <a:latin typeface="Amazon Ember" panose="020B0603020204020204" pitchFamily="34" charset="0"/>
                <a:ea typeface="Microsoft YaHei" panose="020B0503020204020204" pitchFamily="34" charset="-122"/>
                <a:cs typeface="Amazon Ember" panose="020B0603020204020204" pitchFamily="34" charset="0"/>
              </a:rPr>
              <a:t>之后，在（例如）格林威治标准时间凌晨 05:00，CloudWatch 事件按计划执行 AWS Lambda 函数以启动 EC2 实例。</a:t>
            </a:r>
            <a:endParaRPr lang="en-US" sz="1100" baseline="0" dirty="0">
              <a:latin typeface="Amazon Ember" panose="020B0603020204020204" pitchFamily="34" charset="0"/>
              <a:ea typeface="Microsoft YaHei" panose="020B0503020204020204" pitchFamily="34" charset="-122"/>
              <a:cs typeface="Amazon Ember" panose="020B0603020204020204" pitchFamily="34" charset="0"/>
            </a:endParaRPr>
          </a:p>
          <a:p>
            <a:pPr marL="228600" indent="-228600" rtl="0">
              <a:buAutoNum type="arabicPeriod"/>
            </a:pPr>
            <a:endParaRPr lang="en-US" sz="1100" baseline="0" dirty="0">
              <a:latin typeface="Amazon Ember" panose="020B0603020204020204" pitchFamily="34" charset="0"/>
              <a:ea typeface="Microsoft YaHei" panose="020B0503020204020204" pitchFamily="34" charset="-122"/>
              <a:cs typeface="Amazon Ember" panose="020B0603020204020204" pitchFamily="34" charset="0"/>
            </a:endParaRPr>
          </a:p>
          <a:p>
            <a:pPr marL="228600" indent="-228600" rtl="0">
              <a:buAutoNum type="arabicPeriod"/>
            </a:pPr>
            <a:r>
              <a:rPr lang="zh-CN" sz="1100" dirty="0">
                <a:latin typeface="Amazon Ember" panose="020B0603020204020204" pitchFamily="34" charset="0"/>
                <a:ea typeface="Microsoft YaHei" panose="020B0503020204020204" pitchFamily="34" charset="-122"/>
                <a:cs typeface="Amazon Ember" panose="020B0603020204020204" pitchFamily="34" charset="0"/>
              </a:rPr>
              <a:t>IAM 角色触发并执行 Lambda 函数，授权函数启动 EC2 实例。</a:t>
            </a:r>
          </a:p>
          <a:p>
            <a:pPr marL="228600" indent="-228600" rtl="0">
              <a:buAutoNum type="arabicPeriod"/>
            </a:pPr>
            <a:endParaRPr lang="en-US" sz="1100" baseline="0" dirty="0">
              <a:latin typeface="Amazon Ember" panose="020B0603020204020204" pitchFamily="34" charset="0"/>
              <a:ea typeface="Microsoft YaHei" panose="020B0503020204020204" pitchFamily="34" charset="-122"/>
              <a:cs typeface="Amazon Ember" panose="020B0603020204020204" pitchFamily="34" charset="0"/>
            </a:endParaRPr>
          </a:p>
          <a:p>
            <a:pPr marL="228600" indent="-228600" rtl="0">
              <a:buAutoNum type="arabicPeriod"/>
            </a:pPr>
            <a:r>
              <a:rPr lang="zh-CN" sz="1100" dirty="0">
                <a:latin typeface="Amazon Ember" panose="020B0603020204020204" pitchFamily="34" charset="0"/>
                <a:ea typeface="Microsoft YaHei" panose="020B0503020204020204" pitchFamily="34" charset="-122"/>
                <a:cs typeface="Amazon Ember" panose="020B0603020204020204" pitchFamily="34" charset="0"/>
              </a:rPr>
              <a:t>EC2 实例进入运行状态。</a:t>
            </a:r>
            <a:endParaRPr lang="en-US" sz="1100" b="1" baseline="0" dirty="0">
              <a:latin typeface="Amazon Ember" panose="020B0603020204020204" pitchFamily="34" charset="0"/>
              <a:ea typeface="Microsoft YaHei" panose="020B0503020204020204" pitchFamily="34" charset="-122"/>
              <a:cs typeface="Amazon Ember" panose="020B0603020204020204" pitchFamily="34" charset="0"/>
            </a:endParaRPr>
          </a:p>
        </p:txBody>
      </p:sp>
      <p:sp>
        <p:nvSpPr>
          <p:cNvPr id="4" name="Footer Placeholder 3"/>
          <p:cNvSpPr>
            <a:spLocks noGrp="1"/>
          </p:cNvSpPr>
          <p:nvPr>
            <p:ph type="ftr" sz="quarter" idx="10"/>
          </p:nvPr>
        </p:nvSpPr>
        <p:spPr>
          <a:xfrm>
            <a:off x="-1" y="8685213"/>
            <a:ext cx="5474825" cy="458787"/>
          </a:xfrm>
          <a:prstGeom prst="rect">
            <a:avLst/>
          </a:prstGeom>
        </p:spPr>
        <p:txBody>
          <a:bodyPr rtlCol="0"/>
          <a:lstStyle/>
          <a:p>
            <a:pPr rtl="0"/>
            <a:r>
              <a:rPr lang="zh-CN">
                <a:latin typeface="Amazon Ember" panose="020B0603020204020204" pitchFamily="34" charset="0"/>
                <a:ea typeface="Microsoft YaHei" panose="020B0503020204020204" pitchFamily="34" charset="-122"/>
                <a:cs typeface="Amazon Ember" panose="020B0603020204020204" pitchFamily="34" charset="0"/>
              </a:rPr>
              <a:t> </a:t>
            </a:r>
          </a:p>
        </p:txBody>
      </p:sp>
    </p:spTree>
    <p:extLst>
      <p:ext uri="{BB962C8B-B14F-4D97-AF65-F5344CB8AC3E}">
        <p14:creationId xmlns:p14="http://schemas.microsoft.com/office/powerpoint/2010/main" val="32372269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856482"/>
          </a:xfrm>
        </p:spPr>
        <p:txBody>
          <a:bodyPr rtlCol="0"/>
          <a:lstStyle/>
          <a:p>
            <a:pPr rtl="0"/>
            <a:r>
              <a:rPr lang="zh-CN" sz="1100" dirty="0">
                <a:latin typeface="Amazon Ember" panose="020B0603020204020204" pitchFamily="34" charset="0"/>
                <a:ea typeface="Microsoft YaHei" panose="020B0503020204020204" pitchFamily="34" charset="-122"/>
                <a:cs typeface="Amazon Ember" panose="020B0603020204020204" pitchFamily="34" charset="0"/>
              </a:rPr>
              <a:t>现在，请设想一个基于事件的 Lambda 函数的示例使用案例。</a:t>
            </a:r>
            <a:r>
              <a:rPr lang="zh-CN" sz="1100" b="0" i="0" kern="1200" dirty="0">
                <a:solidFill>
                  <a:schemeClr val="tx1"/>
                </a:solidFill>
                <a:effectLst/>
                <a:latin typeface="Amazon Ember" panose="020B0603020204020204" pitchFamily="34" charset="0"/>
                <a:ea typeface="Microsoft YaHei" panose="020B0503020204020204" pitchFamily="34" charset="-122"/>
                <a:cs typeface="Amazon Ember" panose="020B0603020204020204" pitchFamily="34" charset="0"/>
              </a:rPr>
              <a:t>假设您要为将上传到 S3 存储桶的每个图像（.jpg 或 .png 对象）创建缩略图。 </a:t>
            </a:r>
          </a:p>
          <a:p>
            <a:pPr rtl="0"/>
            <a:endParaRPr lang="en-US" sz="1100" dirty="0">
              <a:latin typeface="Amazon Ember" panose="020B0603020204020204" pitchFamily="34" charset="0"/>
              <a:ea typeface="Microsoft YaHei" panose="020B0503020204020204" pitchFamily="34" charset="-122"/>
              <a:cs typeface="Amazon Ember" panose="020B0603020204020204" pitchFamily="34" charset="0"/>
            </a:endParaRPr>
          </a:p>
          <a:p>
            <a:pPr rtl="0"/>
            <a:r>
              <a:rPr lang="zh-CN" sz="1100" b="0" i="0" kern="1200" dirty="0">
                <a:solidFill>
                  <a:schemeClr val="tx1"/>
                </a:solidFill>
                <a:effectLst/>
                <a:latin typeface="Amazon Ember" panose="020B0603020204020204" pitchFamily="34" charset="0"/>
                <a:ea typeface="Microsoft YaHei" panose="020B0503020204020204" pitchFamily="34" charset="-122"/>
                <a:cs typeface="Amazon Ember" panose="020B0603020204020204" pitchFamily="34" charset="0"/>
              </a:rPr>
              <a:t>为了构建解决方案，您可以创建 Lambda 函数，在上传对象后，Amazon S3 可以调用该函数。之后，Lambda 函数从源存储桶读取图像对象并在目标存储桶中创建缩略图。下面是它的工作原理：</a:t>
            </a:r>
          </a:p>
          <a:p>
            <a:pPr marL="228600" indent="-228600" rtl="0">
              <a:buFont typeface="+mj-lt"/>
              <a:buAutoNum type="arabicPeriod"/>
            </a:pPr>
            <a:endParaRPr lang="en-US" sz="1100" b="0" i="0" kern="1200" dirty="0">
              <a:solidFill>
                <a:schemeClr val="tx1"/>
              </a:solidFill>
              <a:effectLst/>
              <a:latin typeface="Amazon Ember" panose="020B0603020204020204" pitchFamily="34" charset="0"/>
              <a:ea typeface="Microsoft YaHei" panose="020B0503020204020204" pitchFamily="34" charset="-122"/>
              <a:cs typeface="Amazon Ember" panose="020B0603020204020204" pitchFamily="34" charset="0"/>
            </a:endParaRPr>
          </a:p>
          <a:p>
            <a:pPr marL="228600" indent="-228600" rtl="0">
              <a:buFont typeface="+mj-lt"/>
              <a:buAutoNum type="arabicPeriod"/>
            </a:pPr>
            <a:r>
              <a:rPr lang="zh-CN" sz="1100" b="0" i="0" kern="1200" dirty="0">
                <a:solidFill>
                  <a:schemeClr val="tx1"/>
                </a:solidFill>
                <a:effectLst/>
                <a:latin typeface="Amazon Ember" panose="020B0603020204020204" pitchFamily="34" charset="0"/>
                <a:ea typeface="Microsoft YaHei" panose="020B0503020204020204" pitchFamily="34" charset="-122"/>
                <a:cs typeface="Amazon Ember" panose="020B0603020204020204" pitchFamily="34" charset="0"/>
              </a:rPr>
              <a:t>用户</a:t>
            </a:r>
            <a:r>
              <a:rPr lang="zh-CN" sz="1100" b="0" i="0" kern="1200" dirty="0">
                <a:solidFill>
                  <a:srgbClr val="000000"/>
                </a:solidFill>
                <a:effectLst/>
                <a:latin typeface="Amazon Ember" panose="020B0603020204020204" pitchFamily="34" charset="0"/>
                <a:ea typeface="Microsoft YaHei" panose="020B0503020204020204" pitchFamily="34" charset="-122"/>
                <a:cs typeface="Amazon Ember" panose="020B0603020204020204" pitchFamily="34" charset="0"/>
              </a:rPr>
              <a:t>将对象</a:t>
            </a:r>
            <a:r>
              <a:rPr lang="zh-CN" sz="1100" b="0" i="0" kern="1200" dirty="0">
                <a:solidFill>
                  <a:schemeClr val="tx1"/>
                </a:solidFill>
                <a:effectLst/>
                <a:latin typeface="Amazon Ember" panose="020B0603020204020204" pitchFamily="34" charset="0"/>
                <a:ea typeface="Microsoft YaHei" panose="020B0503020204020204" pitchFamily="34" charset="-122"/>
                <a:cs typeface="Amazon Ember" panose="020B0603020204020204" pitchFamily="34" charset="0"/>
              </a:rPr>
              <a:t>上传到 Amazon S3 中的源存储桶（对象创建事件）。</a:t>
            </a:r>
          </a:p>
          <a:p>
            <a:pPr marL="228600" indent="-228600" rtl="0">
              <a:buFont typeface="+mj-lt"/>
              <a:buAutoNum type="arabicPeriod"/>
            </a:pPr>
            <a:endParaRPr lang="en-US" sz="1100" b="0" i="0" kern="1200" dirty="0">
              <a:solidFill>
                <a:schemeClr val="tx1"/>
              </a:solidFill>
              <a:effectLst/>
              <a:latin typeface="Amazon Ember" panose="020B0603020204020204" pitchFamily="34" charset="0"/>
              <a:ea typeface="Microsoft YaHei" panose="020B0503020204020204" pitchFamily="34" charset="-122"/>
              <a:cs typeface="Amazon Ember" panose="020B0603020204020204" pitchFamily="34" charset="0"/>
            </a:endParaRPr>
          </a:p>
          <a:p>
            <a:pPr marL="228600" indent="-228600" rtl="0">
              <a:buFont typeface="+mj-lt"/>
              <a:buAutoNum type="arabicPeriod"/>
            </a:pPr>
            <a:r>
              <a:rPr lang="zh-CN" sz="1100" b="0" i="0" kern="1200" dirty="0">
                <a:solidFill>
                  <a:schemeClr val="tx1"/>
                </a:solidFill>
                <a:effectLst/>
                <a:latin typeface="Amazon Ember" panose="020B0603020204020204" pitchFamily="34" charset="0"/>
                <a:ea typeface="Microsoft YaHei" panose="020B0503020204020204" pitchFamily="34" charset="-122"/>
                <a:cs typeface="Amazon Ember" panose="020B0603020204020204" pitchFamily="34" charset="0"/>
              </a:rPr>
              <a:t>Amazon S3 检测到对象创建事件。</a:t>
            </a:r>
          </a:p>
          <a:p>
            <a:pPr marL="228600" indent="-228600" rtl="0">
              <a:buFont typeface="+mj-lt"/>
              <a:buAutoNum type="arabicPeriod"/>
            </a:pPr>
            <a:endParaRPr lang="en-US" sz="1100" b="0" i="0" kern="1200" dirty="0">
              <a:solidFill>
                <a:schemeClr val="tx1"/>
              </a:solidFill>
              <a:effectLst/>
              <a:latin typeface="Amazon Ember" panose="020B0603020204020204" pitchFamily="34" charset="0"/>
              <a:ea typeface="Microsoft YaHei" panose="020B0503020204020204" pitchFamily="34" charset="-122"/>
              <a:cs typeface="Amazon Ember" panose="020B0603020204020204" pitchFamily="34" charset="0"/>
            </a:endParaRPr>
          </a:p>
          <a:p>
            <a:pPr marL="228600" indent="-228600" rtl="0">
              <a:buFont typeface="+mj-lt"/>
              <a:buAutoNum type="arabicPeriod"/>
            </a:pPr>
            <a:r>
              <a:rPr lang="zh-CN" sz="1100" b="0" i="0" kern="1200" dirty="0">
                <a:solidFill>
                  <a:schemeClr val="tx1"/>
                </a:solidFill>
                <a:effectLst/>
                <a:latin typeface="Amazon Ember" panose="020B0603020204020204" pitchFamily="34" charset="0"/>
                <a:ea typeface="Microsoft YaHei" panose="020B0503020204020204" pitchFamily="34" charset="-122"/>
                <a:cs typeface="Amazon Ember" panose="020B0603020204020204" pitchFamily="34" charset="0"/>
              </a:rPr>
              <a:t>Amazon S3 通过调用 Lambda 函数和传递事件数据，将</a:t>
            </a:r>
            <a:r>
              <a:rPr lang="zh-CN" sz="1100" dirty="0">
                <a:latin typeface="Amazon Ember" panose="020B0603020204020204" pitchFamily="34" charset="0"/>
                <a:ea typeface="Microsoft YaHei" panose="020B0503020204020204" pitchFamily="34" charset="-122"/>
                <a:cs typeface="Amazon Ember" panose="020B0603020204020204" pitchFamily="34" charset="0"/>
              </a:rPr>
              <a:t>对象创建的事件</a:t>
            </a:r>
            <a:r>
              <a:rPr lang="zh-CN" sz="1100" b="0" i="0" kern="1200" dirty="0">
                <a:solidFill>
                  <a:schemeClr val="tx1"/>
                </a:solidFill>
                <a:effectLst/>
                <a:latin typeface="Amazon Ember" panose="020B0603020204020204" pitchFamily="34" charset="0"/>
                <a:ea typeface="Microsoft YaHei" panose="020B0503020204020204" pitchFamily="34" charset="-122"/>
                <a:cs typeface="Amazon Ember" panose="020B0603020204020204" pitchFamily="34" charset="0"/>
              </a:rPr>
              <a:t>发布到 Lambda。</a:t>
            </a:r>
          </a:p>
          <a:p>
            <a:pPr marL="228600" indent="-228600" rtl="0">
              <a:buFont typeface="+mj-lt"/>
              <a:buAutoNum type="arabicPeriod"/>
            </a:pPr>
            <a:endParaRPr lang="en-US" sz="1100" b="0" i="0" kern="1200" dirty="0">
              <a:solidFill>
                <a:schemeClr val="tx1"/>
              </a:solidFill>
              <a:effectLst/>
              <a:latin typeface="Amazon Ember" panose="020B0603020204020204" pitchFamily="34" charset="0"/>
              <a:ea typeface="Microsoft YaHei" panose="020B0503020204020204" pitchFamily="34" charset="-122"/>
              <a:cs typeface="Amazon Ember" panose="020B0603020204020204" pitchFamily="34" charset="0"/>
            </a:endParaRPr>
          </a:p>
          <a:p>
            <a:pPr marL="228600" indent="-228600" rtl="0">
              <a:buFont typeface="+mj-lt"/>
              <a:buAutoNum type="arabicPeriod"/>
            </a:pPr>
            <a:r>
              <a:rPr lang="zh-CN" sz="1100" b="0" i="0" kern="1200" dirty="0">
                <a:solidFill>
                  <a:schemeClr val="tx1"/>
                </a:solidFill>
                <a:effectLst/>
                <a:latin typeface="Amazon Ember" panose="020B0603020204020204" pitchFamily="34" charset="0"/>
                <a:ea typeface="Microsoft YaHei" panose="020B0503020204020204" pitchFamily="34" charset="-122"/>
                <a:cs typeface="Amazon Ember" panose="020B0603020204020204" pitchFamily="34" charset="0"/>
              </a:rPr>
              <a:t>Lambda 通过代入您在创建 Lambda 函数时指定的执行角色来执行 Lambda 函数。</a:t>
            </a:r>
          </a:p>
          <a:p>
            <a:pPr marL="228600" indent="-228600" rtl="0">
              <a:buFont typeface="+mj-lt"/>
              <a:buAutoNum type="arabicPeriod"/>
            </a:pPr>
            <a:endParaRPr lang="en-US" sz="1100" b="0" i="0" kern="1200" dirty="0">
              <a:solidFill>
                <a:schemeClr val="tx1"/>
              </a:solidFill>
              <a:effectLst/>
              <a:latin typeface="Amazon Ember" panose="020B0603020204020204" pitchFamily="34" charset="0"/>
              <a:ea typeface="Microsoft YaHei" panose="020B0503020204020204" pitchFamily="34" charset="-122"/>
              <a:cs typeface="Amazon Ember" panose="020B0603020204020204" pitchFamily="34" charset="0"/>
            </a:endParaRPr>
          </a:p>
          <a:p>
            <a:pPr marL="228600" indent="-228600" rtl="0">
              <a:buFont typeface="+mj-lt"/>
              <a:buAutoNum type="arabicPeriod"/>
            </a:pPr>
            <a:r>
              <a:rPr lang="zh-CN" sz="1100" b="0" i="0" kern="1200" dirty="0">
                <a:solidFill>
                  <a:schemeClr val="tx1"/>
                </a:solidFill>
                <a:effectLst/>
                <a:latin typeface="Amazon Ember" panose="020B0603020204020204" pitchFamily="34" charset="0"/>
                <a:ea typeface="Microsoft YaHei" panose="020B0503020204020204" pitchFamily="34" charset="-122"/>
                <a:cs typeface="Amazon Ember" panose="020B0603020204020204" pitchFamily="34" charset="0"/>
              </a:rPr>
              <a:t>Lambda 函数通过收到的事件数据获得了源存储桶名称和对象键名称。Lambda 函数读取该对象，使用图形库创建缩略图，然后将缩略图保存到目标存储桶。</a:t>
            </a:r>
          </a:p>
        </p:txBody>
      </p:sp>
    </p:spTree>
    <p:extLst>
      <p:ext uri="{BB962C8B-B14F-4D97-AF65-F5344CB8AC3E}">
        <p14:creationId xmlns:p14="http://schemas.microsoft.com/office/powerpoint/2010/main" val="36758358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929634"/>
          </a:xfrm>
        </p:spPr>
        <p:txBody>
          <a:bodyPr rtlCol="0"/>
          <a:lstStyle/>
          <a:p>
            <a:pPr rtl="0"/>
            <a:r>
              <a:rPr lang="zh-CN" sz="1100" b="0" dirty="0">
                <a:latin typeface="Amazon Ember" panose="020B0603020204020204" pitchFamily="34" charset="0"/>
                <a:ea typeface="Microsoft YaHei" panose="020B0503020204020204" pitchFamily="34" charset="-122"/>
                <a:cs typeface="Amazon Ember" panose="020B0603020204020204" pitchFamily="34" charset="0"/>
              </a:rPr>
              <a:t>在创建和部署 Lambda 函数时，AWS Lambda 具有一些已知的限制。 </a:t>
            </a:r>
            <a:endParaRPr lang="en-US" sz="1100" dirty="0">
              <a:latin typeface="Amazon Ember" panose="020B0603020204020204" pitchFamily="34" charset="0"/>
              <a:ea typeface="Microsoft YaHei" panose="020B0503020204020204" pitchFamily="34" charset="-122"/>
              <a:cs typeface="Amazon Ember" panose="020B0603020204020204" pitchFamily="34" charset="0"/>
            </a:endParaRPr>
          </a:p>
          <a:p>
            <a:pPr rtl="0"/>
            <a:endParaRPr lang="en-US" sz="1100" dirty="0">
              <a:latin typeface="Amazon Ember" panose="020B0603020204020204" pitchFamily="34" charset="0"/>
              <a:ea typeface="Microsoft YaHei" panose="020B0503020204020204" pitchFamily="34" charset="-122"/>
              <a:cs typeface="Amazon Ember" panose="020B0603020204020204" pitchFamily="34" charset="0"/>
            </a:endParaRPr>
          </a:p>
          <a:p>
            <a:pPr rtl="0"/>
            <a:r>
              <a:rPr lang="zh-CN" sz="1100" b="0" dirty="0">
                <a:latin typeface="Amazon Ember" panose="020B0603020204020204" pitchFamily="34" charset="0"/>
                <a:ea typeface="Microsoft YaHei" panose="020B0503020204020204" pitchFamily="34" charset="-122"/>
                <a:cs typeface="Amazon Ember" panose="020B0603020204020204" pitchFamily="34" charset="0"/>
              </a:rPr>
              <a:t>AWS Lambda 会限制可用于运行和存储函数的计算和存储资源量。例如，截至撰写本文时，单个 Lambda 函数的最大内存分配容量为 3008MB。在一个区域中，函数只能有 1000 个并发执行。</a:t>
            </a:r>
            <a:r>
              <a:rPr lang="zh-CN" sz="1100" dirty="0">
                <a:latin typeface="Amazon Ember" panose="020B0603020204020204" pitchFamily="34" charset="0"/>
                <a:ea typeface="Microsoft YaHei" panose="020B0503020204020204" pitchFamily="34" charset="-122"/>
                <a:cs typeface="Amazon Ember" panose="020B0603020204020204" pitchFamily="34" charset="0"/>
              </a:rPr>
              <a:t>AWS Lambda 函数可以配置为每次执行最长运行 15 分钟。您可以将超时设置为 1 秒到 15 分钟之间的任何值。如需对 Lambda 部署进行故障排除，请牢记这些限制。 </a:t>
            </a:r>
            <a:endParaRPr lang="en-US" sz="1100" b="0" dirty="0">
              <a:latin typeface="Amazon Ember" panose="020B0603020204020204" pitchFamily="34" charset="0"/>
              <a:ea typeface="Microsoft YaHei" panose="020B0503020204020204" pitchFamily="34" charset="-122"/>
              <a:cs typeface="Amazon Ember" panose="020B0603020204020204" pitchFamily="34" charset="0"/>
            </a:endParaRPr>
          </a:p>
          <a:p>
            <a:pPr rtl="0"/>
            <a:endParaRPr lang="en-US" sz="1100" dirty="0">
              <a:latin typeface="Amazon Ember" panose="020B0603020204020204" pitchFamily="34" charset="0"/>
              <a:ea typeface="Microsoft YaHei" panose="020B0503020204020204" pitchFamily="34" charset="-122"/>
              <a:cs typeface="Amazon Ember" panose="020B0603020204020204" pitchFamily="34" charset="0"/>
            </a:endParaRPr>
          </a:p>
          <a:p>
            <a:pPr rtl="0"/>
            <a:r>
              <a:rPr lang="zh-CN" sz="1100" b="0" dirty="0">
                <a:latin typeface="Amazon Ember" panose="020B0603020204020204" pitchFamily="34" charset="0"/>
                <a:ea typeface="Microsoft YaHei" panose="020B0503020204020204" pitchFamily="34" charset="-122"/>
                <a:cs typeface="Amazon Ember" panose="020B0603020204020204" pitchFamily="34" charset="0"/>
              </a:rPr>
              <a:t>函数的</a:t>
            </a:r>
            <a:r>
              <a:rPr lang="zh-CN" sz="1100" b="1" dirty="0">
                <a:latin typeface="Amazon Ember" panose="020B0603020204020204" pitchFamily="34" charset="0"/>
                <a:ea typeface="Microsoft YaHei" panose="020B0503020204020204" pitchFamily="34" charset="-122"/>
                <a:cs typeface="Amazon Ember" panose="020B0603020204020204" pitchFamily="34" charset="0"/>
              </a:rPr>
              <a:t>部署程序包</a:t>
            </a:r>
            <a:r>
              <a:rPr lang="zh-CN" sz="1100" b="0" dirty="0">
                <a:latin typeface="Amazon Ember" panose="020B0603020204020204" pitchFamily="34" charset="0"/>
                <a:ea typeface="Microsoft YaHei" panose="020B0503020204020204" pitchFamily="34" charset="-122"/>
                <a:cs typeface="Amazon Ember" panose="020B0603020204020204" pitchFamily="34" charset="0"/>
              </a:rPr>
              <a:t>的大小不能超过 250MB。</a:t>
            </a:r>
            <a:r>
              <a:rPr lang="zh-CN" sz="1100" dirty="0">
                <a:latin typeface="Amazon Ember" panose="020B0603020204020204" pitchFamily="34" charset="0"/>
                <a:ea typeface="Microsoft YaHei" panose="020B0503020204020204" pitchFamily="34" charset="-122"/>
                <a:cs typeface="Amazon Ember" panose="020B0603020204020204" pitchFamily="34" charset="0"/>
              </a:rPr>
              <a:t>层</a:t>
            </a:r>
            <a:r>
              <a:rPr lang="zh-CN" sz="1100" b="1" dirty="0">
                <a:latin typeface="Amazon Ember" panose="020B0603020204020204" pitchFamily="34" charset="0"/>
                <a:ea typeface="Microsoft YaHei" panose="020B0503020204020204" pitchFamily="34" charset="-122"/>
                <a:cs typeface="Amazon Ember" panose="020B0603020204020204" pitchFamily="34" charset="0"/>
              </a:rPr>
              <a:t>是包含库、自定义运行时或其他依赖项的 ZIP 存档。</a:t>
            </a:r>
            <a:r>
              <a:rPr lang="zh-CN" sz="1100" dirty="0">
                <a:latin typeface="Amazon Ember" panose="020B0603020204020204" pitchFamily="34" charset="0"/>
                <a:ea typeface="Microsoft YaHei" panose="020B0503020204020204" pitchFamily="34" charset="-122"/>
                <a:cs typeface="Amazon Ember" panose="020B0603020204020204" pitchFamily="34" charset="0"/>
              </a:rPr>
              <a:t>利用层，您可以在函数中使用库，而不必将库包含在</a:t>
            </a:r>
            <a:r>
              <a:rPr lang="zh-CN" sz="1100" b="1" dirty="0">
                <a:latin typeface="Amazon Ember" panose="020B0603020204020204" pitchFamily="34" charset="0"/>
                <a:ea typeface="Microsoft YaHei" panose="020B0503020204020204" pitchFamily="34" charset="-122"/>
                <a:cs typeface="Amazon Ember" panose="020B0603020204020204" pitchFamily="34" charset="0"/>
              </a:rPr>
              <a:t>部署程序包</a:t>
            </a:r>
            <a:r>
              <a:rPr lang="zh-CN" sz="1100" dirty="0">
                <a:latin typeface="Amazon Ember" panose="020B0603020204020204" pitchFamily="34" charset="0"/>
                <a:ea typeface="Microsoft YaHei" panose="020B0503020204020204" pitchFamily="34" charset="-122"/>
                <a:cs typeface="Amazon Ember" panose="020B0603020204020204" pitchFamily="34" charset="0"/>
              </a:rPr>
              <a:t>中。使用层有助于避免达到部署程序包的大小限制。层还适用于在 Lambda 函数之间共享代码和数据。</a:t>
            </a:r>
          </a:p>
          <a:p>
            <a:pPr rtl="0"/>
            <a:endParaRPr lang="en-US" sz="1100" dirty="0">
              <a:latin typeface="Amazon Ember" panose="020B0603020204020204" pitchFamily="34" charset="0"/>
              <a:ea typeface="Microsoft YaHei" panose="020B0503020204020204" pitchFamily="34" charset="-122"/>
              <a:cs typeface="Amazon Ember" panose="020B0603020204020204" pitchFamily="34" charset="0"/>
            </a:endParaRPr>
          </a:p>
          <a:p>
            <a:pPr rtl="0"/>
            <a:r>
              <a:rPr lang="zh-CN" sz="1100" dirty="0">
                <a:latin typeface="Amazon Ember" panose="020B0603020204020204" pitchFamily="34" charset="0"/>
                <a:ea typeface="Microsoft YaHei" panose="020B0503020204020204" pitchFamily="34" charset="-122"/>
                <a:cs typeface="Amazon Ember" panose="020B0603020204020204" pitchFamily="34" charset="0"/>
              </a:rPr>
              <a:t>限制分为软性限制和硬性限制。</a:t>
            </a:r>
            <a:r>
              <a:rPr lang="zh-CN" sz="1100" b="1" dirty="0">
                <a:latin typeface="Amazon Ember" panose="020B0603020204020204" pitchFamily="34" charset="0"/>
                <a:ea typeface="Microsoft YaHei" panose="020B0503020204020204" pitchFamily="34" charset="-122"/>
                <a:cs typeface="Amazon Ember" panose="020B0603020204020204" pitchFamily="34" charset="0"/>
              </a:rPr>
              <a:t>账户的</a:t>
            </a:r>
            <a:r>
              <a:rPr lang="zh-CN" sz="1100" dirty="0">
                <a:latin typeface="Amazon Ember" panose="020B0603020204020204" pitchFamily="34" charset="0"/>
                <a:ea typeface="Microsoft YaHei" panose="020B0503020204020204" pitchFamily="34" charset="-122"/>
                <a:cs typeface="Amazon Ember" panose="020B0603020204020204" pitchFamily="34" charset="0"/>
              </a:rPr>
              <a:t>软性限制可以通过提交支持通知单并为提供请求理由来申请放宽。</a:t>
            </a:r>
            <a:r>
              <a:rPr lang="zh-CN" sz="1100" b="1" dirty="0">
                <a:latin typeface="Amazon Ember" panose="020B0603020204020204" pitchFamily="34" charset="0"/>
                <a:ea typeface="Microsoft YaHei" panose="020B0503020204020204" pitchFamily="34" charset="-122"/>
                <a:cs typeface="Amazon Ember" panose="020B0603020204020204" pitchFamily="34" charset="0"/>
              </a:rPr>
              <a:t>硬性限制</a:t>
            </a:r>
            <a:r>
              <a:rPr lang="zh-CN" sz="1100" dirty="0">
                <a:latin typeface="Amazon Ember" panose="020B0603020204020204" pitchFamily="34" charset="0"/>
                <a:ea typeface="Microsoft YaHei" panose="020B0503020204020204" pitchFamily="34" charset="-122"/>
                <a:cs typeface="Amazon Ember" panose="020B0603020204020204" pitchFamily="34" charset="0"/>
              </a:rPr>
              <a:t>不能放宽。</a:t>
            </a:r>
          </a:p>
          <a:p>
            <a:pPr rtl="0"/>
            <a:endParaRPr lang="en-US" sz="1100" b="0" dirty="0">
              <a:latin typeface="Amazon Ember" panose="020B0603020204020204" pitchFamily="34" charset="0"/>
              <a:ea typeface="Microsoft YaHei" panose="020B0503020204020204" pitchFamily="34" charset="-122"/>
              <a:cs typeface="Amazon Ember" panose="020B0603020204020204" pitchFamily="34" charset="0"/>
            </a:endParaRPr>
          </a:p>
          <a:p>
            <a:pPr rtl="0"/>
            <a:r>
              <a:rPr lang="zh-CN" sz="1100" b="0" dirty="0">
                <a:latin typeface="Amazon Ember" panose="020B0603020204020204" pitchFamily="34" charset="0"/>
                <a:ea typeface="Microsoft YaHei" panose="020B0503020204020204" pitchFamily="34" charset="-122"/>
                <a:cs typeface="Amazon Ember" panose="020B0603020204020204" pitchFamily="34" charset="0"/>
              </a:rPr>
              <a:t>有关当前 AWS Lambda 限制的详细信息，请参阅 </a:t>
            </a:r>
            <a:r>
              <a:rPr lang="zh-CN" sz="1100" dirty="0">
                <a:solidFill>
                  <a:schemeClr val="accent5"/>
                </a:solidFill>
                <a:latin typeface="Amazon Ember" panose="020B0603020204020204" pitchFamily="34" charset="0"/>
                <a:ea typeface="Microsoft YaHei" panose="020B0503020204020204" pitchFamily="34" charset="-122"/>
                <a:cs typeface="Amazon Ember" panose="020B0603020204020204" pitchFamily="34" charset="0"/>
                <a:hlinkClick r:id="rId3">
                  <a:extLst>
                    <a:ext uri="{A12FA001-AC4F-418D-AE19-62706E023703}">
                      <ahyp:hlinkClr xmlns:ahyp="http://schemas.microsoft.com/office/drawing/2018/hyperlinkcolor" val="tx"/>
                    </a:ext>
                  </a:extLst>
                </a:hlinkClick>
              </a:rPr>
              <a:t>AWS Lambda 限制</a:t>
            </a:r>
            <a:r>
              <a:rPr lang="zh-CN" sz="1100" dirty="0">
                <a:solidFill>
                  <a:schemeClr val="accent5"/>
                </a:solidFill>
                <a:latin typeface="Amazon Ember" panose="020B0603020204020204" pitchFamily="34" charset="0"/>
                <a:ea typeface="Microsoft YaHei" panose="020B0503020204020204" pitchFamily="34" charset="-122"/>
                <a:cs typeface="Amazon Ember" panose="020B0603020204020204" pitchFamily="34" charset="0"/>
              </a:rPr>
              <a:t> </a:t>
            </a:r>
            <a:r>
              <a:rPr lang="zh-CN" sz="1100" dirty="0">
                <a:latin typeface="Amazon Ember" panose="020B0603020204020204" pitchFamily="34" charset="0"/>
                <a:ea typeface="Microsoft YaHei" panose="020B0503020204020204" pitchFamily="34" charset="-122"/>
                <a:cs typeface="Amazon Ember" panose="020B0603020204020204" pitchFamily="34" charset="0"/>
              </a:rPr>
              <a:t>文档。</a:t>
            </a:r>
          </a:p>
        </p:txBody>
      </p:sp>
      <p:sp>
        <p:nvSpPr>
          <p:cNvPr id="4" name="Footer Placeholder 3"/>
          <p:cNvSpPr>
            <a:spLocks noGrp="1"/>
          </p:cNvSpPr>
          <p:nvPr>
            <p:ph type="ftr" sz="quarter" idx="10"/>
          </p:nvPr>
        </p:nvSpPr>
        <p:spPr>
          <a:xfrm>
            <a:off x="-1" y="8685213"/>
            <a:ext cx="5474825" cy="458787"/>
          </a:xfrm>
          <a:prstGeom prst="rect">
            <a:avLst/>
          </a:prstGeom>
        </p:spPr>
        <p:txBody>
          <a:bodyPr rtlCol="0"/>
          <a:lstStyle/>
          <a:p>
            <a:pPr rtl="0"/>
            <a:r>
              <a:rPr lang="zh-CN">
                <a:latin typeface="Amazon Ember" panose="020B0603020204020204" pitchFamily="34" charset="0"/>
                <a:ea typeface="Microsoft YaHei" panose="020B0503020204020204" pitchFamily="34" charset="-122"/>
                <a:cs typeface="Amazon Ember" panose="020B0603020204020204" pitchFamily="34" charset="0"/>
              </a:rPr>
              <a:t> </a:t>
            </a:r>
          </a:p>
        </p:txBody>
      </p:sp>
    </p:spTree>
    <p:extLst>
      <p:ext uri="{BB962C8B-B14F-4D97-AF65-F5344CB8AC3E}">
        <p14:creationId xmlns:p14="http://schemas.microsoft.com/office/powerpoint/2010/main" val="1842311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883914"/>
          </a:xfrm>
        </p:spPr>
        <p:txBody>
          <a:bodyPr rtlCol="0"/>
          <a:lstStyle/>
          <a:p>
            <a:pPr rtl="0"/>
            <a:r>
              <a:rPr lang="zh-CN" sz="1100" b="1" kern="1200" dirty="0">
                <a:solidFill>
                  <a:schemeClr val="tx1"/>
                </a:solidFill>
                <a:effectLst/>
                <a:latin typeface="Amazon Ember" panose="020B0603020204020204" pitchFamily="34" charset="0"/>
                <a:ea typeface="Microsoft YaHei" panose="020B0503020204020204" pitchFamily="34" charset="-122"/>
                <a:cs typeface="Amazon Ember" panose="020B0603020204020204" pitchFamily="34" charset="0"/>
              </a:rPr>
              <a:t>容器</a:t>
            </a:r>
            <a:r>
              <a:rPr lang="zh-CN" sz="1100" b="0" i="0" kern="1200" dirty="0">
                <a:solidFill>
                  <a:schemeClr val="tx1"/>
                </a:solidFill>
                <a:effectLst/>
                <a:latin typeface="Amazon Ember" panose="020B0603020204020204" pitchFamily="34" charset="0"/>
                <a:ea typeface="Microsoft YaHei" panose="020B0503020204020204" pitchFamily="34" charset="-122"/>
                <a:cs typeface="Amazon Ember" panose="020B0603020204020204" pitchFamily="34" charset="0"/>
              </a:rPr>
              <a:t>是实现</a:t>
            </a:r>
            <a:r>
              <a:rPr lang="zh-CN" sz="1100" b="1" i="0" kern="1200" dirty="0">
                <a:solidFill>
                  <a:schemeClr val="tx1"/>
                </a:solidFill>
                <a:effectLst/>
                <a:latin typeface="Amazon Ember" panose="020B0603020204020204" pitchFamily="34" charset="0"/>
                <a:ea typeface="Microsoft YaHei" panose="020B0503020204020204" pitchFamily="34" charset="-122"/>
                <a:cs typeface="Amazon Ember" panose="020B0603020204020204" pitchFamily="34" charset="0"/>
              </a:rPr>
              <a:t>操作系统虚拟化</a:t>
            </a:r>
            <a:r>
              <a:rPr lang="zh-CN" sz="1100" b="0" i="0" kern="1200" dirty="0">
                <a:solidFill>
                  <a:schemeClr val="tx1"/>
                </a:solidFill>
                <a:effectLst/>
                <a:latin typeface="Amazon Ember" panose="020B0603020204020204" pitchFamily="34" charset="0"/>
                <a:ea typeface="Microsoft YaHei" panose="020B0503020204020204" pitchFamily="34" charset="-122"/>
                <a:cs typeface="Amazon Ember" panose="020B0603020204020204" pitchFamily="34" charset="0"/>
              </a:rPr>
              <a:t>的一种途径，让您可以在资源受到隔离的进程中运行应用程序及其依赖项。利用容器，您可以将应用程序的代码、配置和依赖项轻松打包到一个易于使用的构建块中，从而实现环境一致性、运营效率、开发人员生产力和版本控制等诸多目标。 </a:t>
            </a:r>
          </a:p>
          <a:p>
            <a:pPr rtl="0"/>
            <a:endParaRPr lang="en-US" sz="1100" b="0" i="0" kern="1200" dirty="0">
              <a:solidFill>
                <a:schemeClr val="tx1"/>
              </a:solidFill>
              <a:effectLst/>
              <a:latin typeface="Amazon Ember" panose="020B0603020204020204" pitchFamily="34" charset="0"/>
              <a:ea typeface="Microsoft YaHei" panose="020B0503020204020204" pitchFamily="34" charset="-122"/>
              <a:cs typeface="Amazon Ember" panose="020B0603020204020204" pitchFamily="34" charset="0"/>
            </a:endParaRPr>
          </a:p>
          <a:p>
            <a:pPr rtl="0"/>
            <a:r>
              <a:rPr lang="zh-CN" sz="1100" dirty="0">
                <a:latin typeface="Amazon Ember" panose="020B0603020204020204" pitchFamily="34" charset="0"/>
                <a:ea typeface="Microsoft YaHei" panose="020B0503020204020204" pitchFamily="34" charset="-122"/>
                <a:cs typeface="Amazon Ember" panose="020B0603020204020204" pitchFamily="34" charset="0"/>
              </a:rPr>
              <a:t>容器小于虚拟机，并且不包含整个操作系统。但是，容器可以</a:t>
            </a:r>
            <a:r>
              <a:rPr lang="zh-CN" sz="1100" i="1" dirty="0">
                <a:latin typeface="Amazon Ember" panose="020B0603020204020204" pitchFamily="34" charset="0"/>
                <a:ea typeface="Microsoft YaHei" panose="020B0503020204020204" pitchFamily="34" charset="-122"/>
                <a:cs typeface="Amazon Ember" panose="020B0603020204020204" pitchFamily="34" charset="0"/>
              </a:rPr>
              <a:t>共享虚拟化的操作系统</a:t>
            </a:r>
            <a:r>
              <a:rPr lang="zh-CN" sz="1100" dirty="0">
                <a:latin typeface="Amazon Ember" panose="020B0603020204020204" pitchFamily="34" charset="0"/>
                <a:ea typeface="Microsoft YaHei" panose="020B0503020204020204" pitchFamily="34" charset="-122"/>
                <a:cs typeface="Amazon Ember" panose="020B0603020204020204" pitchFamily="34" charset="0"/>
              </a:rPr>
              <a:t>并作为资源受到隔离的进程运行，从而确保快速、可靠和一致的部署。容器包含软件运行所需的所有内容，例如库、系统工具、代码和运行时。 </a:t>
            </a:r>
          </a:p>
          <a:p>
            <a:pPr rtl="0"/>
            <a:endParaRPr lang="en-US" sz="1100" dirty="0">
              <a:latin typeface="Amazon Ember" panose="020B0603020204020204" pitchFamily="34" charset="0"/>
              <a:ea typeface="Microsoft YaHei" panose="020B0503020204020204" pitchFamily="34" charset="-122"/>
              <a:cs typeface="Amazon Ember" panose="020B0603020204020204" pitchFamily="34" charset="0"/>
            </a:endParaRPr>
          </a:p>
          <a:p>
            <a:pPr rtl="0"/>
            <a:r>
              <a:rPr lang="zh-CN" sz="1100" dirty="0">
                <a:latin typeface="Amazon Ember" panose="020B0603020204020204" pitchFamily="34" charset="0"/>
                <a:ea typeface="Microsoft YaHei" panose="020B0503020204020204" pitchFamily="34" charset="-122"/>
                <a:cs typeface="Amazon Ember" panose="020B0603020204020204" pitchFamily="34" charset="0"/>
              </a:rPr>
              <a:t>容器将应用程序的代码、配置和依赖项打包到一个对象中，从而提供了</a:t>
            </a:r>
            <a:r>
              <a:rPr lang="zh-CN" sz="1100" b="1" dirty="0">
                <a:latin typeface="Amazon Ember" panose="020B0603020204020204" pitchFamily="34" charset="0"/>
                <a:ea typeface="Microsoft YaHei" panose="020B0503020204020204" pitchFamily="34" charset="-122"/>
                <a:cs typeface="Amazon Ember" panose="020B0603020204020204" pitchFamily="34" charset="0"/>
              </a:rPr>
              <a:t>环境一致性</a:t>
            </a:r>
            <a:r>
              <a:rPr lang="zh-CN" sz="1100" dirty="0">
                <a:latin typeface="Amazon Ember" panose="020B0603020204020204" pitchFamily="34" charset="0"/>
                <a:ea typeface="Microsoft YaHei" panose="020B0503020204020204" pitchFamily="34" charset="-122"/>
                <a:cs typeface="Amazon Ember" panose="020B0603020204020204" pitchFamily="34" charset="0"/>
              </a:rPr>
              <a:t>。 </a:t>
            </a:r>
          </a:p>
          <a:p>
            <a:pPr rtl="0"/>
            <a:endParaRPr lang="en-US" sz="1100" dirty="0">
              <a:latin typeface="Amazon Ember" panose="020B0603020204020204" pitchFamily="34" charset="0"/>
              <a:ea typeface="Microsoft YaHei" panose="020B0503020204020204" pitchFamily="34" charset="-122"/>
              <a:cs typeface="Amazon Ember" panose="020B0603020204020204" pitchFamily="34" charset="0"/>
            </a:endParaRPr>
          </a:p>
          <a:p>
            <a:pPr rtl="0"/>
            <a:r>
              <a:rPr lang="zh-CN" sz="1100" dirty="0">
                <a:latin typeface="Amazon Ember" panose="020B0603020204020204" pitchFamily="34" charset="0"/>
                <a:ea typeface="Microsoft YaHei" panose="020B0503020204020204" pitchFamily="34" charset="-122"/>
                <a:cs typeface="Amazon Ember" panose="020B0603020204020204" pitchFamily="34" charset="0"/>
              </a:rPr>
              <a:t>容器映像在空间方面的数量级通常小于虚拟机。容器可以在几百毫秒内启动。因此，利用容器，您可以获得一种快速、可移植并且与基础设施无关的执行环境。</a:t>
            </a:r>
            <a:endParaRPr lang="en-US" sz="1100" b="0" dirty="0">
              <a:latin typeface="Amazon Ember" panose="020B0603020204020204" pitchFamily="34" charset="0"/>
              <a:ea typeface="Microsoft YaHei" panose="020B0503020204020204" pitchFamily="34" charset="-122"/>
              <a:cs typeface="Amazon Ember" panose="020B0603020204020204" pitchFamily="34" charset="0"/>
            </a:endParaRPr>
          </a:p>
          <a:p>
            <a:pPr rtl="0"/>
            <a:endParaRPr lang="en-US" sz="1100" dirty="0">
              <a:latin typeface="Amazon Ember" panose="020B0603020204020204" pitchFamily="34" charset="0"/>
              <a:ea typeface="Microsoft YaHei" panose="020B0503020204020204" pitchFamily="34" charset="-122"/>
              <a:cs typeface="Amazon Ember" panose="020B0603020204020204" pitchFamily="34" charset="0"/>
            </a:endParaRPr>
          </a:p>
          <a:p>
            <a:pPr marL="0" marR="0" lvl="0" indent="0" algn="l" defTabSz="913395" rtl="0" eaLnBrk="1" fontAlgn="auto" latinLnBrk="0" hangingPunct="1">
              <a:lnSpc>
                <a:spcPct val="100000"/>
              </a:lnSpc>
              <a:spcBef>
                <a:spcPts val="0"/>
              </a:spcBef>
              <a:spcAft>
                <a:spcPts val="0"/>
              </a:spcAft>
              <a:buClrTx/>
              <a:buSzTx/>
              <a:buFontTx/>
              <a:buNone/>
              <a:tabLst/>
              <a:defRPr/>
            </a:pPr>
            <a:r>
              <a:rPr lang="zh-CN" sz="1100" b="0" i="0" kern="1200" dirty="0">
                <a:solidFill>
                  <a:schemeClr val="tx1"/>
                </a:solidFill>
                <a:effectLst/>
                <a:latin typeface="Amazon Ember" panose="020B0603020204020204" pitchFamily="34" charset="0"/>
                <a:ea typeface="Microsoft YaHei" panose="020B0503020204020204" pitchFamily="34" charset="-122"/>
                <a:cs typeface="Amazon Ember" panose="020B0603020204020204" pitchFamily="34" charset="0"/>
              </a:rPr>
              <a:t>容器有助于确保快速、可靠而一致地部署应用程序，不受部署环境的影响。容器还可以让您更精细地控制资源，让您的基础设施效率更高。 </a:t>
            </a:r>
          </a:p>
        </p:txBody>
      </p:sp>
    </p:spTree>
    <p:extLst>
      <p:ext uri="{BB962C8B-B14F-4D97-AF65-F5344CB8AC3E}">
        <p14:creationId xmlns:p14="http://schemas.microsoft.com/office/powerpoint/2010/main" val="33577538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sz="1100" dirty="0">
                <a:latin typeface="Amazon Ember" panose="020B0603020204020204" pitchFamily="34" charset="0"/>
                <a:ea typeface="Microsoft YaHei" panose="020B0503020204020204" pitchFamily="34" charset="-122"/>
                <a:cs typeface="Amazon Ember" panose="020B0603020204020204" pitchFamily="34" charset="0"/>
              </a:rPr>
              <a:t>本模块中此部分的要点包括：</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latin typeface="Amazon Ember" panose="020B0603020204020204" pitchFamily="34" charset="0"/>
              <a:ea typeface="Microsoft YaHei" panose="020B0503020204020204" pitchFamily="34" charset="-122"/>
              <a:cs typeface="Amazon Ember" panose="020B0603020204020204" pitchFamily="34" charset="0"/>
            </a:endParaRPr>
          </a:p>
          <a:p>
            <a:pPr marL="171450" lvl="0" indent="-171450" rtl="0">
              <a:buFont typeface="Arial" panose="020B0604020202020204" pitchFamily="34" charset="0"/>
              <a:buChar char="•"/>
              <a:defRPr/>
            </a:pPr>
            <a:r>
              <a:rPr lang="zh-CN" sz="1100" dirty="0">
                <a:latin typeface="Amazon Ember" panose="020B0603020204020204" pitchFamily="34" charset="0"/>
                <a:ea typeface="Microsoft YaHei" panose="020B0503020204020204" pitchFamily="34" charset="-122"/>
                <a:cs typeface="Amazon Ember" panose="020B0603020204020204" pitchFamily="34" charset="0"/>
              </a:rPr>
              <a:t>使用无服务器计算，您可以构建并运行应用程序和服务而无需预置或管理服务器。 </a:t>
            </a:r>
          </a:p>
          <a:p>
            <a:pPr marL="171450" lvl="0" indent="-171450" rtl="0">
              <a:buFont typeface="Arial" panose="020B0604020202020204" pitchFamily="34" charset="0"/>
              <a:buChar char="•"/>
              <a:defRPr/>
            </a:pPr>
            <a:endParaRPr lang="en-US" sz="1100" dirty="0">
              <a:latin typeface="Amazon Ember" panose="020B0603020204020204" pitchFamily="34" charset="0"/>
              <a:ea typeface="Microsoft YaHei" panose="020B0503020204020204" pitchFamily="34" charset="-122"/>
              <a:cs typeface="Amazon Ember" panose="020B0603020204020204" pitchFamily="34" charset="0"/>
            </a:endParaRPr>
          </a:p>
          <a:p>
            <a:pPr marL="171450" lvl="0" indent="-171450" rtl="0">
              <a:buFont typeface="Arial" panose="020B0604020202020204" pitchFamily="34" charset="0"/>
              <a:buChar char="•"/>
              <a:defRPr/>
            </a:pPr>
            <a:r>
              <a:rPr lang="zh-CN" sz="1100" dirty="0">
                <a:latin typeface="Amazon Ember" panose="020B0603020204020204" pitchFamily="34" charset="0"/>
                <a:ea typeface="Microsoft YaHei" panose="020B0503020204020204" pitchFamily="34" charset="-122"/>
                <a:cs typeface="Amazon Ember" panose="020B0603020204020204" pitchFamily="34" charset="0"/>
              </a:rPr>
              <a:t>AWS Lambda 是一种无服务器计算服务，提供内置的容错能力和自动扩展功能。</a:t>
            </a:r>
          </a:p>
          <a:p>
            <a:pPr marL="171450" lvl="0" indent="-171450" rtl="0">
              <a:buFont typeface="Arial" panose="020B0604020202020204" pitchFamily="34" charset="0"/>
              <a:buChar char="•"/>
              <a:defRPr/>
            </a:pPr>
            <a:endParaRPr lang="en-US" sz="1100" dirty="0">
              <a:latin typeface="Amazon Ember" panose="020B0603020204020204" pitchFamily="34" charset="0"/>
              <a:ea typeface="Microsoft YaHei" panose="020B0503020204020204" pitchFamily="34" charset="-122"/>
              <a:cs typeface="Amazon Ember" panose="020B0603020204020204" pitchFamily="34" charset="0"/>
            </a:endParaRPr>
          </a:p>
          <a:p>
            <a:pPr marL="171450" lvl="0" indent="-171450" rtl="0">
              <a:buFont typeface="Arial" panose="020B0604020202020204" pitchFamily="34" charset="0"/>
              <a:buChar char="•"/>
              <a:defRPr/>
            </a:pPr>
            <a:r>
              <a:rPr lang="zh-CN" sz="1100" dirty="0">
                <a:latin typeface="Amazon Ember" panose="020B0603020204020204" pitchFamily="34" charset="0"/>
                <a:ea typeface="Microsoft YaHei" panose="020B0503020204020204" pitchFamily="34" charset="-122"/>
                <a:cs typeface="Amazon Ember" panose="020B0603020204020204" pitchFamily="34" charset="0"/>
              </a:rPr>
              <a:t>事件源是 AWS 服务或开发人员创建的应用程序，用于触发 Lambda 函数使其运行。 </a:t>
            </a:r>
          </a:p>
          <a:p>
            <a:pPr marL="171450" lvl="0" indent="-171450" rtl="0">
              <a:buFont typeface="Arial" panose="020B0604020202020204" pitchFamily="34" charset="0"/>
              <a:buChar char="•"/>
              <a:defRPr/>
            </a:pPr>
            <a:endParaRPr lang="en-US" sz="1100" dirty="0">
              <a:latin typeface="Amazon Ember" panose="020B0603020204020204" pitchFamily="34" charset="0"/>
              <a:ea typeface="Microsoft YaHei" panose="020B0503020204020204" pitchFamily="34" charset="-122"/>
              <a:cs typeface="Amazon Ember" panose="020B0603020204020204" pitchFamily="34" charset="0"/>
            </a:endParaRPr>
          </a:p>
          <a:p>
            <a:pPr marL="171450" lvl="0" indent="-171450" rtl="0">
              <a:buFont typeface="Arial" panose="020B0604020202020204" pitchFamily="34" charset="0"/>
              <a:buChar char="•"/>
              <a:defRPr/>
            </a:pPr>
            <a:r>
              <a:rPr lang="zh-CN" sz="1100" dirty="0">
                <a:latin typeface="Amazon Ember" panose="020B0603020204020204" pitchFamily="34" charset="0"/>
                <a:ea typeface="Microsoft YaHei" panose="020B0503020204020204" pitchFamily="34" charset="-122"/>
                <a:cs typeface="Amazon Ember" panose="020B0603020204020204" pitchFamily="34" charset="0"/>
              </a:rPr>
              <a:t>单个 Lambda 函数的最大内存分配容量为 3008MB。 </a:t>
            </a:r>
          </a:p>
          <a:p>
            <a:pPr marL="171450" lvl="0" indent="-171450" rtl="0">
              <a:buFont typeface="Arial" panose="020B0604020202020204" pitchFamily="34" charset="0"/>
              <a:buChar char="•"/>
              <a:defRPr/>
            </a:pPr>
            <a:endParaRPr lang="en-US" sz="1100" dirty="0">
              <a:latin typeface="Amazon Ember" panose="020B0603020204020204" pitchFamily="34" charset="0"/>
              <a:ea typeface="Microsoft YaHei" panose="020B0503020204020204" pitchFamily="34" charset="-122"/>
              <a:cs typeface="Amazon Ember" panose="020B0603020204020204" pitchFamily="34" charset="0"/>
            </a:endParaRPr>
          </a:p>
          <a:p>
            <a:pPr marL="171450" lvl="0" indent="-171450" rtl="0">
              <a:buFont typeface="Arial" panose="020B0604020202020204" pitchFamily="34" charset="0"/>
              <a:buChar char="•"/>
              <a:defRPr/>
            </a:pPr>
            <a:r>
              <a:rPr lang="zh-CN" sz="1100" dirty="0">
                <a:latin typeface="Amazon Ember" panose="020B0603020204020204" pitchFamily="34" charset="0"/>
                <a:ea typeface="Microsoft YaHei" panose="020B0503020204020204" pitchFamily="34" charset="-122"/>
                <a:cs typeface="Amazon Ember" panose="020B0603020204020204" pitchFamily="34" charset="0"/>
              </a:rPr>
              <a:t>Lambda 函数的最大执行时间为 15 分钟。</a:t>
            </a:r>
            <a:endParaRPr lang="en-US" sz="1100" dirty="0">
              <a:latin typeface="Amazon Ember" panose="020B0603020204020204" pitchFamily="34" charset="0"/>
              <a:ea typeface="Microsoft YaHei" panose="020B0503020204020204" pitchFamily="34" charset="-122"/>
              <a:cs typeface="Amazon Ember" panose="020B0603020204020204" pitchFamily="34" charset="0"/>
            </a:endParaRPr>
          </a:p>
        </p:txBody>
      </p:sp>
    </p:spTree>
    <p:extLst>
      <p:ext uri="{BB962C8B-B14F-4D97-AF65-F5344CB8AC3E}">
        <p14:creationId xmlns:p14="http://schemas.microsoft.com/office/powerpoint/2010/main" val="35389923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sz="1100" dirty="0">
                <a:latin typeface="Amazon Ember" panose="020B0603020204020204" pitchFamily="34" charset="0"/>
                <a:ea typeface="Microsoft YaHei" panose="020B0503020204020204" pitchFamily="34" charset="-122"/>
                <a:cs typeface="Amazon Ember" panose="020B0603020204020204" pitchFamily="34" charset="0"/>
              </a:rPr>
              <a:t>在本次动手实践活动中，您将创建用于停止 EC2 实例的基本 Lambda 函数。 </a:t>
            </a:r>
          </a:p>
        </p:txBody>
      </p:sp>
    </p:spTree>
    <p:extLst>
      <p:ext uri="{BB962C8B-B14F-4D97-AF65-F5344CB8AC3E}">
        <p14:creationId xmlns:p14="http://schemas.microsoft.com/office/powerpoint/2010/main" val="27317731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zh-CN" sz="1100" dirty="0">
                <a:latin typeface="Amazon Ember" panose="020B0603020204020204" pitchFamily="34" charset="0"/>
                <a:ea typeface="Microsoft YaHei" panose="020B0503020204020204" pitchFamily="34" charset="-122"/>
                <a:cs typeface="Amazon Ember" panose="020B0603020204020204" pitchFamily="34" charset="0"/>
              </a:rPr>
              <a:t>介绍“第 6 部分：AWS Elastic Beanstalk 简介”。</a:t>
            </a:r>
          </a:p>
          <a:p>
            <a:pPr rtl="0"/>
            <a:endParaRPr lang="en-US" sz="1100" dirty="0">
              <a:latin typeface="Amazon Ember" panose="020B0603020204020204" pitchFamily="34" charset="0"/>
              <a:ea typeface="Microsoft YaHei" panose="020B0503020204020204" pitchFamily="34" charset="-122"/>
              <a:cs typeface="Amazon Ember" panose="020B0603020204020204" pitchFamily="34" charset="0"/>
            </a:endParaRPr>
          </a:p>
          <a:p>
            <a:pPr rtl="0"/>
            <a:endParaRPr lang="en-US" sz="1100" dirty="0">
              <a:latin typeface="Amazon Ember" panose="020B0603020204020204" pitchFamily="34" charset="0"/>
              <a:ea typeface="Microsoft YaHei" panose="020B0503020204020204" pitchFamily="34" charset="-122"/>
              <a:cs typeface="Amazon Ember" panose="020B0603020204020204" pitchFamily="34" charset="0"/>
            </a:endParaRPr>
          </a:p>
        </p:txBody>
      </p:sp>
    </p:spTree>
    <p:extLst>
      <p:ext uri="{BB962C8B-B14F-4D97-AF65-F5344CB8AC3E}">
        <p14:creationId xmlns:p14="http://schemas.microsoft.com/office/powerpoint/2010/main" val="6345155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268888"/>
          </a:xfrm>
        </p:spPr>
        <p:txBody>
          <a:bodyPr rtlCol="0"/>
          <a:lstStyle/>
          <a:p>
            <a:pPr rtl="0"/>
            <a:r>
              <a:rPr lang="zh-CN" sz="1100" dirty="0">
                <a:latin typeface="Amazon Ember" panose="020B0603020204020204" pitchFamily="34" charset="0"/>
                <a:ea typeface="Microsoft YaHei" panose="020B0503020204020204" pitchFamily="34" charset="-122"/>
                <a:cs typeface="Amazon Ember" panose="020B0603020204020204" pitchFamily="34" charset="0"/>
              </a:rPr>
              <a:t>AWS Elastic Beanstalk 是另一种 AWS 计算服务选项。它是一种平台即服务 (PaaS)，有助于快速部署、扩展和管理您的 Web 应用程序和服务。</a:t>
            </a:r>
          </a:p>
          <a:p>
            <a:pPr rtl="0"/>
            <a:endParaRPr lang="en-US" sz="1100" dirty="0">
              <a:latin typeface="Amazon Ember" panose="020B0603020204020204" pitchFamily="34" charset="0"/>
              <a:ea typeface="Microsoft YaHei" panose="020B0503020204020204" pitchFamily="34" charset="-122"/>
              <a:cs typeface="Amazon Ember" panose="020B0603020204020204" pitchFamily="34" charset="0"/>
            </a:endParaRPr>
          </a:p>
          <a:p>
            <a:pPr rtl="0"/>
            <a:r>
              <a:rPr lang="zh-CN" sz="1100" dirty="0">
                <a:latin typeface="Amazon Ember" panose="020B0603020204020204" pitchFamily="34" charset="0"/>
                <a:ea typeface="Microsoft YaHei" panose="020B0503020204020204" pitchFamily="34" charset="-122"/>
                <a:cs typeface="Amazon Ember" panose="020B0603020204020204" pitchFamily="34" charset="0"/>
              </a:rPr>
              <a:t>您仍有控制权。整个平台已经构建完毕，您只需要上传代码。选择实例类型和数据库，设置并调整自动缩放，更新应用程序，访问服务器日志文件，在负载均衡器上启用 HTTPS。 </a:t>
            </a:r>
          </a:p>
          <a:p>
            <a:pPr marL="171450" lvl="0" indent="-171450" rtl="0">
              <a:buFont typeface="Arial" panose="020B0604020202020204" pitchFamily="34" charset="0"/>
              <a:buChar char="•"/>
            </a:pPr>
            <a:endParaRPr lang="en-US" sz="1100" dirty="0">
              <a:latin typeface="Amazon Ember" panose="020B0603020204020204" pitchFamily="34" charset="0"/>
              <a:ea typeface="Microsoft YaHei" panose="020B0503020204020204" pitchFamily="34" charset="-122"/>
              <a:cs typeface="Amazon Ember" panose="020B0603020204020204" pitchFamily="34" charset="0"/>
            </a:endParaRPr>
          </a:p>
          <a:p>
            <a:pPr rtl="0"/>
            <a:r>
              <a:rPr lang="zh-CN" sz="1100" dirty="0">
                <a:latin typeface="Amazon Ember" panose="020B0603020204020204" pitchFamily="34" charset="0"/>
                <a:ea typeface="Microsoft YaHei" panose="020B0503020204020204" pitchFamily="34" charset="-122"/>
                <a:cs typeface="Amazon Ember" panose="020B0603020204020204" pitchFamily="34" charset="0"/>
              </a:rPr>
              <a:t>您上传代码后，Elastic Beanstalk 将自动处理包括容量预置、负载均衡、自动扩展和应用程序运行状况监控在内的部署工作。同时，您保留了对支持您的应用程序的 AWS 资源的完全控制，并且可以随时访问底层资源。</a:t>
            </a:r>
            <a:br>
              <a:rPr lang="en-US" sz="1100" dirty="0">
                <a:latin typeface="Amazon Ember" panose="020B0603020204020204" pitchFamily="34" charset="0"/>
                <a:ea typeface="Microsoft YaHei" panose="020B0503020204020204" pitchFamily="34" charset="-122"/>
                <a:cs typeface="Amazon Ember" panose="020B0603020204020204" pitchFamily="34" charset="0"/>
              </a:rPr>
            </a:br>
            <a:endParaRPr lang="en-US" sz="1100" dirty="0">
              <a:latin typeface="Amazon Ember" panose="020B0603020204020204" pitchFamily="34" charset="0"/>
              <a:ea typeface="Microsoft YaHei" panose="020B0503020204020204" pitchFamily="34" charset="-122"/>
              <a:cs typeface="Amazon Ember" panose="020B0603020204020204" pitchFamily="34" charset="0"/>
            </a:endParaRPr>
          </a:p>
          <a:p>
            <a:pPr rtl="0"/>
            <a:r>
              <a:rPr lang="zh-CN" sz="1100" dirty="0">
                <a:latin typeface="Amazon Ember" panose="020B0603020204020204" pitchFamily="34" charset="0"/>
                <a:ea typeface="Microsoft YaHei" panose="020B0503020204020204" pitchFamily="34" charset="-122"/>
                <a:cs typeface="Amazon Ember" panose="020B0603020204020204" pitchFamily="34" charset="0"/>
              </a:rPr>
              <a:t>AWS Elastic Beanstalk 不收取额外费用。您只需为您创建的用于存储和运行应用程序的 AWS 资源（例如 EC2 实例或 S3 存储桶）付费。您只需为您的实际用量支付费用。既没有最低费用，也无需预先承诺。</a:t>
            </a:r>
          </a:p>
          <a:p>
            <a:pPr rtl="0"/>
            <a:endParaRPr lang="en-US" sz="1100" dirty="0">
              <a:latin typeface="Amazon Ember" panose="020B0603020204020204" pitchFamily="34" charset="0"/>
              <a:ea typeface="Microsoft YaHei" panose="020B0503020204020204" pitchFamily="34" charset="-122"/>
              <a:cs typeface="Amazon Ember" panose="020B0603020204020204" pitchFamily="34" charset="0"/>
            </a:endParaRPr>
          </a:p>
        </p:txBody>
      </p:sp>
    </p:spTree>
    <p:extLst>
      <p:ext uri="{BB962C8B-B14F-4D97-AF65-F5344CB8AC3E}">
        <p14:creationId xmlns:p14="http://schemas.microsoft.com/office/powerpoint/2010/main" val="29144999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268888"/>
          </a:xfrm>
        </p:spPr>
        <p:txBody>
          <a:bodyPr rtlCol="0"/>
          <a:lstStyle/>
          <a:p>
            <a:pPr rtl="0"/>
            <a:r>
              <a:rPr lang="zh-CN" sz="1100" dirty="0">
                <a:latin typeface="Amazon Ember" panose="020B0603020204020204" pitchFamily="34" charset="0"/>
                <a:ea typeface="Microsoft YaHei" panose="020B0503020204020204" pitchFamily="34" charset="-122"/>
                <a:cs typeface="Amazon Ember" panose="020B0603020204020204" pitchFamily="34" charset="0"/>
              </a:rPr>
              <a:t>借助 AWS Elastic Beanstalk，您可通过 AWS 管理控制台、AWS 命令行界面 (AWS CLI)、Visual Studio 和 Eclipse 来部署代码。它提供了您的应用程序所需的所有应用程序服务。您只需创建代码。Elastic Beanstalk 旨在使您的应用程序部署变得快速而简单。 </a:t>
            </a:r>
          </a:p>
          <a:p>
            <a:pPr rtl="0"/>
            <a:endParaRPr lang="en-US" sz="1100" dirty="0">
              <a:latin typeface="Amazon Ember" panose="020B0603020204020204" pitchFamily="34" charset="0"/>
              <a:ea typeface="Microsoft YaHei" panose="020B0503020204020204" pitchFamily="34" charset="-122"/>
              <a:cs typeface="Amazon Ember" panose="020B0603020204020204" pitchFamily="34" charset="0"/>
            </a:endParaRPr>
          </a:p>
          <a:p>
            <a:pPr rtl="0"/>
            <a:r>
              <a:rPr lang="zh-CN" sz="1100" dirty="0">
                <a:latin typeface="Amazon Ember" panose="020B0603020204020204" pitchFamily="34" charset="0"/>
                <a:ea typeface="Microsoft YaHei" panose="020B0503020204020204" pitchFamily="34" charset="-122"/>
                <a:cs typeface="Amazon Ember" panose="020B0603020204020204" pitchFamily="34" charset="0"/>
              </a:rPr>
              <a:t>Elastic Beanstalk 支持多种平台。受支持的平台包括 Docker、Go、Java、.NET、Node.js、PHP、Python 和 Ruby。 </a:t>
            </a:r>
          </a:p>
          <a:p>
            <a:pPr rtl="0"/>
            <a:endParaRPr lang="en-US" sz="1100" dirty="0">
              <a:latin typeface="Amazon Ember" panose="020B0603020204020204" pitchFamily="34" charset="0"/>
              <a:ea typeface="Microsoft YaHei" panose="020B0503020204020204" pitchFamily="34" charset="-122"/>
              <a:cs typeface="Amazon Ember" panose="020B0603020204020204" pitchFamily="34" charset="0"/>
            </a:endParaRPr>
          </a:p>
          <a:p>
            <a:pPr rtl="0"/>
            <a:r>
              <a:rPr lang="zh-CN" sz="1100" dirty="0">
                <a:latin typeface="Amazon Ember" panose="020B0603020204020204" pitchFamily="34" charset="0"/>
                <a:ea typeface="Microsoft YaHei" panose="020B0503020204020204" pitchFamily="34" charset="-122"/>
                <a:cs typeface="Amazon Ember" panose="020B0603020204020204" pitchFamily="34" charset="0"/>
              </a:rPr>
              <a:t>AWS Elastic Beanstalk 在以下平台上部署您的代码：</a:t>
            </a:r>
            <a:r>
              <a:rPr lang="zh-CN" sz="1100" b="1" dirty="0">
                <a:latin typeface="Amazon Ember" panose="020B0603020204020204" pitchFamily="34" charset="0"/>
                <a:ea typeface="Microsoft YaHei" panose="020B0503020204020204" pitchFamily="34" charset="-122"/>
                <a:cs typeface="Amazon Ember" panose="020B0603020204020204" pitchFamily="34" charset="0"/>
              </a:rPr>
              <a:t>Apache Tomcat</a:t>
            </a:r>
            <a:r>
              <a:rPr lang="zh-CN" sz="1100" dirty="0">
                <a:latin typeface="Amazon Ember" panose="020B0603020204020204" pitchFamily="34" charset="0"/>
                <a:ea typeface="Microsoft YaHei" panose="020B0503020204020204" pitchFamily="34" charset="-122"/>
                <a:cs typeface="Amazon Ember" panose="020B0603020204020204" pitchFamily="34" charset="0"/>
              </a:rPr>
              <a:t>（Java 应用程序）；</a:t>
            </a:r>
            <a:r>
              <a:rPr lang="zh-CN" sz="1100" b="1" dirty="0">
                <a:latin typeface="Amazon Ember" panose="020B0603020204020204" pitchFamily="34" charset="0"/>
                <a:ea typeface="Microsoft YaHei" panose="020B0503020204020204" pitchFamily="34" charset="-122"/>
                <a:cs typeface="Amazon Ember" panose="020B0603020204020204" pitchFamily="34" charset="0"/>
              </a:rPr>
              <a:t>Apache HTTP Server</a:t>
            </a:r>
            <a:r>
              <a:rPr lang="zh-CN" sz="1100" dirty="0">
                <a:latin typeface="Amazon Ember" panose="020B0603020204020204" pitchFamily="34" charset="0"/>
                <a:ea typeface="Microsoft YaHei" panose="020B0503020204020204" pitchFamily="34" charset="-122"/>
                <a:cs typeface="Amazon Ember" panose="020B0603020204020204" pitchFamily="34" charset="0"/>
              </a:rPr>
              <a:t>（PHP 和 Python 应用程序）；</a:t>
            </a:r>
            <a:r>
              <a:rPr lang="zh-CN" sz="1100" b="1" dirty="0">
                <a:latin typeface="Amazon Ember" panose="020B0603020204020204" pitchFamily="34" charset="0"/>
                <a:ea typeface="Microsoft YaHei" panose="020B0503020204020204" pitchFamily="34" charset="-122"/>
                <a:cs typeface="Amazon Ember" panose="020B0603020204020204" pitchFamily="34" charset="0"/>
              </a:rPr>
              <a:t>NGINX</a:t>
            </a:r>
            <a:r>
              <a:rPr lang="zh-CN" sz="1100" dirty="0">
                <a:latin typeface="Amazon Ember" panose="020B0603020204020204" pitchFamily="34" charset="0"/>
                <a:ea typeface="Microsoft YaHei" panose="020B0503020204020204" pitchFamily="34" charset="-122"/>
                <a:cs typeface="Amazon Ember" panose="020B0603020204020204" pitchFamily="34" charset="0"/>
              </a:rPr>
              <a:t> 或 </a:t>
            </a:r>
            <a:r>
              <a:rPr lang="zh-CN" sz="1100" b="1" dirty="0">
                <a:latin typeface="Amazon Ember" panose="020B0603020204020204" pitchFamily="34" charset="0"/>
                <a:ea typeface="Microsoft YaHei" panose="020B0503020204020204" pitchFamily="34" charset="-122"/>
                <a:cs typeface="Amazon Ember" panose="020B0603020204020204" pitchFamily="34" charset="0"/>
              </a:rPr>
              <a:t>Apache HTTP Server</a:t>
            </a:r>
            <a:r>
              <a:rPr lang="zh-CN" sz="1100" dirty="0">
                <a:latin typeface="Amazon Ember" panose="020B0603020204020204" pitchFamily="34" charset="0"/>
                <a:ea typeface="Microsoft YaHei" panose="020B0503020204020204" pitchFamily="34" charset="-122"/>
                <a:cs typeface="Amazon Ember" panose="020B0603020204020204" pitchFamily="34" charset="0"/>
              </a:rPr>
              <a:t>（Node.js 应用程序）；</a:t>
            </a:r>
            <a:r>
              <a:rPr lang="zh-CN" sz="1100" b="1" dirty="0">
                <a:latin typeface="Amazon Ember" panose="020B0603020204020204" pitchFamily="34" charset="0"/>
                <a:ea typeface="Microsoft YaHei" panose="020B0503020204020204" pitchFamily="34" charset="-122"/>
                <a:cs typeface="Amazon Ember" panose="020B0603020204020204" pitchFamily="34" charset="0"/>
              </a:rPr>
              <a:t>Passenger</a:t>
            </a:r>
            <a:r>
              <a:rPr lang="zh-CN" sz="1100" dirty="0">
                <a:latin typeface="Amazon Ember" panose="020B0603020204020204" pitchFamily="34" charset="0"/>
                <a:ea typeface="Microsoft YaHei" panose="020B0503020204020204" pitchFamily="34" charset="-122"/>
                <a:cs typeface="Amazon Ember" panose="020B0603020204020204" pitchFamily="34" charset="0"/>
              </a:rPr>
              <a:t> 或 </a:t>
            </a:r>
            <a:r>
              <a:rPr lang="zh-CN" sz="1100" b="1" dirty="0">
                <a:latin typeface="Amazon Ember" panose="020B0603020204020204" pitchFamily="34" charset="0"/>
                <a:ea typeface="Microsoft YaHei" panose="020B0503020204020204" pitchFamily="34" charset="-122"/>
                <a:cs typeface="Amazon Ember" panose="020B0603020204020204" pitchFamily="34" charset="0"/>
              </a:rPr>
              <a:t>Puma</a:t>
            </a:r>
            <a:r>
              <a:rPr lang="zh-CN" sz="1100" dirty="0">
                <a:latin typeface="Amazon Ember" panose="020B0603020204020204" pitchFamily="34" charset="0"/>
                <a:ea typeface="Microsoft YaHei" panose="020B0503020204020204" pitchFamily="34" charset="-122"/>
                <a:cs typeface="Amazon Ember" panose="020B0603020204020204" pitchFamily="34" charset="0"/>
              </a:rPr>
              <a:t>（Ruby 应用程序）；</a:t>
            </a:r>
            <a:r>
              <a:rPr lang="zh-CN" sz="1100" b="1" dirty="0">
                <a:latin typeface="Amazon Ember" panose="020B0603020204020204" pitchFamily="34" charset="0"/>
                <a:ea typeface="Microsoft YaHei" panose="020B0503020204020204" pitchFamily="34" charset="-122"/>
                <a:cs typeface="Amazon Ember" panose="020B0603020204020204" pitchFamily="34" charset="0"/>
              </a:rPr>
              <a:t>Microsoft Internet Information Services (IIS)</a:t>
            </a:r>
            <a:r>
              <a:rPr lang="zh-CN" sz="1100" dirty="0">
                <a:latin typeface="Amazon Ember" panose="020B0603020204020204" pitchFamily="34" charset="0"/>
                <a:ea typeface="Microsoft YaHei" panose="020B0503020204020204" pitchFamily="34" charset="-122"/>
                <a:cs typeface="Amazon Ember" panose="020B0603020204020204" pitchFamily="34" charset="0"/>
              </a:rPr>
              <a:t>（.NET 应用程序、Java SE、Docker 和 Go）。</a:t>
            </a:r>
          </a:p>
          <a:p>
            <a:pPr rtl="0"/>
            <a:endParaRPr lang="en-US" sz="1100" dirty="0">
              <a:latin typeface="Amazon Ember" panose="020B0603020204020204" pitchFamily="34" charset="0"/>
              <a:ea typeface="Microsoft YaHei" panose="020B0503020204020204" pitchFamily="34" charset="-122"/>
              <a:cs typeface="Amazon Ember" panose="020B0603020204020204" pitchFamily="34" charset="0"/>
            </a:endParaRPr>
          </a:p>
        </p:txBody>
      </p:sp>
    </p:spTree>
    <p:extLst>
      <p:ext uri="{BB962C8B-B14F-4D97-AF65-F5344CB8AC3E}">
        <p14:creationId xmlns:p14="http://schemas.microsoft.com/office/powerpoint/2010/main" val="17144906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268888"/>
          </a:xfrm>
        </p:spPr>
        <p:txBody>
          <a:bodyPr rtlCol="0"/>
          <a:lstStyle/>
          <a:p>
            <a:pPr rtl="0"/>
            <a:r>
              <a:rPr lang="zh-CN" sz="1100" dirty="0">
                <a:latin typeface="Amazon Ember" panose="020B0603020204020204" pitchFamily="34" charset="0"/>
                <a:ea typeface="Microsoft YaHei" panose="020B0503020204020204" pitchFamily="34" charset="-122"/>
                <a:cs typeface="Amazon Ember" panose="020B0603020204020204" pitchFamily="34" charset="0"/>
              </a:rPr>
              <a:t>Elastic Beanstalk </a:t>
            </a:r>
            <a:r>
              <a:rPr lang="zh-CN" sz="1100" b="1" dirty="0">
                <a:latin typeface="Amazon Ember" panose="020B0603020204020204" pitchFamily="34" charset="0"/>
                <a:ea typeface="Microsoft YaHei" panose="020B0503020204020204" pitchFamily="34" charset="-122"/>
                <a:cs typeface="Amazon Ember" panose="020B0603020204020204" pitchFamily="34" charset="0"/>
              </a:rPr>
              <a:t>快速且易于</a:t>
            </a:r>
            <a:r>
              <a:rPr lang="zh-CN" sz="1100" dirty="0">
                <a:latin typeface="Amazon Ember" panose="020B0603020204020204" pitchFamily="34" charset="0"/>
                <a:ea typeface="Microsoft YaHei" panose="020B0503020204020204" pitchFamily="34" charset="-122"/>
                <a:cs typeface="Amazon Ember" panose="020B0603020204020204" pitchFamily="34" charset="0"/>
              </a:rPr>
              <a:t> </a:t>
            </a:r>
            <a:r>
              <a:rPr lang="zh-CN" sz="1100" b="1" dirty="0">
                <a:latin typeface="Amazon Ember" panose="020B0603020204020204" pitchFamily="34" charset="0"/>
                <a:ea typeface="Microsoft YaHei" panose="020B0503020204020204" pitchFamily="34" charset="-122"/>
                <a:cs typeface="Amazon Ember" panose="020B0603020204020204" pitchFamily="34" charset="0"/>
              </a:rPr>
              <a:t>使用</a:t>
            </a:r>
            <a:r>
              <a:rPr lang="zh-CN" sz="1100" dirty="0">
                <a:latin typeface="Amazon Ember" panose="020B0603020204020204" pitchFamily="34" charset="0"/>
                <a:ea typeface="Microsoft YaHei" panose="020B0503020204020204" pitchFamily="34" charset="-122"/>
                <a:cs typeface="Amazon Ember" panose="020B0603020204020204" pitchFamily="34" charset="0"/>
              </a:rPr>
              <a:t>。请使用 AWS 管理控制台，Git 存储库或</a:t>
            </a:r>
            <a:r>
              <a:rPr lang="zh-CN" sz="1100" b="0" dirty="0">
                <a:latin typeface="Amazon Ember" panose="020B0603020204020204" pitchFamily="34" charset="0"/>
                <a:ea typeface="Microsoft YaHei" panose="020B0503020204020204" pitchFamily="34" charset="-122"/>
                <a:cs typeface="Amazon Ember" panose="020B0603020204020204" pitchFamily="34" charset="0"/>
              </a:rPr>
              <a:t>集成开发环境 (IDE)</a:t>
            </a:r>
            <a:r>
              <a:rPr lang="zh-CN" sz="1100" dirty="0">
                <a:latin typeface="Amazon Ember" panose="020B0603020204020204" pitchFamily="34" charset="0"/>
                <a:ea typeface="Microsoft YaHei" panose="020B0503020204020204" pitchFamily="34" charset="-122"/>
                <a:cs typeface="Amazon Ember" panose="020B0603020204020204" pitchFamily="34" charset="0"/>
              </a:rPr>
              <a:t>（例如 Eclipse 或 Visual Studio）上传您的应用程序。Elastic Beanstalk 自动处理容量预置、负载均衡、自动扩展以及应用程序运行状况监控的部署详细信息。 </a:t>
            </a:r>
          </a:p>
          <a:p>
            <a:pPr rtl="0"/>
            <a:r>
              <a:rPr lang="zh-CN" sz="1100" dirty="0">
                <a:latin typeface="Amazon Ember" panose="020B0603020204020204" pitchFamily="34" charset="0"/>
                <a:ea typeface="Microsoft YaHei" panose="020B0503020204020204" pitchFamily="34" charset="-122"/>
                <a:cs typeface="Amazon Ember" panose="020B0603020204020204" pitchFamily="34" charset="0"/>
              </a:rPr>
              <a:t> </a:t>
            </a:r>
          </a:p>
          <a:p>
            <a:pPr rtl="0"/>
            <a:r>
              <a:rPr lang="zh-CN" sz="1100" dirty="0">
                <a:latin typeface="Amazon Ember" panose="020B0603020204020204" pitchFamily="34" charset="0"/>
                <a:ea typeface="Microsoft YaHei" panose="020B0503020204020204" pitchFamily="34" charset="-122"/>
                <a:cs typeface="Amazon Ember" panose="020B0603020204020204" pitchFamily="34" charset="0"/>
              </a:rPr>
              <a:t>您可以专注于编写代码，无需管理和配置服务器、数据库、负载均衡器、防火墙和网络，从而提高</a:t>
            </a:r>
            <a:r>
              <a:rPr lang="zh-CN" sz="1100" b="1" dirty="0">
                <a:latin typeface="Amazon Ember" panose="020B0603020204020204" pitchFamily="34" charset="0"/>
                <a:ea typeface="Microsoft YaHei" panose="020B0503020204020204" pitchFamily="34" charset="-122"/>
                <a:cs typeface="Amazon Ember" panose="020B0603020204020204" pitchFamily="34" charset="0"/>
              </a:rPr>
              <a:t>开发人员效率</a:t>
            </a:r>
            <a:r>
              <a:rPr lang="zh-CN" sz="1100" dirty="0">
                <a:latin typeface="Amazon Ember" panose="020B0603020204020204" pitchFamily="34" charset="0"/>
                <a:ea typeface="Microsoft YaHei" panose="020B0503020204020204" pitchFamily="34" charset="-122"/>
                <a:cs typeface="Amazon Ember" panose="020B0603020204020204" pitchFamily="34" charset="0"/>
              </a:rPr>
              <a:t>。AWS 使用补丁和更新来更新运行您的应用程序的基础平台。 </a:t>
            </a:r>
          </a:p>
          <a:p>
            <a:pPr rtl="0"/>
            <a:r>
              <a:rPr lang="zh-CN" sz="1100" dirty="0">
                <a:latin typeface="Amazon Ember" panose="020B0603020204020204" pitchFamily="34" charset="0"/>
                <a:ea typeface="Microsoft YaHei" panose="020B0503020204020204" pitchFamily="34" charset="-122"/>
                <a:cs typeface="Amazon Ember" panose="020B0603020204020204" pitchFamily="34" charset="0"/>
              </a:rPr>
              <a:t> </a:t>
            </a:r>
          </a:p>
          <a:p>
            <a:pPr rtl="0"/>
            <a:r>
              <a:rPr lang="zh-CN" sz="1100" dirty="0">
                <a:latin typeface="Amazon Ember" panose="020B0603020204020204" pitchFamily="34" charset="0"/>
                <a:ea typeface="Microsoft YaHei" panose="020B0503020204020204" pitchFamily="34" charset="-122"/>
                <a:cs typeface="Amazon Ember" panose="020B0603020204020204" pitchFamily="34" charset="0"/>
              </a:rPr>
              <a:t>Elastic Beanstalk </a:t>
            </a:r>
            <a:r>
              <a:rPr lang="zh-CN" sz="1100" b="1" dirty="0">
                <a:latin typeface="Amazon Ember" panose="020B0603020204020204" pitchFamily="34" charset="0"/>
                <a:ea typeface="Microsoft YaHei" panose="020B0503020204020204" pitchFamily="34" charset="-122"/>
                <a:cs typeface="Amazon Ember" panose="020B0603020204020204" pitchFamily="34" charset="0"/>
              </a:rPr>
              <a:t>不会过度扩展</a:t>
            </a:r>
            <a:r>
              <a:rPr lang="zh-CN" sz="1100" dirty="0">
                <a:latin typeface="Amazon Ember" panose="020B0603020204020204" pitchFamily="34" charset="0"/>
                <a:ea typeface="Microsoft YaHei" panose="020B0503020204020204" pitchFamily="34" charset="-122"/>
                <a:cs typeface="Amazon Ember" panose="020B0603020204020204" pitchFamily="34" charset="0"/>
              </a:rPr>
              <a:t>。借助 Elastic Beanstalk，您的应用程序可以处理峰值工作负载或流量，同时最大限度地降低成本。它根据应用程序的具体需要，使用可轻松调整的自动扩展设置，自动扩展或缩减您的应用程序。您可以使用 CPU 利用率指标来触发自动扩展操作。</a:t>
            </a:r>
          </a:p>
          <a:p>
            <a:pPr rtl="0"/>
            <a:br>
              <a:rPr lang="en-US" sz="1100" b="1" dirty="0">
                <a:latin typeface="Amazon Ember" panose="020B0603020204020204" pitchFamily="34" charset="0"/>
                <a:ea typeface="Microsoft YaHei" panose="020B0503020204020204" pitchFamily="34" charset="-122"/>
                <a:cs typeface="Amazon Ember" panose="020B0603020204020204" pitchFamily="34" charset="0"/>
              </a:rPr>
            </a:br>
            <a:r>
              <a:rPr lang="zh-CN" sz="1100" dirty="0">
                <a:latin typeface="Amazon Ember" panose="020B0603020204020204" pitchFamily="34" charset="0"/>
                <a:ea typeface="Microsoft YaHei" panose="020B0503020204020204" pitchFamily="34" charset="-122"/>
                <a:cs typeface="Amazon Ember" panose="020B0603020204020204" pitchFamily="34" charset="0"/>
              </a:rPr>
              <a:t>您可以</a:t>
            </a:r>
            <a:r>
              <a:rPr lang="zh-CN" sz="1100" b="1" dirty="0">
                <a:latin typeface="Amazon Ember" panose="020B0603020204020204" pitchFamily="34" charset="0"/>
                <a:ea typeface="Microsoft YaHei" panose="020B0503020204020204" pitchFamily="34" charset="-122"/>
                <a:cs typeface="Amazon Ember" panose="020B0603020204020204" pitchFamily="34" charset="0"/>
              </a:rPr>
              <a:t>自由选择最适合应用程序的 AWS 资源</a:t>
            </a:r>
            <a:r>
              <a:rPr lang="zh-CN" sz="1100" b="0" dirty="0">
                <a:latin typeface="Amazon Ember" panose="020B0603020204020204" pitchFamily="34" charset="0"/>
                <a:ea typeface="Microsoft YaHei" panose="020B0503020204020204" pitchFamily="34" charset="-122"/>
                <a:cs typeface="Amazon Ember" panose="020B0603020204020204" pitchFamily="34" charset="0"/>
              </a:rPr>
              <a:t>，</a:t>
            </a:r>
            <a:r>
              <a:rPr lang="zh-CN" sz="1100" dirty="0">
                <a:latin typeface="Amazon Ember" panose="020B0603020204020204" pitchFamily="34" charset="0"/>
                <a:ea typeface="Microsoft YaHei" panose="020B0503020204020204" pitchFamily="34" charset="-122"/>
                <a:cs typeface="Amazon Ember" panose="020B0603020204020204" pitchFamily="34" charset="0"/>
              </a:rPr>
              <a:t>例如 Amazon EC2 实例类型。利用 Elastic Beanstalk，您可以完全完整控制支持您应用程序的 AWS 资源。如果您决定要接管基础设施的部分（或全部）组件，可以借助 Elastic Beanstalk 提供的管理功能顺利达到目的。</a:t>
            </a:r>
          </a:p>
        </p:txBody>
      </p:sp>
    </p:spTree>
    <p:extLst>
      <p:ext uri="{BB962C8B-B14F-4D97-AF65-F5344CB8AC3E}">
        <p14:creationId xmlns:p14="http://schemas.microsoft.com/office/powerpoint/2010/main" val="34875630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zh-CN" sz="1100" dirty="0">
                <a:latin typeface="Amazon Ember" panose="020B0603020204020204" pitchFamily="34" charset="0"/>
                <a:ea typeface="Microsoft YaHei" panose="020B0503020204020204" pitchFamily="34" charset="-122"/>
                <a:cs typeface="Amazon Ember" panose="020B0603020204020204" pitchFamily="34" charset="0"/>
              </a:rPr>
              <a:t>总体来说，您在本模块中学习了如何：</a:t>
            </a:r>
          </a:p>
          <a:p>
            <a:pPr rtl="0"/>
            <a:endParaRPr lang="en-US" sz="1100" dirty="0">
              <a:latin typeface="Amazon Ember" panose="020B0603020204020204" pitchFamily="34" charset="0"/>
              <a:ea typeface="Microsoft YaHei" panose="020B0503020204020204" pitchFamily="34" charset="-122"/>
              <a:cs typeface="Amazon Ember" panose="020B0603020204020204" pitchFamily="34" charset="0"/>
            </a:endParaRPr>
          </a:p>
          <a:p>
            <a:pPr marL="171450" indent="-171450" rtl="0">
              <a:buFont typeface="Arial" panose="020B0604020202020204" pitchFamily="34" charset="0"/>
              <a:buChar char="•"/>
            </a:pPr>
            <a:r>
              <a:rPr lang="zh-CN" sz="1100" dirty="0">
                <a:latin typeface="Amazon Ember" panose="020B0603020204020204" pitchFamily="34" charset="0"/>
                <a:ea typeface="Microsoft YaHei" panose="020B0503020204020204" pitchFamily="34" charset="-122"/>
                <a:cs typeface="Amazon Ember" panose="020B0603020204020204" pitchFamily="34" charset="0"/>
              </a:rPr>
              <a:t>概述云中的不同 AWS 计算服务</a:t>
            </a:r>
          </a:p>
          <a:p>
            <a:pPr marL="171450" indent="-171450" rtl="0">
              <a:buFont typeface="Arial" panose="020B0604020202020204" pitchFamily="34" charset="0"/>
              <a:buChar char="•"/>
            </a:pPr>
            <a:r>
              <a:rPr lang="zh-CN" sz="1100" dirty="0">
                <a:latin typeface="Amazon Ember" panose="020B0603020204020204" pitchFamily="34" charset="0"/>
                <a:ea typeface="Microsoft YaHei" panose="020B0503020204020204" pitchFamily="34" charset="-122"/>
                <a:cs typeface="Amazon Ember" panose="020B0603020204020204" pitchFamily="34" charset="0"/>
              </a:rPr>
              <a:t>演示为何要使用 Amazon Elastic Compute Cloud (Amazon EC2)</a:t>
            </a:r>
          </a:p>
          <a:p>
            <a:pPr marL="171450" indent="-171450" rtl="0">
              <a:buFont typeface="Arial" panose="020B0604020202020204" pitchFamily="34" charset="0"/>
              <a:buChar char="•"/>
            </a:pPr>
            <a:r>
              <a:rPr lang="zh-CN" sz="1100" dirty="0">
                <a:latin typeface="Amazon Ember" panose="020B0603020204020204" pitchFamily="34" charset="0"/>
                <a:ea typeface="Microsoft YaHei" panose="020B0503020204020204" pitchFamily="34" charset="-122"/>
                <a:cs typeface="Amazon Ember" panose="020B0603020204020204" pitchFamily="34" charset="0"/>
              </a:rPr>
              <a:t>识别 Amazon EC2 控制台中的功能</a:t>
            </a:r>
          </a:p>
          <a:p>
            <a:pPr marL="171450" indent="-171450" rtl="0">
              <a:buFont typeface="Arial" panose="020B0604020202020204" pitchFamily="34" charset="0"/>
              <a:buChar char="•"/>
            </a:pPr>
            <a:r>
              <a:rPr lang="zh-CN" sz="1100" dirty="0">
                <a:latin typeface="Amazon Ember" panose="020B0603020204020204" pitchFamily="34" charset="0"/>
                <a:ea typeface="Microsoft YaHei" panose="020B0503020204020204" pitchFamily="34" charset="-122"/>
                <a:cs typeface="Amazon Ember" panose="020B0603020204020204" pitchFamily="34" charset="0"/>
              </a:rPr>
              <a:t>在 Amazon EC2 中执行基本功能以构建虚拟计算环境</a:t>
            </a:r>
          </a:p>
          <a:p>
            <a:pPr marL="171450" indent="-171450" rtl="0">
              <a:buFont typeface="Arial" panose="020B0604020202020204" pitchFamily="34" charset="0"/>
              <a:buChar char="•"/>
            </a:pPr>
            <a:r>
              <a:rPr lang="zh-CN" sz="1100" dirty="0">
                <a:latin typeface="Amazon Ember" panose="020B0603020204020204" pitchFamily="34" charset="0"/>
                <a:ea typeface="Microsoft YaHei" panose="020B0503020204020204" pitchFamily="34" charset="-122"/>
                <a:cs typeface="Amazon Ember" panose="020B0603020204020204" pitchFamily="34" charset="0"/>
              </a:rPr>
              <a:t>识别 Amazon EC2 成本优化要素</a:t>
            </a:r>
          </a:p>
          <a:p>
            <a:pPr marL="171450" indent="-171450" rtl="0">
              <a:buFont typeface="Arial" panose="020B0604020202020204" pitchFamily="34" charset="0"/>
              <a:buChar char="•"/>
            </a:pPr>
            <a:r>
              <a:rPr lang="zh-CN" sz="1100" dirty="0">
                <a:latin typeface="Amazon Ember" panose="020B0603020204020204" pitchFamily="34" charset="0"/>
                <a:ea typeface="Microsoft YaHei" panose="020B0503020204020204" pitchFamily="34" charset="-122"/>
                <a:cs typeface="Amazon Ember" panose="020B0603020204020204" pitchFamily="34" charset="0"/>
              </a:rPr>
              <a:t>演示何时使用 AWS Elastic Beanstalk</a:t>
            </a:r>
          </a:p>
          <a:p>
            <a:pPr marL="171450" indent="-171450" rtl="0">
              <a:buFont typeface="Arial" panose="020B0604020202020204" pitchFamily="34" charset="0"/>
              <a:buChar char="•"/>
            </a:pPr>
            <a:r>
              <a:rPr lang="zh-CN" sz="1100" dirty="0">
                <a:latin typeface="Amazon Ember" panose="020B0603020204020204" pitchFamily="34" charset="0"/>
                <a:ea typeface="Microsoft YaHei" panose="020B0503020204020204" pitchFamily="34" charset="-122"/>
                <a:cs typeface="Amazon Ember" panose="020B0603020204020204" pitchFamily="34" charset="0"/>
              </a:rPr>
              <a:t>演示何时使用 AWS Lambda</a:t>
            </a:r>
          </a:p>
          <a:p>
            <a:pPr marL="171450" indent="-171450" rtl="0">
              <a:buFont typeface="Arial" panose="020B0604020202020204" pitchFamily="34" charset="0"/>
              <a:buChar char="•"/>
            </a:pPr>
            <a:r>
              <a:rPr lang="zh-CN" sz="1100" dirty="0">
                <a:latin typeface="Amazon Ember" panose="020B0603020204020204" pitchFamily="34" charset="0"/>
                <a:ea typeface="Microsoft YaHei" panose="020B0503020204020204" pitchFamily="34" charset="-122"/>
                <a:cs typeface="Amazon Ember" panose="020B0603020204020204" pitchFamily="34" charset="0"/>
              </a:rPr>
              <a:t>确定如何在托管服务器集群中运行容器化应用程序</a:t>
            </a:r>
          </a:p>
          <a:p>
            <a:pPr marL="0" indent="0" rtl="0">
              <a:buFont typeface="Arial" panose="020B0604020202020204" pitchFamily="34" charset="0"/>
              <a:buNone/>
            </a:pPr>
            <a:endParaRPr lang="en-US" sz="1100" dirty="0">
              <a:latin typeface="Amazon Ember" panose="020B0603020204020204" pitchFamily="34" charset="0"/>
              <a:ea typeface="Microsoft YaHei" panose="020B0503020204020204" pitchFamily="34" charset="-122"/>
              <a:cs typeface="Amazon Ember" panose="020B0603020204020204" pitchFamily="34" charset="0"/>
            </a:endParaRPr>
          </a:p>
          <a:p>
            <a:pPr marL="171450" lvl="0" indent="-171450" rtl="0">
              <a:buFont typeface="Arial" panose="020B0604020202020204" pitchFamily="34" charset="0"/>
              <a:buChar char="•"/>
            </a:pPr>
            <a:endParaRPr lang="en-US" sz="1100" dirty="0">
              <a:latin typeface="Amazon Ember" panose="020B0603020204020204" pitchFamily="34" charset="0"/>
              <a:ea typeface="Microsoft YaHei" panose="020B0503020204020204" pitchFamily="34" charset="-122"/>
              <a:cs typeface="Amazon Ember" panose="020B0603020204020204" pitchFamily="34" charset="0"/>
            </a:endParaRPr>
          </a:p>
          <a:p>
            <a:pPr rtl="0"/>
            <a:endParaRPr lang="en-US" sz="1100" dirty="0">
              <a:latin typeface="Amazon Ember" panose="020B0603020204020204" pitchFamily="34" charset="0"/>
              <a:ea typeface="Microsoft YaHei" panose="020B0503020204020204" pitchFamily="34" charset="-122"/>
              <a:cs typeface="Amazon Ember" panose="020B0603020204020204" pitchFamily="34" charset="0"/>
            </a:endParaRPr>
          </a:p>
        </p:txBody>
      </p:sp>
    </p:spTree>
    <p:extLst>
      <p:ext uri="{BB962C8B-B14F-4D97-AF65-F5344CB8AC3E}">
        <p14:creationId xmlns:p14="http://schemas.microsoft.com/office/powerpoint/2010/main" val="3731973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sz="1100" dirty="0">
                <a:latin typeface="Amazon Ember" panose="020B0603020204020204" pitchFamily="34" charset="0"/>
                <a:ea typeface="Microsoft YaHei" panose="020B0503020204020204" pitchFamily="34" charset="-122"/>
                <a:cs typeface="Amazon Ember" panose="020B0603020204020204" pitchFamily="34" charset="0"/>
              </a:rPr>
              <a:t>查看答案选项，并根据之前突出显示的关键字排除错误选项。</a:t>
            </a:r>
            <a:endParaRPr lang="en-US" sz="1100" dirty="0">
              <a:latin typeface="Amazon Ember" panose="020B0603020204020204" pitchFamily="34" charset="0"/>
              <a:ea typeface="Microsoft YaHei" panose="020B0503020204020204" pitchFamily="34" charset="-122"/>
              <a:cs typeface="Amazon Ember" panose="020B0603020204020204" pitchFamily="34" charset="0"/>
            </a:endParaRPr>
          </a:p>
        </p:txBody>
      </p:sp>
      <p:sp>
        <p:nvSpPr>
          <p:cNvPr id="5" name="Footer Placeholder 4"/>
          <p:cNvSpPr>
            <a:spLocks noGrp="1"/>
          </p:cNvSpPr>
          <p:nvPr>
            <p:ph type="ftr" sz="quarter" idx="11"/>
          </p:nvPr>
        </p:nvSpPr>
        <p:spPr>
          <a:xfrm>
            <a:off x="0" y="8685213"/>
            <a:ext cx="5347504" cy="458787"/>
          </a:xfrm>
          <a:prstGeom prst="rect">
            <a:avLst/>
          </a:prstGeom>
        </p:spPr>
        <p:txBody>
          <a:bodyPr rtlCol="0"/>
          <a:lstStyle/>
          <a:p>
            <a:pPr rtl="0"/>
            <a:r>
              <a:rPr lang="zh-CN">
                <a:latin typeface="Amazon Ember" panose="020B0603020204020204" pitchFamily="34" charset="0"/>
                <a:ea typeface="Microsoft YaHei" panose="020B0503020204020204" pitchFamily="34" charset="-122"/>
                <a:cs typeface="Amazon Ember" panose="020B0603020204020204" pitchFamily="34" charset="0"/>
              </a:rPr>
              <a:t> </a:t>
            </a:r>
          </a:p>
        </p:txBody>
      </p:sp>
    </p:spTree>
    <p:extLst>
      <p:ext uri="{BB962C8B-B14F-4D97-AF65-F5344CB8AC3E}">
        <p14:creationId xmlns:p14="http://schemas.microsoft.com/office/powerpoint/2010/main" val="1415924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zh-CN" sz="1100" b="1" dirty="0">
                <a:latin typeface="Amazon Ember" panose="020B0603020204020204" pitchFamily="34" charset="0"/>
                <a:ea typeface="Microsoft YaHei" panose="020B0503020204020204" pitchFamily="34" charset="-122"/>
                <a:cs typeface="Amazon Ember" panose="020B0603020204020204" pitchFamily="34" charset="0"/>
              </a:rPr>
              <a:t>Docker</a:t>
            </a:r>
            <a:r>
              <a:rPr lang="zh-CN" sz="1100" dirty="0">
                <a:latin typeface="Amazon Ember" panose="020B0603020204020204" pitchFamily="34" charset="0"/>
                <a:ea typeface="Microsoft YaHei" panose="020B0503020204020204" pitchFamily="34" charset="-122"/>
                <a:cs typeface="Amazon Ember" panose="020B0603020204020204" pitchFamily="34" charset="0"/>
              </a:rPr>
              <a:t> 是一个将软件（例如应用程序）打包到容器中的软件平台。 </a:t>
            </a:r>
          </a:p>
          <a:p>
            <a:pPr rtl="0"/>
            <a:endParaRPr lang="en-US" sz="1100" dirty="0">
              <a:latin typeface="Amazon Ember" panose="020B0603020204020204" pitchFamily="34" charset="0"/>
              <a:ea typeface="Microsoft YaHei" panose="020B0503020204020204" pitchFamily="34" charset="-122"/>
              <a:cs typeface="Amazon Ember" panose="020B0603020204020204" pitchFamily="34" charset="0"/>
            </a:endParaRPr>
          </a:p>
          <a:p>
            <a:pPr rtl="0"/>
            <a:r>
              <a:rPr lang="zh-CN" sz="1100" dirty="0">
                <a:latin typeface="Amazon Ember" panose="020B0603020204020204" pitchFamily="34" charset="0"/>
                <a:ea typeface="Microsoft YaHei" panose="020B0503020204020204" pitchFamily="34" charset="-122"/>
                <a:cs typeface="Amazon Ember" panose="020B0603020204020204" pitchFamily="34" charset="0"/>
              </a:rPr>
              <a:t>Docker 安装在将托管容器的每个服务器上，并提供可用于构建、启动或停止容器的简单命令。</a:t>
            </a:r>
          </a:p>
          <a:p>
            <a:pPr rtl="0"/>
            <a:endParaRPr lang="en-US" sz="1100" b="1" dirty="0">
              <a:latin typeface="Amazon Ember" panose="020B0603020204020204" pitchFamily="34" charset="0"/>
              <a:ea typeface="Microsoft YaHei" panose="020B0503020204020204" pitchFamily="34" charset="-122"/>
              <a:cs typeface="Amazon Ember" panose="020B0603020204020204" pitchFamily="34" charset="0"/>
            </a:endParaRPr>
          </a:p>
          <a:p>
            <a:pPr rtl="0"/>
            <a:r>
              <a:rPr lang="zh-CN" sz="1100" dirty="0">
                <a:latin typeface="Amazon Ember" panose="020B0603020204020204" pitchFamily="34" charset="0"/>
                <a:ea typeface="Microsoft YaHei" panose="020B0503020204020204" pitchFamily="34" charset="-122"/>
                <a:cs typeface="Amazon Ember" panose="020B0603020204020204" pitchFamily="34" charset="0"/>
              </a:rPr>
              <a:t>借助 Docker，您可以将应用程序快速部署和扩展到任何环境中。</a:t>
            </a:r>
          </a:p>
          <a:p>
            <a:pPr rtl="0"/>
            <a:endParaRPr lang="en-US" sz="1100" dirty="0">
              <a:latin typeface="Amazon Ember" panose="020B0603020204020204" pitchFamily="34" charset="0"/>
              <a:ea typeface="Microsoft YaHei" panose="020B0503020204020204" pitchFamily="34" charset="-122"/>
              <a:cs typeface="Amazon Ember" panose="020B0603020204020204" pitchFamily="34" charset="0"/>
            </a:endParaRPr>
          </a:p>
          <a:p>
            <a:pPr rtl="0"/>
            <a:r>
              <a:rPr lang="zh-CN" sz="1100" dirty="0">
                <a:latin typeface="Amazon Ember" panose="020B0603020204020204" pitchFamily="34" charset="0"/>
                <a:ea typeface="Microsoft YaHei" panose="020B0503020204020204" pitchFamily="34" charset="-122"/>
                <a:cs typeface="Amazon Ember" panose="020B0603020204020204" pitchFamily="34" charset="0"/>
              </a:rPr>
              <a:t>当您要执行以下操作时，最好使用 Docker 作为解决方案：</a:t>
            </a:r>
          </a:p>
          <a:p>
            <a:pPr marL="171450" indent="-171450" rtl="0">
              <a:buFont typeface="Arial" panose="020B0604020202020204" pitchFamily="34" charset="0"/>
              <a:buChar char="•"/>
            </a:pPr>
            <a:r>
              <a:rPr lang="zh-CN" sz="1100" dirty="0">
                <a:latin typeface="Amazon Ember" panose="020B0603020204020204" pitchFamily="34" charset="0"/>
                <a:ea typeface="Microsoft YaHei" panose="020B0503020204020204" pitchFamily="34" charset="-122"/>
                <a:cs typeface="Amazon Ember" panose="020B0603020204020204" pitchFamily="34" charset="0"/>
              </a:rPr>
              <a:t>建立标准化环境 </a:t>
            </a:r>
          </a:p>
          <a:p>
            <a:pPr marL="171450" indent="-171450" rtl="0">
              <a:buFont typeface="Arial" panose="020B0604020202020204" pitchFamily="34" charset="0"/>
              <a:buChar char="•"/>
            </a:pPr>
            <a:r>
              <a:rPr lang="zh-CN" sz="1100" dirty="0">
                <a:latin typeface="Amazon Ember" panose="020B0603020204020204" pitchFamily="34" charset="0"/>
                <a:ea typeface="Microsoft YaHei" panose="020B0503020204020204" pitchFamily="34" charset="-122"/>
                <a:cs typeface="Amazon Ember" panose="020B0603020204020204" pitchFamily="34" charset="0"/>
              </a:rPr>
              <a:t>减少语言堆栈和版本之间的冲突</a:t>
            </a:r>
          </a:p>
          <a:p>
            <a:pPr marL="171450" indent="-171450" rtl="0">
              <a:buFont typeface="Arial" panose="020B0604020202020204" pitchFamily="34" charset="0"/>
              <a:buChar char="•"/>
            </a:pPr>
            <a:r>
              <a:rPr lang="zh-CN" sz="1100" dirty="0">
                <a:latin typeface="Amazon Ember" panose="020B0603020204020204" pitchFamily="34" charset="0"/>
                <a:ea typeface="Microsoft YaHei" panose="020B0503020204020204" pitchFamily="34" charset="-122"/>
                <a:cs typeface="Amazon Ember" panose="020B0603020204020204" pitchFamily="34" charset="0"/>
              </a:rPr>
              <a:t>使用容器即服务</a:t>
            </a:r>
          </a:p>
          <a:p>
            <a:pPr marL="171450" indent="-171450" rtl="0">
              <a:buFont typeface="Arial" panose="020B0604020202020204" pitchFamily="34" charset="0"/>
              <a:buChar char="•"/>
            </a:pPr>
            <a:r>
              <a:rPr lang="zh-CN" sz="1100" dirty="0">
                <a:latin typeface="Amazon Ember" panose="020B0603020204020204" pitchFamily="34" charset="0"/>
                <a:ea typeface="Microsoft YaHei" panose="020B0503020204020204" pitchFamily="34" charset="-122"/>
                <a:cs typeface="Amazon Ember" panose="020B0603020204020204" pitchFamily="34" charset="0"/>
              </a:rPr>
              <a:t>使用标准化代码部署运行微服务</a:t>
            </a:r>
          </a:p>
          <a:p>
            <a:pPr marL="171450" indent="-171450" rtl="0">
              <a:buFont typeface="Arial" panose="020B0604020202020204" pitchFamily="34" charset="0"/>
              <a:buChar char="•"/>
            </a:pPr>
            <a:r>
              <a:rPr lang="zh-CN" sz="1100" dirty="0">
                <a:latin typeface="Amazon Ember" panose="020B0603020204020204" pitchFamily="34" charset="0"/>
                <a:ea typeface="Microsoft YaHei" panose="020B0503020204020204" pitchFamily="34" charset="-122"/>
                <a:cs typeface="Amazon Ember" panose="020B0603020204020204" pitchFamily="34" charset="0"/>
              </a:rPr>
              <a:t>需要数据处理的可移植性</a:t>
            </a:r>
            <a:endParaRPr lang="en-US" sz="1100" dirty="0">
              <a:latin typeface="Amazon Ember" panose="020B0603020204020204" pitchFamily="34" charset="0"/>
              <a:ea typeface="Microsoft YaHei" panose="020B0503020204020204" pitchFamily="34" charset="-122"/>
              <a:cs typeface="Amazon Ember" panose="020B0603020204020204" pitchFamily="34" charset="0"/>
            </a:endParaRPr>
          </a:p>
          <a:p>
            <a:pPr rtl="0"/>
            <a:endParaRPr lang="en-US" sz="1100" dirty="0">
              <a:latin typeface="Amazon Ember" panose="020B0603020204020204" pitchFamily="34" charset="0"/>
              <a:ea typeface="Microsoft YaHei" panose="020B0503020204020204" pitchFamily="34" charset="-122"/>
              <a:cs typeface="Amazon Ember" panose="020B0603020204020204" pitchFamily="34" charset="0"/>
            </a:endParaRPr>
          </a:p>
        </p:txBody>
      </p:sp>
    </p:spTree>
    <p:extLst>
      <p:ext uri="{BB962C8B-B14F-4D97-AF65-F5344CB8AC3E}">
        <p14:creationId xmlns:p14="http://schemas.microsoft.com/office/powerpoint/2010/main" val="3232990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039362"/>
          </a:xfrm>
        </p:spPr>
        <p:txBody>
          <a:bodyPr rtlCol="0"/>
          <a:lstStyle/>
          <a:p>
            <a:pPr rtl="0"/>
            <a:r>
              <a:rPr lang="zh-CN" sz="1100" dirty="0">
                <a:latin typeface="Amazon Ember" panose="020B0603020204020204" pitchFamily="34" charset="0"/>
                <a:ea typeface="Microsoft YaHei" panose="020B0503020204020204" pitchFamily="34" charset="-122"/>
                <a:cs typeface="Amazon Ember" panose="020B0603020204020204" pitchFamily="34" charset="0"/>
              </a:rPr>
              <a:t>许多初次接触容器概念的人会认为容器与虚拟机完全一样。但是，二者在细节方面存在差异。一个明显的区别是：虚拟机直接在管理程序上运行，而容器可以在任何 Linux 操作系统上运行（需具有适当的内核功能支持并且存在 Docker 守护程序）。这使得容器具有良好的可移植性。笔记本电脑、虚拟机、EC2 实例和裸金属服务器 (bare metal server) 都可以用作运行容器的主机。</a:t>
            </a:r>
            <a:endParaRPr lang="en-US" sz="1100" dirty="0">
              <a:latin typeface="Amazon Ember" panose="020B0603020204020204" pitchFamily="34" charset="0"/>
              <a:ea typeface="Microsoft YaHei" panose="020B0503020204020204" pitchFamily="34" charset="-122"/>
              <a:cs typeface="Amazon Ember" panose="020B0603020204020204" pitchFamily="34" charset="0"/>
            </a:endParaRPr>
          </a:p>
          <a:p>
            <a:pPr rtl="0"/>
            <a:endParaRPr lang="en-US" sz="1100" dirty="0">
              <a:latin typeface="Amazon Ember" panose="020B0603020204020204" pitchFamily="34" charset="0"/>
              <a:ea typeface="Microsoft YaHei" panose="020B0503020204020204" pitchFamily="34" charset="-122"/>
              <a:cs typeface="Amazon Ember" panose="020B0603020204020204" pitchFamily="34" charset="0"/>
            </a:endParaRPr>
          </a:p>
          <a:p>
            <a:pPr rtl="0"/>
            <a:r>
              <a:rPr lang="zh-CN" sz="1100" b="1" dirty="0">
                <a:latin typeface="Amazon Ember" panose="020B0603020204020204" pitchFamily="34" charset="0"/>
                <a:ea typeface="Microsoft YaHei" panose="020B0503020204020204" pitchFamily="34" charset="-122"/>
                <a:cs typeface="Amazon Ember" panose="020B0603020204020204" pitchFamily="34" charset="0"/>
              </a:rPr>
              <a:t>图中右侧部分展示了基于虚拟机 (VM) 的部署。</a:t>
            </a:r>
            <a:r>
              <a:rPr lang="zh-CN" sz="1100" dirty="0">
                <a:latin typeface="Amazon Ember" panose="020B0603020204020204" pitchFamily="34" charset="0"/>
                <a:ea typeface="Microsoft YaHei" panose="020B0503020204020204" pitchFamily="34" charset="-122"/>
                <a:cs typeface="Amazon Ember" panose="020B0603020204020204" pitchFamily="34" charset="0"/>
              </a:rPr>
              <a:t>三个 EC2 实例各自直接在 AWS Global Infrastructure 提供的管理程序上运行。每个 EC2 实例都运行一个虚拟机。在这种基于虚拟机的部署中，三个应用程序都在各自的虚拟机上运行，从而提供了进程隔离。 </a:t>
            </a:r>
          </a:p>
          <a:p>
            <a:pPr rtl="0"/>
            <a:endParaRPr lang="en-US" sz="1100" baseline="0" dirty="0">
              <a:latin typeface="Amazon Ember" panose="020B0603020204020204" pitchFamily="34" charset="0"/>
              <a:ea typeface="Microsoft YaHei" panose="020B0503020204020204" pitchFamily="34" charset="-122"/>
              <a:cs typeface="Amazon Ember" panose="020B0603020204020204" pitchFamily="34" charset="0"/>
            </a:endParaRPr>
          </a:p>
          <a:p>
            <a:pPr rtl="0"/>
            <a:r>
              <a:rPr lang="zh-CN" sz="1100" b="1" dirty="0">
                <a:latin typeface="Amazon Ember" panose="020B0603020204020204" pitchFamily="34" charset="0"/>
                <a:ea typeface="Microsoft YaHei" panose="020B0503020204020204" pitchFamily="34" charset="-122"/>
                <a:cs typeface="Amazon Ember" panose="020B0603020204020204" pitchFamily="34" charset="0"/>
              </a:rPr>
              <a:t>图中左侧部分展示了基于容器的部署。</a:t>
            </a:r>
            <a:r>
              <a:rPr lang="zh-CN" sz="1100" dirty="0">
                <a:latin typeface="Amazon Ember" panose="020B0603020204020204" pitchFamily="34" charset="0"/>
                <a:ea typeface="Microsoft YaHei" panose="020B0503020204020204" pitchFamily="34" charset="-122"/>
                <a:cs typeface="Amazon Ember" panose="020B0603020204020204" pitchFamily="34" charset="0"/>
              </a:rPr>
              <a:t>只有一个 EC2 实例运行虚拟机。Docker 引擎安装在 EC2 实例的 Linux 来宾操作系统上，其中包括三个容器。在这种基于容器的部署中，每个应用程序都在各自的容器中运行（容器提供进程隔离），但是所有容器都在单个 EC2 实例上运行。容器中运行的进程直接与 Linux 来宾操作系统中的内核通信，这些进程很可能意识不到自身存在容器孤岛。Docker 引擎用于管理容器在 Linux 来宾操作系统上的运行方式，以及提供遍及整个容器生命周期的基本管理功能。 </a:t>
            </a:r>
          </a:p>
          <a:p>
            <a:pPr rtl="0"/>
            <a:endParaRPr lang="en-US" sz="1100" kern="1200" dirty="0">
              <a:solidFill>
                <a:schemeClr val="tx1"/>
              </a:solidFill>
              <a:effectLst/>
              <a:latin typeface="Amazon Ember" panose="020B0603020204020204" pitchFamily="34" charset="0"/>
              <a:ea typeface="Microsoft YaHei" panose="020B0503020204020204" pitchFamily="34" charset="-122"/>
              <a:cs typeface="Amazon Ember" panose="020B0603020204020204" pitchFamily="34" charset="0"/>
            </a:endParaRPr>
          </a:p>
          <a:p>
            <a:pPr rtl="0"/>
            <a:r>
              <a:rPr lang="zh-CN" sz="1100" dirty="0">
                <a:latin typeface="Amazon Ember" panose="020B0603020204020204" pitchFamily="34" charset="0"/>
                <a:ea typeface="Microsoft YaHei" panose="020B0503020204020204" pitchFamily="34" charset="-122"/>
                <a:cs typeface="Amazon Ember" panose="020B0603020204020204" pitchFamily="34" charset="0"/>
              </a:rPr>
              <a:t>在实际的基于容器的部署中，大型 EC2 实例可以运行数百个容器。</a:t>
            </a:r>
            <a:endParaRPr lang="en-US" sz="1100" kern="1200" dirty="0">
              <a:solidFill>
                <a:schemeClr val="tx1"/>
              </a:solidFill>
              <a:effectLst/>
              <a:latin typeface="Amazon Ember" panose="020B0603020204020204" pitchFamily="34" charset="0"/>
              <a:ea typeface="Microsoft YaHei" panose="020B0503020204020204" pitchFamily="34" charset="-122"/>
              <a:cs typeface="Amazon Ember" panose="020B0603020204020204" pitchFamily="34" charset="0"/>
            </a:endParaRPr>
          </a:p>
        </p:txBody>
      </p:sp>
    </p:spTree>
    <p:extLst>
      <p:ext uri="{BB962C8B-B14F-4D97-AF65-F5344CB8AC3E}">
        <p14:creationId xmlns:p14="http://schemas.microsoft.com/office/powerpoint/2010/main" val="1709614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sz="1100" dirty="0">
                <a:latin typeface="Amazon Ember" panose="020B0603020204020204" pitchFamily="34" charset="0"/>
                <a:ea typeface="Microsoft YaHei" panose="020B0503020204020204" pitchFamily="34" charset="-122"/>
                <a:cs typeface="Amazon Ember" panose="020B0603020204020204" pitchFamily="34" charset="0"/>
              </a:rPr>
              <a:t>鉴于您目前对容器的了解，您可能会认为可以启动一个或多个 Amazon EC2 实例，在每个实例上安装 Docker，然后手动管理和运行这些 Amazon EC2 实例上的 Docker 容器。虽然可以这样做，但是为了简化容器管理，AWS 提供了 Amazon Elastic Container Service (Amazon ECS) 服务。 </a:t>
            </a:r>
          </a:p>
          <a:p>
            <a:pPr rtl="0"/>
            <a:endParaRPr lang="en-US" sz="1100" dirty="0">
              <a:latin typeface="Amazon Ember" panose="020B0603020204020204" pitchFamily="34" charset="0"/>
              <a:ea typeface="Microsoft YaHei" panose="020B0503020204020204" pitchFamily="34" charset="-122"/>
              <a:cs typeface="Amazon Ember" panose="020B0603020204020204" pitchFamily="34" charset="0"/>
            </a:endParaRPr>
          </a:p>
          <a:p>
            <a:pPr rtl="0"/>
            <a:r>
              <a:rPr lang="zh-CN" sz="1100" b="1" dirty="0">
                <a:latin typeface="Amazon Ember" panose="020B0603020204020204" pitchFamily="34" charset="0"/>
                <a:ea typeface="Microsoft YaHei" panose="020B0503020204020204" pitchFamily="34" charset="-122"/>
                <a:cs typeface="Amazon Ember" panose="020B0603020204020204" pitchFamily="34" charset="0"/>
              </a:rPr>
              <a:t>Amazon Elastic Container Service (Amazon ECS) </a:t>
            </a:r>
            <a:r>
              <a:rPr lang="zh-CN" sz="1100" dirty="0">
                <a:latin typeface="Amazon Ember" panose="020B0603020204020204" pitchFamily="34" charset="0"/>
                <a:ea typeface="Microsoft YaHei" panose="020B0503020204020204" pitchFamily="34" charset="-122"/>
                <a:cs typeface="Amazon Ember" panose="020B0603020204020204" pitchFamily="34" charset="0"/>
              </a:rPr>
              <a:t>是一项高度可扩展的高性能容器管理服务，支持 Docker 容器。使用 Amazon ECS，您可以在 Amazon EC2 实例的托管集群上轻松运行应用程序。</a:t>
            </a:r>
          </a:p>
          <a:p>
            <a:pPr rtl="0"/>
            <a:endParaRPr lang="en-US" sz="1100" dirty="0">
              <a:latin typeface="Amazon Ember" panose="020B0603020204020204" pitchFamily="34" charset="0"/>
              <a:ea typeface="Microsoft YaHei" panose="020B0503020204020204" pitchFamily="34" charset="-122"/>
              <a:cs typeface="Amazon Ember" panose="020B0603020204020204" pitchFamily="34" charset="0"/>
            </a:endParaRPr>
          </a:p>
          <a:p>
            <a:pPr rtl="0"/>
            <a:r>
              <a:rPr lang="zh-CN" sz="1100" dirty="0">
                <a:latin typeface="Amazon Ember" panose="020B0603020204020204" pitchFamily="34" charset="0"/>
                <a:ea typeface="Microsoft YaHei" panose="020B0503020204020204" pitchFamily="34" charset="-122"/>
                <a:cs typeface="Amazon Ember" panose="020B0603020204020204" pitchFamily="34" charset="0"/>
              </a:rPr>
              <a:t>Amazon ECS 的基本功能包括： </a:t>
            </a:r>
          </a:p>
          <a:p>
            <a:pPr rtl="0"/>
            <a:endParaRPr lang="en-US" sz="1100" dirty="0">
              <a:latin typeface="Amazon Ember" panose="020B0603020204020204" pitchFamily="34" charset="0"/>
              <a:ea typeface="Microsoft YaHei" panose="020B0503020204020204" pitchFamily="34" charset="-122"/>
              <a:cs typeface="Amazon Ember" panose="020B0603020204020204" pitchFamily="34" charset="0"/>
            </a:endParaRPr>
          </a:p>
          <a:p>
            <a:pPr marL="171450" indent="-171450" rtl="0">
              <a:buFont typeface="Arial" panose="020B0604020202020204" pitchFamily="34" charset="0"/>
              <a:buChar char="•"/>
            </a:pPr>
            <a:r>
              <a:rPr lang="zh-CN" sz="1100" b="1" dirty="0">
                <a:latin typeface="Amazon Ember" panose="020B0603020204020204" pitchFamily="34" charset="0"/>
                <a:ea typeface="Microsoft YaHei" panose="020B0503020204020204" pitchFamily="34" charset="-122"/>
                <a:cs typeface="Amazon Ember" panose="020B0603020204020204" pitchFamily="34" charset="0"/>
              </a:rPr>
              <a:t>在数秒内</a:t>
            </a:r>
            <a:r>
              <a:rPr lang="zh-CN" sz="1100" dirty="0">
                <a:latin typeface="Amazon Ember" panose="020B0603020204020204" pitchFamily="34" charset="0"/>
                <a:ea typeface="Microsoft YaHei" panose="020B0503020204020204" pitchFamily="34" charset="-122"/>
                <a:cs typeface="Amazon Ember" panose="020B0603020204020204" pitchFamily="34" charset="0"/>
              </a:rPr>
              <a:t>启动数以万计的 Docker 容器</a:t>
            </a:r>
          </a:p>
          <a:p>
            <a:pPr marL="171450" indent="-171450" rtl="0">
              <a:buFont typeface="Arial" panose="020B0604020202020204" pitchFamily="34" charset="0"/>
              <a:buChar char="•"/>
            </a:pPr>
            <a:r>
              <a:rPr lang="zh-CN" sz="1100" b="1" dirty="0">
                <a:latin typeface="Amazon Ember" panose="020B0603020204020204" pitchFamily="34" charset="0"/>
                <a:ea typeface="Microsoft YaHei" panose="020B0503020204020204" pitchFamily="34" charset="-122"/>
                <a:cs typeface="Amazon Ember" panose="020B0603020204020204" pitchFamily="34" charset="0"/>
              </a:rPr>
              <a:t>监控</a:t>
            </a:r>
            <a:r>
              <a:rPr lang="zh-CN" sz="1100" dirty="0">
                <a:latin typeface="Amazon Ember" panose="020B0603020204020204" pitchFamily="34" charset="0"/>
                <a:ea typeface="Microsoft YaHei" panose="020B0503020204020204" pitchFamily="34" charset="-122"/>
                <a:cs typeface="Amazon Ember" panose="020B0603020204020204" pitchFamily="34" charset="0"/>
              </a:rPr>
              <a:t>容器部署</a:t>
            </a:r>
          </a:p>
          <a:p>
            <a:pPr marL="171450" indent="-171450" rtl="0">
              <a:buFont typeface="Arial" panose="020B0604020202020204" pitchFamily="34" charset="0"/>
              <a:buChar char="•"/>
            </a:pPr>
            <a:r>
              <a:rPr lang="zh-CN" sz="1100" b="1" dirty="0">
                <a:latin typeface="Amazon Ember" panose="020B0603020204020204" pitchFamily="34" charset="0"/>
                <a:ea typeface="Microsoft YaHei" panose="020B0503020204020204" pitchFamily="34" charset="-122"/>
                <a:cs typeface="Amazon Ember" panose="020B0603020204020204" pitchFamily="34" charset="0"/>
              </a:rPr>
              <a:t>管理</a:t>
            </a:r>
            <a:r>
              <a:rPr lang="zh-CN" sz="1100" dirty="0">
                <a:latin typeface="Amazon Ember" panose="020B0603020204020204" pitchFamily="34" charset="0"/>
                <a:ea typeface="Microsoft YaHei" panose="020B0503020204020204" pitchFamily="34" charset="-122"/>
                <a:cs typeface="Amazon Ember" panose="020B0603020204020204" pitchFamily="34" charset="0"/>
              </a:rPr>
              <a:t>运行容器的集群的状态</a:t>
            </a:r>
          </a:p>
          <a:p>
            <a:pPr marL="171450" indent="-171450" rtl="0">
              <a:buFont typeface="Arial" panose="020B0604020202020204" pitchFamily="34" charset="0"/>
              <a:buChar char="•"/>
            </a:pPr>
            <a:r>
              <a:rPr lang="zh-CN" sz="1100" b="1" dirty="0">
                <a:latin typeface="Amazon Ember" panose="020B0603020204020204" pitchFamily="34" charset="0"/>
                <a:ea typeface="Microsoft YaHei" panose="020B0503020204020204" pitchFamily="34" charset="-122"/>
                <a:cs typeface="Amazon Ember" panose="020B0603020204020204" pitchFamily="34" charset="0"/>
              </a:rPr>
              <a:t>使用内置的计划程序或第三方计划程序（例如 Apache Mesos 或 Blox）对容器进行</a:t>
            </a:r>
            <a:r>
              <a:rPr lang="zh-CN" sz="1100" b="0" dirty="0">
                <a:latin typeface="Amazon Ember" panose="020B0603020204020204" pitchFamily="34" charset="0"/>
                <a:ea typeface="Microsoft YaHei" panose="020B0503020204020204" pitchFamily="34" charset="-122"/>
                <a:cs typeface="Amazon Ember" panose="020B0603020204020204" pitchFamily="34" charset="0"/>
              </a:rPr>
              <a:t>计划</a:t>
            </a:r>
          </a:p>
          <a:p>
            <a:pPr rtl="0"/>
            <a:endParaRPr lang="en-US" sz="1100" dirty="0">
              <a:latin typeface="Amazon Ember" panose="020B0603020204020204" pitchFamily="34" charset="0"/>
              <a:ea typeface="Microsoft YaHei" panose="020B0503020204020204" pitchFamily="34" charset="-122"/>
              <a:cs typeface="Amazon Ember" panose="020B0603020204020204" pitchFamily="34" charset="0"/>
            </a:endParaRPr>
          </a:p>
          <a:p>
            <a:pPr rtl="0"/>
            <a:r>
              <a:rPr lang="zh-CN" sz="1100" dirty="0">
                <a:latin typeface="Amazon Ember" panose="020B0603020204020204" pitchFamily="34" charset="0"/>
                <a:ea typeface="Microsoft YaHei" panose="020B0503020204020204" pitchFamily="34" charset="-122"/>
                <a:cs typeface="Amazon Ember" panose="020B0603020204020204" pitchFamily="34" charset="0"/>
              </a:rPr>
              <a:t>Amazon ECS 集群也可以使用 Spot 实例和预留实例。 </a:t>
            </a:r>
          </a:p>
        </p:txBody>
      </p:sp>
    </p:spTree>
    <p:extLst>
      <p:ext uri="{BB962C8B-B14F-4D97-AF65-F5344CB8AC3E}">
        <p14:creationId xmlns:p14="http://schemas.microsoft.com/office/powerpoint/2010/main" val="2464639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zh-CN" sz="1100" dirty="0">
                <a:latin typeface="Amazon Ember" panose="020B0603020204020204" pitchFamily="34" charset="0"/>
                <a:ea typeface="Microsoft YaHei" panose="020B0503020204020204" pitchFamily="34" charset="-122"/>
                <a:cs typeface="Amazon Ember" panose="020B0603020204020204" pitchFamily="34" charset="0"/>
              </a:rPr>
              <a:t>为了使您的应用程序可以在 Amazon ECS 上运行，您需要创建</a:t>
            </a:r>
            <a:r>
              <a:rPr lang="zh-CN" sz="1100" b="1" dirty="0">
                <a:latin typeface="Amazon Ember" panose="020B0603020204020204" pitchFamily="34" charset="0"/>
                <a:ea typeface="Microsoft YaHei" panose="020B0503020204020204" pitchFamily="34" charset="-122"/>
                <a:cs typeface="Amazon Ember" panose="020B0603020204020204" pitchFamily="34" charset="0"/>
              </a:rPr>
              <a:t>任务定义</a:t>
            </a:r>
            <a:r>
              <a:rPr lang="zh-CN" sz="1100" dirty="0">
                <a:latin typeface="Amazon Ember" panose="020B0603020204020204" pitchFamily="34" charset="0"/>
                <a:ea typeface="Microsoft YaHei" panose="020B0503020204020204" pitchFamily="34" charset="-122"/>
                <a:cs typeface="Amazon Ember" panose="020B0603020204020204" pitchFamily="34" charset="0"/>
              </a:rPr>
              <a:t>。任务定义是一个文本文件，其中是对构成应用程序的</a:t>
            </a:r>
            <a:r>
              <a:rPr lang="zh-CN" sz="1100" b="1" dirty="0">
                <a:latin typeface="Amazon Ember" panose="020B0603020204020204" pitchFamily="34" charset="0"/>
                <a:ea typeface="Microsoft YaHei" panose="020B0503020204020204" pitchFamily="34" charset="-122"/>
                <a:cs typeface="Amazon Ember" panose="020B0603020204020204" pitchFamily="34" charset="0"/>
              </a:rPr>
              <a:t>一个或多个（最多十个）容器的描述</a:t>
            </a:r>
            <a:r>
              <a:rPr lang="zh-CN" sz="1100" dirty="0">
                <a:latin typeface="Amazon Ember" panose="020B0603020204020204" pitchFamily="34" charset="0"/>
                <a:ea typeface="Microsoft YaHei" panose="020B0503020204020204" pitchFamily="34" charset="-122"/>
                <a:cs typeface="Amazon Ember" panose="020B0603020204020204" pitchFamily="34" charset="0"/>
              </a:rPr>
              <a:t>。它可以被视为应用程序的蓝图。任务定义为您的应用程序指定参数，例如要使用哪些容器、应为应用程序打开哪些端口、应与任务中的容器一起使用哪些数据卷。 </a:t>
            </a:r>
          </a:p>
          <a:p>
            <a:pPr rtl="0"/>
            <a:endParaRPr lang="en-US" sz="1100" dirty="0">
              <a:latin typeface="Amazon Ember" panose="020B0603020204020204" pitchFamily="34" charset="0"/>
              <a:ea typeface="Microsoft YaHei" panose="020B0503020204020204" pitchFamily="34" charset="-122"/>
              <a:cs typeface="Amazon Ember" panose="020B0603020204020204" pitchFamily="34" charset="0"/>
            </a:endParaRPr>
          </a:p>
          <a:p>
            <a:pPr rtl="0"/>
            <a:r>
              <a:rPr lang="zh-CN" sz="1100" dirty="0">
                <a:latin typeface="Amazon Ember" panose="020B0603020204020204" pitchFamily="34" charset="0"/>
                <a:ea typeface="Microsoft YaHei" panose="020B0503020204020204" pitchFamily="34" charset="-122"/>
                <a:cs typeface="Amazon Ember" panose="020B0603020204020204" pitchFamily="34" charset="0"/>
              </a:rPr>
              <a:t>任务</a:t>
            </a:r>
            <a:r>
              <a:rPr lang="zh-CN" sz="1100" b="1" dirty="0">
                <a:latin typeface="Amazon Ember" panose="020B0603020204020204" pitchFamily="34" charset="0"/>
                <a:ea typeface="Microsoft YaHei" panose="020B0503020204020204" pitchFamily="34" charset="-122"/>
                <a:cs typeface="Amazon Ember" panose="020B0603020204020204" pitchFamily="34" charset="0"/>
              </a:rPr>
              <a:t>是集群内的任务定义的实例化。</a:t>
            </a:r>
            <a:r>
              <a:rPr lang="zh-CN" sz="1100" dirty="0">
                <a:latin typeface="Amazon Ember" panose="020B0603020204020204" pitchFamily="34" charset="0"/>
                <a:ea typeface="Microsoft YaHei" panose="020B0503020204020204" pitchFamily="34" charset="-122"/>
                <a:cs typeface="Amazon Ember" panose="020B0603020204020204" pitchFamily="34" charset="0"/>
              </a:rPr>
              <a:t>您可以指定将在集群上运行的任务数量。Amazon ECS 任务计划程序</a:t>
            </a:r>
            <a:r>
              <a:rPr lang="zh-CN" sz="1100" b="1" dirty="0">
                <a:latin typeface="Amazon Ember" panose="020B0603020204020204" pitchFamily="34" charset="0"/>
                <a:ea typeface="Microsoft YaHei" panose="020B0503020204020204" pitchFamily="34" charset="-122"/>
                <a:cs typeface="Amazon Ember" panose="020B0603020204020204" pitchFamily="34" charset="0"/>
              </a:rPr>
              <a:t>负责将任务放置到您的集群中。</a:t>
            </a:r>
            <a:r>
              <a:rPr lang="zh-CN" sz="1100" dirty="0">
                <a:latin typeface="Amazon Ember" panose="020B0603020204020204" pitchFamily="34" charset="0"/>
                <a:ea typeface="Microsoft YaHei" panose="020B0503020204020204" pitchFamily="34" charset="-122"/>
                <a:cs typeface="Amazon Ember" panose="020B0603020204020204" pitchFamily="34" charset="0"/>
              </a:rPr>
              <a:t>任务会您定义的任务定义，在一个到十个容器的任何位置运行。</a:t>
            </a:r>
            <a:br>
              <a:rPr lang="en-US" sz="1100" dirty="0">
                <a:latin typeface="Amazon Ember" panose="020B0603020204020204" pitchFamily="34" charset="0"/>
                <a:ea typeface="Microsoft YaHei" panose="020B0503020204020204" pitchFamily="34" charset="-122"/>
                <a:cs typeface="Amazon Ember" panose="020B0603020204020204" pitchFamily="34" charset="0"/>
              </a:rPr>
            </a:br>
            <a:endParaRPr lang="en-US" sz="1100" dirty="0">
              <a:latin typeface="Amazon Ember" panose="020B0603020204020204" pitchFamily="34" charset="0"/>
              <a:ea typeface="Microsoft YaHei" panose="020B0503020204020204" pitchFamily="34" charset="-122"/>
              <a:cs typeface="Amazon Ember" panose="020B0603020204020204" pitchFamily="34" charset="0"/>
            </a:endParaRPr>
          </a:p>
          <a:p>
            <a:pPr rtl="0"/>
            <a:r>
              <a:rPr lang="zh-CN" sz="1100" dirty="0">
                <a:latin typeface="Amazon Ember" panose="020B0603020204020204" pitchFamily="34" charset="0"/>
                <a:ea typeface="Microsoft YaHei" panose="020B0503020204020204" pitchFamily="34" charset="-122"/>
                <a:cs typeface="Amazon Ember" panose="020B0603020204020204" pitchFamily="34" charset="0"/>
              </a:rPr>
              <a:t>当 Amazon ECS 运行组成任务的容器时，它会将这些容器放置在 </a:t>
            </a:r>
            <a:r>
              <a:rPr lang="zh-CN" sz="1100" b="1" dirty="0">
                <a:latin typeface="Amazon Ember" panose="020B0603020204020204" pitchFamily="34" charset="0"/>
                <a:ea typeface="Microsoft YaHei" panose="020B0503020204020204" pitchFamily="34" charset="-122"/>
                <a:cs typeface="Amazon Ember" panose="020B0603020204020204" pitchFamily="34" charset="0"/>
              </a:rPr>
              <a:t>ECS</a:t>
            </a:r>
            <a:r>
              <a:rPr lang="zh-CN" sz="1100" dirty="0">
                <a:latin typeface="Amazon Ember" panose="020B0603020204020204" pitchFamily="34" charset="0"/>
                <a:ea typeface="Microsoft YaHei" panose="020B0503020204020204" pitchFamily="34" charset="-122"/>
                <a:cs typeface="Amazon Ember" panose="020B0603020204020204" pitchFamily="34" charset="0"/>
              </a:rPr>
              <a:t> </a:t>
            </a:r>
            <a:r>
              <a:rPr lang="zh-CN" sz="1100" b="1" dirty="0">
                <a:latin typeface="Amazon Ember" panose="020B0603020204020204" pitchFamily="34" charset="0"/>
                <a:ea typeface="Microsoft YaHei" panose="020B0503020204020204" pitchFamily="34" charset="-122"/>
                <a:cs typeface="Amazon Ember" panose="020B0603020204020204" pitchFamily="34" charset="0"/>
              </a:rPr>
              <a:t> </a:t>
            </a:r>
            <a:r>
              <a:rPr lang="zh-CN" sz="1100" dirty="0">
                <a:latin typeface="Amazon Ember" panose="020B0603020204020204" pitchFamily="34" charset="0"/>
                <a:ea typeface="Microsoft YaHei" panose="020B0503020204020204" pitchFamily="34" charset="-122"/>
                <a:cs typeface="Amazon Ember" panose="020B0603020204020204" pitchFamily="34" charset="0"/>
              </a:rPr>
              <a:t>集群上。当您选择 EC2 启动类型时，集群由一组运行 </a:t>
            </a:r>
            <a:r>
              <a:rPr lang="zh-CN" sz="1100" b="1" dirty="0">
                <a:latin typeface="Amazon Ember" panose="020B0603020204020204" pitchFamily="34" charset="0"/>
                <a:ea typeface="Microsoft YaHei" panose="020B0503020204020204" pitchFamily="34" charset="-122"/>
                <a:cs typeface="Amazon Ember" panose="020B0603020204020204" pitchFamily="34" charset="0"/>
              </a:rPr>
              <a:t>Amazon ECS 容器代理</a:t>
            </a:r>
            <a:r>
              <a:rPr lang="zh-CN" sz="1100" dirty="0">
                <a:latin typeface="Amazon Ember" panose="020B0603020204020204" pitchFamily="34" charset="0"/>
                <a:ea typeface="Microsoft YaHei" panose="020B0503020204020204" pitchFamily="34" charset="-122"/>
                <a:cs typeface="Amazon Ember" panose="020B0603020204020204" pitchFamily="34" charset="0"/>
              </a:rPr>
              <a:t>的 EC2 实例组成。 </a:t>
            </a:r>
          </a:p>
          <a:p>
            <a:pPr rtl="0"/>
            <a:endParaRPr lang="en-US" sz="1100" dirty="0">
              <a:latin typeface="Amazon Ember" panose="020B0603020204020204" pitchFamily="34" charset="0"/>
              <a:ea typeface="Microsoft YaHei" panose="020B0503020204020204" pitchFamily="34" charset="-122"/>
              <a:cs typeface="Amazon Ember" panose="020B0603020204020204" pitchFamily="34" charset="0"/>
            </a:endParaRPr>
          </a:p>
          <a:p>
            <a:pPr rtl="0"/>
            <a:r>
              <a:rPr lang="zh-CN" sz="1100" dirty="0">
                <a:latin typeface="Amazon Ember" panose="020B0603020204020204" pitchFamily="34" charset="0"/>
                <a:ea typeface="Microsoft YaHei" panose="020B0503020204020204" pitchFamily="34" charset="-122"/>
                <a:cs typeface="Amazon Ember" panose="020B0603020204020204" pitchFamily="34" charset="0"/>
              </a:rPr>
              <a:t>Amazon ECS 提供了多项计划策略，这些策略将根据您的资源需求（如 CPU 或 RAM）和可用性要求将容器放入各个集群。 </a:t>
            </a:r>
          </a:p>
        </p:txBody>
      </p:sp>
    </p:spTree>
    <p:extLst>
      <p:ext uri="{BB962C8B-B14F-4D97-AF65-F5344CB8AC3E}">
        <p14:creationId xmlns:p14="http://schemas.microsoft.com/office/powerpoint/2010/main" val="4087419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085082"/>
          </a:xfrm>
        </p:spPr>
        <p:txBody>
          <a:bodyPr rtlCol="0"/>
          <a:lstStyle/>
          <a:p>
            <a:pPr lvl="0" rtl="0">
              <a:defRPr/>
            </a:pPr>
            <a:r>
              <a:rPr lang="zh-CN" sz="1100" b="0" i="0" kern="1200" dirty="0">
                <a:solidFill>
                  <a:schemeClr val="tx1"/>
                </a:solidFill>
                <a:effectLst/>
                <a:latin typeface="Amazon Ember" panose="020B0603020204020204" pitchFamily="34" charset="0"/>
                <a:ea typeface="Microsoft YaHei" panose="020B0503020204020204" pitchFamily="34" charset="-122"/>
                <a:cs typeface="Amazon Ember" panose="020B0603020204020204" pitchFamily="34" charset="0"/>
              </a:rPr>
              <a:t>创建 Amazon ECS 集群时，您有三种选择：</a:t>
            </a:r>
          </a:p>
          <a:p>
            <a:pPr marL="171450" lvl="0" indent="-171450" rtl="0">
              <a:buFont typeface="Arial" panose="020B0604020202020204" pitchFamily="34" charset="0"/>
              <a:buChar char="•"/>
              <a:defRPr/>
            </a:pPr>
            <a:r>
              <a:rPr lang="zh-CN" sz="1100" dirty="0">
                <a:latin typeface="Amazon Ember" panose="020B0603020204020204" pitchFamily="34" charset="0"/>
                <a:ea typeface="Microsoft YaHei" panose="020B0503020204020204" pitchFamily="34" charset="-122"/>
                <a:cs typeface="Amazon Ember" panose="020B0603020204020204" pitchFamily="34" charset="0"/>
              </a:rPr>
              <a:t>仅联网</a:t>
            </a:r>
            <a:r>
              <a:rPr lang="zh-CN" sz="1100" b="1" dirty="0">
                <a:latin typeface="Amazon Ember" panose="020B0603020204020204" pitchFamily="34" charset="0"/>
                <a:ea typeface="Microsoft YaHei" panose="020B0503020204020204" pitchFamily="34" charset="-122"/>
                <a:cs typeface="Amazon Ember" panose="020B0603020204020204" pitchFamily="34" charset="0"/>
              </a:rPr>
              <a:t>集群（由 AWS Fargate 提供支持）</a:t>
            </a:r>
          </a:p>
          <a:p>
            <a:pPr marL="171450" lvl="0" indent="-171450" rtl="0">
              <a:buFont typeface="Arial" panose="020B0604020202020204" pitchFamily="34" charset="0"/>
              <a:buChar char="•"/>
              <a:defRPr/>
            </a:pPr>
            <a:r>
              <a:rPr lang="zh-CN" sz="1100" i="0" kern="1200" dirty="0">
                <a:solidFill>
                  <a:schemeClr val="tx1"/>
                </a:solidFill>
                <a:effectLst/>
                <a:latin typeface="Amazon Ember" panose="020B0603020204020204" pitchFamily="34" charset="0"/>
                <a:ea typeface="Microsoft YaHei" panose="020B0503020204020204" pitchFamily="34" charset="-122"/>
                <a:cs typeface="Amazon Ember" panose="020B0603020204020204" pitchFamily="34" charset="0"/>
              </a:rPr>
              <a:t>EC2 Linux + 联网</a:t>
            </a:r>
            <a:r>
              <a:rPr lang="zh-CN" sz="1100" b="1" i="0" kern="1200" dirty="0">
                <a:solidFill>
                  <a:schemeClr val="tx1"/>
                </a:solidFill>
                <a:effectLst/>
                <a:latin typeface="Amazon Ember" panose="020B0603020204020204" pitchFamily="34" charset="0"/>
                <a:ea typeface="Microsoft YaHei" panose="020B0503020204020204" pitchFamily="34" charset="-122"/>
                <a:cs typeface="Amazon Ember" panose="020B0603020204020204" pitchFamily="34" charset="0"/>
              </a:rPr>
              <a:t>集群</a:t>
            </a:r>
          </a:p>
          <a:p>
            <a:pPr marL="171450" lvl="0" indent="-171450" rtl="0">
              <a:buFont typeface="Arial" panose="020B0604020202020204" pitchFamily="34" charset="0"/>
              <a:buChar char="•"/>
              <a:defRPr/>
            </a:pPr>
            <a:r>
              <a:rPr lang="zh-CN" sz="1100" dirty="0">
                <a:latin typeface="Amazon Ember" panose="020B0603020204020204" pitchFamily="34" charset="0"/>
                <a:ea typeface="Microsoft YaHei" panose="020B0503020204020204" pitchFamily="34" charset="-122"/>
                <a:cs typeface="Amazon Ember" panose="020B0603020204020204" pitchFamily="34" charset="0"/>
              </a:rPr>
              <a:t>EC2</a:t>
            </a:r>
            <a:r>
              <a:rPr lang="zh-CN" sz="1100" i="0" kern="1200" dirty="0">
                <a:solidFill>
                  <a:schemeClr val="tx1"/>
                </a:solidFill>
                <a:effectLst/>
                <a:latin typeface="Amazon Ember" panose="020B0603020204020204" pitchFamily="34" charset="0"/>
                <a:ea typeface="Microsoft YaHei" panose="020B0503020204020204" pitchFamily="34" charset="-122"/>
                <a:cs typeface="Amazon Ember" panose="020B0603020204020204" pitchFamily="34" charset="0"/>
              </a:rPr>
              <a:t> </a:t>
            </a:r>
            <a:r>
              <a:rPr lang="zh-CN" sz="1100" b="1" i="0" kern="1200" dirty="0">
                <a:solidFill>
                  <a:schemeClr val="tx1"/>
                </a:solidFill>
                <a:effectLst/>
                <a:latin typeface="Amazon Ember" panose="020B0603020204020204" pitchFamily="34" charset="0"/>
                <a:ea typeface="Microsoft YaHei" panose="020B0503020204020204" pitchFamily="34" charset="-122"/>
                <a:cs typeface="Amazon Ember" panose="020B0603020204020204" pitchFamily="34" charset="0"/>
              </a:rPr>
              <a:t> </a:t>
            </a:r>
            <a:r>
              <a:rPr lang="zh-CN" sz="1100" b="0" i="0" kern="1200" dirty="0">
                <a:solidFill>
                  <a:schemeClr val="tx1"/>
                </a:solidFill>
                <a:effectLst/>
                <a:latin typeface="Amazon Ember" panose="020B0603020204020204" pitchFamily="34" charset="0"/>
                <a:ea typeface="Microsoft YaHei" panose="020B0503020204020204" pitchFamily="34" charset="-122"/>
                <a:cs typeface="Amazon Ember" panose="020B0603020204020204" pitchFamily="34" charset="0"/>
              </a:rPr>
              <a:t> </a:t>
            </a:r>
            <a:r>
              <a:rPr lang="zh-CN" sz="1100" b="1" i="0" kern="1200" dirty="0">
                <a:solidFill>
                  <a:schemeClr val="tx1"/>
                </a:solidFill>
                <a:effectLst/>
                <a:latin typeface="Amazon Ember" panose="020B0603020204020204" pitchFamily="34" charset="0"/>
                <a:ea typeface="Microsoft YaHei" panose="020B0503020204020204" pitchFamily="34" charset="-122"/>
                <a:cs typeface="Amazon Ember" panose="020B0603020204020204" pitchFamily="34" charset="0"/>
              </a:rPr>
              <a:t>Windows</a:t>
            </a:r>
            <a:r>
              <a:rPr lang="zh-CN" sz="1100" b="0" i="0" kern="1200" dirty="0">
                <a:solidFill>
                  <a:schemeClr val="tx1"/>
                </a:solidFill>
                <a:effectLst/>
                <a:latin typeface="Amazon Ember" panose="020B0603020204020204" pitchFamily="34" charset="0"/>
                <a:ea typeface="Microsoft YaHei" panose="020B0503020204020204" pitchFamily="34" charset="-122"/>
                <a:cs typeface="Amazon Ember" panose="020B0603020204020204" pitchFamily="34" charset="0"/>
              </a:rPr>
              <a:t> + </a:t>
            </a:r>
            <a:r>
              <a:rPr lang="zh-CN" sz="1100" b="1" i="0" kern="1200" dirty="0">
                <a:solidFill>
                  <a:schemeClr val="tx1"/>
                </a:solidFill>
                <a:effectLst/>
                <a:latin typeface="Amazon Ember" panose="020B0603020204020204" pitchFamily="34" charset="0"/>
                <a:ea typeface="Microsoft YaHei" panose="020B0503020204020204" pitchFamily="34" charset="-122"/>
                <a:cs typeface="Amazon Ember" panose="020B0603020204020204" pitchFamily="34" charset="0"/>
              </a:rPr>
              <a:t>联网</a:t>
            </a:r>
            <a:r>
              <a:rPr lang="zh-CN" sz="1100" b="0" i="0" kern="1200" dirty="0">
                <a:solidFill>
                  <a:schemeClr val="tx1"/>
                </a:solidFill>
                <a:effectLst/>
                <a:latin typeface="Amazon Ember" panose="020B0603020204020204" pitchFamily="34" charset="0"/>
                <a:ea typeface="Microsoft YaHei" panose="020B0503020204020204" pitchFamily="34" charset="-122"/>
                <a:cs typeface="Amazon Ember" panose="020B0603020204020204" pitchFamily="34" charset="0"/>
              </a:rPr>
              <a:t>集群 </a:t>
            </a:r>
            <a:endParaRPr lang="en-US" sz="1100" dirty="0">
              <a:latin typeface="Amazon Ember" panose="020B0603020204020204" pitchFamily="34" charset="0"/>
              <a:ea typeface="Microsoft YaHei" panose="020B0503020204020204" pitchFamily="34" charset="-122"/>
              <a:cs typeface="Amazon Ember" panose="020B0603020204020204" pitchFamily="34" charset="0"/>
            </a:endParaRPr>
          </a:p>
          <a:p>
            <a:pPr lvl="0" rtl="0">
              <a:defRPr/>
            </a:pPr>
            <a:endParaRPr lang="en-US" sz="1100" b="0" i="0" kern="1200" dirty="0">
              <a:solidFill>
                <a:schemeClr val="tx1"/>
              </a:solidFill>
              <a:effectLst/>
              <a:latin typeface="Amazon Ember" panose="020B0603020204020204" pitchFamily="34" charset="0"/>
              <a:ea typeface="Microsoft YaHei" panose="020B0503020204020204" pitchFamily="34" charset="-122"/>
              <a:cs typeface="Amazon Ember" panose="020B0603020204020204" pitchFamily="34" charset="0"/>
            </a:endParaRPr>
          </a:p>
          <a:p>
            <a:pPr lvl="0" rtl="0">
              <a:defRPr/>
            </a:pPr>
            <a:r>
              <a:rPr lang="zh-CN" sz="1100" dirty="0">
                <a:latin typeface="Amazon Ember" panose="020B0603020204020204" pitchFamily="34" charset="0"/>
                <a:ea typeface="Microsoft YaHei" panose="020B0503020204020204" pitchFamily="34" charset="-122"/>
                <a:cs typeface="Amazon Ember" panose="020B0603020204020204" pitchFamily="34" charset="0"/>
              </a:rPr>
              <a:t>如果您选择两个 </a:t>
            </a:r>
            <a:r>
              <a:rPr lang="zh-CN" sz="1100" b="1" dirty="0">
                <a:latin typeface="Amazon Ember" panose="020B0603020204020204" pitchFamily="34" charset="0"/>
                <a:ea typeface="Microsoft YaHei" panose="020B0503020204020204" pitchFamily="34" charset="-122"/>
                <a:cs typeface="Amazon Ember" panose="020B0603020204020204" pitchFamily="34" charset="0"/>
              </a:rPr>
              <a:t>EC2 启动类型</a:t>
            </a:r>
            <a:r>
              <a:rPr lang="zh-CN" sz="1100" dirty="0">
                <a:latin typeface="Amazon Ember" panose="020B0603020204020204" pitchFamily="34" charset="0"/>
                <a:ea typeface="Microsoft YaHei" panose="020B0503020204020204" pitchFamily="34" charset="-122"/>
                <a:cs typeface="Amazon Ember" panose="020B0603020204020204" pitchFamily="34" charset="0"/>
              </a:rPr>
              <a:t>选项中的一个，系统将提示您选择需要将集群 EC2 实例作为按需实例还是 Spot 实例运行。此外，您需要指定组成集群的 EC2 实例的许多详细信息，与启动独立 EC2 实例时必须指定的详细信息相同。­这样，您可以管理组成集群的 EC2 实例，使 EC2 启动类型可对运行容器应用程序的基础设施提供更精细的控制。 </a:t>
            </a:r>
          </a:p>
          <a:p>
            <a:pPr lvl="0" rtl="0">
              <a:defRPr/>
            </a:pPr>
            <a:r>
              <a:rPr lang="zh-CN" sz="1100" dirty="0">
                <a:latin typeface="Amazon Ember" panose="020B0603020204020204" pitchFamily="34" charset="0"/>
                <a:ea typeface="Microsoft YaHei" panose="020B0503020204020204" pitchFamily="34" charset="-122"/>
                <a:cs typeface="Amazon Ember" panose="020B0603020204020204" pitchFamily="34" charset="0"/>
              </a:rPr>
              <a:t>Amazon ECS 会跟踪集群中的所有 CPU、内存和其他资源。Amazon ECS 还会根据您指定的资源需求为您的容器找到最佳的服务器。</a:t>
            </a:r>
            <a:endParaRPr lang="en-US" sz="1100" b="0" i="0" kern="1200" dirty="0">
              <a:solidFill>
                <a:schemeClr val="tx1"/>
              </a:solidFill>
              <a:effectLst/>
              <a:latin typeface="Amazon Ember" panose="020B0603020204020204" pitchFamily="34" charset="0"/>
              <a:ea typeface="Microsoft YaHei" panose="020B0503020204020204" pitchFamily="34" charset="-122"/>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0" i="0" kern="1200" dirty="0">
              <a:solidFill>
                <a:schemeClr val="tx1"/>
              </a:solidFill>
              <a:effectLst/>
              <a:latin typeface="Amazon Ember" panose="020B0603020204020204" pitchFamily="34" charset="0"/>
              <a:ea typeface="Microsoft YaHei" panose="020B0503020204020204" pitchFamily="34" charset="-122"/>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sz="1100" b="0" i="0" kern="1200" dirty="0">
                <a:solidFill>
                  <a:schemeClr val="tx1"/>
                </a:solidFill>
                <a:effectLst/>
                <a:latin typeface="Amazon Ember" panose="020B0603020204020204" pitchFamily="34" charset="0"/>
                <a:ea typeface="Microsoft YaHei" panose="020B0503020204020204" pitchFamily="34" charset="-122"/>
                <a:cs typeface="Amazon Ember" panose="020B0603020204020204" pitchFamily="34" charset="0"/>
              </a:rPr>
              <a:t>如果您选择</a:t>
            </a:r>
            <a:r>
              <a:rPr lang="zh-CN" sz="1100" dirty="0">
                <a:latin typeface="Amazon Ember" panose="020B0603020204020204" pitchFamily="34" charset="0"/>
                <a:ea typeface="Microsoft YaHei" panose="020B0503020204020204" pitchFamily="34" charset="-122"/>
                <a:cs typeface="Amazon Ember" panose="020B0603020204020204" pitchFamily="34" charset="0"/>
              </a:rPr>
              <a:t>仅</a:t>
            </a:r>
            <a:r>
              <a:rPr lang="zh-CN" sz="1100" b="0" i="0" kern="1200" dirty="0">
                <a:solidFill>
                  <a:schemeClr val="tx1"/>
                </a:solidFill>
                <a:effectLst/>
                <a:latin typeface="Amazon Ember" panose="020B0603020204020204" pitchFamily="34" charset="0"/>
                <a:ea typeface="Microsoft YaHei" panose="020B0503020204020204" pitchFamily="34" charset="-122"/>
                <a:cs typeface="Amazon Ember" panose="020B0603020204020204" pitchFamily="34" charset="0"/>
              </a:rPr>
              <a:t>联网的 </a:t>
            </a:r>
            <a:r>
              <a:rPr lang="zh-CN" sz="1100" b="1" i="0" kern="1200" dirty="0">
                <a:solidFill>
                  <a:schemeClr val="tx1"/>
                </a:solidFill>
                <a:effectLst/>
                <a:latin typeface="Amazon Ember" panose="020B0603020204020204" pitchFamily="34" charset="0"/>
                <a:ea typeface="Microsoft YaHei" panose="020B0503020204020204" pitchFamily="34" charset="-122"/>
                <a:cs typeface="Amazon Ember" panose="020B0603020204020204" pitchFamily="34" charset="0"/>
              </a:rPr>
              <a:t>Fargate</a:t>
            </a:r>
            <a:r>
              <a:rPr lang="zh-CN" sz="1100" b="0" i="0" kern="1200" dirty="0">
                <a:solidFill>
                  <a:schemeClr val="tx1"/>
                </a:solidFill>
                <a:effectLst/>
                <a:latin typeface="Amazon Ember" panose="020B0603020204020204" pitchFamily="34" charset="0"/>
                <a:ea typeface="Microsoft YaHei" panose="020B0503020204020204" pitchFamily="34" charset="-122"/>
                <a:cs typeface="Amazon Ember" panose="020B0603020204020204" pitchFamily="34" charset="0"/>
              </a:rPr>
              <a:t> </a:t>
            </a:r>
            <a:r>
              <a:rPr lang="zh-CN" sz="1100" b="1" i="0" kern="1200" dirty="0">
                <a:solidFill>
                  <a:schemeClr val="tx1"/>
                </a:solidFill>
                <a:effectLst/>
                <a:latin typeface="Amazon Ember" panose="020B0603020204020204" pitchFamily="34" charset="0"/>
                <a:ea typeface="Microsoft YaHei" panose="020B0503020204020204" pitchFamily="34" charset="-122"/>
                <a:cs typeface="Amazon Ember" panose="020B0603020204020204" pitchFamily="34" charset="0"/>
              </a:rPr>
              <a:t> </a:t>
            </a:r>
            <a:r>
              <a:rPr lang="zh-CN" sz="1100" b="0" i="0" kern="1200" dirty="0">
                <a:solidFill>
                  <a:schemeClr val="tx1"/>
                </a:solidFill>
                <a:effectLst/>
                <a:latin typeface="Amazon Ember" panose="020B0603020204020204" pitchFamily="34" charset="0"/>
                <a:ea typeface="Microsoft YaHei" panose="020B0503020204020204" pitchFamily="34" charset="-122"/>
                <a:cs typeface="Amazon Ember" panose="020B0603020204020204" pitchFamily="34" charset="0"/>
              </a:rPr>
              <a:t>启动类型，则将由 AWS 管理将运行容器的集群。使用此选项，您只需将应用程序打包到容器中，指定 CPU 和内存要求，定义联网和 IAM 策略，然后启动应用程序。您无需预置、配置或扩展集群。这样一来，您就无需再选择服务器类型、确定扩展集群的时间和优化群集打包。Fargate 选项让您可以专注于设计和构建应用程序。</a:t>
            </a:r>
            <a:endParaRPr lang="en-US" sz="1100" dirty="0">
              <a:latin typeface="Amazon Ember" panose="020B0603020204020204" pitchFamily="34" charset="0"/>
              <a:ea typeface="Microsoft YaHei" panose="020B0503020204020204" pitchFamily="34" charset="-122"/>
              <a:cs typeface="Amazon Ember" panose="020B0603020204020204" pitchFamily="34" charset="0"/>
            </a:endParaRPr>
          </a:p>
        </p:txBody>
      </p:sp>
    </p:spTree>
    <p:extLst>
      <p:ext uri="{BB962C8B-B14F-4D97-AF65-F5344CB8AC3E}">
        <p14:creationId xmlns:p14="http://schemas.microsoft.com/office/powerpoint/2010/main" val="1465204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zh-CN" sz="1100" b="1" dirty="0">
                <a:latin typeface="Amazon Ember" panose="020B0603020204020204" pitchFamily="34" charset="0"/>
                <a:ea typeface="Microsoft YaHei" panose="020B0503020204020204" pitchFamily="34" charset="-122"/>
                <a:cs typeface="Amazon Ember" panose="020B0603020204020204" pitchFamily="34" charset="0"/>
              </a:rPr>
              <a:t>Kubernetes </a:t>
            </a:r>
            <a:r>
              <a:rPr lang="zh-CN" sz="1100" dirty="0">
                <a:latin typeface="Amazon Ember" panose="020B0603020204020204" pitchFamily="34" charset="0"/>
                <a:ea typeface="Microsoft YaHei" panose="020B0503020204020204" pitchFamily="34" charset="-122"/>
                <a:cs typeface="Amazon Ember" panose="020B0603020204020204" pitchFamily="34" charset="0"/>
              </a:rPr>
              <a:t>是用于容器编排的开源软件。Kubernetes 可以与多种容器化技术（包括Docker）配合使用。它是一个受欢迎的开源项目，由开发人员和公司组成的大型社区构建了适用于软件的扩展、集成和插件，并且会经常添加新功能和热门功能。</a:t>
            </a:r>
          </a:p>
          <a:p>
            <a:pPr rtl="0"/>
            <a:endParaRPr lang="en-US" sz="1100" dirty="0">
              <a:latin typeface="Amazon Ember" panose="020B0603020204020204" pitchFamily="34" charset="0"/>
              <a:ea typeface="Microsoft YaHei" panose="020B0503020204020204" pitchFamily="34" charset="-122"/>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sz="1100" b="0" i="0" kern="1200" dirty="0">
                <a:solidFill>
                  <a:schemeClr val="tx1"/>
                </a:solidFill>
                <a:effectLst/>
                <a:latin typeface="Amazon Ember" panose="020B0603020204020204" pitchFamily="34" charset="0"/>
                <a:ea typeface="Microsoft YaHei" panose="020B0503020204020204" pitchFamily="34" charset="-122"/>
                <a:cs typeface="Amazon Ember" panose="020B0603020204020204" pitchFamily="34" charset="0"/>
              </a:rPr>
              <a:t>您可以利用 Kubernetes 大规模地部署和管理</a:t>
            </a:r>
            <a:r>
              <a:rPr lang="zh-CN" sz="1100" b="1" i="0" kern="1200" dirty="0">
                <a:solidFill>
                  <a:schemeClr val="tx1"/>
                </a:solidFill>
                <a:effectLst/>
                <a:latin typeface="Amazon Ember" panose="020B0603020204020204" pitchFamily="34" charset="0"/>
                <a:ea typeface="Microsoft YaHei" panose="020B0503020204020204" pitchFamily="34" charset="-122"/>
                <a:cs typeface="Amazon Ember" panose="020B0603020204020204" pitchFamily="34" charset="0"/>
              </a:rPr>
              <a:t>容器化应用程序</a:t>
            </a:r>
            <a:r>
              <a:rPr lang="zh-CN" sz="1100" b="0" i="0" kern="1200" dirty="0">
                <a:solidFill>
                  <a:schemeClr val="tx1"/>
                </a:solidFill>
                <a:effectLst/>
                <a:latin typeface="Amazon Ember" panose="020B0603020204020204" pitchFamily="34" charset="0"/>
                <a:ea typeface="Microsoft YaHei" panose="020B0503020204020204" pitchFamily="34" charset="-122"/>
                <a:cs typeface="Amazon Ember" panose="020B0603020204020204" pitchFamily="34" charset="0"/>
              </a:rPr>
              <a:t>。借助 Kubernetes，您可以在本地数据中心和云中使用相同的工具集运行任何类型的容器化应用程序。</a:t>
            </a:r>
            <a:r>
              <a:rPr lang="zh-CN" sz="1100" dirty="0">
                <a:latin typeface="Amazon Ember" panose="020B0603020204020204" pitchFamily="34" charset="0"/>
                <a:ea typeface="Microsoft YaHei" panose="020B0503020204020204" pitchFamily="34" charset="-122"/>
                <a:cs typeface="Amazon Ember" panose="020B0603020204020204" pitchFamily="34" charset="0"/>
              </a:rPr>
              <a:t>Kubernetes 管理一个计算实例</a:t>
            </a:r>
            <a:r>
              <a:rPr lang="zh-CN" sz="1100" b="1" dirty="0">
                <a:latin typeface="Amazon Ember" panose="020B0603020204020204" pitchFamily="34" charset="0"/>
                <a:ea typeface="Microsoft YaHei" panose="020B0503020204020204" pitchFamily="34" charset="-122"/>
                <a:cs typeface="Amazon Ember" panose="020B0603020204020204" pitchFamily="34" charset="0"/>
              </a:rPr>
              <a:t>集群</a:t>
            </a:r>
            <a:r>
              <a:rPr lang="zh-CN" sz="1100" dirty="0">
                <a:latin typeface="Amazon Ember" panose="020B0603020204020204" pitchFamily="34" charset="0"/>
                <a:ea typeface="Microsoft YaHei" panose="020B0503020204020204" pitchFamily="34" charset="-122"/>
                <a:cs typeface="Amazon Ember" panose="020B0603020204020204" pitchFamily="34" charset="0"/>
              </a:rPr>
              <a:t>（称为</a:t>
            </a:r>
            <a:r>
              <a:rPr lang="zh-CN" sz="1100" b="1" dirty="0">
                <a:latin typeface="Amazon Ember" panose="020B0603020204020204" pitchFamily="34" charset="0"/>
                <a:ea typeface="Microsoft YaHei" panose="020B0503020204020204" pitchFamily="34" charset="-122"/>
                <a:cs typeface="Amazon Ember" panose="020B0603020204020204" pitchFamily="34" charset="0"/>
              </a:rPr>
              <a:t>节点</a:t>
            </a:r>
            <a:r>
              <a:rPr lang="zh-CN" sz="1100" dirty="0">
                <a:latin typeface="Amazon Ember" panose="020B0603020204020204" pitchFamily="34" charset="0"/>
                <a:ea typeface="Microsoft YaHei" panose="020B0503020204020204" pitchFamily="34" charset="-122"/>
                <a:cs typeface="Amazon Ember" panose="020B0603020204020204" pitchFamily="34" charset="0"/>
              </a:rPr>
              <a:t>）。它在集群上运行容器，这些集群基于可用计算资源的位置以及每个容器的资源需求。容器</a:t>
            </a:r>
            <a:r>
              <a:rPr lang="zh-CN" sz="1100" b="1" dirty="0">
                <a:latin typeface="Amazon Ember" panose="020B0603020204020204" pitchFamily="34" charset="0"/>
                <a:ea typeface="Microsoft YaHei" panose="020B0503020204020204" pitchFamily="34" charset="-122"/>
                <a:cs typeface="Amazon Ember" panose="020B0603020204020204" pitchFamily="34" charset="0"/>
              </a:rPr>
              <a:t> </a:t>
            </a:r>
            <a:r>
              <a:rPr lang="zh-CN" sz="1100" dirty="0">
                <a:latin typeface="Amazon Ember" panose="020B0603020204020204" pitchFamily="34" charset="0"/>
                <a:ea typeface="Microsoft YaHei" panose="020B0503020204020204" pitchFamily="34" charset="-122"/>
                <a:cs typeface="Amazon Ember" panose="020B0603020204020204" pitchFamily="34" charset="0"/>
              </a:rPr>
              <a:t>以逻辑分组（称为 </a:t>
            </a:r>
            <a:r>
              <a:rPr lang="zh-CN" sz="1100" b="1" dirty="0">
                <a:latin typeface="Amazon Ember" panose="020B0603020204020204" pitchFamily="34" charset="0"/>
                <a:ea typeface="Microsoft YaHei" panose="020B0503020204020204" pitchFamily="34" charset="-122"/>
                <a:cs typeface="Amazon Ember" panose="020B0603020204020204" pitchFamily="34" charset="0"/>
              </a:rPr>
              <a:t>Pod</a:t>
            </a:r>
            <a:r>
              <a:rPr lang="zh-CN" sz="1100" b="0" dirty="0">
                <a:latin typeface="Amazon Ember" panose="020B0603020204020204" pitchFamily="34" charset="0"/>
                <a:ea typeface="Microsoft YaHei" panose="020B0503020204020204" pitchFamily="34" charset="-122"/>
                <a:cs typeface="Amazon Ember" panose="020B0603020204020204" pitchFamily="34" charset="0"/>
              </a:rPr>
              <a:t>）的方式运行。您</a:t>
            </a:r>
            <a:r>
              <a:rPr lang="zh-CN" sz="1100" dirty="0">
                <a:latin typeface="Amazon Ember" panose="020B0603020204020204" pitchFamily="34" charset="0"/>
                <a:ea typeface="Microsoft YaHei" panose="020B0503020204020204" pitchFamily="34" charset="-122"/>
                <a:cs typeface="Amazon Ember" panose="020B0603020204020204" pitchFamily="34" charset="0"/>
              </a:rPr>
              <a:t>可以将一个或多个容器作为一个 Pod 进行运行和缩放。每个 Pod 都会获得一个 IP 地址和一个域名系统 (DNS) 名称，Kubernetes 用它们来连接您的服务和外部流量。</a:t>
            </a:r>
            <a:br>
              <a:rPr lang="en-US" sz="1100" dirty="0">
                <a:latin typeface="Amazon Ember" panose="020B0603020204020204" pitchFamily="34" charset="0"/>
                <a:ea typeface="Microsoft YaHei" panose="020B0503020204020204" pitchFamily="34" charset="-122"/>
                <a:cs typeface="Amazon Ember" panose="020B0603020204020204" pitchFamily="34" charset="0"/>
              </a:rPr>
            </a:br>
            <a:endParaRPr lang="en-US" sz="1100" dirty="0">
              <a:latin typeface="Amazon Ember" panose="020B0603020204020204" pitchFamily="34" charset="0"/>
              <a:ea typeface="Microsoft YaHei" panose="020B0503020204020204" pitchFamily="34" charset="-122"/>
              <a:cs typeface="Amazon Ember" panose="020B0603020204020204" pitchFamily="34" charset="0"/>
            </a:endParaRPr>
          </a:p>
          <a:p>
            <a:pPr rtl="0">
              <a:defRPr/>
            </a:pPr>
            <a:r>
              <a:rPr lang="zh-CN" sz="1100" dirty="0">
                <a:latin typeface="Amazon Ember" panose="020B0603020204020204" pitchFamily="34" charset="0"/>
                <a:ea typeface="Microsoft YaHei" panose="020B0503020204020204" pitchFamily="34" charset="-122"/>
                <a:cs typeface="Amazon Ember" panose="020B0603020204020204" pitchFamily="34" charset="0"/>
              </a:rPr>
              <a:t>Kubernetes 的主要优势在于，您可以用它在任何地方运行您的容器化应用程序，而无需更换操作工具。例如，您可以使用相同的操作工具将应用程序从本地开发计算机迁移到云中的生产部署。 </a:t>
            </a:r>
          </a:p>
        </p:txBody>
      </p:sp>
    </p:spTree>
    <p:extLst>
      <p:ext uri="{BB962C8B-B14F-4D97-AF65-F5344CB8AC3E}">
        <p14:creationId xmlns:p14="http://schemas.microsoft.com/office/powerpoint/2010/main" val="25321335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002786"/>
          </a:xfrm>
        </p:spPr>
        <p:txBody>
          <a:bodyPr rtlCol="0"/>
          <a:lstStyle/>
          <a:p>
            <a:pPr lvl="0" rtl="0">
              <a:defRPr/>
            </a:pPr>
            <a:r>
              <a:rPr lang="zh-CN" sz="1100" dirty="0">
                <a:latin typeface="Amazon Ember" panose="020B0603020204020204" pitchFamily="34" charset="0"/>
                <a:ea typeface="Microsoft YaHei" panose="020B0503020204020204" pitchFamily="34" charset="-122"/>
                <a:cs typeface="Amazon Ember" panose="020B0603020204020204" pitchFamily="34" charset="0"/>
              </a:rPr>
              <a:t>您可以启动一个或多个 Amazon EC2 实例，在每个实例上安装 Docker，在集群上安装 Kubernetes，然后手动管理和运行 Kubernetes。虽然可以这样做，但是为了简化 Kubernetes 集群管理，AWS 提供了 Amazon Elastic Kubernetes Service (Amazon EKS) 服务。 </a:t>
            </a:r>
          </a:p>
          <a:p>
            <a:pPr lvl="0" rtl="0">
              <a:defRPr/>
            </a:pPr>
            <a:endParaRPr lang="en-US" sz="1100" dirty="0">
              <a:latin typeface="Amazon Ember" panose="020B0603020204020204" pitchFamily="34" charset="0"/>
              <a:ea typeface="Microsoft YaHei" panose="020B0503020204020204" pitchFamily="34" charset="-122"/>
              <a:cs typeface="Amazon Ember" panose="020B0603020204020204" pitchFamily="34" charset="0"/>
            </a:endParaRPr>
          </a:p>
          <a:p>
            <a:pPr lvl="0" rtl="0">
              <a:defRPr/>
            </a:pPr>
            <a:r>
              <a:rPr lang="zh-CN" sz="1100" b="1" dirty="0">
                <a:latin typeface="Amazon Ember" panose="020B0603020204020204" pitchFamily="34" charset="0"/>
                <a:ea typeface="Microsoft YaHei" panose="020B0503020204020204" pitchFamily="34" charset="-122"/>
                <a:cs typeface="Amazon Ember" panose="020B0603020204020204" pitchFamily="34" charset="0"/>
              </a:rPr>
              <a:t>Amazon Elastic Kubernetes Service (Amazon EKS)</a:t>
            </a:r>
            <a:r>
              <a:rPr lang="zh-CN" sz="1100" dirty="0">
                <a:latin typeface="Amazon Ember" panose="020B0603020204020204" pitchFamily="34" charset="0"/>
                <a:ea typeface="Microsoft YaHei" panose="020B0503020204020204" pitchFamily="34" charset="-122"/>
                <a:cs typeface="Amazon Ember" panose="020B0603020204020204" pitchFamily="34" charset="0"/>
              </a:rPr>
              <a:t> 是一项托管式 Kubernetes 服务，可帮助您在 AWS 上轻松运行 Kubernetes，无需安装、操作和维护您自己的 Kubernetes 控制平面。该服务经认证与 Kubernetes 一致，因此上游 Kubernetes 上运行的现有应用程序可与 Amazon EKS 兼容。</a:t>
            </a:r>
          </a:p>
          <a:p>
            <a:pPr lvl="0" rtl="0">
              <a:defRPr/>
            </a:pPr>
            <a:endParaRPr lang="en-US" sz="1100" dirty="0">
              <a:latin typeface="Amazon Ember" panose="020B0603020204020204" pitchFamily="34" charset="0"/>
              <a:ea typeface="Microsoft YaHei" panose="020B0503020204020204" pitchFamily="34" charset="-122"/>
              <a:cs typeface="Amazon Ember" panose="020B0603020204020204" pitchFamily="34" charset="0"/>
            </a:endParaRPr>
          </a:p>
          <a:p>
            <a:pPr lvl="0" rtl="0">
              <a:defRPr/>
            </a:pPr>
            <a:r>
              <a:rPr lang="zh-CN" sz="1100" dirty="0">
                <a:latin typeface="Amazon Ember" panose="020B0603020204020204" pitchFamily="34" charset="0"/>
                <a:ea typeface="Microsoft YaHei" panose="020B0503020204020204" pitchFamily="34" charset="-122"/>
                <a:cs typeface="Amazon Ember" panose="020B0603020204020204" pitchFamily="34" charset="0"/>
              </a:rPr>
              <a:t>Amazon EKS 自动管理负责启动和停止容器、在虚拟机上调度容器、存储集群数据以及其他任务的集群节点的可用性和可扩展性。该服务自动为每个集群检测和替换运行状况不佳的控制平面节点。您可以利用 AWS 云的性能、规模、可靠性和可用性，其中包括 AWS 联网和安全服务（例如用于负载分配的 Application Load Balancer（应用程序负载均衡器）、用于基于角色的访问控制的 IAM 和用于 Pod 联网的 VPC）的集成。</a:t>
            </a:r>
          </a:p>
          <a:p>
            <a:pPr lvl="0" rtl="0">
              <a:defRPr/>
            </a:pPr>
            <a:endParaRPr lang="en-US" sz="1100" dirty="0">
              <a:latin typeface="Amazon Ember" panose="020B0603020204020204" pitchFamily="34" charset="0"/>
              <a:ea typeface="Microsoft YaHei" panose="020B0503020204020204" pitchFamily="34" charset="-122"/>
              <a:cs typeface="Amazon Ember" panose="020B0603020204020204" pitchFamily="34" charset="0"/>
            </a:endParaRPr>
          </a:p>
          <a:p>
            <a:pPr lvl="0" rtl="0">
              <a:defRPr/>
            </a:pPr>
            <a:r>
              <a:rPr lang="zh-CN" sz="1100" dirty="0">
                <a:latin typeface="Amazon Ember" panose="020B0603020204020204" pitchFamily="34" charset="0"/>
                <a:ea typeface="Microsoft YaHei" panose="020B0503020204020204" pitchFamily="34" charset="-122"/>
                <a:cs typeface="Amazon Ember" panose="020B0603020204020204" pitchFamily="34" charset="0"/>
              </a:rPr>
              <a:t>Amazon 能够同时提供 Amazon ECS 和 Amazon EKS，因为它们都能够编排 Docker 容器。两种服务同时存在是为了向客户提供灵活的选择。您可以决定哪个服务最符合您的需求。 </a:t>
            </a:r>
          </a:p>
        </p:txBody>
      </p:sp>
    </p:spTree>
    <p:extLst>
      <p:ext uri="{BB962C8B-B14F-4D97-AF65-F5344CB8AC3E}">
        <p14:creationId xmlns:p14="http://schemas.microsoft.com/office/powerpoint/2010/main" val="42691220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5.jp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25.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C3AF6D-2BEF-7049-86B4-BA8E93A54A93}"/>
              </a:ext>
            </a:extLst>
          </p:cNvPr>
          <p:cNvPicPr>
            <a:picLocks noChangeAspect="1"/>
          </p:cNvPicPr>
          <p:nvPr userDrawn="1"/>
        </p:nvPicPr>
        <p:blipFill>
          <a:blip r:embed="rId3"/>
          <a:stretch>
            <a:fillRect/>
          </a:stretch>
        </p:blipFill>
        <p:spPr>
          <a:xfrm>
            <a:off x="-81023" y="-47919"/>
            <a:ext cx="12361762" cy="6958182"/>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191940"/>
            <a:ext cx="11353800" cy="474119"/>
          </a:xfrm>
        </p:spPr>
        <p:txBody>
          <a:bodyPr rtlCol="0">
            <a:noAutofit/>
          </a:bodyPr>
          <a:lstStyle>
            <a:lvl1pPr>
              <a:defRPr sz="6000">
                <a:solidFill>
                  <a:schemeClr val="bg1"/>
                </a:solidFill>
              </a:defRPr>
            </a:lvl1pPr>
          </a:lstStyle>
          <a:p>
            <a:pPr rtl="0"/>
            <a:r>
              <a:rPr lang="zh-CN"/>
              <a:t>Click to edit Master title style</a:t>
            </a:r>
            <a:endParaRPr lang="en-US" dirty="0"/>
          </a:p>
        </p:txBody>
      </p:sp>
      <p:sp>
        <p:nvSpPr>
          <p:cNvPr id="5" name="Text Placeholder 3">
            <a:extLst>
              <a:ext uri="{FF2B5EF4-FFF2-40B4-BE49-F238E27FC236}">
                <a16:creationId xmlns:a16="http://schemas.microsoft.com/office/drawing/2014/main" id="{984EADBC-1FCF-4148-AFB8-F0370FE66BDA}"/>
              </a:ext>
            </a:extLst>
          </p:cNvPr>
          <p:cNvSpPr>
            <a:spLocks noGrp="1"/>
          </p:cNvSpPr>
          <p:nvPr>
            <p:ph type="body" sz="quarter" idx="10" hasCustomPrompt="1"/>
          </p:nvPr>
        </p:nvSpPr>
        <p:spPr>
          <a:xfrm>
            <a:off x="419100" y="2554356"/>
            <a:ext cx="8059738" cy="488498"/>
          </a:xfrm>
        </p:spPr>
        <p:txBody>
          <a:bodyPr rtlCol="0">
            <a:normAutofit/>
          </a:bodyPr>
          <a:lstStyle>
            <a:lvl1pPr marL="0" indent="0">
              <a:buNone/>
              <a:defRPr sz="2000" b="0" spc="3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zh-CN"/>
              <a:t>CLICK TO EDIT MASTER TITLE STYLE</a:t>
            </a:r>
          </a:p>
        </p:txBody>
      </p:sp>
      <p:pic>
        <p:nvPicPr>
          <p:cNvPr id="7" name="Picture 6">
            <a:extLst>
              <a:ext uri="{FF2B5EF4-FFF2-40B4-BE49-F238E27FC236}">
                <a16:creationId xmlns:a16="http://schemas.microsoft.com/office/drawing/2014/main" id="{63FC9937-4309-1345-9FFE-12A8DD2FC6B5}"/>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31098" y="6089839"/>
            <a:ext cx="1772656" cy="449073"/>
          </a:xfrm>
          <a:prstGeom prst="rect">
            <a:avLst/>
          </a:prstGeom>
        </p:spPr>
      </p:pic>
    </p:spTree>
    <p:custDataLst>
      <p:tags r:id="rId1"/>
    </p:custDataLst>
    <p:extLst>
      <p:ext uri="{BB962C8B-B14F-4D97-AF65-F5344CB8AC3E}">
        <p14:creationId xmlns:p14="http://schemas.microsoft.com/office/powerpoint/2010/main" val="3333185800"/>
      </p:ext>
    </p:extLst>
  </p:cSld>
  <p:clrMapOvr>
    <a:masterClrMapping/>
  </p:clrMapOvr>
  <p:extLst>
    <p:ext uri="{DCECCB84-F9BA-43D5-87BE-67443E8EF086}">
      <p15:sldGuideLst xmlns:p15="http://schemas.microsoft.com/office/powerpoint/2012/main">
        <p15:guide id="1" orient="horz" pos="21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EC45EB5-28C4-4544-A323-D73218CA9315}"/>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zh-CN"/>
              <a:t>Click to edit Master title style</a:t>
            </a:r>
            <a:endParaRPr lang="en-US" dirty="0"/>
          </a:p>
        </p:txBody>
      </p:sp>
      <p:sp>
        <p:nvSpPr>
          <p:cNvPr id="3" name="Content Placeholder 2">
            <a:extLst>
              <a:ext uri="{FF2B5EF4-FFF2-40B4-BE49-F238E27FC236}">
                <a16:creationId xmlns:a16="http://schemas.microsoft.com/office/drawing/2014/main" id="{4FBB0127-ED7F-7C41-B530-EB0C6E8B5AE1}"/>
              </a:ext>
            </a:extLst>
          </p:cNvPr>
          <p:cNvSpPr>
            <a:spLocks noGrp="1"/>
          </p:cNvSpPr>
          <p:nvPr>
            <p:ph idx="1" hasCustomPrompt="1"/>
          </p:nvPr>
        </p:nvSpPr>
        <p:spPr>
          <a:xfrm>
            <a:off x="419100" y="1528175"/>
            <a:ext cx="11353800" cy="4648788"/>
          </a:xfrm>
        </p:spPr>
        <p:txBody>
          <a:bodyPr rtlCol="0">
            <a:noAutofit/>
          </a:bodyPr>
          <a:lstStyle>
            <a:lvl1pPr marL="0" indent="0">
              <a:buNone/>
              <a:defRPr sz="1400">
                <a:solidFill>
                  <a:schemeClr val="tx1"/>
                </a:solidFill>
                <a:latin typeface="Lucida Console" panose="020B0609040504020204" pitchFamily="49" charset="0"/>
              </a:defRPr>
            </a:lvl1pPr>
          </a:lstStyle>
          <a:p>
            <a:pPr lvl="0" rtl="0"/>
            <a:r>
              <a:rPr lang="zh-CN"/>
              <a:t>; Syntax Test file for 68k Assembly code</a:t>
            </a:r>
          </a:p>
          <a:p>
            <a:pPr lvl="0" rtl="0"/>
            <a:r>
              <a:rPr lang="zh-CN"/>
              <a:t>; Some comments about this file</a:t>
            </a:r>
          </a:p>
          <a:p>
            <a:pPr lvl="0" rtl="0"/>
            <a:r>
              <a:rPr lang="zh-CN"/>
              <a:t>.D0 00000000</a:t>
            </a:r>
          </a:p>
          <a:p>
            <a:pPr lvl="0" rtl="0"/>
            <a:r>
              <a:rPr lang="zh-CN"/>
              <a:t>MS 2100 00000002</a:t>
            </a:r>
          </a:p>
          <a:p>
            <a:pPr lvl="0" rtl="0"/>
            <a:r>
              <a:rPr lang="zh-CN"/>
              <a:t>MM 2000;DI</a:t>
            </a:r>
          </a:p>
          <a:p>
            <a:pPr lvl="0" rtl="0"/>
            <a:r>
              <a:rPr lang="zh-CN"/>
              <a:t>LEA.L $002100,A1</a:t>
            </a:r>
          </a:p>
          <a:p>
            <a:pPr lvl="0" rtl="0"/>
            <a:r>
              <a:rPr lang="zh-CN"/>
              <a:t>MOVE.L #2,-(A1)</a:t>
            </a:r>
          </a:p>
          <a:p>
            <a:pPr lvl="0" rtl="0"/>
            <a:r>
              <a:rPr lang="zh-CN"/>
              <a:t>BSR $00002050</a:t>
            </a:r>
          </a:p>
          <a:p>
            <a:pPr lvl="0" rtl="0"/>
            <a:r>
              <a:rPr lang="zh-CN"/>
              <a:t>MM 2050;DI</a:t>
            </a:r>
          </a:p>
          <a:p>
            <a:pPr lvl="0" rtl="0"/>
            <a:r>
              <a:rPr lang="zh-CN"/>
              <a:t>MOVE.L (A1)+,D1</a:t>
            </a:r>
          </a:p>
          <a:p>
            <a:pPr lvl="0" rtl="0"/>
            <a:r>
              <a:rPr lang="zh-CN"/>
              <a:t>MOVE.L (A1),D2</a:t>
            </a:r>
          </a:p>
          <a:p>
            <a:pPr lvl="0" rtl="0"/>
            <a:r>
              <a:rPr lang="zh-CN"/>
              <a:t>ADD.L D1,D2</a:t>
            </a:r>
          </a:p>
          <a:p>
            <a:pPr lvl="0" rtl="0"/>
            <a:r>
              <a:rPr lang="zh-CN"/>
              <a:t>MOVE.L D2,D0</a:t>
            </a:r>
          </a:p>
          <a:p>
            <a:pPr lvl="0" rtl="0"/>
            <a:r>
              <a:rPr lang="zh-CN"/>
              <a:t>RTS</a:t>
            </a:r>
          </a:p>
        </p:txBody>
      </p:sp>
      <p:sp>
        <p:nvSpPr>
          <p:cNvPr id="6" name="Slide Number Placeholder 5">
            <a:extLst>
              <a:ext uri="{FF2B5EF4-FFF2-40B4-BE49-F238E27FC236}">
                <a16:creationId xmlns:a16="http://schemas.microsoft.com/office/drawing/2014/main" id="{F93D8A33-23FE-0C4F-9E8F-25B4C5AE7E2D}"/>
              </a:ext>
              <a:ext uri="{C183D7F6-B498-43B3-948B-1728B52AA6E4}">
                <adec:decorative xmlns:adec="http://schemas.microsoft.com/office/drawing/2017/decorative" val="1"/>
              </a:ext>
            </a:extLst>
          </p:cNvPr>
          <p:cNvSpPr>
            <a:spLocks noGrp="1"/>
          </p:cNvSpPr>
          <p:nvPr>
            <p:ph type="sldNum" sz="quarter" idx="12"/>
          </p:nvPr>
        </p:nvSpPr>
        <p:spPr/>
        <p:txBody>
          <a:bodyPr rtlCol="0"/>
          <a:lstStyle/>
          <a:p>
            <a:pPr rtl="0"/>
            <a:fld id="{B6A95138-A96E-2F42-A959-2EFD44FE4AB7}" type="slidenum">
              <a:rPr lang="en-US" smtClean="0"/>
              <a:t>‹#›</a:t>
            </a:fld>
            <a:endParaRPr lang="en-US" dirty="0"/>
          </a:p>
        </p:txBody>
      </p:sp>
      <p:pic>
        <p:nvPicPr>
          <p:cNvPr id="8" name="Picture 7">
            <a:extLst>
              <a:ext uri="{FF2B5EF4-FFF2-40B4-BE49-F238E27FC236}">
                <a16:creationId xmlns:a16="http://schemas.microsoft.com/office/drawing/2014/main" id="{FD64CDEF-A244-5649-B243-5BDF609659DF}"/>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5"/>
            <a:ext cx="1772656" cy="449073"/>
          </a:xfrm>
          <a:prstGeom prst="rect">
            <a:avLst/>
          </a:prstGeom>
        </p:spPr>
      </p:pic>
      <p:sp>
        <p:nvSpPr>
          <p:cNvPr id="9" name="Footer Placeholder 4">
            <a:extLst>
              <a:ext uri="{FF2B5EF4-FFF2-40B4-BE49-F238E27FC236}">
                <a16:creationId xmlns:a16="http://schemas.microsoft.com/office/drawing/2014/main" id="{69573A30-3961-C94C-A15D-1FC70640BAA5}"/>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baseline="0">
                <a:solidFill>
                  <a:schemeClr val="tx1">
                    <a:tint val="75000"/>
                  </a:schemeClr>
                </a:solidFill>
                <a:latin typeface="Amazon Ember Light" panose="020B0403020204020204" pitchFamily="34" charset="0"/>
                <a:ea typeface="Microsoft YaHei" panose="020B0503020204020204" pitchFamily="34" charset="-122"/>
                <a:cs typeface="Amazon Ember Light" panose="020B0403020204020204" pitchFamily="34" charset="0"/>
              </a:defRPr>
            </a:lvl1pPr>
          </a:lstStyle>
          <a:p>
            <a:r>
              <a:rPr lang="en-US" altLang="zh-CN" dirty="0"/>
              <a:t>© 2019 Amazon Web Services, Inc. </a:t>
            </a:r>
            <a:r>
              <a:rPr lang="zh-CN" altLang="en-US" dirty="0"/>
              <a:t>或其附属公司。保留所有权利。</a:t>
            </a:r>
          </a:p>
        </p:txBody>
      </p:sp>
    </p:spTree>
    <p:custDataLst>
      <p:tags r:id="rId1"/>
    </p:custDataLst>
    <p:extLst>
      <p:ext uri="{BB962C8B-B14F-4D97-AF65-F5344CB8AC3E}">
        <p14:creationId xmlns:p14="http://schemas.microsoft.com/office/powerpoint/2010/main" val="2145953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de 2 Up">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350FA4A-B00E-C044-8FFB-45BB9BA4C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zh-CN"/>
              <a:t>Click to edit Master title style</a:t>
            </a:r>
            <a:endParaRPr lang="en-US" dirty="0"/>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hasCustomPrompt="1"/>
          </p:nvPr>
        </p:nvSpPr>
        <p:spPr>
          <a:xfrm>
            <a:off x="419100" y="1528175"/>
            <a:ext cx="5504688" cy="4648788"/>
          </a:xfrm>
        </p:spPr>
        <p:txBody>
          <a:bodyPr rtlCol="0">
            <a:noAutofit/>
          </a:bodyPr>
          <a:lstStyle>
            <a:lvl1pPr marL="0" indent="0">
              <a:buNone/>
              <a:defRPr sz="1400">
                <a:solidFill>
                  <a:schemeClr val="tx1"/>
                </a:solidFill>
                <a:latin typeface="Lucida Console" panose="020B060904050402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zh-CN"/>
              <a:t>; Syntax Test file for 68k Assembly code</a:t>
            </a:r>
          </a:p>
          <a:p>
            <a:pPr lvl="0" rtl="0"/>
            <a:r>
              <a:rPr lang="zh-CN"/>
              <a:t>; Some comments about this file</a:t>
            </a:r>
          </a:p>
          <a:p>
            <a:pPr lvl="0" rtl="0"/>
            <a:r>
              <a:rPr lang="zh-CN"/>
              <a:t>.D0 00000000</a:t>
            </a:r>
          </a:p>
          <a:p>
            <a:pPr lvl="0" rtl="0"/>
            <a:r>
              <a:rPr lang="zh-CN"/>
              <a:t>MS 2100 00000002</a:t>
            </a:r>
          </a:p>
          <a:p>
            <a:pPr lvl="0" rtl="0"/>
            <a:r>
              <a:rPr lang="zh-CN"/>
              <a:t>MM 2000;DI</a:t>
            </a:r>
          </a:p>
          <a:p>
            <a:pPr lvl="0" rtl="0"/>
            <a:r>
              <a:rPr lang="zh-CN"/>
              <a:t>LEA.L $002100,A1</a:t>
            </a:r>
          </a:p>
          <a:p>
            <a:pPr lvl="0" rtl="0"/>
            <a:r>
              <a:rPr lang="zh-CN"/>
              <a:t>MOVE.L #2,-(A1)</a:t>
            </a:r>
          </a:p>
          <a:p>
            <a:pPr lvl="0" rtl="0"/>
            <a:r>
              <a:rPr lang="zh-CN"/>
              <a:t>BSR $00002050</a:t>
            </a:r>
          </a:p>
          <a:p>
            <a:pPr lvl="0" rtl="0"/>
            <a:r>
              <a:rPr lang="zh-CN"/>
              <a:t>MM 2050;DI</a:t>
            </a:r>
          </a:p>
          <a:p>
            <a:pPr lvl="0" rtl="0"/>
            <a:r>
              <a:rPr lang="zh-CN"/>
              <a:t>MOVE.L (A1)+,D1</a:t>
            </a:r>
          </a:p>
          <a:p>
            <a:pPr lvl="0" rtl="0"/>
            <a:r>
              <a:rPr lang="zh-CN"/>
              <a:t>MOVE.L (A1),D2</a:t>
            </a:r>
          </a:p>
          <a:p>
            <a:pPr lvl="0" rtl="0"/>
            <a:r>
              <a:rPr lang="zh-CN"/>
              <a:t>ADD.L D1,D2</a:t>
            </a:r>
          </a:p>
          <a:p>
            <a:pPr lvl="0" rtl="0"/>
            <a:r>
              <a:rPr lang="zh-CN"/>
              <a:t>MOVE.L D2,D0</a:t>
            </a:r>
          </a:p>
          <a:p>
            <a:pPr lvl="0" rtl="0"/>
            <a:r>
              <a:rPr lang="zh-CN"/>
              <a:t>RTS</a:t>
            </a:r>
          </a:p>
          <a:p>
            <a:pPr lvl="0" rtl="0"/>
            <a:endParaRPr lang="en-US" dirty="0"/>
          </a:p>
        </p:txBody>
      </p:sp>
      <p:sp>
        <p:nvSpPr>
          <p:cNvPr id="11" name="Slide Number Placeholder 5">
            <a:extLst>
              <a:ext uri="{FF2B5EF4-FFF2-40B4-BE49-F238E27FC236}">
                <a16:creationId xmlns:a16="http://schemas.microsoft.com/office/drawing/2014/main" id="{4AC7BB94-D444-F441-A88C-76F7DDCDC5EB}"/>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rtlCol="0"/>
          <a:lstStyle/>
          <a:p>
            <a:pPr rtl="0"/>
            <a:fld id="{B6A95138-A96E-2F42-A959-2EFD44FE4AB7}" type="slidenum">
              <a:rPr lang="en-US" smtClean="0"/>
              <a:t>‹#›</a:t>
            </a:fld>
            <a:endParaRPr lang="en-US" dirty="0"/>
          </a:p>
        </p:txBody>
      </p:sp>
      <p:sp>
        <p:nvSpPr>
          <p:cNvPr id="12" name="Content Placeholder 2">
            <a:extLst>
              <a:ext uri="{FF2B5EF4-FFF2-40B4-BE49-F238E27FC236}">
                <a16:creationId xmlns:a16="http://schemas.microsoft.com/office/drawing/2014/main" id="{D773890F-7993-BE4F-83AC-886113878E8D}"/>
              </a:ext>
            </a:extLst>
          </p:cNvPr>
          <p:cNvSpPr>
            <a:spLocks noGrp="1"/>
          </p:cNvSpPr>
          <p:nvPr>
            <p:ph idx="13" hasCustomPrompt="1"/>
          </p:nvPr>
        </p:nvSpPr>
        <p:spPr>
          <a:xfrm>
            <a:off x="6246312" y="1524228"/>
            <a:ext cx="5504688" cy="4648788"/>
          </a:xfrm>
        </p:spPr>
        <p:txBody>
          <a:bodyPr rtlCol="0">
            <a:noAutofit/>
          </a:bodyPr>
          <a:lstStyle>
            <a:lvl1pPr marL="0" indent="0">
              <a:buNone/>
              <a:defRPr sz="1400">
                <a:solidFill>
                  <a:schemeClr val="tx1"/>
                </a:solidFill>
                <a:latin typeface="Lucida Console" panose="020B060904050402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zh-CN"/>
              <a:t>; Syntax Test file for 68k Assembly code</a:t>
            </a:r>
          </a:p>
          <a:p>
            <a:pPr lvl="0" rtl="0"/>
            <a:r>
              <a:rPr lang="zh-CN"/>
              <a:t>; Some comments about this file</a:t>
            </a:r>
          </a:p>
          <a:p>
            <a:pPr lvl="0" rtl="0"/>
            <a:r>
              <a:rPr lang="zh-CN"/>
              <a:t>.D0 00000000</a:t>
            </a:r>
          </a:p>
          <a:p>
            <a:pPr lvl="0" rtl="0"/>
            <a:r>
              <a:rPr lang="zh-CN"/>
              <a:t>MS 2100 00000002</a:t>
            </a:r>
          </a:p>
          <a:p>
            <a:pPr lvl="0" rtl="0"/>
            <a:r>
              <a:rPr lang="zh-CN"/>
              <a:t>MM 2000;DI</a:t>
            </a:r>
          </a:p>
          <a:p>
            <a:pPr lvl="0" rtl="0"/>
            <a:r>
              <a:rPr lang="zh-CN"/>
              <a:t>LEA.L $002100,A1</a:t>
            </a:r>
          </a:p>
          <a:p>
            <a:pPr lvl="0" rtl="0"/>
            <a:r>
              <a:rPr lang="zh-CN"/>
              <a:t>MOVE.L #2,-(A1)</a:t>
            </a:r>
          </a:p>
          <a:p>
            <a:pPr lvl="0" rtl="0"/>
            <a:r>
              <a:rPr lang="zh-CN"/>
              <a:t>BSR $00002050</a:t>
            </a:r>
          </a:p>
          <a:p>
            <a:pPr lvl="0" rtl="0"/>
            <a:r>
              <a:rPr lang="zh-CN"/>
              <a:t>MM 2050;DI</a:t>
            </a:r>
          </a:p>
          <a:p>
            <a:pPr lvl="0" rtl="0"/>
            <a:r>
              <a:rPr lang="zh-CN"/>
              <a:t>MOVE.L (A1)+,D1</a:t>
            </a:r>
          </a:p>
          <a:p>
            <a:pPr lvl="0" rtl="0"/>
            <a:r>
              <a:rPr lang="zh-CN"/>
              <a:t>MOVE.L (A1),D2</a:t>
            </a:r>
          </a:p>
          <a:p>
            <a:pPr lvl="0" rtl="0"/>
            <a:r>
              <a:rPr lang="zh-CN"/>
              <a:t>ADD.L D1,D2</a:t>
            </a:r>
          </a:p>
          <a:p>
            <a:pPr lvl="0" rtl="0"/>
            <a:r>
              <a:rPr lang="zh-CN"/>
              <a:t>MOVE.L D2,D0</a:t>
            </a:r>
          </a:p>
          <a:p>
            <a:pPr lvl="0" rtl="0"/>
            <a:r>
              <a:rPr lang="zh-CN"/>
              <a:t>RTS</a:t>
            </a:r>
          </a:p>
        </p:txBody>
      </p:sp>
      <p:pic>
        <p:nvPicPr>
          <p:cNvPr id="16" name="Picture 15">
            <a:extLst>
              <a:ext uri="{FF2B5EF4-FFF2-40B4-BE49-F238E27FC236}">
                <a16:creationId xmlns:a16="http://schemas.microsoft.com/office/drawing/2014/main" id="{B49C5B5F-9EDC-CD4D-BA0B-49411FD11BBC}"/>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5"/>
            <a:ext cx="1772656" cy="449073"/>
          </a:xfrm>
          <a:prstGeom prst="rect">
            <a:avLst/>
          </a:prstGeom>
        </p:spPr>
      </p:pic>
      <p:sp>
        <p:nvSpPr>
          <p:cNvPr id="14" name="Footer Placeholder 4">
            <a:extLst>
              <a:ext uri="{FF2B5EF4-FFF2-40B4-BE49-F238E27FC236}">
                <a16:creationId xmlns:a16="http://schemas.microsoft.com/office/drawing/2014/main" id="{69573A30-3961-C94C-A15D-1FC70640BAA5}"/>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baseline="0">
                <a:solidFill>
                  <a:schemeClr val="tx1">
                    <a:tint val="75000"/>
                  </a:schemeClr>
                </a:solidFill>
                <a:latin typeface="Amazon Ember Light" panose="020B0403020204020204" pitchFamily="34" charset="0"/>
                <a:ea typeface="Microsoft YaHei" panose="020B0503020204020204" pitchFamily="34" charset="-122"/>
                <a:cs typeface="Amazon Ember Light" panose="020B0403020204020204" pitchFamily="34" charset="0"/>
              </a:defRPr>
            </a:lvl1pPr>
          </a:lstStyle>
          <a:p>
            <a:r>
              <a:rPr lang="en-US" altLang="zh-CN" dirty="0"/>
              <a:t>© 2019 Amazon Web Services, Inc. </a:t>
            </a:r>
            <a:r>
              <a:rPr lang="zh-CN" altLang="en-US" dirty="0"/>
              <a:t>或其附属公司。保留所有权利。</a:t>
            </a:r>
          </a:p>
        </p:txBody>
      </p:sp>
    </p:spTree>
    <p:custDataLst>
      <p:tags r:id="rId1"/>
    </p:custDataLst>
    <p:extLst>
      <p:ext uri="{BB962C8B-B14F-4D97-AF65-F5344CB8AC3E}">
        <p14:creationId xmlns:p14="http://schemas.microsoft.com/office/powerpoint/2010/main" val="18551864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Pictur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E071635C-7AC2-B54A-9C0A-2EECB1A91D6A}"/>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zh-CN"/>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rtlCol="0"/>
          <a:lstStyle/>
          <a:p>
            <a:pPr rtl="0"/>
            <a:fld id="{B6A95138-A96E-2F42-A959-2EFD44FE4AB7}" type="slidenum">
              <a:rPr lang="en-US" smtClean="0"/>
              <a:t>‹#›</a:t>
            </a:fld>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3793944"/>
            <a:ext cx="2686416" cy="303043"/>
          </a:xfrm>
        </p:spPr>
        <p:txBody>
          <a:bodyPr rtlCol="0">
            <a:noAutofit/>
          </a:bodyPr>
          <a:lstStyle>
            <a:lvl1pPr marL="0" indent="0" algn="ctr">
              <a:buNone/>
              <a:defRPr sz="2000" b="0">
                <a:solidFill>
                  <a:schemeClr val="tx1"/>
                </a:solidFill>
              </a:defRPr>
            </a:lvl1pPr>
          </a:lstStyle>
          <a:p>
            <a:pPr lvl="0" rtl="0"/>
            <a:r>
              <a:rPr lang="zh-CN"/>
              <a:t>Click to 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p:nvPr>
        </p:nvSpPr>
        <p:spPr>
          <a:xfrm>
            <a:off x="419100" y="1524000"/>
            <a:ext cx="2679192" cy="2103120"/>
          </a:xfrm>
        </p:spPr>
        <p:txBody>
          <a:bodyPr rtlCol="0">
            <a:noAutofit/>
          </a:bodyPr>
          <a:lstStyle>
            <a:lvl1pPr marL="0" indent="0">
              <a:buNone/>
              <a:defRPr/>
            </a:lvl1pPr>
          </a:lstStyle>
          <a:p>
            <a:pPr rtl="0"/>
            <a:r>
              <a:rPr lang="zh-CN"/>
              <a:t>Click icon to add picture</a:t>
            </a:r>
          </a:p>
        </p:txBody>
      </p:sp>
      <p:sp>
        <p:nvSpPr>
          <p:cNvPr id="21" name="Text Placeholder 2">
            <a:extLst>
              <a:ext uri="{FF2B5EF4-FFF2-40B4-BE49-F238E27FC236}">
                <a16:creationId xmlns:a16="http://schemas.microsoft.com/office/drawing/2014/main" id="{1A58B4D5-135C-FA4B-BDD3-660FB08CFA9C}"/>
              </a:ext>
            </a:extLst>
          </p:cNvPr>
          <p:cNvSpPr>
            <a:spLocks noGrp="1"/>
          </p:cNvSpPr>
          <p:nvPr>
            <p:ph type="body" sz="quarter" idx="19"/>
          </p:nvPr>
        </p:nvSpPr>
        <p:spPr>
          <a:xfrm>
            <a:off x="9086484" y="3793944"/>
            <a:ext cx="2686416" cy="303043"/>
          </a:xfrm>
        </p:spPr>
        <p:txBody>
          <a:bodyPr rtlCol="0">
            <a:noAutofit/>
          </a:bodyPr>
          <a:lstStyle>
            <a:lvl1pPr marL="0" indent="0" algn="ctr">
              <a:buNone/>
              <a:defRPr sz="2000" b="0">
                <a:solidFill>
                  <a:schemeClr val="tx1"/>
                </a:solidFill>
              </a:defRPr>
            </a:lvl1pPr>
          </a:lstStyle>
          <a:p>
            <a:pPr lvl="0" rtl="0"/>
            <a:r>
              <a:rPr lang="zh-CN"/>
              <a:t>Click to edit Master text styles</a:t>
            </a:r>
          </a:p>
        </p:txBody>
      </p:sp>
      <p:sp>
        <p:nvSpPr>
          <p:cNvPr id="22" name="Picture Placeholder 3">
            <a:extLst>
              <a:ext uri="{FF2B5EF4-FFF2-40B4-BE49-F238E27FC236}">
                <a16:creationId xmlns:a16="http://schemas.microsoft.com/office/drawing/2014/main" id="{2FA06701-76A6-3548-BF51-E4429F8C741A}"/>
              </a:ext>
            </a:extLst>
          </p:cNvPr>
          <p:cNvSpPr>
            <a:spLocks noGrp="1"/>
          </p:cNvSpPr>
          <p:nvPr>
            <p:ph type="pic" sz="quarter" idx="20"/>
          </p:nvPr>
        </p:nvSpPr>
        <p:spPr>
          <a:xfrm>
            <a:off x="9093708" y="1524000"/>
            <a:ext cx="2679192" cy="2103120"/>
          </a:xfrm>
        </p:spPr>
        <p:txBody>
          <a:bodyPr rtlCol="0">
            <a:noAutofit/>
          </a:bodyPr>
          <a:lstStyle>
            <a:lvl1pPr marL="0" indent="0">
              <a:buNone/>
              <a:defRPr/>
            </a:lvl1pPr>
          </a:lstStyle>
          <a:p>
            <a:pPr rtl="0"/>
            <a:r>
              <a:rPr lang="zh-CN"/>
              <a:t>Click icon to add picture</a:t>
            </a:r>
          </a:p>
        </p:txBody>
      </p:sp>
      <p:sp>
        <p:nvSpPr>
          <p:cNvPr id="23" name="Text Placeholder 2">
            <a:extLst>
              <a:ext uri="{FF2B5EF4-FFF2-40B4-BE49-F238E27FC236}">
                <a16:creationId xmlns:a16="http://schemas.microsoft.com/office/drawing/2014/main" id="{7ED4B9F9-6A66-6041-9EEB-F3287939A9A1}"/>
              </a:ext>
            </a:extLst>
          </p:cNvPr>
          <p:cNvSpPr>
            <a:spLocks noGrp="1"/>
          </p:cNvSpPr>
          <p:nvPr>
            <p:ph type="body" sz="quarter" idx="21"/>
          </p:nvPr>
        </p:nvSpPr>
        <p:spPr>
          <a:xfrm>
            <a:off x="6200777" y="3793944"/>
            <a:ext cx="2686416" cy="303043"/>
          </a:xfrm>
        </p:spPr>
        <p:txBody>
          <a:bodyPr rtlCol="0">
            <a:noAutofit/>
          </a:bodyPr>
          <a:lstStyle>
            <a:lvl1pPr marL="0" indent="0" algn="ctr">
              <a:buNone/>
              <a:defRPr sz="2000" b="0">
                <a:solidFill>
                  <a:schemeClr val="tx1"/>
                </a:solidFill>
              </a:defRPr>
            </a:lvl1pPr>
          </a:lstStyle>
          <a:p>
            <a:pPr lvl="0" rtl="0"/>
            <a:r>
              <a:rPr lang="zh-CN"/>
              <a:t>Click to edit Master text styles</a:t>
            </a:r>
          </a:p>
        </p:txBody>
      </p:sp>
      <p:sp>
        <p:nvSpPr>
          <p:cNvPr id="24" name="Picture Placeholder 3">
            <a:extLst>
              <a:ext uri="{FF2B5EF4-FFF2-40B4-BE49-F238E27FC236}">
                <a16:creationId xmlns:a16="http://schemas.microsoft.com/office/drawing/2014/main" id="{47F48B9A-256D-954A-AA08-55B5777556AD}"/>
              </a:ext>
            </a:extLst>
          </p:cNvPr>
          <p:cNvSpPr>
            <a:spLocks noGrp="1"/>
          </p:cNvSpPr>
          <p:nvPr>
            <p:ph type="pic" sz="quarter" idx="22"/>
          </p:nvPr>
        </p:nvSpPr>
        <p:spPr>
          <a:xfrm>
            <a:off x="6210469" y="1524000"/>
            <a:ext cx="2679192" cy="2103120"/>
          </a:xfrm>
        </p:spPr>
        <p:txBody>
          <a:bodyPr rtlCol="0">
            <a:noAutofit/>
          </a:bodyPr>
          <a:lstStyle>
            <a:lvl1pPr marL="0" indent="0">
              <a:buNone/>
              <a:defRPr/>
            </a:lvl1pPr>
          </a:lstStyle>
          <a:p>
            <a:pPr rtl="0"/>
            <a:r>
              <a:rPr lang="zh-CN"/>
              <a:t>Click icon to add picture</a:t>
            </a:r>
          </a:p>
        </p:txBody>
      </p:sp>
      <p:sp>
        <p:nvSpPr>
          <p:cNvPr id="25" name="Text Placeholder 2">
            <a:extLst>
              <a:ext uri="{FF2B5EF4-FFF2-40B4-BE49-F238E27FC236}">
                <a16:creationId xmlns:a16="http://schemas.microsoft.com/office/drawing/2014/main" id="{86FF323F-B273-E643-A44F-65465BE5C0DE}"/>
              </a:ext>
            </a:extLst>
          </p:cNvPr>
          <p:cNvSpPr>
            <a:spLocks noGrp="1"/>
          </p:cNvSpPr>
          <p:nvPr>
            <p:ph type="body" sz="quarter" idx="23"/>
          </p:nvPr>
        </p:nvSpPr>
        <p:spPr>
          <a:xfrm>
            <a:off x="3315078" y="3793944"/>
            <a:ext cx="2686416" cy="303043"/>
          </a:xfrm>
        </p:spPr>
        <p:txBody>
          <a:bodyPr rtlCol="0">
            <a:noAutofit/>
          </a:bodyPr>
          <a:lstStyle>
            <a:lvl1pPr marL="0" indent="0" algn="ctr">
              <a:buNone/>
              <a:defRPr sz="2000" b="0">
                <a:solidFill>
                  <a:schemeClr val="tx1"/>
                </a:solidFill>
              </a:defRPr>
            </a:lvl1pPr>
          </a:lstStyle>
          <a:p>
            <a:pPr lvl="0" rtl="0"/>
            <a:r>
              <a:rPr lang="zh-CN"/>
              <a:t>Click to edit Master text styles</a:t>
            </a:r>
          </a:p>
        </p:txBody>
      </p:sp>
      <p:sp>
        <p:nvSpPr>
          <p:cNvPr id="26" name="Picture Placeholder 3">
            <a:extLst>
              <a:ext uri="{FF2B5EF4-FFF2-40B4-BE49-F238E27FC236}">
                <a16:creationId xmlns:a16="http://schemas.microsoft.com/office/drawing/2014/main" id="{C1BCDD9F-46DB-5745-913B-E11E7BEBDA8C}"/>
              </a:ext>
            </a:extLst>
          </p:cNvPr>
          <p:cNvSpPr>
            <a:spLocks noGrp="1"/>
          </p:cNvSpPr>
          <p:nvPr>
            <p:ph type="pic" sz="quarter" idx="24"/>
          </p:nvPr>
        </p:nvSpPr>
        <p:spPr>
          <a:xfrm>
            <a:off x="3322302" y="1524000"/>
            <a:ext cx="2679192" cy="2103120"/>
          </a:xfrm>
        </p:spPr>
        <p:txBody>
          <a:bodyPr rtlCol="0">
            <a:noAutofit/>
          </a:bodyPr>
          <a:lstStyle>
            <a:lvl1pPr marL="0" indent="0">
              <a:buNone/>
              <a:defRPr/>
            </a:lvl1pPr>
          </a:lstStyle>
          <a:p>
            <a:pPr rtl="0"/>
            <a:r>
              <a:rPr lang="zh-CN"/>
              <a:t>Click icon to add picture</a:t>
            </a:r>
          </a:p>
        </p:txBody>
      </p:sp>
      <p:pic>
        <p:nvPicPr>
          <p:cNvPr id="16" name="Picture 15">
            <a:extLst>
              <a:ext uri="{FF2B5EF4-FFF2-40B4-BE49-F238E27FC236}">
                <a16:creationId xmlns:a16="http://schemas.microsoft.com/office/drawing/2014/main" id="{49A7927A-C274-E848-B9FC-75CF0763AED5}"/>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5"/>
            <a:ext cx="1772656" cy="449073"/>
          </a:xfrm>
          <a:prstGeom prst="rect">
            <a:avLst/>
          </a:prstGeom>
        </p:spPr>
      </p:pic>
      <p:sp>
        <p:nvSpPr>
          <p:cNvPr id="15" name="Footer Placeholder 4">
            <a:extLst>
              <a:ext uri="{FF2B5EF4-FFF2-40B4-BE49-F238E27FC236}">
                <a16:creationId xmlns:a16="http://schemas.microsoft.com/office/drawing/2014/main" id="{69573A30-3961-C94C-A15D-1FC70640BAA5}"/>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baseline="0">
                <a:solidFill>
                  <a:schemeClr val="tx1">
                    <a:tint val="75000"/>
                  </a:schemeClr>
                </a:solidFill>
                <a:latin typeface="Amazon Ember Light" panose="020B0403020204020204" pitchFamily="34" charset="0"/>
                <a:ea typeface="Microsoft YaHei" panose="020B0503020204020204" pitchFamily="34" charset="-122"/>
                <a:cs typeface="Amazon Ember Light" panose="020B0403020204020204" pitchFamily="34" charset="0"/>
              </a:defRPr>
            </a:lvl1pPr>
          </a:lstStyle>
          <a:p>
            <a:r>
              <a:rPr lang="en-US" altLang="zh-CN" dirty="0"/>
              <a:t>© 2019 Amazon Web Services, Inc. </a:t>
            </a:r>
            <a:r>
              <a:rPr lang="zh-CN" altLang="en-US" dirty="0"/>
              <a:t>或其附属公司。保留所有权利。</a:t>
            </a:r>
          </a:p>
        </p:txBody>
      </p:sp>
    </p:spTree>
    <p:custDataLst>
      <p:tags r:id="rId1"/>
    </p:custDataLst>
    <p:extLst>
      <p:ext uri="{BB962C8B-B14F-4D97-AF65-F5344CB8AC3E}">
        <p14:creationId xmlns:p14="http://schemas.microsoft.com/office/powerpoint/2010/main" val="174960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 Picture">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67E9E421-0C28-B445-BB5D-267DD5F8BA23}"/>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zh-CN"/>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rtlCol="0">
            <a:noAutofit/>
          </a:bodyPr>
          <a:lstStyle/>
          <a:p>
            <a:pPr rtl="0"/>
            <a:fld id="{B6A95138-A96E-2F42-A959-2EFD44FE4AB7}" type="slidenum">
              <a:rPr lang="en-US" smtClean="0"/>
              <a:t>‹#›</a:t>
            </a:fld>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3446471"/>
            <a:ext cx="3619104" cy="301752"/>
          </a:xfrm>
        </p:spPr>
        <p:txBody>
          <a:bodyPr rtlCol="0">
            <a:noAutofit/>
          </a:bodyPr>
          <a:lstStyle>
            <a:lvl1pPr marL="0" indent="0" algn="ctr">
              <a:buNone/>
              <a:defRPr sz="2000" b="0">
                <a:solidFill>
                  <a:schemeClr val="tx1"/>
                </a:solidFill>
              </a:defRPr>
            </a:lvl1pPr>
          </a:lstStyle>
          <a:p>
            <a:pPr lvl="0" rtl="0"/>
            <a:r>
              <a:rPr lang="zh-CN"/>
              <a:t>Click to 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p:nvPr>
        </p:nvSpPr>
        <p:spPr>
          <a:xfrm>
            <a:off x="419100" y="1524000"/>
            <a:ext cx="3611880" cy="1755648"/>
          </a:xfrm>
        </p:spPr>
        <p:txBody>
          <a:bodyPr rtlCol="0">
            <a:noAutofit/>
          </a:bodyPr>
          <a:lstStyle>
            <a:lvl1pPr marL="0" indent="0">
              <a:buNone/>
              <a:defRPr>
                <a:solidFill>
                  <a:schemeClr val="tx1"/>
                </a:solidFill>
              </a:defRPr>
            </a:lvl1pPr>
          </a:lstStyle>
          <a:p>
            <a:pPr rtl="0"/>
            <a:r>
              <a:rPr lang="zh-CN"/>
              <a:t>Click icon to add picture</a:t>
            </a:r>
          </a:p>
        </p:txBody>
      </p:sp>
      <p:sp>
        <p:nvSpPr>
          <p:cNvPr id="18" name="Text Placeholder 2">
            <a:extLst>
              <a:ext uri="{FF2B5EF4-FFF2-40B4-BE49-F238E27FC236}">
                <a16:creationId xmlns:a16="http://schemas.microsoft.com/office/drawing/2014/main" id="{CEC6ED8A-9A35-254F-9CF6-1EFE9B38709A}"/>
              </a:ext>
            </a:extLst>
          </p:cNvPr>
          <p:cNvSpPr>
            <a:spLocks noGrp="1"/>
          </p:cNvSpPr>
          <p:nvPr>
            <p:ph type="body" sz="quarter" idx="19"/>
          </p:nvPr>
        </p:nvSpPr>
        <p:spPr>
          <a:xfrm>
            <a:off x="8153796" y="3446471"/>
            <a:ext cx="3619104" cy="301752"/>
          </a:xfrm>
        </p:spPr>
        <p:txBody>
          <a:bodyPr rtlCol="0">
            <a:noAutofit/>
          </a:bodyPr>
          <a:lstStyle>
            <a:lvl1pPr marL="0" indent="0" algn="ctr">
              <a:buNone/>
              <a:defRPr sz="2000" b="0">
                <a:solidFill>
                  <a:schemeClr val="tx1"/>
                </a:solidFill>
              </a:defRPr>
            </a:lvl1pPr>
          </a:lstStyle>
          <a:p>
            <a:pPr lvl="0" rtl="0"/>
            <a:r>
              <a:rPr lang="zh-CN"/>
              <a:t>Click to edit Master text styles</a:t>
            </a:r>
          </a:p>
        </p:txBody>
      </p:sp>
      <p:sp>
        <p:nvSpPr>
          <p:cNvPr id="19" name="Picture Placeholder 3">
            <a:extLst>
              <a:ext uri="{FF2B5EF4-FFF2-40B4-BE49-F238E27FC236}">
                <a16:creationId xmlns:a16="http://schemas.microsoft.com/office/drawing/2014/main" id="{1F03C714-8C12-1648-A7BE-ED7D107E4A53}"/>
              </a:ext>
            </a:extLst>
          </p:cNvPr>
          <p:cNvSpPr>
            <a:spLocks noGrp="1"/>
          </p:cNvSpPr>
          <p:nvPr>
            <p:ph type="pic" sz="quarter" idx="20"/>
          </p:nvPr>
        </p:nvSpPr>
        <p:spPr>
          <a:xfrm>
            <a:off x="8161020" y="1524000"/>
            <a:ext cx="3611880" cy="1755648"/>
          </a:xfrm>
        </p:spPr>
        <p:txBody>
          <a:bodyPr rtlCol="0">
            <a:noAutofit/>
          </a:bodyPr>
          <a:lstStyle>
            <a:lvl1pPr marL="0" indent="0">
              <a:buNone/>
              <a:defRPr/>
            </a:lvl1pPr>
          </a:lstStyle>
          <a:p>
            <a:pPr rtl="0"/>
            <a:r>
              <a:rPr lang="zh-CN"/>
              <a:t>Click icon to add picture</a:t>
            </a:r>
          </a:p>
        </p:txBody>
      </p:sp>
      <p:sp>
        <p:nvSpPr>
          <p:cNvPr id="20" name="Text Placeholder 2">
            <a:extLst>
              <a:ext uri="{FF2B5EF4-FFF2-40B4-BE49-F238E27FC236}">
                <a16:creationId xmlns:a16="http://schemas.microsoft.com/office/drawing/2014/main" id="{22929504-2B50-874B-A16E-F37A03279EC7}"/>
              </a:ext>
            </a:extLst>
          </p:cNvPr>
          <p:cNvSpPr>
            <a:spLocks noGrp="1"/>
          </p:cNvSpPr>
          <p:nvPr>
            <p:ph type="body" sz="quarter" idx="21"/>
          </p:nvPr>
        </p:nvSpPr>
        <p:spPr>
          <a:xfrm>
            <a:off x="4294312" y="3446471"/>
            <a:ext cx="3619104" cy="301752"/>
          </a:xfrm>
        </p:spPr>
        <p:txBody>
          <a:bodyPr rtlCol="0">
            <a:noAutofit/>
          </a:bodyPr>
          <a:lstStyle>
            <a:lvl1pPr marL="0" indent="0" algn="ctr">
              <a:buNone/>
              <a:defRPr sz="2000" b="0">
                <a:solidFill>
                  <a:schemeClr val="tx1"/>
                </a:solidFill>
              </a:defRPr>
            </a:lvl1pPr>
          </a:lstStyle>
          <a:p>
            <a:pPr lvl="0" rtl="0"/>
            <a:r>
              <a:rPr lang="zh-CN"/>
              <a:t>Click to edit Master text styles</a:t>
            </a:r>
          </a:p>
        </p:txBody>
      </p:sp>
      <p:sp>
        <p:nvSpPr>
          <p:cNvPr id="27" name="Picture Placeholder 3">
            <a:extLst>
              <a:ext uri="{FF2B5EF4-FFF2-40B4-BE49-F238E27FC236}">
                <a16:creationId xmlns:a16="http://schemas.microsoft.com/office/drawing/2014/main" id="{B331369C-8691-264D-B80A-CEAC8AD3CDE6}"/>
              </a:ext>
            </a:extLst>
          </p:cNvPr>
          <p:cNvSpPr>
            <a:spLocks noGrp="1"/>
          </p:cNvSpPr>
          <p:nvPr>
            <p:ph type="pic" sz="quarter" idx="22"/>
          </p:nvPr>
        </p:nvSpPr>
        <p:spPr>
          <a:xfrm>
            <a:off x="4301536" y="1524000"/>
            <a:ext cx="3611880" cy="1755648"/>
          </a:xfrm>
        </p:spPr>
        <p:txBody>
          <a:bodyPr rtlCol="0">
            <a:noAutofit/>
          </a:bodyPr>
          <a:lstStyle>
            <a:lvl1pPr marL="0" indent="0">
              <a:buNone/>
              <a:defRPr/>
            </a:lvl1pPr>
          </a:lstStyle>
          <a:p>
            <a:pPr rtl="0"/>
            <a:r>
              <a:rPr lang="zh-CN"/>
              <a:t>Click icon to add picture</a:t>
            </a:r>
          </a:p>
        </p:txBody>
      </p:sp>
      <p:sp>
        <p:nvSpPr>
          <p:cNvPr id="34" name="Text Placeholder 2">
            <a:extLst>
              <a:ext uri="{FF2B5EF4-FFF2-40B4-BE49-F238E27FC236}">
                <a16:creationId xmlns:a16="http://schemas.microsoft.com/office/drawing/2014/main" id="{B9AA5E4E-EA30-7144-B43C-3BC38200353D}"/>
              </a:ext>
            </a:extLst>
          </p:cNvPr>
          <p:cNvSpPr>
            <a:spLocks noGrp="1"/>
          </p:cNvSpPr>
          <p:nvPr>
            <p:ph type="body" sz="quarter" idx="23"/>
          </p:nvPr>
        </p:nvSpPr>
        <p:spPr>
          <a:xfrm>
            <a:off x="411876" y="5857160"/>
            <a:ext cx="3619104" cy="301752"/>
          </a:xfrm>
        </p:spPr>
        <p:txBody>
          <a:bodyPr rtlCol="0">
            <a:noAutofit/>
          </a:bodyPr>
          <a:lstStyle>
            <a:lvl1pPr marL="0" indent="0" algn="ctr">
              <a:buNone/>
              <a:defRPr sz="2000" b="0">
                <a:solidFill>
                  <a:schemeClr val="tx1"/>
                </a:solidFill>
              </a:defRPr>
            </a:lvl1pPr>
          </a:lstStyle>
          <a:p>
            <a:pPr lvl="0" rtl="0"/>
            <a:r>
              <a:rPr lang="zh-CN"/>
              <a:t>Click to edit Master text styles</a:t>
            </a:r>
          </a:p>
        </p:txBody>
      </p:sp>
      <p:sp>
        <p:nvSpPr>
          <p:cNvPr id="35" name="Picture Placeholder 3">
            <a:extLst>
              <a:ext uri="{FF2B5EF4-FFF2-40B4-BE49-F238E27FC236}">
                <a16:creationId xmlns:a16="http://schemas.microsoft.com/office/drawing/2014/main" id="{57601697-5763-1649-956A-0E3F39DE563B}"/>
              </a:ext>
            </a:extLst>
          </p:cNvPr>
          <p:cNvSpPr>
            <a:spLocks noGrp="1"/>
          </p:cNvSpPr>
          <p:nvPr>
            <p:ph type="pic" sz="quarter" idx="24"/>
          </p:nvPr>
        </p:nvSpPr>
        <p:spPr>
          <a:xfrm>
            <a:off x="419100" y="3934689"/>
            <a:ext cx="3611880" cy="1755648"/>
          </a:xfrm>
        </p:spPr>
        <p:txBody>
          <a:bodyPr rtlCol="0">
            <a:noAutofit/>
          </a:bodyPr>
          <a:lstStyle>
            <a:lvl1pPr marL="0" indent="0">
              <a:buNone/>
              <a:defRPr>
                <a:solidFill>
                  <a:schemeClr val="tx1"/>
                </a:solidFill>
              </a:defRPr>
            </a:lvl1pPr>
          </a:lstStyle>
          <a:p>
            <a:pPr rtl="0"/>
            <a:r>
              <a:rPr lang="zh-CN"/>
              <a:t>Click icon to add picture</a:t>
            </a:r>
          </a:p>
        </p:txBody>
      </p:sp>
      <p:sp>
        <p:nvSpPr>
          <p:cNvPr id="36" name="Text Placeholder 2">
            <a:extLst>
              <a:ext uri="{FF2B5EF4-FFF2-40B4-BE49-F238E27FC236}">
                <a16:creationId xmlns:a16="http://schemas.microsoft.com/office/drawing/2014/main" id="{09672F95-1B0D-D44F-96FA-DEB0E07403A7}"/>
              </a:ext>
            </a:extLst>
          </p:cNvPr>
          <p:cNvSpPr>
            <a:spLocks noGrp="1"/>
          </p:cNvSpPr>
          <p:nvPr>
            <p:ph type="body" sz="quarter" idx="25"/>
          </p:nvPr>
        </p:nvSpPr>
        <p:spPr>
          <a:xfrm>
            <a:off x="8153796" y="5857160"/>
            <a:ext cx="3619104" cy="301752"/>
          </a:xfrm>
        </p:spPr>
        <p:txBody>
          <a:bodyPr rtlCol="0">
            <a:noAutofit/>
          </a:bodyPr>
          <a:lstStyle>
            <a:lvl1pPr marL="0" indent="0" algn="ctr">
              <a:buNone/>
              <a:defRPr sz="2000" b="0">
                <a:solidFill>
                  <a:schemeClr val="tx1"/>
                </a:solidFill>
              </a:defRPr>
            </a:lvl1pPr>
          </a:lstStyle>
          <a:p>
            <a:pPr lvl="0" rtl="0"/>
            <a:r>
              <a:rPr lang="zh-CN"/>
              <a:t>Click to edit Master text styles</a:t>
            </a:r>
          </a:p>
        </p:txBody>
      </p:sp>
      <p:sp>
        <p:nvSpPr>
          <p:cNvPr id="37" name="Picture Placeholder 3">
            <a:extLst>
              <a:ext uri="{FF2B5EF4-FFF2-40B4-BE49-F238E27FC236}">
                <a16:creationId xmlns:a16="http://schemas.microsoft.com/office/drawing/2014/main" id="{D8042A93-9BD7-0147-8441-5442B29A69DE}"/>
              </a:ext>
            </a:extLst>
          </p:cNvPr>
          <p:cNvSpPr>
            <a:spLocks noGrp="1"/>
          </p:cNvSpPr>
          <p:nvPr>
            <p:ph type="pic" sz="quarter" idx="26"/>
          </p:nvPr>
        </p:nvSpPr>
        <p:spPr>
          <a:xfrm>
            <a:off x="8161020" y="3934689"/>
            <a:ext cx="3611880" cy="1755648"/>
          </a:xfrm>
        </p:spPr>
        <p:txBody>
          <a:bodyPr rtlCol="0">
            <a:noAutofit/>
          </a:bodyPr>
          <a:lstStyle>
            <a:lvl1pPr marL="0" indent="0">
              <a:buNone/>
              <a:defRPr>
                <a:solidFill>
                  <a:schemeClr val="tx1"/>
                </a:solidFill>
              </a:defRPr>
            </a:lvl1pPr>
          </a:lstStyle>
          <a:p>
            <a:pPr rtl="0"/>
            <a:r>
              <a:rPr lang="zh-CN"/>
              <a:t>Click icon to add picture</a:t>
            </a:r>
          </a:p>
        </p:txBody>
      </p:sp>
      <p:sp>
        <p:nvSpPr>
          <p:cNvPr id="38" name="Text Placeholder 2">
            <a:extLst>
              <a:ext uri="{FF2B5EF4-FFF2-40B4-BE49-F238E27FC236}">
                <a16:creationId xmlns:a16="http://schemas.microsoft.com/office/drawing/2014/main" id="{2B0D6062-BB69-D146-8060-14598F894BC4}"/>
              </a:ext>
            </a:extLst>
          </p:cNvPr>
          <p:cNvSpPr>
            <a:spLocks noGrp="1"/>
          </p:cNvSpPr>
          <p:nvPr>
            <p:ph type="body" sz="quarter" idx="27"/>
          </p:nvPr>
        </p:nvSpPr>
        <p:spPr>
          <a:xfrm>
            <a:off x="4294312" y="5857160"/>
            <a:ext cx="3619104" cy="301752"/>
          </a:xfrm>
        </p:spPr>
        <p:txBody>
          <a:bodyPr rtlCol="0">
            <a:noAutofit/>
          </a:bodyPr>
          <a:lstStyle>
            <a:lvl1pPr marL="0" indent="0" algn="ctr">
              <a:buNone/>
              <a:defRPr sz="2000" b="0">
                <a:solidFill>
                  <a:schemeClr val="tx1"/>
                </a:solidFill>
              </a:defRPr>
            </a:lvl1pPr>
          </a:lstStyle>
          <a:p>
            <a:pPr lvl="0" rtl="0"/>
            <a:r>
              <a:rPr lang="zh-CN"/>
              <a:t>Click to edit Master text styles</a:t>
            </a:r>
          </a:p>
        </p:txBody>
      </p:sp>
      <p:sp>
        <p:nvSpPr>
          <p:cNvPr id="39" name="Picture Placeholder 3">
            <a:extLst>
              <a:ext uri="{FF2B5EF4-FFF2-40B4-BE49-F238E27FC236}">
                <a16:creationId xmlns:a16="http://schemas.microsoft.com/office/drawing/2014/main" id="{750D7242-278D-B24F-A07C-549ACB16E63A}"/>
              </a:ext>
            </a:extLst>
          </p:cNvPr>
          <p:cNvSpPr>
            <a:spLocks noGrp="1"/>
          </p:cNvSpPr>
          <p:nvPr>
            <p:ph type="pic" sz="quarter" idx="28"/>
          </p:nvPr>
        </p:nvSpPr>
        <p:spPr>
          <a:xfrm>
            <a:off x="4301536" y="3934689"/>
            <a:ext cx="3611880" cy="1755648"/>
          </a:xfrm>
        </p:spPr>
        <p:txBody>
          <a:bodyPr rtlCol="0">
            <a:noAutofit/>
          </a:bodyPr>
          <a:lstStyle>
            <a:lvl1pPr marL="0" indent="0">
              <a:buNone/>
              <a:defRPr>
                <a:solidFill>
                  <a:schemeClr val="tx1"/>
                </a:solidFill>
              </a:defRPr>
            </a:lvl1pPr>
          </a:lstStyle>
          <a:p>
            <a:pPr rtl="0"/>
            <a:r>
              <a:rPr lang="zh-CN"/>
              <a:t>Click icon to add picture</a:t>
            </a:r>
          </a:p>
        </p:txBody>
      </p:sp>
      <p:pic>
        <p:nvPicPr>
          <p:cNvPr id="23" name="Picture 22">
            <a:extLst>
              <a:ext uri="{FF2B5EF4-FFF2-40B4-BE49-F238E27FC236}">
                <a16:creationId xmlns:a16="http://schemas.microsoft.com/office/drawing/2014/main" id="{C99A9892-B85D-B746-B8F0-8DD0CF1EABE7}"/>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5"/>
            <a:ext cx="1772656" cy="449073"/>
          </a:xfrm>
          <a:prstGeom prst="rect">
            <a:avLst/>
          </a:prstGeom>
        </p:spPr>
      </p:pic>
      <p:sp>
        <p:nvSpPr>
          <p:cNvPr id="22" name="Footer Placeholder 4">
            <a:extLst>
              <a:ext uri="{FF2B5EF4-FFF2-40B4-BE49-F238E27FC236}">
                <a16:creationId xmlns:a16="http://schemas.microsoft.com/office/drawing/2014/main" id="{69573A30-3961-C94C-A15D-1FC70640BAA5}"/>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baseline="0">
                <a:solidFill>
                  <a:schemeClr val="tx1">
                    <a:tint val="75000"/>
                  </a:schemeClr>
                </a:solidFill>
                <a:latin typeface="Amazon Ember Light" panose="020B0403020204020204" pitchFamily="34" charset="0"/>
                <a:ea typeface="Microsoft YaHei" panose="020B0503020204020204" pitchFamily="34" charset="-122"/>
                <a:cs typeface="Amazon Ember Light" panose="020B0403020204020204" pitchFamily="34" charset="0"/>
              </a:defRPr>
            </a:lvl1pPr>
          </a:lstStyle>
          <a:p>
            <a:r>
              <a:rPr lang="en-US" altLang="zh-CN" dirty="0"/>
              <a:t>© 2019 Amazon Web Services, Inc. </a:t>
            </a:r>
            <a:r>
              <a:rPr lang="zh-CN" altLang="en-US" dirty="0"/>
              <a:t>或其附属公司。保留所有权利。</a:t>
            </a:r>
          </a:p>
        </p:txBody>
      </p:sp>
    </p:spTree>
    <p:custDataLst>
      <p:tags r:id="rId1"/>
    </p:custDataLst>
    <p:extLst>
      <p:ext uri="{BB962C8B-B14F-4D97-AF65-F5344CB8AC3E}">
        <p14:creationId xmlns:p14="http://schemas.microsoft.com/office/powerpoint/2010/main" val="5872522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con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4011163"/>
            <a:ext cx="2686416" cy="303043"/>
          </a:xfrm>
        </p:spPr>
        <p:txBody>
          <a:bodyPr rtlCol="0">
            <a:noAutofit/>
          </a:bodyPr>
          <a:lstStyle>
            <a:lvl1pPr marL="0" indent="0" algn="ctr">
              <a:buNone/>
              <a:defRPr sz="2000" b="0"/>
            </a:lvl1pPr>
          </a:lstStyle>
          <a:p>
            <a:pPr lvl="0" rtl="0"/>
            <a:r>
              <a:rPr lang="zh-CN"/>
              <a:t>Click to 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hasCustomPrompt="1"/>
          </p:nvPr>
        </p:nvSpPr>
        <p:spPr>
          <a:xfrm>
            <a:off x="1069259" y="2626296"/>
            <a:ext cx="1188720" cy="1188720"/>
          </a:xfrm>
        </p:spPr>
        <p:txBody>
          <a:bodyPr rtlCol="0">
            <a:noAutofit/>
          </a:bodyPr>
          <a:lstStyle>
            <a:lvl1pPr marL="0" indent="0">
              <a:buNone/>
              <a:defRPr/>
            </a:lvl1pPr>
          </a:lstStyle>
          <a:p>
            <a:pPr rtl="0"/>
            <a:r>
              <a:rPr lang="zh-CN"/>
              <a:t>Icon</a:t>
            </a:r>
          </a:p>
        </p:txBody>
      </p:sp>
      <p:sp>
        <p:nvSpPr>
          <p:cNvPr id="21" name="Text Placeholder 2">
            <a:extLst>
              <a:ext uri="{FF2B5EF4-FFF2-40B4-BE49-F238E27FC236}">
                <a16:creationId xmlns:a16="http://schemas.microsoft.com/office/drawing/2014/main" id="{1A58B4D5-135C-FA4B-BDD3-660FB08CFA9C}"/>
              </a:ext>
            </a:extLst>
          </p:cNvPr>
          <p:cNvSpPr>
            <a:spLocks noGrp="1"/>
          </p:cNvSpPr>
          <p:nvPr>
            <p:ph type="body" sz="quarter" idx="19"/>
          </p:nvPr>
        </p:nvSpPr>
        <p:spPr>
          <a:xfrm>
            <a:off x="9086484" y="4011163"/>
            <a:ext cx="2686416" cy="303043"/>
          </a:xfrm>
        </p:spPr>
        <p:txBody>
          <a:bodyPr rtlCol="0">
            <a:noAutofit/>
          </a:bodyPr>
          <a:lstStyle>
            <a:lvl1pPr marL="0" indent="0" algn="ctr">
              <a:buNone/>
              <a:defRPr sz="2000" b="0"/>
            </a:lvl1pPr>
          </a:lstStyle>
          <a:p>
            <a:pPr lvl="0" rtl="0"/>
            <a:r>
              <a:rPr lang="zh-CN"/>
              <a:t>Click to edit Master text styles</a:t>
            </a:r>
          </a:p>
        </p:txBody>
      </p:sp>
      <p:sp>
        <p:nvSpPr>
          <p:cNvPr id="23" name="Text Placeholder 2">
            <a:extLst>
              <a:ext uri="{FF2B5EF4-FFF2-40B4-BE49-F238E27FC236}">
                <a16:creationId xmlns:a16="http://schemas.microsoft.com/office/drawing/2014/main" id="{7ED4B9F9-6A66-6041-9EEB-F3287939A9A1}"/>
              </a:ext>
            </a:extLst>
          </p:cNvPr>
          <p:cNvSpPr>
            <a:spLocks noGrp="1"/>
          </p:cNvSpPr>
          <p:nvPr>
            <p:ph type="body" sz="quarter" idx="21"/>
          </p:nvPr>
        </p:nvSpPr>
        <p:spPr>
          <a:xfrm>
            <a:off x="6177027" y="4011163"/>
            <a:ext cx="2686416" cy="303043"/>
          </a:xfrm>
        </p:spPr>
        <p:txBody>
          <a:bodyPr rtlCol="0">
            <a:noAutofit/>
          </a:bodyPr>
          <a:lstStyle>
            <a:lvl1pPr marL="0" indent="0" algn="ctr">
              <a:buNone/>
              <a:defRPr sz="2000" b="0"/>
            </a:lvl1pPr>
          </a:lstStyle>
          <a:p>
            <a:pPr lvl="0" rtl="0"/>
            <a:r>
              <a:rPr lang="zh-CN"/>
              <a:t>Click to edit Master text styles</a:t>
            </a:r>
          </a:p>
        </p:txBody>
      </p:sp>
      <p:sp>
        <p:nvSpPr>
          <p:cNvPr id="25" name="Text Placeholder 2">
            <a:extLst>
              <a:ext uri="{FF2B5EF4-FFF2-40B4-BE49-F238E27FC236}">
                <a16:creationId xmlns:a16="http://schemas.microsoft.com/office/drawing/2014/main" id="{86FF323F-B273-E643-A44F-65465BE5C0DE}"/>
              </a:ext>
            </a:extLst>
          </p:cNvPr>
          <p:cNvSpPr>
            <a:spLocks noGrp="1"/>
          </p:cNvSpPr>
          <p:nvPr>
            <p:ph type="body" sz="quarter" idx="23"/>
          </p:nvPr>
        </p:nvSpPr>
        <p:spPr>
          <a:xfrm>
            <a:off x="3315078" y="4011163"/>
            <a:ext cx="2686416" cy="303043"/>
          </a:xfrm>
        </p:spPr>
        <p:txBody>
          <a:bodyPr rtlCol="0">
            <a:noAutofit/>
          </a:bodyPr>
          <a:lstStyle>
            <a:lvl1pPr marL="0" indent="0" algn="ctr">
              <a:buNone/>
              <a:defRPr sz="2000" b="0"/>
            </a:lvl1pPr>
          </a:lstStyle>
          <a:p>
            <a:pPr lvl="0" rtl="0"/>
            <a:r>
              <a:rPr lang="zh-CN"/>
              <a:t>Click to edit Master text styles</a:t>
            </a:r>
          </a:p>
        </p:txBody>
      </p:sp>
      <p:sp>
        <p:nvSpPr>
          <p:cNvPr id="14" name="Picture Placeholder 3">
            <a:extLst>
              <a:ext uri="{FF2B5EF4-FFF2-40B4-BE49-F238E27FC236}">
                <a16:creationId xmlns:a16="http://schemas.microsoft.com/office/drawing/2014/main" id="{3E6CE5FE-ED8C-0D40-862B-9F5EC40C7E82}"/>
              </a:ext>
            </a:extLst>
          </p:cNvPr>
          <p:cNvSpPr>
            <a:spLocks noGrp="1"/>
          </p:cNvSpPr>
          <p:nvPr>
            <p:ph type="pic" sz="quarter" idx="24" hasCustomPrompt="1"/>
          </p:nvPr>
        </p:nvSpPr>
        <p:spPr>
          <a:xfrm>
            <a:off x="4049966" y="2626296"/>
            <a:ext cx="1188720" cy="1188720"/>
          </a:xfrm>
        </p:spPr>
        <p:txBody>
          <a:bodyPr rtlCol="0">
            <a:noAutofit/>
          </a:bodyPr>
          <a:lstStyle>
            <a:lvl1pPr marL="0" indent="0">
              <a:buNone/>
              <a:defRPr/>
            </a:lvl1pPr>
          </a:lstStyle>
          <a:p>
            <a:pPr rtl="0"/>
            <a:r>
              <a:rPr lang="zh-CN"/>
              <a:t>Icon</a:t>
            </a:r>
          </a:p>
        </p:txBody>
      </p:sp>
      <p:sp>
        <p:nvSpPr>
          <p:cNvPr id="15" name="Picture Placeholder 3">
            <a:extLst>
              <a:ext uri="{FF2B5EF4-FFF2-40B4-BE49-F238E27FC236}">
                <a16:creationId xmlns:a16="http://schemas.microsoft.com/office/drawing/2014/main" id="{91DC684E-A5F4-864A-894C-5CD232FB9BEB}"/>
              </a:ext>
            </a:extLst>
          </p:cNvPr>
          <p:cNvSpPr>
            <a:spLocks noGrp="1"/>
          </p:cNvSpPr>
          <p:nvPr>
            <p:ph type="pic" sz="quarter" idx="25" hasCustomPrompt="1"/>
          </p:nvPr>
        </p:nvSpPr>
        <p:spPr>
          <a:xfrm>
            <a:off x="6911919" y="2626296"/>
            <a:ext cx="1188720" cy="1188720"/>
          </a:xfrm>
        </p:spPr>
        <p:txBody>
          <a:bodyPr rtlCol="0">
            <a:noAutofit/>
          </a:bodyPr>
          <a:lstStyle>
            <a:lvl1pPr marL="0" indent="0">
              <a:buNone/>
              <a:defRPr/>
            </a:lvl1pPr>
          </a:lstStyle>
          <a:p>
            <a:pPr rtl="0"/>
            <a:r>
              <a:rPr lang="zh-CN"/>
              <a:t>Icon</a:t>
            </a:r>
          </a:p>
        </p:txBody>
      </p:sp>
      <p:sp>
        <p:nvSpPr>
          <p:cNvPr id="16" name="Picture Placeholder 3">
            <a:extLst>
              <a:ext uri="{FF2B5EF4-FFF2-40B4-BE49-F238E27FC236}">
                <a16:creationId xmlns:a16="http://schemas.microsoft.com/office/drawing/2014/main" id="{A6B5BB37-EE1B-6B45-A7CF-E416B4D0D678}"/>
              </a:ext>
            </a:extLst>
          </p:cNvPr>
          <p:cNvSpPr>
            <a:spLocks noGrp="1"/>
          </p:cNvSpPr>
          <p:nvPr>
            <p:ph type="pic" sz="quarter" idx="26" hasCustomPrompt="1"/>
          </p:nvPr>
        </p:nvSpPr>
        <p:spPr>
          <a:xfrm>
            <a:off x="9773872" y="2626296"/>
            <a:ext cx="1188720" cy="1188720"/>
          </a:xfrm>
        </p:spPr>
        <p:txBody>
          <a:bodyPr rtlCol="0">
            <a:noAutofit/>
          </a:bodyPr>
          <a:lstStyle>
            <a:lvl1pPr marL="0" indent="0">
              <a:buNone/>
              <a:defRPr/>
            </a:lvl1pPr>
          </a:lstStyle>
          <a:p>
            <a:pPr rtl="0"/>
            <a:r>
              <a:rPr lang="zh-CN"/>
              <a:t>Icon</a:t>
            </a:r>
          </a:p>
        </p:txBody>
      </p:sp>
      <p:pic>
        <p:nvPicPr>
          <p:cNvPr id="34" name="Picture 33">
            <a:extLst>
              <a:ext uri="{FF2B5EF4-FFF2-40B4-BE49-F238E27FC236}">
                <a16:creationId xmlns:a16="http://schemas.microsoft.com/office/drawing/2014/main" id="{F7CCF82A-4490-0644-8968-C198DF5F3F30}"/>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9909200" y="365126"/>
            <a:ext cx="1772652" cy="449072"/>
          </a:xfrm>
          <a:prstGeom prst="rect">
            <a:avLst/>
          </a:prstGeom>
        </p:spPr>
      </p:pic>
      <p:pic>
        <p:nvPicPr>
          <p:cNvPr id="13" name="Picture 12">
            <a:extLst>
              <a:ext uri="{FF2B5EF4-FFF2-40B4-BE49-F238E27FC236}">
                <a16:creationId xmlns:a16="http://schemas.microsoft.com/office/drawing/2014/main" id="{76EEF212-16FA-C546-A6BD-253C80A1A8FF}"/>
              </a:ext>
            </a:extLst>
          </p:cNvPr>
          <p:cNvPicPr>
            <a:picLocks noChangeAspect="1"/>
          </p:cNvPicPr>
          <p:nvPr userDrawn="1"/>
        </p:nvPicPr>
        <p:blipFill rotWithShape="1">
          <a:blip r:embed="rId4"/>
          <a:srcRect l="75552" t="60520" r="3438" b="3809"/>
          <a:stretch/>
        </p:blipFill>
        <p:spPr>
          <a:xfrm rot="10800000">
            <a:off x="-1" y="-2"/>
            <a:ext cx="2268187" cy="2166103"/>
          </a:xfrm>
          <a:prstGeom prst="rect">
            <a:avLst/>
          </a:prstGeom>
        </p:spPr>
      </p:pic>
      <p:sp>
        <p:nvSpPr>
          <p:cNvPr id="17" name="Slide Number Placeholder 5">
            <a:extLst>
              <a:ext uri="{FF2B5EF4-FFF2-40B4-BE49-F238E27FC236}">
                <a16:creationId xmlns:a16="http://schemas.microsoft.com/office/drawing/2014/main" id="{0BDEF14E-4027-D643-9DE2-F177FE226270}"/>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rtlCol="0"/>
          <a:lstStyle/>
          <a:p>
            <a:pPr rtl="0"/>
            <a:fld id="{B6A95138-A96E-2F42-A959-2EFD44FE4AB7}" type="slidenum">
              <a:rPr lang="en-US" smtClean="0"/>
              <a:t>‹#›</a:t>
            </a:fld>
            <a:endParaRPr lang="en-US" dirty="0"/>
          </a:p>
        </p:txBody>
      </p:sp>
      <p:sp>
        <p:nvSpPr>
          <p:cNvPr id="18" name="Footer Placeholder 4">
            <a:extLst>
              <a:ext uri="{FF2B5EF4-FFF2-40B4-BE49-F238E27FC236}">
                <a16:creationId xmlns:a16="http://schemas.microsoft.com/office/drawing/2014/main" id="{69573A30-3961-C94C-A15D-1FC70640BAA5}"/>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baseline="0">
                <a:solidFill>
                  <a:schemeClr val="tx1">
                    <a:tint val="75000"/>
                  </a:schemeClr>
                </a:solidFill>
                <a:latin typeface="Amazon Ember Light" panose="020B0403020204020204" pitchFamily="34" charset="0"/>
                <a:ea typeface="Microsoft YaHei" panose="020B0503020204020204" pitchFamily="34" charset="-122"/>
                <a:cs typeface="Amazon Ember Light" panose="020B0403020204020204" pitchFamily="34" charset="0"/>
              </a:defRPr>
            </a:lvl1pPr>
          </a:lstStyle>
          <a:p>
            <a:r>
              <a:rPr lang="en-US" altLang="zh-CN" dirty="0"/>
              <a:t>© 2019 Amazon Web Services, Inc. </a:t>
            </a:r>
            <a:r>
              <a:rPr lang="zh-CN" altLang="en-US" dirty="0"/>
              <a:t>或其附属公司。保留所有权利。</a:t>
            </a:r>
          </a:p>
        </p:txBody>
      </p:sp>
    </p:spTree>
    <p:custDataLst>
      <p:tags r:id="rId1"/>
    </p:custDataLst>
    <p:extLst>
      <p:ext uri="{BB962C8B-B14F-4D97-AF65-F5344CB8AC3E}">
        <p14:creationId xmlns:p14="http://schemas.microsoft.com/office/powerpoint/2010/main" val="17108585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1">
    <p:spTree>
      <p:nvGrpSpPr>
        <p:cNvPr id="1" name=""/>
        <p:cNvGrpSpPr/>
        <p:nvPr/>
      </p:nvGrpSpPr>
      <p:grpSpPr>
        <a:xfrm>
          <a:off x="0" y="0"/>
          <a:ext cx="0" cy="0"/>
          <a:chOff x="0" y="0"/>
          <a:chExt cx="0" cy="0"/>
        </a:xfrm>
      </p:grpSpPr>
      <p:sp>
        <p:nvSpPr>
          <p:cNvPr id="11" name="Slide Number Placeholder 5">
            <a:extLst>
              <a:ext uri="{FF2B5EF4-FFF2-40B4-BE49-F238E27FC236}">
                <a16:creationId xmlns:a16="http://schemas.microsoft.com/office/drawing/2014/main" id="{4AC7BB94-D444-F441-A88C-76F7DDCDC5EB}"/>
              </a:ext>
              <a:ext uri="{C183D7F6-B498-43B3-948B-1728B52AA6E4}">
                <adec:decorative xmlns:adec="http://schemas.microsoft.com/office/drawing/2017/decorative" val="1"/>
              </a:ext>
            </a:extLst>
          </p:cNvPr>
          <p:cNvSpPr>
            <a:spLocks noGrp="1"/>
          </p:cNvSpPr>
          <p:nvPr>
            <p:ph type="sldNum" sz="quarter" idx="12"/>
          </p:nvPr>
        </p:nvSpPr>
        <p:spPr>
          <a:xfrm>
            <a:off x="9029700" y="6356351"/>
            <a:ext cx="2743200" cy="365125"/>
          </a:xfrm>
          <a:prstGeom prst="rect">
            <a:avLst/>
          </a:prstGeom>
        </p:spPr>
        <p:txBody>
          <a:bodyPr rtlCol="0"/>
          <a:lstStyle/>
          <a:p>
            <a:pPr rtl="0"/>
            <a:fld id="{B6A95138-A96E-2F42-A959-2EFD44FE4AB7}" type="slidenum">
              <a:rPr lang="en-US" smtClean="0"/>
              <a:t>‹#›</a:t>
            </a:fld>
            <a:endParaRPr lang="en-US" dirty="0"/>
          </a:p>
        </p:txBody>
      </p:sp>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pic>
        <p:nvPicPr>
          <p:cNvPr id="7" name="Picture 6">
            <a:extLst>
              <a:ext uri="{FF2B5EF4-FFF2-40B4-BE49-F238E27FC236}">
                <a16:creationId xmlns:a16="http://schemas.microsoft.com/office/drawing/2014/main" id="{18DE245B-4FD3-2740-8BED-8269A8D5C217}"/>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6"/>
            <a:ext cx="1772656" cy="449073"/>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a:prstGeom prst="rect">
            <a:avLst/>
          </a:prstGeom>
        </p:spPr>
        <p:txBody>
          <a:bodyPr rtlCol="0">
            <a:noAutofit/>
          </a:bodyPr>
          <a:lstStyle>
            <a:lvl1pPr>
              <a:defRPr sz="4000">
                <a:solidFill>
                  <a:schemeClr val="bg1"/>
                </a:solidFill>
              </a:defRPr>
            </a:lvl1pPr>
          </a:lstStyle>
          <a:p>
            <a:pPr rtl="0"/>
            <a:r>
              <a:rPr lang="zh-CN"/>
              <a:t>Click to edit Master title style</a:t>
            </a:r>
            <a:endParaRPr lang="en-US" dirty="0"/>
          </a:p>
        </p:txBody>
      </p:sp>
      <p:sp>
        <p:nvSpPr>
          <p:cNvPr id="8" name="Footer Placeholder 4">
            <a:extLst>
              <a:ext uri="{FF2B5EF4-FFF2-40B4-BE49-F238E27FC236}">
                <a16:creationId xmlns:a16="http://schemas.microsoft.com/office/drawing/2014/main" id="{69573A30-3961-C94C-A15D-1FC70640BAA5}"/>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baseline="0">
                <a:solidFill>
                  <a:schemeClr val="tx1">
                    <a:tint val="75000"/>
                  </a:schemeClr>
                </a:solidFill>
                <a:latin typeface="Amazon Ember Light" panose="020B0403020204020204" pitchFamily="34" charset="0"/>
                <a:ea typeface="Microsoft YaHei" panose="020B0503020204020204" pitchFamily="34" charset="-122"/>
                <a:cs typeface="Amazon Ember Light" panose="020B0403020204020204" pitchFamily="34" charset="0"/>
              </a:defRPr>
            </a:lvl1pPr>
          </a:lstStyle>
          <a:p>
            <a:r>
              <a:rPr lang="en-US" altLang="zh-CN" dirty="0"/>
              <a:t>© 2019 Amazon Web Services, Inc. </a:t>
            </a:r>
            <a:r>
              <a:rPr lang="zh-CN" altLang="en-US" dirty="0"/>
              <a:t>或其附属公司。保留所有权利。</a:t>
            </a:r>
          </a:p>
        </p:txBody>
      </p:sp>
    </p:spTree>
    <p:custDataLst>
      <p:tags r:id="rId1"/>
    </p:custDataLst>
    <p:extLst>
      <p:ext uri="{BB962C8B-B14F-4D97-AF65-F5344CB8AC3E}">
        <p14:creationId xmlns:p14="http://schemas.microsoft.com/office/powerpoint/2010/main" val="25395086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a:prstGeom prst="rect">
            <a:avLst/>
          </a:prstGeom>
        </p:spPr>
        <p:txBody>
          <a:bodyPr rtlCol="0">
            <a:noAutofit/>
          </a:bodyPr>
          <a:lstStyle>
            <a:lvl1pPr>
              <a:defRPr sz="4000">
                <a:solidFill>
                  <a:schemeClr val="bg1"/>
                </a:solidFill>
              </a:defRPr>
            </a:lvl1pPr>
          </a:lstStyle>
          <a:p>
            <a:pPr rtl="0"/>
            <a:r>
              <a:rPr lang="zh-CN"/>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 uri="{C183D7F6-B498-43B3-948B-1728B52AA6E4}">
                <adec:decorative xmlns:adec="http://schemas.microsoft.com/office/drawing/2017/decorative" val="1"/>
              </a:ext>
            </a:extLst>
          </p:cNvPr>
          <p:cNvSpPr>
            <a:spLocks noGrp="1"/>
          </p:cNvSpPr>
          <p:nvPr>
            <p:ph type="sldNum" sz="quarter" idx="12"/>
          </p:nvPr>
        </p:nvSpPr>
        <p:spPr>
          <a:xfrm>
            <a:off x="9029700" y="6356351"/>
            <a:ext cx="2743200" cy="365125"/>
          </a:xfrm>
          <a:prstGeom prst="rect">
            <a:avLst/>
          </a:prstGeom>
        </p:spPr>
        <p:txBody>
          <a:bodyPr rtlCol="0"/>
          <a:lstStyle/>
          <a:p>
            <a:pPr rtl="0"/>
            <a:fld id="{B6A95138-A96E-2F42-A959-2EFD44FE4AB7}" type="slidenum">
              <a:rPr lang="en-US" smtClean="0"/>
              <a:t>‹#›</a:t>
            </a:fld>
            <a:endParaRPr lang="en-US" dirty="0"/>
          </a:p>
        </p:txBody>
      </p:sp>
      <p:pic>
        <p:nvPicPr>
          <p:cNvPr id="8" name="Picture 7">
            <a:extLst>
              <a:ext uri="{FF2B5EF4-FFF2-40B4-BE49-F238E27FC236}">
                <a16:creationId xmlns:a16="http://schemas.microsoft.com/office/drawing/2014/main" id="{FE4A4D56-E7FB-BE4E-A7A1-0A8FD1819058}"/>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6"/>
            <a:ext cx="1772656" cy="449073"/>
          </a:xfrm>
          <a:prstGeom prst="rect">
            <a:avLst/>
          </a:prstGeom>
        </p:spPr>
      </p:pic>
      <p:sp>
        <p:nvSpPr>
          <p:cNvPr id="7" name="Footer Placeholder 4">
            <a:extLst>
              <a:ext uri="{FF2B5EF4-FFF2-40B4-BE49-F238E27FC236}">
                <a16:creationId xmlns:a16="http://schemas.microsoft.com/office/drawing/2014/main" id="{69573A30-3961-C94C-A15D-1FC70640BAA5}"/>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baseline="0">
                <a:solidFill>
                  <a:schemeClr val="tx1">
                    <a:tint val="75000"/>
                  </a:schemeClr>
                </a:solidFill>
                <a:latin typeface="Amazon Ember Light" panose="020B0403020204020204" pitchFamily="34" charset="0"/>
                <a:ea typeface="Microsoft YaHei" panose="020B0503020204020204" pitchFamily="34" charset="-122"/>
                <a:cs typeface="Amazon Ember Light" panose="020B0403020204020204" pitchFamily="34" charset="0"/>
              </a:defRPr>
            </a:lvl1pPr>
          </a:lstStyle>
          <a:p>
            <a:r>
              <a:rPr lang="en-US" altLang="zh-CN" dirty="0"/>
              <a:t>© 2019 Amazon Web Services, Inc. </a:t>
            </a:r>
            <a:r>
              <a:rPr lang="zh-CN" altLang="en-US" dirty="0"/>
              <a:t>或其附属公司。保留所有权利。</a:t>
            </a:r>
          </a:p>
        </p:txBody>
      </p:sp>
    </p:spTree>
    <p:custDataLst>
      <p:tags r:id="rId1"/>
    </p:custDataLst>
    <p:extLst>
      <p:ext uri="{BB962C8B-B14F-4D97-AF65-F5344CB8AC3E}">
        <p14:creationId xmlns:p14="http://schemas.microsoft.com/office/powerpoint/2010/main" val="18935291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3">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a:prstGeom prst="rect">
            <a:avLst/>
          </a:prstGeom>
        </p:spPr>
        <p:txBody>
          <a:bodyPr rtlCol="0">
            <a:noAutofit/>
          </a:bodyPr>
          <a:lstStyle>
            <a:lvl1pPr>
              <a:defRPr sz="4000">
                <a:solidFill>
                  <a:schemeClr val="bg1"/>
                </a:solidFill>
              </a:defRPr>
            </a:lvl1pPr>
          </a:lstStyle>
          <a:p>
            <a:pPr rtl="0"/>
            <a:r>
              <a:rPr lang="zh-CN"/>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 uri="{C183D7F6-B498-43B3-948B-1728B52AA6E4}">
                <adec:decorative xmlns:adec="http://schemas.microsoft.com/office/drawing/2017/decorative" val="1"/>
              </a:ext>
            </a:extLst>
          </p:cNvPr>
          <p:cNvSpPr>
            <a:spLocks noGrp="1"/>
          </p:cNvSpPr>
          <p:nvPr>
            <p:ph type="sldNum" sz="quarter" idx="12"/>
          </p:nvPr>
        </p:nvSpPr>
        <p:spPr>
          <a:xfrm>
            <a:off x="9029700" y="6356351"/>
            <a:ext cx="2743200" cy="365125"/>
          </a:xfrm>
          <a:prstGeom prst="rect">
            <a:avLst/>
          </a:prstGeom>
        </p:spPr>
        <p:txBody>
          <a:bodyPr rtlCol="0"/>
          <a:lstStyle/>
          <a:p>
            <a:pPr rtl="0"/>
            <a:fld id="{B6A95138-A96E-2F42-A959-2EFD44FE4AB7}" type="slidenum">
              <a:rPr lang="en-US" smtClean="0"/>
              <a:t>‹#›</a:t>
            </a:fld>
            <a:endParaRPr lang="en-US" dirty="0"/>
          </a:p>
        </p:txBody>
      </p:sp>
      <p:pic>
        <p:nvPicPr>
          <p:cNvPr id="8" name="Picture 7">
            <a:extLst>
              <a:ext uri="{FF2B5EF4-FFF2-40B4-BE49-F238E27FC236}">
                <a16:creationId xmlns:a16="http://schemas.microsoft.com/office/drawing/2014/main" id="{8DBCFF47-80C8-FA4F-9A18-B92FA7DC4DF7}"/>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6"/>
            <a:ext cx="1772656" cy="449073"/>
          </a:xfrm>
          <a:prstGeom prst="rect">
            <a:avLst/>
          </a:prstGeom>
        </p:spPr>
      </p:pic>
      <p:sp>
        <p:nvSpPr>
          <p:cNvPr id="7" name="Footer Placeholder 4">
            <a:extLst>
              <a:ext uri="{FF2B5EF4-FFF2-40B4-BE49-F238E27FC236}">
                <a16:creationId xmlns:a16="http://schemas.microsoft.com/office/drawing/2014/main" id="{69573A30-3961-C94C-A15D-1FC70640BAA5}"/>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baseline="0">
                <a:solidFill>
                  <a:schemeClr val="tx1">
                    <a:tint val="75000"/>
                  </a:schemeClr>
                </a:solidFill>
                <a:latin typeface="Amazon Ember Light" panose="020B0403020204020204" pitchFamily="34" charset="0"/>
                <a:ea typeface="Microsoft YaHei" panose="020B0503020204020204" pitchFamily="34" charset="-122"/>
                <a:cs typeface="Amazon Ember Light" panose="020B0403020204020204" pitchFamily="34" charset="0"/>
              </a:defRPr>
            </a:lvl1pPr>
          </a:lstStyle>
          <a:p>
            <a:r>
              <a:rPr lang="en-US" altLang="zh-CN" dirty="0"/>
              <a:t>© 2019 Amazon Web Services, Inc. </a:t>
            </a:r>
            <a:r>
              <a:rPr lang="zh-CN" altLang="en-US" dirty="0"/>
              <a:t>或其附属公司。保留所有权利。</a:t>
            </a:r>
          </a:p>
        </p:txBody>
      </p:sp>
    </p:spTree>
    <p:custDataLst>
      <p:tags r:id="rId1"/>
    </p:custDataLst>
    <p:extLst>
      <p:ext uri="{BB962C8B-B14F-4D97-AF65-F5344CB8AC3E}">
        <p14:creationId xmlns:p14="http://schemas.microsoft.com/office/powerpoint/2010/main" val="19369913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zh-CN"/>
              <a:t>Click to edit Master title style</a:t>
            </a:r>
            <a:endParaRPr lang="en-US" dirty="0"/>
          </a:p>
        </p:txBody>
      </p:sp>
      <p:sp>
        <p:nvSpPr>
          <p:cNvPr id="8" name="Slide Number Placeholder 5">
            <a:extLst>
              <a:ext uri="{FF2B5EF4-FFF2-40B4-BE49-F238E27FC236}">
                <a16:creationId xmlns:a16="http://schemas.microsoft.com/office/drawing/2014/main" id="{0BDEF14E-4027-D643-9DE2-F177FE226270}"/>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rtlCol="0"/>
          <a:lstStyle/>
          <a:p>
            <a:pPr rtl="0"/>
            <a:fld id="{B6A95138-A96E-2F42-A959-2EFD44FE4AB7}" type="slidenum">
              <a:rPr lang="en-US" smtClean="0"/>
              <a:t>‹#›</a:t>
            </a:fld>
            <a:endParaRPr lang="en-US" dirty="0"/>
          </a:p>
        </p:txBody>
      </p:sp>
      <p:pic>
        <p:nvPicPr>
          <p:cNvPr id="11" name="Picture 10">
            <a:extLst>
              <a:ext uri="{FF2B5EF4-FFF2-40B4-BE49-F238E27FC236}">
                <a16:creationId xmlns:a16="http://schemas.microsoft.com/office/drawing/2014/main" id="{BE6AEB20-C247-9049-A91B-EA79979980DA}"/>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6"/>
            <a:ext cx="1772656" cy="449073"/>
          </a:xfrm>
          <a:prstGeom prst="rect">
            <a:avLst/>
          </a:prstGeom>
        </p:spPr>
      </p:pic>
      <p:sp>
        <p:nvSpPr>
          <p:cNvPr id="7" name="Footer Placeholder 4">
            <a:extLst>
              <a:ext uri="{FF2B5EF4-FFF2-40B4-BE49-F238E27FC236}">
                <a16:creationId xmlns:a16="http://schemas.microsoft.com/office/drawing/2014/main" id="{69573A30-3961-C94C-A15D-1FC70640BAA5}"/>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baseline="0">
                <a:solidFill>
                  <a:schemeClr val="tx1">
                    <a:tint val="75000"/>
                  </a:schemeClr>
                </a:solidFill>
                <a:latin typeface="Amazon Ember Light" panose="020B0403020204020204" pitchFamily="34" charset="0"/>
                <a:ea typeface="Microsoft YaHei" panose="020B0503020204020204" pitchFamily="34" charset="-122"/>
                <a:cs typeface="Amazon Ember Light" panose="020B0403020204020204" pitchFamily="34" charset="0"/>
              </a:defRPr>
            </a:lvl1pPr>
          </a:lstStyle>
          <a:p>
            <a:r>
              <a:rPr lang="en-US" altLang="zh-CN" dirty="0"/>
              <a:t>© 2019 Amazon Web Services, Inc. </a:t>
            </a:r>
            <a:r>
              <a:rPr lang="zh-CN" altLang="en-US" dirty="0"/>
              <a:t>或其附属公司。保留所有权利。</a:t>
            </a:r>
          </a:p>
        </p:txBody>
      </p:sp>
    </p:spTree>
    <p:custDataLst>
      <p:tags r:id="rId1"/>
    </p:custDataLst>
    <p:extLst>
      <p:ext uri="{BB962C8B-B14F-4D97-AF65-F5344CB8AC3E}">
        <p14:creationId xmlns:p14="http://schemas.microsoft.com/office/powerpoint/2010/main" val="5119048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rtlCol="0">
            <a:noAutofit/>
          </a:bodyPr>
          <a:lstStyle>
            <a:lvl1pPr>
              <a:defRPr sz="4000">
                <a:solidFill>
                  <a:schemeClr val="tx1"/>
                </a:solidFill>
              </a:defRPr>
            </a:lvl1pPr>
          </a:lstStyle>
          <a:p>
            <a:pPr rtl="0"/>
            <a:r>
              <a:rPr lang="zh-CN"/>
              <a:t>Click to edit Master title style</a:t>
            </a:r>
            <a:endParaRPr lang="en-US" dirty="0"/>
          </a:p>
        </p:txBody>
      </p:sp>
      <p:pic>
        <p:nvPicPr>
          <p:cNvPr id="7" name="Picture 6">
            <a:extLst>
              <a:ext uri="{FF2B5EF4-FFF2-40B4-BE49-F238E27FC236}">
                <a16:creationId xmlns:a16="http://schemas.microsoft.com/office/drawing/2014/main" id="{1FCA25A4-C80D-FC44-8153-D8376A9E41FE}"/>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9909200" y="365125"/>
            <a:ext cx="1772652" cy="449072"/>
          </a:xfrm>
          <a:prstGeom prst="rect">
            <a:avLst/>
          </a:prstGeom>
        </p:spPr>
      </p:pic>
      <p:sp>
        <p:nvSpPr>
          <p:cNvPr id="9" name="Slide Number Placeholder 5">
            <a:extLst>
              <a:ext uri="{FF2B5EF4-FFF2-40B4-BE49-F238E27FC236}">
                <a16:creationId xmlns:a16="http://schemas.microsoft.com/office/drawing/2014/main" id="{A201426F-66D0-6C49-85B0-A8C2D43E6E2C}"/>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rtlCol="0"/>
          <a:lstStyle/>
          <a:p>
            <a:pPr rtl="0"/>
            <a:fld id="{B6A95138-A96E-2F42-A959-2EFD44FE4AB7}" type="slidenum">
              <a:rPr lang="en-US" smtClean="0"/>
              <a:t>‹#›</a:t>
            </a:fld>
            <a:endParaRPr lang="en-US" dirty="0"/>
          </a:p>
        </p:txBody>
      </p:sp>
      <p:sp>
        <p:nvSpPr>
          <p:cNvPr id="6" name="Footer Placeholder 4">
            <a:extLst>
              <a:ext uri="{FF2B5EF4-FFF2-40B4-BE49-F238E27FC236}">
                <a16:creationId xmlns:a16="http://schemas.microsoft.com/office/drawing/2014/main" id="{69573A30-3961-C94C-A15D-1FC70640BAA5}"/>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baseline="0">
                <a:solidFill>
                  <a:schemeClr val="tx1">
                    <a:tint val="75000"/>
                  </a:schemeClr>
                </a:solidFill>
                <a:latin typeface="Amazon Ember Light" panose="020B0403020204020204" pitchFamily="34" charset="0"/>
                <a:ea typeface="Microsoft YaHei" panose="020B0503020204020204" pitchFamily="34" charset="-122"/>
                <a:cs typeface="Amazon Ember Light" panose="020B0403020204020204" pitchFamily="34" charset="0"/>
              </a:defRPr>
            </a:lvl1pPr>
          </a:lstStyle>
          <a:p>
            <a:r>
              <a:rPr lang="en-US" altLang="zh-CN" dirty="0"/>
              <a:t>© 2019 Amazon Web Services, Inc. </a:t>
            </a:r>
            <a:r>
              <a:rPr lang="zh-CN" altLang="en-US" dirty="0"/>
              <a:t>或其附属公司。保留所有权利。</a:t>
            </a:r>
          </a:p>
        </p:txBody>
      </p:sp>
    </p:spTree>
    <p:custDataLst>
      <p:tags r:id="rId1"/>
    </p:custDataLst>
    <p:extLst>
      <p:ext uri="{BB962C8B-B14F-4D97-AF65-F5344CB8AC3E}">
        <p14:creationId xmlns:p14="http://schemas.microsoft.com/office/powerpoint/2010/main" val="3450085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58223B2-799A-5246-A4C6-C8BB64215826}"/>
              </a:ext>
            </a:extLst>
          </p:cNvPr>
          <p:cNvSpPr/>
          <p:nvPr userDrawn="1"/>
        </p:nvSpPr>
        <p:spPr>
          <a:xfrm>
            <a:off x="0" y="0"/>
            <a:ext cx="12192000" cy="6858000"/>
          </a:xfrm>
          <a:prstGeom prst="rect">
            <a:avLst/>
          </a:prstGeom>
          <a:solidFill>
            <a:srgbClr val="23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baseline="0" dirty="0">
              <a:latin typeface="Amazon Ember Light" panose="020B0403020204020204" pitchFamily="34" charset="0"/>
              <a:ea typeface="Microsoft YaHei" panose="020B0503020204020204" pitchFamily="34" charset="-122"/>
            </a:endParaRPr>
          </a:p>
        </p:txBody>
      </p:sp>
      <p:sp>
        <p:nvSpPr>
          <p:cNvPr id="14" name="Title 1">
            <a:extLst>
              <a:ext uri="{FF2B5EF4-FFF2-40B4-BE49-F238E27FC236}">
                <a16:creationId xmlns:a16="http://schemas.microsoft.com/office/drawing/2014/main" id="{B407F2DB-F618-9B42-B761-D4AC79DC3498}"/>
              </a:ext>
            </a:extLst>
          </p:cNvPr>
          <p:cNvSpPr>
            <a:spLocks noGrp="1"/>
          </p:cNvSpPr>
          <p:nvPr>
            <p:ph type="title"/>
          </p:nvPr>
        </p:nvSpPr>
        <p:spPr>
          <a:xfrm>
            <a:off x="419100" y="3191940"/>
            <a:ext cx="11353800" cy="474119"/>
          </a:xfrm>
        </p:spPr>
        <p:txBody>
          <a:bodyPr rtlCol="0">
            <a:noAutofit/>
          </a:bodyPr>
          <a:lstStyle>
            <a:lvl1pPr>
              <a:defRPr sz="6000" baseline="0">
                <a:solidFill>
                  <a:schemeClr val="bg1"/>
                </a:solidFill>
                <a:latin typeface="Amazon Ember Light" panose="020B0403020204020204" pitchFamily="34" charset="0"/>
                <a:ea typeface="Microsoft YaHei" panose="020B0503020204020204" pitchFamily="34" charset="-122"/>
              </a:defRPr>
            </a:lvl1pPr>
          </a:lstStyle>
          <a:p>
            <a:pPr rtl="0"/>
            <a:r>
              <a:rPr lang="zh-CN"/>
              <a:t>Click to edit Master title style</a:t>
            </a:r>
            <a:endParaRPr lang="en-US" dirty="0"/>
          </a:p>
        </p:txBody>
      </p:sp>
      <p:sp>
        <p:nvSpPr>
          <p:cNvPr id="15" name="Text Placeholder 3">
            <a:extLst>
              <a:ext uri="{FF2B5EF4-FFF2-40B4-BE49-F238E27FC236}">
                <a16:creationId xmlns:a16="http://schemas.microsoft.com/office/drawing/2014/main" id="{7A5CC2AB-7462-6949-B0CC-D453D58B64D6}"/>
              </a:ext>
            </a:extLst>
          </p:cNvPr>
          <p:cNvSpPr>
            <a:spLocks noGrp="1"/>
          </p:cNvSpPr>
          <p:nvPr>
            <p:ph type="body" sz="quarter" idx="10" hasCustomPrompt="1"/>
          </p:nvPr>
        </p:nvSpPr>
        <p:spPr>
          <a:xfrm>
            <a:off x="419100" y="2554356"/>
            <a:ext cx="8059738" cy="488498"/>
          </a:xfrm>
        </p:spPr>
        <p:txBody>
          <a:bodyPr rtlCol="0">
            <a:normAutofit/>
          </a:bodyPr>
          <a:lstStyle>
            <a:lvl1pPr marL="0" indent="0">
              <a:buNone/>
              <a:defRPr sz="2000" b="0" spc="300" baseline="0">
                <a:solidFill>
                  <a:srgbClr val="36C2B4"/>
                </a:solidFill>
                <a:latin typeface="Amazon Ember Light" panose="020B0403020204020204" pitchFamily="34" charset="0"/>
                <a:ea typeface="Microsoft YaHei" panose="020B0503020204020204" pitchFamily="34" charset="-122"/>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zh-CN"/>
              <a:t>CLICK TO EDIT MASTER TITLE STYLE</a:t>
            </a:r>
          </a:p>
        </p:txBody>
      </p:sp>
      <p:sp>
        <p:nvSpPr>
          <p:cNvPr id="6" name="Footer Placeholder 4">
            <a:extLst>
              <a:ext uri="{FF2B5EF4-FFF2-40B4-BE49-F238E27FC236}">
                <a16:creationId xmlns:a16="http://schemas.microsoft.com/office/drawing/2014/main" id="{6636900F-FBBE-9846-A194-AC5CF173B39F}"/>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rtl="0">
              <a:defRPr sz="900" b="0" i="0" baseline="0">
                <a:solidFill>
                  <a:schemeClr val="bg1"/>
                </a:solidFill>
                <a:latin typeface="Amazon Ember Light" panose="020B0403020204020204" pitchFamily="34" charset="0"/>
                <a:ea typeface="Microsoft YaHei" panose="020B0503020204020204" pitchFamily="34" charset="-122"/>
                <a:cs typeface="Amazon Ember Light" panose="020B0403020204020204" pitchFamily="34" charset="0"/>
              </a:defRPr>
            </a:lvl1pPr>
          </a:lstStyle>
          <a:p>
            <a:r>
              <a:rPr lang="en-US" altLang="zh-CN" dirty="0"/>
              <a:t>© 2019 Amazon Web Services, Inc. </a:t>
            </a:r>
            <a:r>
              <a:rPr lang="zh-CN" altLang="en-US" dirty="0"/>
              <a:t>或其附属公司。保留所有权利。</a:t>
            </a:r>
            <a:endParaRPr lang="zh-CN" dirty="0"/>
          </a:p>
        </p:txBody>
      </p:sp>
      <p:pic>
        <p:nvPicPr>
          <p:cNvPr id="8" name="Picture 7">
            <a:extLst>
              <a:ext uri="{FF2B5EF4-FFF2-40B4-BE49-F238E27FC236}">
                <a16:creationId xmlns:a16="http://schemas.microsoft.com/office/drawing/2014/main" id="{68A38432-CE99-3E4B-B087-73EB0F09CDB2}"/>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9931098" y="6089839"/>
            <a:ext cx="1772656" cy="449073"/>
          </a:xfrm>
          <a:prstGeom prst="rect">
            <a:avLst/>
          </a:prstGeom>
        </p:spPr>
      </p:pic>
    </p:spTree>
    <p:custDataLst>
      <p:tags r:id="rId1"/>
    </p:custDataLst>
    <p:extLst>
      <p:ext uri="{BB962C8B-B14F-4D97-AF65-F5344CB8AC3E}">
        <p14:creationId xmlns:p14="http://schemas.microsoft.com/office/powerpoint/2010/main" val="42316957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agram">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45F76685-5779-5D40-A261-B0BC701B3745}"/>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rtlCol="0"/>
          <a:lstStyle/>
          <a:p>
            <a:pPr rtl="0"/>
            <a:fld id="{B6A95138-A96E-2F42-A959-2EFD44FE4AB7}" type="slidenum">
              <a:rPr lang="en-US" smtClean="0"/>
              <a:t>‹#›</a:t>
            </a:fld>
            <a:endParaRPr lang="en-US" dirty="0"/>
          </a:p>
        </p:txBody>
      </p:sp>
      <p:pic>
        <p:nvPicPr>
          <p:cNvPr id="6" name="Picture 5">
            <a:extLst>
              <a:ext uri="{FF2B5EF4-FFF2-40B4-BE49-F238E27FC236}">
                <a16:creationId xmlns:a16="http://schemas.microsoft.com/office/drawing/2014/main" id="{40DE264E-2087-B647-8F60-282FE0A1DE11}"/>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9909200" y="365125"/>
            <a:ext cx="1772652" cy="449072"/>
          </a:xfrm>
          <a:prstGeom prst="rect">
            <a:avLst/>
          </a:prstGeom>
        </p:spPr>
      </p:pic>
      <p:sp>
        <p:nvSpPr>
          <p:cNvPr id="5" name="Footer Placeholder 4">
            <a:extLst>
              <a:ext uri="{FF2B5EF4-FFF2-40B4-BE49-F238E27FC236}">
                <a16:creationId xmlns:a16="http://schemas.microsoft.com/office/drawing/2014/main" id="{69573A30-3961-C94C-A15D-1FC70640BAA5}"/>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baseline="0">
                <a:solidFill>
                  <a:schemeClr val="tx1">
                    <a:tint val="75000"/>
                  </a:schemeClr>
                </a:solidFill>
                <a:latin typeface="Amazon Ember Light" panose="020B0403020204020204" pitchFamily="34" charset="0"/>
                <a:ea typeface="Microsoft YaHei" panose="020B0503020204020204" pitchFamily="34" charset="-122"/>
                <a:cs typeface="Amazon Ember Light" panose="020B0403020204020204" pitchFamily="34" charset="0"/>
              </a:defRPr>
            </a:lvl1pPr>
          </a:lstStyle>
          <a:p>
            <a:r>
              <a:rPr lang="en-US" altLang="zh-CN" dirty="0"/>
              <a:t>© 2019 Amazon Web Services, Inc. </a:t>
            </a:r>
            <a:r>
              <a:rPr lang="zh-CN" altLang="en-US" dirty="0"/>
              <a:t>或其附属公司。保留所有权利。</a:t>
            </a:r>
          </a:p>
        </p:txBody>
      </p:sp>
    </p:spTree>
    <p:custDataLst>
      <p:tags r:id="rId1"/>
    </p:custDataLst>
    <p:extLst>
      <p:ext uri="{BB962C8B-B14F-4D97-AF65-F5344CB8AC3E}">
        <p14:creationId xmlns:p14="http://schemas.microsoft.com/office/powerpoint/2010/main" val="40182823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8298180" cy="474119"/>
          </a:xfrm>
          <a:prstGeom prst="rect">
            <a:avLst/>
          </a:prstGeom>
        </p:spPr>
        <p:txBody>
          <a:bodyPr rtlCol="0">
            <a:noAutofit/>
          </a:bodyPr>
          <a:lstStyle>
            <a:lvl1pPr>
              <a:defRPr sz="4000">
                <a:solidFill>
                  <a:schemeClr val="tx1"/>
                </a:solidFill>
              </a:defRPr>
            </a:lvl1pPr>
          </a:lstStyle>
          <a:p>
            <a:pPr rtl="0"/>
            <a:r>
              <a:rPr lang="zh-CN"/>
              <a:t>Click to edit Master title style</a:t>
            </a:r>
            <a:endParaRPr lang="en-US" dirty="0"/>
          </a:p>
        </p:txBody>
      </p:sp>
      <p:sp>
        <p:nvSpPr>
          <p:cNvPr id="9" name="Slide Number Placeholder 5">
            <a:extLst>
              <a:ext uri="{FF2B5EF4-FFF2-40B4-BE49-F238E27FC236}">
                <a16:creationId xmlns:a16="http://schemas.microsoft.com/office/drawing/2014/main" id="{A201426F-66D0-6C49-85B0-A8C2D43E6E2C}"/>
              </a:ext>
            </a:extLst>
          </p:cNvPr>
          <p:cNvSpPr>
            <a:spLocks noGrp="1"/>
          </p:cNvSpPr>
          <p:nvPr>
            <p:ph type="sldNum" sz="quarter" idx="12"/>
          </p:nvPr>
        </p:nvSpPr>
        <p:spPr>
          <a:xfrm>
            <a:off x="9029700" y="6356351"/>
            <a:ext cx="2743200" cy="365125"/>
          </a:xfrm>
          <a:prstGeom prst="rect">
            <a:avLst/>
          </a:prstGeom>
        </p:spPr>
        <p:txBody>
          <a:bodyPr rtlCol="0"/>
          <a:lstStyle/>
          <a:p>
            <a:pPr rtl="0"/>
            <a:fld id="{B6A95138-A96E-2F42-A959-2EFD44FE4AB7}" type="slidenum">
              <a:rPr lang="en-US" smtClean="0"/>
              <a:t>‹#›</a:t>
            </a:fld>
            <a:endParaRPr lang="en-US" dirty="0"/>
          </a:p>
        </p:txBody>
      </p:sp>
      <p:sp>
        <p:nvSpPr>
          <p:cNvPr id="17" name="Text Placeholder 3">
            <a:extLst>
              <a:ext uri="{FF2B5EF4-FFF2-40B4-BE49-F238E27FC236}">
                <a16:creationId xmlns:a16="http://schemas.microsoft.com/office/drawing/2014/main" id="{AA58D57C-542E-8B46-AF4A-1CE98190E16A}"/>
              </a:ext>
            </a:extLst>
          </p:cNvPr>
          <p:cNvSpPr>
            <a:spLocks noGrp="1"/>
          </p:cNvSpPr>
          <p:nvPr>
            <p:ph type="body" sz="quarter" idx="15"/>
          </p:nvPr>
        </p:nvSpPr>
        <p:spPr>
          <a:xfrm>
            <a:off x="6076191" y="1803345"/>
            <a:ext cx="2656066" cy="1879131"/>
          </a:xfrm>
          <a:prstGeom prst="rect">
            <a:avLst/>
          </a:prstGeom>
        </p:spPr>
        <p:txBody>
          <a:bodyPr rtlCol="0">
            <a:normAutofit/>
          </a:bodyPr>
          <a:lstStyle>
            <a:lvl1pPr marL="0" indent="0">
              <a:lnSpc>
                <a:spcPct val="100000"/>
              </a:lnSpc>
              <a:buNone/>
              <a:defRPr sz="1867"/>
            </a:lvl1pPr>
          </a:lstStyle>
          <a:p>
            <a:pPr lvl="0" rtl="0"/>
            <a:r>
              <a:rPr lang="zh-CN"/>
              <a:t>Click to edit Master text styles</a:t>
            </a:r>
          </a:p>
        </p:txBody>
      </p:sp>
      <p:sp>
        <p:nvSpPr>
          <p:cNvPr id="19" name="Text Placeholder 3">
            <a:extLst>
              <a:ext uri="{FF2B5EF4-FFF2-40B4-BE49-F238E27FC236}">
                <a16:creationId xmlns:a16="http://schemas.microsoft.com/office/drawing/2014/main" id="{C3946CAB-375A-5941-A392-14D805556B47}"/>
              </a:ext>
            </a:extLst>
          </p:cNvPr>
          <p:cNvSpPr>
            <a:spLocks noGrp="1"/>
          </p:cNvSpPr>
          <p:nvPr>
            <p:ph type="body" sz="quarter" idx="16"/>
          </p:nvPr>
        </p:nvSpPr>
        <p:spPr>
          <a:xfrm>
            <a:off x="3251457" y="1803345"/>
            <a:ext cx="2656066" cy="1879131"/>
          </a:xfrm>
          <a:prstGeom prst="rect">
            <a:avLst/>
          </a:prstGeom>
        </p:spPr>
        <p:txBody>
          <a:bodyPr rtlCol="0">
            <a:normAutofit/>
          </a:bodyPr>
          <a:lstStyle>
            <a:lvl1pPr marL="0" indent="0">
              <a:lnSpc>
                <a:spcPct val="100000"/>
              </a:lnSpc>
              <a:buNone/>
              <a:defRPr sz="1867"/>
            </a:lvl1pPr>
          </a:lstStyle>
          <a:p>
            <a:pPr lvl="0" rtl="0"/>
            <a:r>
              <a:rPr lang="zh-CN"/>
              <a:t>Click to edit Master text styles</a:t>
            </a:r>
          </a:p>
        </p:txBody>
      </p:sp>
      <p:sp>
        <p:nvSpPr>
          <p:cNvPr id="20" name="Text Placeholder 3">
            <a:extLst>
              <a:ext uri="{FF2B5EF4-FFF2-40B4-BE49-F238E27FC236}">
                <a16:creationId xmlns:a16="http://schemas.microsoft.com/office/drawing/2014/main" id="{35FC7C2C-C9CE-B747-AE44-A593EFEB0DEE}"/>
              </a:ext>
            </a:extLst>
          </p:cNvPr>
          <p:cNvSpPr>
            <a:spLocks noGrp="1"/>
          </p:cNvSpPr>
          <p:nvPr>
            <p:ph type="body" sz="quarter" idx="10" hasCustomPrompt="1"/>
          </p:nvPr>
        </p:nvSpPr>
        <p:spPr>
          <a:xfrm>
            <a:off x="419100" y="1340942"/>
            <a:ext cx="2656067" cy="390200"/>
          </a:xfrm>
          <a:prstGeom prst="rect">
            <a:avLst/>
          </a:prstGeom>
        </p:spPr>
        <p:txBody>
          <a:bodyPr rtlCol="0">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zh-CN"/>
              <a:t>Title</a:t>
            </a:r>
          </a:p>
        </p:txBody>
      </p:sp>
      <p:sp>
        <p:nvSpPr>
          <p:cNvPr id="22" name="Text Placeholder 3">
            <a:extLst>
              <a:ext uri="{FF2B5EF4-FFF2-40B4-BE49-F238E27FC236}">
                <a16:creationId xmlns:a16="http://schemas.microsoft.com/office/drawing/2014/main" id="{24CE8731-450D-3746-AF62-88C7CF836093}"/>
              </a:ext>
            </a:extLst>
          </p:cNvPr>
          <p:cNvSpPr>
            <a:spLocks noGrp="1"/>
          </p:cNvSpPr>
          <p:nvPr>
            <p:ph type="body" sz="quarter" idx="17"/>
          </p:nvPr>
        </p:nvSpPr>
        <p:spPr>
          <a:xfrm>
            <a:off x="419102" y="1803345"/>
            <a:ext cx="2656066" cy="1879131"/>
          </a:xfrm>
          <a:prstGeom prst="rect">
            <a:avLst/>
          </a:prstGeom>
        </p:spPr>
        <p:txBody>
          <a:bodyPr rtlCol="0">
            <a:normAutofit/>
          </a:bodyPr>
          <a:lstStyle>
            <a:lvl1pPr marL="0" indent="0">
              <a:lnSpc>
                <a:spcPct val="100000"/>
              </a:lnSpc>
              <a:buNone/>
              <a:defRPr sz="1867"/>
            </a:lvl1pPr>
          </a:lstStyle>
          <a:p>
            <a:pPr lvl="0" rtl="0"/>
            <a:r>
              <a:rPr lang="zh-CN"/>
              <a:t>Click to edit Master text styles</a:t>
            </a:r>
          </a:p>
        </p:txBody>
      </p:sp>
      <p:sp>
        <p:nvSpPr>
          <p:cNvPr id="23" name="Rectangle 22">
            <a:extLst>
              <a:ext uri="{FF2B5EF4-FFF2-40B4-BE49-F238E27FC236}">
                <a16:creationId xmlns:a16="http://schemas.microsoft.com/office/drawing/2014/main" id="{95458110-5E55-0F46-BBF5-9C8F2C62151D}"/>
              </a:ext>
            </a:extLst>
          </p:cNvPr>
          <p:cNvSpPr/>
          <p:nvPr userDrawn="1"/>
        </p:nvSpPr>
        <p:spPr>
          <a:xfrm>
            <a:off x="9029701" y="0"/>
            <a:ext cx="3188474" cy="6875492"/>
          </a:xfrm>
          <a:prstGeom prst="rect">
            <a:avLst/>
          </a:prstGeom>
          <a:solidFill>
            <a:srgbClr val="232F3E"/>
          </a:solidFill>
          <a:ln w="9525" cap="flat" cmpd="sng" algn="ctr">
            <a:noFill/>
            <a:prstDash val="solid"/>
          </a:ln>
          <a:effectLst/>
        </p:spPr>
        <p:txBody>
          <a:bodyPr rtlCol="0" anchor="ctr"/>
          <a:lstStyle/>
          <a:p>
            <a:pPr marL="0" marR="0" lvl="0" indent="0" algn="ctr" defTabSz="447301" rtl="0" eaLnBrk="1" fontAlgn="auto" latinLnBrk="0" hangingPunct="1">
              <a:lnSpc>
                <a:spcPct val="100000"/>
              </a:lnSpc>
              <a:spcBef>
                <a:spcPts val="0"/>
              </a:spcBef>
              <a:spcAft>
                <a:spcPts val="0"/>
              </a:spcAft>
              <a:buClrTx/>
              <a:buSzTx/>
              <a:buFontTx/>
              <a:buNone/>
              <a:tabLst/>
              <a:defRPr/>
            </a:pPr>
            <a:endParaRPr kumimoji="0" lang="en-US" sz="1761"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25" name="Rectangle 24">
            <a:extLst>
              <a:ext uri="{FF2B5EF4-FFF2-40B4-BE49-F238E27FC236}">
                <a16:creationId xmlns:a16="http://schemas.microsoft.com/office/drawing/2014/main" id="{3A3837C0-EFCF-E345-9E05-AF315FB06800}"/>
              </a:ext>
            </a:extLst>
          </p:cNvPr>
          <p:cNvSpPr/>
          <p:nvPr userDrawn="1"/>
        </p:nvSpPr>
        <p:spPr>
          <a:xfrm>
            <a:off x="0" y="4020640"/>
            <a:ext cx="9029700" cy="2837360"/>
          </a:xfrm>
          <a:prstGeom prst="rect">
            <a:avLst/>
          </a:prstGeom>
          <a:solidFill>
            <a:schemeClr val="tx2"/>
          </a:solidFill>
          <a:ln w="9525" cap="flat" cmpd="sng" algn="ctr">
            <a:noFill/>
            <a:prstDash val="solid"/>
          </a:ln>
          <a:effectLst/>
        </p:spPr>
        <p:txBody>
          <a:bodyPr rtlCol="0" anchor="ctr"/>
          <a:lstStyle/>
          <a:p>
            <a:pPr marL="0" marR="0" lvl="0" indent="0" algn="ctr" defTabSz="447301" rtl="0" eaLnBrk="1" fontAlgn="auto" latinLnBrk="0" hangingPunct="1">
              <a:lnSpc>
                <a:spcPct val="100000"/>
              </a:lnSpc>
              <a:spcBef>
                <a:spcPts val="0"/>
              </a:spcBef>
              <a:spcAft>
                <a:spcPts val="0"/>
              </a:spcAft>
              <a:buClrTx/>
              <a:buSzTx/>
              <a:buFontTx/>
              <a:buNone/>
              <a:tabLst/>
              <a:defRPr/>
            </a:pPr>
            <a:endParaRPr kumimoji="0" lang="en-US" sz="1761"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26" name="Content Placeholder 25">
            <a:extLst>
              <a:ext uri="{FF2B5EF4-FFF2-40B4-BE49-F238E27FC236}">
                <a16:creationId xmlns:a16="http://schemas.microsoft.com/office/drawing/2014/main" id="{EBCAA55A-911D-184D-A1FD-A84004D395B2}"/>
              </a:ext>
            </a:extLst>
          </p:cNvPr>
          <p:cNvSpPr>
            <a:spLocks noGrp="1"/>
          </p:cNvSpPr>
          <p:nvPr>
            <p:ph sz="quarter" idx="18"/>
          </p:nvPr>
        </p:nvSpPr>
        <p:spPr>
          <a:xfrm>
            <a:off x="9327146" y="365126"/>
            <a:ext cx="2445755" cy="951555"/>
          </a:xfrm>
          <a:prstGeom prst="rect">
            <a:avLst/>
          </a:prstGeom>
          <a:solidFill>
            <a:schemeClr val="bg1"/>
          </a:solidFill>
        </p:spPr>
        <p:txBody>
          <a:bodyPr rtlCol="0"/>
          <a:lstStyle>
            <a:lvl1pPr marL="0" indent="0">
              <a:buNone/>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rtl="0"/>
            <a:r>
              <a:rPr lang="zh-CN"/>
              <a:t>Click to edit Master text styles</a:t>
            </a:r>
          </a:p>
        </p:txBody>
      </p:sp>
      <p:sp>
        <p:nvSpPr>
          <p:cNvPr id="27" name="Text Placeholder 3">
            <a:extLst>
              <a:ext uri="{FF2B5EF4-FFF2-40B4-BE49-F238E27FC236}">
                <a16:creationId xmlns:a16="http://schemas.microsoft.com/office/drawing/2014/main" id="{8A3999B7-8C20-854D-A555-F37D032192AE}"/>
              </a:ext>
            </a:extLst>
          </p:cNvPr>
          <p:cNvSpPr>
            <a:spLocks noGrp="1"/>
          </p:cNvSpPr>
          <p:nvPr>
            <p:ph type="body" sz="quarter" idx="19" hasCustomPrompt="1"/>
          </p:nvPr>
        </p:nvSpPr>
        <p:spPr>
          <a:xfrm>
            <a:off x="3259838" y="1340942"/>
            <a:ext cx="2656067" cy="390200"/>
          </a:xfrm>
          <a:prstGeom prst="rect">
            <a:avLst/>
          </a:prstGeom>
        </p:spPr>
        <p:txBody>
          <a:bodyPr rtlCol="0">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zh-CN"/>
              <a:t>Title</a:t>
            </a:r>
          </a:p>
        </p:txBody>
      </p:sp>
      <p:sp>
        <p:nvSpPr>
          <p:cNvPr id="28" name="Text Placeholder 3">
            <a:extLst>
              <a:ext uri="{FF2B5EF4-FFF2-40B4-BE49-F238E27FC236}">
                <a16:creationId xmlns:a16="http://schemas.microsoft.com/office/drawing/2014/main" id="{38F7DDC9-AAC1-834E-B4EE-D42A0B1327C5}"/>
              </a:ext>
            </a:extLst>
          </p:cNvPr>
          <p:cNvSpPr>
            <a:spLocks noGrp="1"/>
          </p:cNvSpPr>
          <p:nvPr>
            <p:ph type="body" sz="quarter" idx="20" hasCustomPrompt="1"/>
          </p:nvPr>
        </p:nvSpPr>
        <p:spPr>
          <a:xfrm>
            <a:off x="6076190" y="1340942"/>
            <a:ext cx="2656067" cy="390200"/>
          </a:xfrm>
          <a:prstGeom prst="rect">
            <a:avLst/>
          </a:prstGeom>
        </p:spPr>
        <p:txBody>
          <a:bodyPr rtlCol="0">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zh-CN"/>
              <a:t>Title</a:t>
            </a:r>
          </a:p>
        </p:txBody>
      </p:sp>
      <p:sp>
        <p:nvSpPr>
          <p:cNvPr id="31" name="Text Placeholder 3">
            <a:extLst>
              <a:ext uri="{FF2B5EF4-FFF2-40B4-BE49-F238E27FC236}">
                <a16:creationId xmlns:a16="http://schemas.microsoft.com/office/drawing/2014/main" id="{957FAEDA-E06F-0246-AE0E-09DEF5D51275}"/>
              </a:ext>
            </a:extLst>
          </p:cNvPr>
          <p:cNvSpPr>
            <a:spLocks noGrp="1"/>
          </p:cNvSpPr>
          <p:nvPr>
            <p:ph type="body" sz="quarter" idx="22"/>
          </p:nvPr>
        </p:nvSpPr>
        <p:spPr>
          <a:xfrm>
            <a:off x="790222" y="4444327"/>
            <a:ext cx="7571082" cy="1311187"/>
          </a:xfrm>
          <a:prstGeom prst="rect">
            <a:avLst/>
          </a:prstGeom>
        </p:spPr>
        <p:txBody>
          <a:bodyPr rtlCol="0">
            <a:normAutofit/>
          </a:bodyPr>
          <a:lstStyle>
            <a:lvl1pPr marL="0" indent="0">
              <a:buNone/>
              <a:defRPr sz="2400"/>
            </a:lvl1pPr>
          </a:lstStyle>
          <a:p>
            <a:pPr lvl="0" rtl="0"/>
            <a:r>
              <a:rPr lang="zh-CN"/>
              <a:t>Click to edit Master text styles</a:t>
            </a:r>
          </a:p>
        </p:txBody>
      </p:sp>
      <p:sp>
        <p:nvSpPr>
          <p:cNvPr id="32" name="Text Placeholder 3">
            <a:extLst>
              <a:ext uri="{FF2B5EF4-FFF2-40B4-BE49-F238E27FC236}">
                <a16:creationId xmlns:a16="http://schemas.microsoft.com/office/drawing/2014/main" id="{5DB1EEED-3A61-7145-8CB8-D64E8B31FE3F}"/>
              </a:ext>
            </a:extLst>
          </p:cNvPr>
          <p:cNvSpPr>
            <a:spLocks noGrp="1"/>
          </p:cNvSpPr>
          <p:nvPr>
            <p:ph type="body" sz="quarter" idx="23"/>
          </p:nvPr>
        </p:nvSpPr>
        <p:spPr>
          <a:xfrm>
            <a:off x="790222" y="5870446"/>
            <a:ext cx="7942034" cy="413702"/>
          </a:xfrm>
          <a:prstGeom prst="rect">
            <a:avLst/>
          </a:prstGeom>
        </p:spPr>
        <p:txBody>
          <a:bodyPr rtlCol="0">
            <a:noAutofit/>
          </a:bodyPr>
          <a:lstStyle>
            <a:lvl1pPr marL="0" indent="0">
              <a:buNone/>
              <a:defRPr sz="2000" b="0">
                <a:solidFill>
                  <a:schemeClr val="tx1"/>
                </a:solidFill>
              </a:defRPr>
            </a:lvl1pPr>
          </a:lstStyle>
          <a:p>
            <a:pPr lvl="0" rtl="0"/>
            <a:r>
              <a:rPr lang="zh-CN"/>
              <a:t>Click to edit Master text styles</a:t>
            </a:r>
          </a:p>
        </p:txBody>
      </p:sp>
      <p:pic>
        <p:nvPicPr>
          <p:cNvPr id="16" name="Picture 15">
            <a:extLst>
              <a:ext uri="{FF2B5EF4-FFF2-40B4-BE49-F238E27FC236}">
                <a16:creationId xmlns:a16="http://schemas.microsoft.com/office/drawing/2014/main" id="{A51D4E80-7282-594D-8256-F973AFF71D56}"/>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9396238" y="6089840"/>
            <a:ext cx="1772656" cy="449073"/>
          </a:xfrm>
          <a:prstGeom prst="rect">
            <a:avLst/>
          </a:prstGeom>
        </p:spPr>
      </p:pic>
      <p:sp>
        <p:nvSpPr>
          <p:cNvPr id="18" name="Footer Placeholder 4">
            <a:extLst>
              <a:ext uri="{FF2B5EF4-FFF2-40B4-BE49-F238E27FC236}">
                <a16:creationId xmlns:a16="http://schemas.microsoft.com/office/drawing/2014/main" id="{D654C84E-7AFF-4E43-BC29-5AF15F0EFE3A}"/>
              </a:ext>
              <a:ext uri="{C183D7F6-B498-43B3-948B-1728B52AA6E4}">
                <adec:decorative xmlns:adec="http://schemas.microsoft.com/office/drawing/2017/decorative" val="1"/>
              </a:ext>
            </a:extLst>
          </p:cNvPr>
          <p:cNvSpPr>
            <a:spLocks noGrp="1"/>
          </p:cNvSpPr>
          <p:nvPr>
            <p:ph type="ftr" sz="quarter" idx="3"/>
          </p:nvPr>
        </p:nvSpPr>
        <p:spPr>
          <a:xfrm>
            <a:off x="419100" y="6356351"/>
            <a:ext cx="3735457" cy="365125"/>
          </a:xfrm>
          <a:prstGeom prst="rect">
            <a:avLst/>
          </a:prstGeom>
        </p:spPr>
        <p:txBody>
          <a:bodyPr vert="horz" lIns="91440" tIns="45720" rIns="91440" bIns="45720" rtlCol="0" anchor="ctr"/>
          <a:lstStyle>
            <a:lvl1pPr algn="l">
              <a:defRPr sz="881" b="0" i="0" baseline="0">
                <a:solidFill>
                  <a:schemeClr val="bg1"/>
                </a:solidFill>
                <a:latin typeface="Amazon Ember Light" panose="020B0403020204020204" pitchFamily="34" charset="0"/>
                <a:ea typeface="Microsoft YaHei" panose="020B0503020204020204" pitchFamily="34" charset="-122"/>
                <a:cs typeface="Amazon Ember Light" panose="020B0403020204020204" pitchFamily="34" charset="0"/>
              </a:defRPr>
            </a:lvl1pPr>
          </a:lstStyle>
          <a:p>
            <a:r>
              <a:rPr lang="en-US" altLang="zh-CN" dirty="0"/>
              <a:t>© 2019 Amazon Web Services, Inc. </a:t>
            </a:r>
            <a:r>
              <a:rPr lang="zh-CN" altLang="en-US" dirty="0"/>
              <a:t>或其附属公司。保留所有权利。</a:t>
            </a:r>
          </a:p>
        </p:txBody>
      </p:sp>
      <p:sp>
        <p:nvSpPr>
          <p:cNvPr id="7" name="Text Placeholder 6"/>
          <p:cNvSpPr>
            <a:spLocks noGrp="1"/>
          </p:cNvSpPr>
          <p:nvPr>
            <p:ph type="body" sz="quarter" idx="25"/>
          </p:nvPr>
        </p:nvSpPr>
        <p:spPr>
          <a:xfrm>
            <a:off x="9327093" y="1564153"/>
            <a:ext cx="2445808" cy="1212914"/>
          </a:xfrm>
        </p:spPr>
        <p:txBody>
          <a:bodyPr rtlCol="0">
            <a:normAutofit/>
          </a:bodyPr>
          <a:lstStyle>
            <a:lvl1pPr marL="0" indent="0">
              <a:buNone/>
              <a:defRPr sz="1333">
                <a:solidFill>
                  <a:schemeClr val="bg1"/>
                </a:solidFill>
              </a:defRPr>
            </a:lvl1pPr>
          </a:lstStyle>
          <a:p>
            <a:pPr lvl="0" rtl="0"/>
            <a:r>
              <a:rPr lang="zh-CN"/>
              <a:t>Click to edit Master text styles</a:t>
            </a:r>
          </a:p>
        </p:txBody>
      </p:sp>
      <p:sp>
        <p:nvSpPr>
          <p:cNvPr id="24" name="TextBox 23"/>
          <p:cNvSpPr txBox="1"/>
          <p:nvPr userDrawn="1"/>
        </p:nvSpPr>
        <p:spPr>
          <a:xfrm>
            <a:off x="290923" y="3889248"/>
            <a:ext cx="770467" cy="2308452"/>
          </a:xfrm>
          <a:prstGeom prst="rect">
            <a:avLst/>
          </a:prstGeom>
          <a:noFill/>
        </p:spPr>
        <p:txBody>
          <a:bodyPr wrap="square" rtlCol="0">
            <a:spAutoFit/>
          </a:bodyPr>
          <a:lstStyle/>
          <a:p>
            <a:pPr rtl="0"/>
            <a:r>
              <a:rPr lang="zh-CN" sz="14401" baseline="3000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endParaRPr lang="en-US" sz="1440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3" name="Text Placeholder 6"/>
          <p:cNvSpPr>
            <a:spLocks noGrp="1"/>
          </p:cNvSpPr>
          <p:nvPr>
            <p:ph type="body" sz="quarter" idx="26"/>
          </p:nvPr>
        </p:nvSpPr>
        <p:spPr>
          <a:xfrm>
            <a:off x="9327145" y="3177326"/>
            <a:ext cx="2445808" cy="2758497"/>
          </a:xfrm>
        </p:spPr>
        <p:txBody>
          <a:bodyPr rtlCol="0">
            <a:normAutofit/>
          </a:bodyPr>
          <a:lstStyle>
            <a:lvl1pPr marL="0" indent="0">
              <a:buNone/>
              <a:defRPr sz="1333">
                <a:solidFill>
                  <a:schemeClr val="bg1"/>
                </a:solidFill>
              </a:defRPr>
            </a:lvl1pPr>
          </a:lstStyle>
          <a:p>
            <a:pPr lvl="0" rtl="0"/>
            <a:r>
              <a:rPr lang="zh-CN"/>
              <a:t>Click to edit Master text styles</a:t>
            </a:r>
          </a:p>
        </p:txBody>
      </p:sp>
      <p:sp>
        <p:nvSpPr>
          <p:cNvPr id="34" name="Text Placeholder 6"/>
          <p:cNvSpPr>
            <a:spLocks noGrp="1"/>
          </p:cNvSpPr>
          <p:nvPr>
            <p:ph type="body" sz="quarter" idx="27"/>
          </p:nvPr>
        </p:nvSpPr>
        <p:spPr>
          <a:xfrm>
            <a:off x="9327092" y="2880834"/>
            <a:ext cx="2445808" cy="296493"/>
          </a:xfrm>
        </p:spPr>
        <p:txBody>
          <a:bodyPr rtlCol="0">
            <a:normAutofit/>
          </a:bodyPr>
          <a:lstStyle>
            <a:lvl1pPr marL="0" indent="0">
              <a:buNone/>
              <a:defRPr sz="16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rtl="0"/>
            <a:r>
              <a:rPr lang="zh-CN"/>
              <a:t>Click to edit Master text styles</a:t>
            </a:r>
          </a:p>
        </p:txBody>
      </p:sp>
    </p:spTree>
    <p:custDataLst>
      <p:tags r:id="rId1"/>
    </p:custDataLst>
    <p:extLst>
      <p:ext uri="{BB962C8B-B14F-4D97-AF65-F5344CB8AC3E}">
        <p14:creationId xmlns:p14="http://schemas.microsoft.com/office/powerpoint/2010/main" val="15739660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ull Quote">
    <p:bg>
      <p:bgPr>
        <a:solidFill>
          <a:srgbClr val="222E3C"/>
        </a:solidFill>
        <a:effectLst/>
      </p:bgPr>
    </p:bg>
    <p:spTree>
      <p:nvGrpSpPr>
        <p:cNvPr id="1" name=""/>
        <p:cNvGrpSpPr/>
        <p:nvPr/>
      </p:nvGrpSpPr>
      <p:grpSpPr>
        <a:xfrm>
          <a:off x="0" y="0"/>
          <a:ext cx="0" cy="0"/>
          <a:chOff x="0" y="0"/>
          <a:chExt cx="0" cy="0"/>
        </a:xfrm>
      </p:grpSpPr>
      <p:sp>
        <p:nvSpPr>
          <p:cNvPr id="12" name="Title 11"/>
          <p:cNvSpPr>
            <a:spLocks noGrp="1"/>
          </p:cNvSpPr>
          <p:nvPr>
            <p:ph type="title"/>
          </p:nvPr>
        </p:nvSpPr>
        <p:spPr>
          <a:xfrm>
            <a:off x="419100" y="1361287"/>
            <a:ext cx="11353800" cy="3416300"/>
          </a:xfrm>
        </p:spPr>
        <p:txBody>
          <a:bodyPr rtlCol="0" anchor="t">
            <a:normAutofit/>
          </a:bodyPr>
          <a:lstStyle>
            <a:lvl1pPr>
              <a:defRPr sz="6000">
                <a:solidFill>
                  <a:schemeClr val="bg1"/>
                </a:solidFill>
              </a:defRPr>
            </a:lvl1pPr>
          </a:lstStyle>
          <a:p>
            <a:pPr rtl="0"/>
            <a:r>
              <a:rPr lang="zh-CN"/>
              <a:t>Click to edit Master title style</a:t>
            </a:r>
            <a:endParaRPr lang="en-US" dirty="0"/>
          </a:p>
        </p:txBody>
      </p:sp>
      <p:sp>
        <p:nvSpPr>
          <p:cNvPr id="8" name="Rectangle 7">
            <a:extLst>
              <a:ext uri="{FF2B5EF4-FFF2-40B4-BE49-F238E27FC236}">
                <a16:creationId xmlns:a16="http://schemas.microsoft.com/office/drawing/2014/main" id="{A413BF5D-EF1D-5C42-8ED2-B1DC40150995}"/>
              </a:ext>
            </a:extLst>
          </p:cNvPr>
          <p:cNvSpPr/>
          <p:nvPr userDrawn="1"/>
        </p:nvSpPr>
        <p:spPr>
          <a:xfrm>
            <a:off x="0" y="1444414"/>
            <a:ext cx="320634" cy="633768"/>
          </a:xfrm>
          <a:prstGeom prst="rect">
            <a:avLst/>
          </a:prstGeom>
          <a:solidFill>
            <a:srgbClr val="36C2B3"/>
          </a:solidFill>
          <a:ln w="9525" cap="flat" cmpd="sng" algn="ctr">
            <a:noFill/>
            <a:prstDash val="solid"/>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6" name="Text Placeholder 3">
            <a:extLst>
              <a:ext uri="{FF2B5EF4-FFF2-40B4-BE49-F238E27FC236}">
                <a16:creationId xmlns:a16="http://schemas.microsoft.com/office/drawing/2014/main" id="{DBBC8AF8-4964-B547-9569-D8BFE87BB8F4}"/>
              </a:ext>
            </a:extLst>
          </p:cNvPr>
          <p:cNvSpPr>
            <a:spLocks noGrp="1"/>
          </p:cNvSpPr>
          <p:nvPr>
            <p:ph type="body" sz="quarter" idx="10" hasCustomPrompt="1"/>
          </p:nvPr>
        </p:nvSpPr>
        <p:spPr>
          <a:xfrm>
            <a:off x="419100" y="5024594"/>
            <a:ext cx="8059738" cy="488498"/>
          </a:xfrm>
        </p:spPr>
        <p:txBody>
          <a:bodyPr rtlCol="0">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zh-CN"/>
              <a:t>-Click to edit master title style</a:t>
            </a:r>
          </a:p>
        </p:txBody>
      </p:sp>
      <p:pic>
        <p:nvPicPr>
          <p:cNvPr id="13" name="Picture 12">
            <a:extLst>
              <a:ext uri="{FF2B5EF4-FFF2-40B4-BE49-F238E27FC236}">
                <a16:creationId xmlns:a16="http://schemas.microsoft.com/office/drawing/2014/main" id="{A51D4E80-7282-594D-8256-F973AFF71D56}"/>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9931098" y="6089839"/>
            <a:ext cx="1772656" cy="449073"/>
          </a:xfrm>
          <a:prstGeom prst="rect">
            <a:avLst/>
          </a:prstGeom>
        </p:spPr>
      </p:pic>
      <p:sp>
        <p:nvSpPr>
          <p:cNvPr id="7" name="Footer Placeholder 4">
            <a:extLst>
              <a:ext uri="{FF2B5EF4-FFF2-40B4-BE49-F238E27FC236}">
                <a16:creationId xmlns:a16="http://schemas.microsoft.com/office/drawing/2014/main" id="{D654C84E-7AFF-4E43-BC29-5AF15F0EFE3A}"/>
              </a:ext>
              <a:ext uri="{C183D7F6-B498-43B3-948B-1728B52AA6E4}">
                <adec:decorative xmlns:adec="http://schemas.microsoft.com/office/drawing/2017/decorative" val="1"/>
              </a:ext>
            </a:extLst>
          </p:cNvPr>
          <p:cNvSpPr>
            <a:spLocks noGrp="1"/>
          </p:cNvSpPr>
          <p:nvPr>
            <p:ph type="ftr" sz="quarter" idx="3"/>
          </p:nvPr>
        </p:nvSpPr>
        <p:spPr>
          <a:xfrm>
            <a:off x="419100" y="6356351"/>
            <a:ext cx="3735457" cy="365125"/>
          </a:xfrm>
          <a:prstGeom prst="rect">
            <a:avLst/>
          </a:prstGeom>
        </p:spPr>
        <p:txBody>
          <a:bodyPr vert="horz" lIns="91440" tIns="45720" rIns="91440" bIns="45720" rtlCol="0" anchor="ctr"/>
          <a:lstStyle>
            <a:lvl1pPr algn="l">
              <a:defRPr sz="881" b="0" i="0" baseline="0">
                <a:solidFill>
                  <a:schemeClr val="bg1"/>
                </a:solidFill>
                <a:latin typeface="Amazon Ember Light" panose="020B0403020204020204" pitchFamily="34" charset="0"/>
                <a:ea typeface="Microsoft YaHei" panose="020B0503020204020204" pitchFamily="34" charset="-122"/>
                <a:cs typeface="Amazon Ember Light" panose="020B0403020204020204" pitchFamily="34" charset="0"/>
              </a:defRPr>
            </a:lvl1pPr>
          </a:lstStyle>
          <a:p>
            <a:r>
              <a:rPr lang="en-US" altLang="zh-CN" dirty="0"/>
              <a:t>© 2019 Amazon Web Services, Inc. </a:t>
            </a:r>
            <a:r>
              <a:rPr lang="zh-CN" altLang="en-US" dirty="0"/>
              <a:t>或其附属公司。保留所有权利。</a:t>
            </a:r>
          </a:p>
        </p:txBody>
      </p:sp>
    </p:spTree>
    <p:custDataLst>
      <p:tags r:id="rId1"/>
    </p:custDataLst>
    <p:extLst>
      <p:ext uri="{BB962C8B-B14F-4D97-AF65-F5344CB8AC3E}">
        <p14:creationId xmlns:p14="http://schemas.microsoft.com/office/powerpoint/2010/main" val="23376812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6AC7C4F-A7FB-D049-8056-D71FAE608841}"/>
              </a:ext>
            </a:extLst>
          </p:cNvPr>
          <p:cNvPicPr>
            <a:picLocks noChangeAspect="1"/>
          </p:cNvPicPr>
          <p:nvPr userDrawn="1"/>
        </p:nvPicPr>
        <p:blipFill>
          <a:blip r:embed="rId3"/>
          <a:stretch>
            <a:fillRect/>
          </a:stretch>
        </p:blipFill>
        <p:spPr>
          <a:xfrm>
            <a:off x="-81023" y="-47919"/>
            <a:ext cx="12361762" cy="6958182"/>
          </a:xfrm>
          <a:prstGeom prst="rect">
            <a:avLst/>
          </a:prstGeom>
        </p:spPr>
      </p:pic>
      <p:sp>
        <p:nvSpPr>
          <p:cNvPr id="5" name="TextBox 4">
            <a:extLst>
              <a:ext uri="{FF2B5EF4-FFF2-40B4-BE49-F238E27FC236}">
                <a16:creationId xmlns:a16="http://schemas.microsoft.com/office/drawing/2014/main" id="{7F32C9FB-A505-8F4E-99FC-1B161C930668}"/>
              </a:ext>
            </a:extLst>
          </p:cNvPr>
          <p:cNvSpPr txBox="1"/>
          <p:nvPr userDrawn="1"/>
        </p:nvSpPr>
        <p:spPr>
          <a:xfrm>
            <a:off x="423968" y="6089839"/>
            <a:ext cx="8921913" cy="646331"/>
          </a:xfrm>
          <a:prstGeom prst="rect">
            <a:avLst/>
          </a:prstGeom>
          <a:noFill/>
        </p:spPr>
        <p:txBody>
          <a:bodyPr wrap="square" rtlCol="0">
            <a:noAutofit/>
          </a:bodyPr>
          <a:lstStyle/>
          <a:p>
            <a:pPr algn="just" rtl="0"/>
            <a:r>
              <a:rPr lang="en-US" altLang="zh-CN" sz="900" baseline="0" dirty="0">
                <a:solidFill>
                  <a:schemeClr val="bg1"/>
                </a:solidFill>
                <a:latin typeface="Amazon Ember Light" panose="020B0403020204020204" pitchFamily="34" charset="0"/>
                <a:ea typeface="Microsoft YaHei" panose="020B0503020204020204" pitchFamily="34" charset="-122"/>
                <a:cs typeface="Amazon Ember Light" charset="0"/>
              </a:rPr>
              <a:t>© 2019 Amazon Web Services, Inc. </a:t>
            </a:r>
            <a:r>
              <a:rPr lang="zh-CN" altLang="en-US" sz="900" baseline="0" dirty="0">
                <a:solidFill>
                  <a:schemeClr val="bg1"/>
                </a:solidFill>
                <a:latin typeface="Amazon Ember Light" panose="020B0403020204020204" pitchFamily="34" charset="0"/>
                <a:ea typeface="Microsoft YaHei" panose="020B0503020204020204" pitchFamily="34" charset="-122"/>
                <a:cs typeface="Amazon Ember Light" charset="0"/>
              </a:rPr>
              <a:t>或其附属公司。保留所有权利。未经 </a:t>
            </a:r>
            <a:r>
              <a:rPr lang="en-US" altLang="zh-CN" sz="900" baseline="0" dirty="0">
                <a:solidFill>
                  <a:schemeClr val="bg1"/>
                </a:solidFill>
                <a:latin typeface="Amazon Ember Light" panose="020B0403020204020204" pitchFamily="34" charset="0"/>
                <a:ea typeface="Microsoft YaHei" panose="020B0503020204020204" pitchFamily="34" charset="-122"/>
                <a:cs typeface="Amazon Ember Light" charset="0"/>
              </a:rPr>
              <a:t>Amazon Web Services, Inc. </a:t>
            </a:r>
            <a:r>
              <a:rPr lang="zh-CN" altLang="en-US" sz="900" baseline="0" dirty="0">
                <a:solidFill>
                  <a:schemeClr val="bg1"/>
                </a:solidFill>
                <a:latin typeface="Amazon Ember Light" panose="020B0403020204020204" pitchFamily="34" charset="0"/>
                <a:ea typeface="Microsoft YaHei" panose="020B0503020204020204" pitchFamily="34" charset="-122"/>
                <a:cs typeface="Amazon Ember Light" charset="0"/>
              </a:rPr>
              <a:t>事先书面许可，不得复制或转载本文的部分或全部内容。禁止因商业目的复制、出借或出售本文。如有对本课程的纠正或反馈意见，请发送电子邮件至：</a:t>
            </a:r>
            <a:r>
              <a:rPr lang="en-US" altLang="zh-CN" sz="900" u="sng" baseline="0" dirty="0">
                <a:solidFill>
                  <a:schemeClr val="bg1"/>
                </a:solidFill>
                <a:latin typeface="Amazon Ember Light" panose="020B0403020204020204" pitchFamily="34" charset="0"/>
                <a:ea typeface="Microsoft YaHei" panose="020B0503020204020204" pitchFamily="34" charset="-122"/>
                <a:cs typeface="Amazon Ember Light" charset="0"/>
              </a:rPr>
              <a:t>aws-course-feedback@amazon.com</a:t>
            </a:r>
            <a:r>
              <a:rPr lang="zh-CN" altLang="en-US" sz="900" baseline="0" dirty="0">
                <a:solidFill>
                  <a:schemeClr val="bg1"/>
                </a:solidFill>
                <a:latin typeface="Amazon Ember Light" panose="020B0403020204020204" pitchFamily="34" charset="0"/>
                <a:ea typeface="Microsoft YaHei" panose="020B0503020204020204" pitchFamily="34" charset="-122"/>
                <a:cs typeface="Amazon Ember Light" charset="0"/>
              </a:rPr>
              <a:t>。如有其他任何问题，请与我们联系：</a:t>
            </a:r>
            <a:r>
              <a:rPr lang="en-US" altLang="zh-CN" sz="900" u="sng" baseline="0" dirty="0">
                <a:solidFill>
                  <a:schemeClr val="bg1"/>
                </a:solidFill>
                <a:latin typeface="Amazon Ember Light" panose="020B0403020204020204" pitchFamily="34" charset="0"/>
                <a:ea typeface="Microsoft YaHei" panose="020B0503020204020204" pitchFamily="34" charset="-122"/>
                <a:cs typeface="Amazon Ember Light" charset="0"/>
              </a:rPr>
              <a:t>https://aws.amazon.com/contact-us/aws-training/</a:t>
            </a:r>
            <a:r>
              <a:rPr lang="zh-CN" altLang="en-US" sz="900" baseline="0" dirty="0">
                <a:solidFill>
                  <a:schemeClr val="bg1"/>
                </a:solidFill>
                <a:latin typeface="Amazon Ember Light" panose="020B0403020204020204" pitchFamily="34" charset="0"/>
                <a:ea typeface="Microsoft YaHei" panose="020B0503020204020204" pitchFamily="34" charset="-122"/>
                <a:cs typeface="Amazon Ember Light" charset="0"/>
              </a:rPr>
              <a:t>。所有商标均为各自所有者的财产。</a:t>
            </a:r>
          </a:p>
          <a:p>
            <a:pPr algn="just" rtl="0"/>
            <a:endParaRPr lang="en-US" sz="900" baseline="0" dirty="0">
              <a:latin typeface="Amazon Ember Light" panose="020B0403020204020204" pitchFamily="34" charset="0"/>
              <a:ea typeface="Microsoft YaHei" panose="020B0503020204020204" pitchFamily="34" charset="-122"/>
            </a:endParaRPr>
          </a:p>
        </p:txBody>
      </p:sp>
      <p:sp>
        <p:nvSpPr>
          <p:cNvPr id="14" name="Title 1">
            <a:extLst>
              <a:ext uri="{FF2B5EF4-FFF2-40B4-BE49-F238E27FC236}">
                <a16:creationId xmlns:a16="http://schemas.microsoft.com/office/drawing/2014/main" id="{DCAE5FD9-C1AF-FA48-A653-7EA5E0B13826}"/>
              </a:ext>
            </a:extLst>
          </p:cNvPr>
          <p:cNvSpPr>
            <a:spLocks noGrp="1"/>
          </p:cNvSpPr>
          <p:nvPr>
            <p:ph type="title" hasCustomPrompt="1"/>
          </p:nvPr>
        </p:nvSpPr>
        <p:spPr>
          <a:xfrm>
            <a:off x="419100" y="3191940"/>
            <a:ext cx="11353800" cy="474119"/>
          </a:xfrm>
        </p:spPr>
        <p:txBody>
          <a:bodyPr rtlCol="0">
            <a:noAutofit/>
          </a:bodyPr>
          <a:lstStyle>
            <a:lvl1pPr>
              <a:defRPr sz="6000">
                <a:solidFill>
                  <a:schemeClr val="bg1"/>
                </a:solidFill>
              </a:defRPr>
            </a:lvl1pPr>
          </a:lstStyle>
          <a:p>
            <a:pPr rtl="0"/>
            <a:r>
              <a:rPr lang="zh-CN"/>
              <a:t>Thank You</a:t>
            </a:r>
          </a:p>
        </p:txBody>
      </p:sp>
      <p:pic>
        <p:nvPicPr>
          <p:cNvPr id="7" name="Picture 6">
            <a:extLst>
              <a:ext uri="{FF2B5EF4-FFF2-40B4-BE49-F238E27FC236}">
                <a16:creationId xmlns:a16="http://schemas.microsoft.com/office/drawing/2014/main" id="{91A5F71C-941B-424B-B0F4-B91497513EB8}"/>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26982" y="6089839"/>
            <a:ext cx="1772656" cy="449073"/>
          </a:xfrm>
          <a:prstGeom prst="rect">
            <a:avLst/>
          </a:prstGeom>
        </p:spPr>
      </p:pic>
    </p:spTree>
    <p:custDataLst>
      <p:tags r:id="rId1"/>
    </p:custDataLst>
    <p:extLst>
      <p:ext uri="{BB962C8B-B14F-4D97-AF65-F5344CB8AC3E}">
        <p14:creationId xmlns:p14="http://schemas.microsoft.com/office/powerpoint/2010/main" val="2581085189"/>
      </p:ext>
    </p:extLst>
  </p:cSld>
  <p:clrMapOvr>
    <a:masterClrMapping/>
  </p:clrMapOvr>
  <p:extLst>
    <p:ext uri="{DCECCB84-F9BA-43D5-87BE-67443E8EF086}">
      <p15:sldGuideLst xmlns:p15="http://schemas.microsoft.com/office/powerpoint/2012/main">
        <p15:guide id="1" orient="horz" pos="216">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57AF45B-C20A-5F4E-906A-B043D9D7F28E}"/>
              </a:ext>
            </a:extLst>
          </p:cNvPr>
          <p:cNvSpPr/>
          <p:nvPr userDrawn="1"/>
        </p:nvSpPr>
        <p:spPr>
          <a:xfrm>
            <a:off x="-2" y="0"/>
            <a:ext cx="5125762" cy="6875492"/>
          </a:xfrm>
          <a:prstGeom prst="rect">
            <a:avLst/>
          </a:prstGeom>
          <a:solidFill>
            <a:srgbClr val="232F3E"/>
          </a:solidFill>
          <a:ln w="9525" cap="flat" cmpd="sng" algn="ctr">
            <a:noFill/>
            <a:prstDash val="solid"/>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pic>
        <p:nvPicPr>
          <p:cNvPr id="13" name="Picture 12" descr="A circuit board&#10;&#10;Description automatically generated">
            <a:extLst>
              <a:ext uri="{FF2B5EF4-FFF2-40B4-BE49-F238E27FC236}">
                <a16:creationId xmlns:a16="http://schemas.microsoft.com/office/drawing/2014/main" id="{C0EC8262-9538-E343-BCD0-0911ADA9E7A6}"/>
              </a:ext>
            </a:extLst>
          </p:cNvPr>
          <p:cNvPicPr>
            <a:picLocks noChangeAspect="1"/>
          </p:cNvPicPr>
          <p:nvPr userDrawn="1"/>
        </p:nvPicPr>
        <p:blipFill rotWithShape="1">
          <a:blip r:embed="rId3"/>
          <a:srcRect l="39690" t="3208" r="5228" b="21597"/>
          <a:stretch/>
        </p:blipFill>
        <p:spPr>
          <a:xfrm>
            <a:off x="588712" y="3159360"/>
            <a:ext cx="4537048" cy="3716132"/>
          </a:xfrm>
          <a:prstGeom prst="rect">
            <a:avLst/>
          </a:prstGeom>
        </p:spPr>
      </p:pic>
      <p:sp>
        <p:nvSpPr>
          <p:cNvPr id="4" name="Footer Placeholder 3">
            <a:extLst>
              <a:ext uri="{FF2B5EF4-FFF2-40B4-BE49-F238E27FC236}">
                <a16:creationId xmlns:a16="http://schemas.microsoft.com/office/drawing/2014/main" id="{7D651C47-09F6-C947-968C-92FC59515123}"/>
              </a:ext>
              <a:ext uri="{C183D7F6-B498-43B3-948B-1728B52AA6E4}">
                <adec:decorative xmlns:adec="http://schemas.microsoft.com/office/drawing/2017/decorative" val="1"/>
              </a:ext>
            </a:extLst>
          </p:cNvPr>
          <p:cNvSpPr>
            <a:spLocks noGrp="1"/>
          </p:cNvSpPr>
          <p:nvPr>
            <p:ph type="ftr" sz="quarter" idx="11"/>
          </p:nvPr>
        </p:nvSpPr>
        <p:spPr>
          <a:xfrm>
            <a:off x="7997728" y="6356350"/>
            <a:ext cx="3775172" cy="365125"/>
          </a:xfrm>
          <a:prstGeom prst="rect">
            <a:avLst/>
          </a:prstGeom>
        </p:spPr>
        <p:txBody>
          <a:bodyPr rtlCol="0"/>
          <a:lstStyle>
            <a:lvl1pPr algn="r">
              <a:defRPr baseline="0"/>
            </a:lvl1pPr>
          </a:lstStyle>
          <a:p>
            <a:r>
              <a:rPr lang="en-US" altLang="zh-CN" dirty="0"/>
              <a:t>© 2019 Amazon Web Services, Inc. </a:t>
            </a:r>
            <a:r>
              <a:rPr lang="zh-CN" altLang="en-US" dirty="0"/>
              <a:t>或其附属公司。保留所有权利。</a:t>
            </a:r>
          </a:p>
        </p:txBody>
      </p:sp>
      <p:sp>
        <p:nvSpPr>
          <p:cNvPr id="2" name="Title 1">
            <a:extLst>
              <a:ext uri="{FF2B5EF4-FFF2-40B4-BE49-F238E27FC236}">
                <a16:creationId xmlns:a16="http://schemas.microsoft.com/office/drawing/2014/main" id="{E454C7EF-17C6-3647-B5A6-45AFD1AE22A3}"/>
              </a:ext>
            </a:extLst>
          </p:cNvPr>
          <p:cNvSpPr>
            <a:spLocks noGrp="1"/>
          </p:cNvSpPr>
          <p:nvPr>
            <p:ph type="title"/>
          </p:nvPr>
        </p:nvSpPr>
        <p:spPr>
          <a:xfrm>
            <a:off x="419100" y="1178376"/>
            <a:ext cx="4268647" cy="1325563"/>
          </a:xfrm>
          <a:prstGeom prst="rect">
            <a:avLst/>
          </a:prstGeom>
        </p:spPr>
        <p:txBody>
          <a:bodyPr rtlCol="0"/>
          <a:lstStyle>
            <a:lvl1pPr>
              <a:defRPr>
                <a:solidFill>
                  <a:schemeClr val="bg1"/>
                </a:solidFill>
              </a:defRPr>
            </a:lvl1pPr>
          </a:lstStyle>
          <a:p>
            <a:pPr rtl="0"/>
            <a:r>
              <a:rPr lang="zh-CN"/>
              <a:t>Click to edit Master title style</a:t>
            </a:r>
            <a:endParaRPr lang="en-US" dirty="0"/>
          </a:p>
        </p:txBody>
      </p:sp>
      <p:sp>
        <p:nvSpPr>
          <p:cNvPr id="3" name="Slide Number Placeholder 2">
            <a:extLst>
              <a:ext uri="{FF2B5EF4-FFF2-40B4-BE49-F238E27FC236}">
                <a16:creationId xmlns:a16="http://schemas.microsoft.com/office/drawing/2014/main" id="{FFDB7B2F-8327-B54A-A6DB-5F4F68ECD970}"/>
              </a:ext>
              <a:ext uri="{C183D7F6-B498-43B3-948B-1728B52AA6E4}">
                <adec:decorative xmlns:adec="http://schemas.microsoft.com/office/drawing/2017/decorative" val="1"/>
              </a:ext>
            </a:extLst>
          </p:cNvPr>
          <p:cNvSpPr>
            <a:spLocks noGrp="1"/>
          </p:cNvSpPr>
          <p:nvPr>
            <p:ph type="sldNum" sz="quarter" idx="10"/>
          </p:nvPr>
        </p:nvSpPr>
        <p:spPr>
          <a:xfrm>
            <a:off x="423657" y="6356350"/>
            <a:ext cx="2743200" cy="365125"/>
          </a:xfrm>
          <a:prstGeom prst="rect">
            <a:avLst/>
          </a:prstGeom>
        </p:spPr>
        <p:txBody>
          <a:bodyPr rtlCol="0"/>
          <a:lstStyle>
            <a:lvl1pPr algn="l">
              <a:defRPr>
                <a:solidFill>
                  <a:schemeClr val="bg1"/>
                </a:solidFill>
              </a:defRPr>
            </a:lvl1pPr>
          </a:lstStyle>
          <a:p>
            <a:pPr rtl="0"/>
            <a:fld id="{B6A95138-A96E-2F42-A959-2EFD44FE4AB7}" type="slidenum">
              <a:rPr lang="en-US" smtClean="0"/>
              <a:pPr/>
              <a:t>‹#›</a:t>
            </a:fld>
            <a:endParaRPr lang="en-US" dirty="0"/>
          </a:p>
        </p:txBody>
      </p:sp>
      <p:sp>
        <p:nvSpPr>
          <p:cNvPr id="22" name="Content Placeholder 2">
            <a:extLst>
              <a:ext uri="{FF2B5EF4-FFF2-40B4-BE49-F238E27FC236}">
                <a16:creationId xmlns:a16="http://schemas.microsoft.com/office/drawing/2014/main" id="{0EB2737B-E9EB-5940-81B3-90715BFD4CAC}"/>
              </a:ext>
            </a:extLst>
          </p:cNvPr>
          <p:cNvSpPr>
            <a:spLocks noGrp="1"/>
          </p:cNvSpPr>
          <p:nvPr>
            <p:ph idx="16"/>
          </p:nvPr>
        </p:nvSpPr>
        <p:spPr>
          <a:xfrm>
            <a:off x="5714474" y="1178376"/>
            <a:ext cx="5767612" cy="4814920"/>
          </a:xfrm>
          <a:prstGeom prst="rect">
            <a:avLst/>
          </a:prstGeom>
        </p:spPr>
        <p:txBody>
          <a:bodyPr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zh-CN"/>
              <a:t>Click to edit Master text styles</a:t>
            </a:r>
          </a:p>
          <a:p>
            <a:pPr lvl="1" rtl="0"/>
            <a:r>
              <a:rPr lang="zh-CN"/>
              <a:t>Second level</a:t>
            </a:r>
          </a:p>
          <a:p>
            <a:pPr lvl="2" rtl="0"/>
            <a:r>
              <a:rPr lang="zh-CN"/>
              <a:t>Third level</a:t>
            </a:r>
          </a:p>
          <a:p>
            <a:pPr lvl="3" rtl="0"/>
            <a:r>
              <a:rPr lang="zh-CN"/>
              <a:t>Fourth level</a:t>
            </a:r>
          </a:p>
          <a:p>
            <a:pPr lvl="4" rtl="0"/>
            <a:r>
              <a:rPr lang="zh-CN"/>
              <a:t>Fifth level</a:t>
            </a:r>
            <a:endParaRPr lang="en-US" dirty="0"/>
          </a:p>
        </p:txBody>
      </p:sp>
      <p:pic>
        <p:nvPicPr>
          <p:cNvPr id="9" name="Picture 8">
            <a:extLst>
              <a:ext uri="{FF2B5EF4-FFF2-40B4-BE49-F238E27FC236}">
                <a16:creationId xmlns:a16="http://schemas.microsoft.com/office/drawing/2014/main" id="{280E0825-B265-3846-8BB3-B9ECFCCA9B2D}"/>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200" y="365126"/>
            <a:ext cx="1772652" cy="449072"/>
          </a:xfrm>
          <a:prstGeom prst="rect">
            <a:avLst/>
          </a:prstGeom>
        </p:spPr>
      </p:pic>
    </p:spTree>
    <p:custDataLst>
      <p:tags r:id="rId1"/>
    </p:custDataLst>
    <p:extLst>
      <p:ext uri="{BB962C8B-B14F-4D97-AF65-F5344CB8AC3E}">
        <p14:creationId xmlns:p14="http://schemas.microsoft.com/office/powerpoint/2010/main" val="3816153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bsection Header">
    <p:spTree>
      <p:nvGrpSpPr>
        <p:cNvPr id="1" name=""/>
        <p:cNvGrpSpPr/>
        <p:nvPr/>
      </p:nvGrpSpPr>
      <p:grpSpPr>
        <a:xfrm>
          <a:off x="0" y="0"/>
          <a:ext cx="0" cy="0"/>
          <a:chOff x="0" y="0"/>
          <a:chExt cx="0" cy="0"/>
        </a:xfrm>
      </p:grpSpPr>
      <p:sp>
        <p:nvSpPr>
          <p:cNvPr id="31" name="Footer Placeholder 4">
            <a:extLst>
              <a:ext uri="{FF2B5EF4-FFF2-40B4-BE49-F238E27FC236}">
                <a16:creationId xmlns:a16="http://schemas.microsoft.com/office/drawing/2014/main" id="{A9C4F210-2650-3942-9632-6074E8F12704}"/>
              </a:ext>
              <a:ext uri="{C183D7F6-B498-43B3-948B-1728B52AA6E4}">
                <adec:decorative xmlns:adec="http://schemas.microsoft.com/office/drawing/2017/decorative" val="1"/>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baseline="0">
                <a:solidFill>
                  <a:schemeClr val="tx1">
                    <a:tint val="75000"/>
                  </a:schemeClr>
                </a:solidFill>
                <a:latin typeface="Amazon Ember Light" panose="020B0403020204020204" pitchFamily="34" charset="0"/>
                <a:ea typeface="Microsoft YaHei" panose="020B0503020204020204" pitchFamily="34" charset="-122"/>
                <a:cs typeface="Amazon Ember Light" panose="020B0403020204020204" pitchFamily="34" charset="0"/>
              </a:defRPr>
            </a:lvl1pPr>
          </a:lstStyle>
          <a:p>
            <a:r>
              <a:rPr lang="en-US" altLang="zh-CN" dirty="0"/>
              <a:t>© 2019 Amazon Web Services, Inc. </a:t>
            </a:r>
            <a:r>
              <a:rPr lang="zh-CN" altLang="en-US" dirty="0"/>
              <a:t>或其附属公司。保留所有权利。</a:t>
            </a:r>
          </a:p>
        </p:txBody>
      </p:sp>
      <p:sp>
        <p:nvSpPr>
          <p:cNvPr id="10" name="Title 1">
            <a:extLst>
              <a:ext uri="{FF2B5EF4-FFF2-40B4-BE49-F238E27FC236}">
                <a16:creationId xmlns:a16="http://schemas.microsoft.com/office/drawing/2014/main" id="{D0B1C5D0-123C-C948-8FE9-A354E18700B1}"/>
              </a:ext>
            </a:extLst>
          </p:cNvPr>
          <p:cNvSpPr>
            <a:spLocks noGrp="1"/>
          </p:cNvSpPr>
          <p:nvPr>
            <p:ph type="title"/>
          </p:nvPr>
        </p:nvSpPr>
        <p:spPr>
          <a:xfrm>
            <a:off x="419100" y="3191940"/>
            <a:ext cx="11353800" cy="474119"/>
          </a:xfrm>
        </p:spPr>
        <p:txBody>
          <a:bodyPr rtlCol="0">
            <a:noAutofit/>
          </a:bodyPr>
          <a:lstStyle>
            <a:lvl1pPr>
              <a:defRPr sz="6000">
                <a:solidFill>
                  <a:schemeClr val="tx1"/>
                </a:solidFill>
              </a:defRPr>
            </a:lvl1pPr>
          </a:lstStyle>
          <a:p>
            <a:pPr rtl="0"/>
            <a:r>
              <a:rPr lang="zh-CN"/>
              <a:t>Click to edit Master title style</a:t>
            </a:r>
            <a:endParaRPr lang="en-US" dirty="0"/>
          </a:p>
        </p:txBody>
      </p:sp>
      <p:sp>
        <p:nvSpPr>
          <p:cNvPr id="11" name="Slide Number Placeholder 5">
            <a:extLst>
              <a:ext uri="{FF2B5EF4-FFF2-40B4-BE49-F238E27FC236}">
                <a16:creationId xmlns:a16="http://schemas.microsoft.com/office/drawing/2014/main" id="{B9293C6B-D94F-304A-A8F4-8745DAD9DF47}"/>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rtlCol="0"/>
          <a:lstStyle/>
          <a:p>
            <a:pPr rtl="0"/>
            <a:fld id="{B6A95138-A96E-2F42-A959-2EFD44FE4AB7}" type="slidenum">
              <a:rPr lang="en-US" smtClean="0"/>
              <a:t>‹#›</a:t>
            </a:fld>
            <a:endParaRPr lang="en-US" dirty="0"/>
          </a:p>
        </p:txBody>
      </p:sp>
      <p:pic>
        <p:nvPicPr>
          <p:cNvPr id="7" name="Picture 6">
            <a:extLst>
              <a:ext uri="{FF2B5EF4-FFF2-40B4-BE49-F238E27FC236}">
                <a16:creationId xmlns:a16="http://schemas.microsoft.com/office/drawing/2014/main" id="{3AA315D3-3937-1747-9C2E-0067F12A02F0}"/>
              </a:ext>
            </a:extLst>
          </p:cNvPr>
          <p:cNvPicPr>
            <a:picLocks noChangeAspect="1"/>
          </p:cNvPicPr>
          <p:nvPr userDrawn="1"/>
        </p:nvPicPr>
        <p:blipFill rotWithShape="1">
          <a:blip r:embed="rId3"/>
          <a:srcRect l="75552" t="60520" r="3438" b="3809"/>
          <a:stretch/>
        </p:blipFill>
        <p:spPr>
          <a:xfrm rot="10800000">
            <a:off x="-1" y="-2"/>
            <a:ext cx="2268187" cy="2166103"/>
          </a:xfrm>
          <a:prstGeom prst="rect">
            <a:avLst/>
          </a:prstGeom>
        </p:spPr>
      </p:pic>
      <p:pic>
        <p:nvPicPr>
          <p:cNvPr id="9" name="Picture 8">
            <a:extLst>
              <a:ext uri="{FF2B5EF4-FFF2-40B4-BE49-F238E27FC236}">
                <a16:creationId xmlns:a16="http://schemas.microsoft.com/office/drawing/2014/main" id="{83936176-BBC4-344F-8FD9-CD6D76107A13}"/>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200" y="365126"/>
            <a:ext cx="1772652" cy="449072"/>
          </a:xfrm>
          <a:prstGeom prst="rect">
            <a:avLst/>
          </a:prstGeom>
        </p:spPr>
      </p:pic>
    </p:spTree>
    <p:custDataLst>
      <p:tags r:id="rId1"/>
    </p:custDataLst>
    <p:extLst>
      <p:ext uri="{BB962C8B-B14F-4D97-AF65-F5344CB8AC3E}">
        <p14:creationId xmlns:p14="http://schemas.microsoft.com/office/powerpoint/2010/main" val="507082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One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zh-CN"/>
              <a:t>Click to edit Master title style</a:t>
            </a:r>
            <a:endParaRPr lang="en-US" dirty="0"/>
          </a:p>
        </p:txBody>
      </p:sp>
      <p:sp>
        <p:nvSpPr>
          <p:cNvPr id="3" name="Content Placeholder 2">
            <a:extLst>
              <a:ext uri="{FF2B5EF4-FFF2-40B4-BE49-F238E27FC236}">
                <a16:creationId xmlns:a16="http://schemas.microsoft.com/office/drawing/2014/main" id="{4FBB0127-ED7F-7C41-B530-EB0C6E8B5AE1}"/>
              </a:ext>
            </a:extLst>
          </p:cNvPr>
          <p:cNvSpPr>
            <a:spLocks noGrp="1"/>
          </p:cNvSpPr>
          <p:nvPr>
            <p:ph idx="1"/>
          </p:nvPr>
        </p:nvSpPr>
        <p:spPr>
          <a:xfrm>
            <a:off x="419100" y="1528175"/>
            <a:ext cx="11353800" cy="4648788"/>
          </a:xfrm>
        </p:spPr>
        <p:txBody>
          <a:bodyPr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zh-CN"/>
              <a:t>Click to edit Master text styles</a:t>
            </a:r>
          </a:p>
          <a:p>
            <a:pPr lvl="1" rtl="0"/>
            <a:r>
              <a:rPr lang="zh-CN"/>
              <a:t>Second level</a:t>
            </a:r>
          </a:p>
          <a:p>
            <a:pPr lvl="2" rtl="0"/>
            <a:r>
              <a:rPr lang="zh-CN"/>
              <a:t>Third level</a:t>
            </a:r>
          </a:p>
          <a:p>
            <a:pPr lvl="3" rtl="0"/>
            <a:r>
              <a:rPr lang="zh-CN"/>
              <a:t>Fourth level</a:t>
            </a:r>
          </a:p>
          <a:p>
            <a:pPr lvl="4" rtl="0"/>
            <a:r>
              <a:rPr lang="zh-CN"/>
              <a:t>Fifth level</a:t>
            </a:r>
            <a:endParaRPr lang="en-US" dirty="0"/>
          </a:p>
        </p:txBody>
      </p:sp>
      <p:pic>
        <p:nvPicPr>
          <p:cNvPr id="7" name="Picture 6">
            <a:extLst>
              <a:ext uri="{FF2B5EF4-FFF2-40B4-BE49-F238E27FC236}">
                <a16:creationId xmlns:a16="http://schemas.microsoft.com/office/drawing/2014/main" id="{18DE245B-4FD3-2740-8BED-8269A8D5C217}"/>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5"/>
            <a:ext cx="1772656" cy="449073"/>
          </a:xfrm>
          <a:prstGeom prst="rect">
            <a:avLst/>
          </a:prstGeom>
        </p:spPr>
      </p:pic>
      <p:sp>
        <p:nvSpPr>
          <p:cNvPr id="8" name="Slide Number Placeholder 5">
            <a:extLst>
              <a:ext uri="{FF2B5EF4-FFF2-40B4-BE49-F238E27FC236}">
                <a16:creationId xmlns:a16="http://schemas.microsoft.com/office/drawing/2014/main" id="{0BDEF14E-4027-D643-9DE2-F177FE226270}"/>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rtlCol="0"/>
          <a:lstStyle/>
          <a:p>
            <a:pPr rtl="0"/>
            <a:fld id="{B6A95138-A96E-2F42-A959-2EFD44FE4AB7}" type="slidenum">
              <a:rPr lang="en-US" smtClean="0"/>
              <a:t>‹#›</a:t>
            </a:fld>
            <a:endParaRPr lang="en-US" dirty="0"/>
          </a:p>
        </p:txBody>
      </p:sp>
      <p:sp>
        <p:nvSpPr>
          <p:cNvPr id="10" name="Footer Placeholder 4">
            <a:extLst>
              <a:ext uri="{FF2B5EF4-FFF2-40B4-BE49-F238E27FC236}">
                <a16:creationId xmlns:a16="http://schemas.microsoft.com/office/drawing/2014/main" id="{DBF8715D-4D79-7041-A43B-D5474972C918}"/>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baseline="0">
                <a:solidFill>
                  <a:schemeClr val="tx1">
                    <a:tint val="75000"/>
                  </a:schemeClr>
                </a:solidFill>
                <a:latin typeface="Amazon Ember Light" panose="020B0403020204020204" pitchFamily="34" charset="0"/>
                <a:ea typeface="Microsoft YaHei" panose="020B0503020204020204" pitchFamily="34" charset="-122"/>
                <a:cs typeface="Amazon Ember Light" panose="020B0403020204020204" pitchFamily="34" charset="0"/>
              </a:defRPr>
            </a:lvl1pPr>
          </a:lstStyle>
          <a:p>
            <a:r>
              <a:rPr lang="en-US" altLang="zh-CN" dirty="0"/>
              <a:t>© 2019 Amazon Web Services, Inc. </a:t>
            </a:r>
            <a:r>
              <a:rPr lang="zh-CN" altLang="en-US" dirty="0"/>
              <a:t>或其附属公司。保留所有权利。</a:t>
            </a:r>
          </a:p>
        </p:txBody>
      </p:sp>
    </p:spTree>
    <p:custDataLst>
      <p:tags r:id="rId1"/>
    </p:custDataLst>
    <p:extLst>
      <p:ext uri="{BB962C8B-B14F-4D97-AF65-F5344CB8AC3E}">
        <p14:creationId xmlns:p14="http://schemas.microsoft.com/office/powerpoint/2010/main" val="3394656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350FA4A-B00E-C044-8FFB-45BB9BA4C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zh-CN"/>
              <a:t>Click to edit Master title style</a:t>
            </a:r>
            <a:endParaRPr lang="en-US" dirty="0"/>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1528175"/>
            <a:ext cx="5504688" cy="4648788"/>
          </a:xfrm>
        </p:spPr>
        <p:txBody>
          <a:bodyPr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zh-CN"/>
              <a:t>Click to edit Master text styles</a:t>
            </a:r>
          </a:p>
          <a:p>
            <a:pPr lvl="1" rtl="0"/>
            <a:r>
              <a:rPr lang="zh-CN"/>
              <a:t>Second level</a:t>
            </a:r>
          </a:p>
          <a:p>
            <a:pPr lvl="2" rtl="0"/>
            <a:r>
              <a:rPr lang="zh-CN"/>
              <a:t>Third level</a:t>
            </a:r>
          </a:p>
          <a:p>
            <a:pPr lvl="3" rtl="0"/>
            <a:r>
              <a:rPr lang="zh-CN"/>
              <a:t>Fourth level</a:t>
            </a:r>
          </a:p>
          <a:p>
            <a:pPr lvl="4" rtl="0"/>
            <a:r>
              <a:rPr lang="zh-CN"/>
              <a:t>Fifth level</a:t>
            </a:r>
            <a:endParaRPr lang="en-US" dirty="0"/>
          </a:p>
        </p:txBody>
      </p:sp>
      <p:sp>
        <p:nvSpPr>
          <p:cNvPr id="11" name="Slide Number Placeholder 5">
            <a:extLst>
              <a:ext uri="{FF2B5EF4-FFF2-40B4-BE49-F238E27FC236}">
                <a16:creationId xmlns:a16="http://schemas.microsoft.com/office/drawing/2014/main" id="{4AC7BB94-D444-F441-A88C-76F7DDCDC5EB}"/>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rtlCol="0"/>
          <a:lstStyle/>
          <a:p>
            <a:pPr rtl="0"/>
            <a:fld id="{B6A95138-A96E-2F42-A959-2EFD44FE4AB7}" type="slidenum">
              <a:rPr lang="en-US" smtClean="0"/>
              <a:t>‹#›</a:t>
            </a:fld>
            <a:endParaRPr lang="en-US" dirty="0"/>
          </a:p>
        </p:txBody>
      </p:sp>
      <p:sp>
        <p:nvSpPr>
          <p:cNvPr id="12" name="Content Placeholder 2">
            <a:extLst>
              <a:ext uri="{FF2B5EF4-FFF2-40B4-BE49-F238E27FC236}">
                <a16:creationId xmlns:a16="http://schemas.microsoft.com/office/drawing/2014/main" id="{D773890F-7993-BE4F-83AC-886113878E8D}"/>
              </a:ext>
            </a:extLst>
          </p:cNvPr>
          <p:cNvSpPr>
            <a:spLocks noGrp="1"/>
          </p:cNvSpPr>
          <p:nvPr>
            <p:ph idx="13"/>
          </p:nvPr>
        </p:nvSpPr>
        <p:spPr>
          <a:xfrm>
            <a:off x="6246312" y="1524228"/>
            <a:ext cx="5504688" cy="4648788"/>
          </a:xfrm>
        </p:spPr>
        <p:txBody>
          <a:bodyPr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zh-CN"/>
              <a:t>Click to edit Master text styles</a:t>
            </a:r>
          </a:p>
          <a:p>
            <a:pPr lvl="1" rtl="0"/>
            <a:r>
              <a:rPr lang="zh-CN"/>
              <a:t>Second level</a:t>
            </a:r>
          </a:p>
          <a:p>
            <a:pPr lvl="2" rtl="0"/>
            <a:r>
              <a:rPr lang="zh-CN"/>
              <a:t>Third level</a:t>
            </a:r>
          </a:p>
          <a:p>
            <a:pPr lvl="3" rtl="0"/>
            <a:r>
              <a:rPr lang="zh-CN"/>
              <a:t>Fourth level</a:t>
            </a:r>
          </a:p>
          <a:p>
            <a:pPr lvl="4" rtl="0"/>
            <a:r>
              <a:rPr lang="zh-CN"/>
              <a:t>Fifth level</a:t>
            </a:r>
            <a:endParaRPr lang="en-US" dirty="0"/>
          </a:p>
        </p:txBody>
      </p:sp>
      <p:sp>
        <p:nvSpPr>
          <p:cNvPr id="13" name="Footer Placeholder 4">
            <a:extLst>
              <a:ext uri="{FF2B5EF4-FFF2-40B4-BE49-F238E27FC236}">
                <a16:creationId xmlns:a16="http://schemas.microsoft.com/office/drawing/2014/main" id="{69573A30-3961-C94C-A15D-1FC70640BAA5}"/>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baseline="0">
                <a:solidFill>
                  <a:schemeClr val="tx1">
                    <a:tint val="75000"/>
                  </a:schemeClr>
                </a:solidFill>
                <a:latin typeface="Amazon Ember Light" panose="020B0403020204020204" pitchFamily="34" charset="0"/>
                <a:ea typeface="Microsoft YaHei" panose="020B0503020204020204" pitchFamily="34" charset="-122"/>
                <a:cs typeface="Amazon Ember Light" panose="020B0403020204020204" pitchFamily="34" charset="0"/>
              </a:defRPr>
            </a:lvl1pPr>
          </a:lstStyle>
          <a:p>
            <a:r>
              <a:rPr lang="en-US" altLang="zh-CN" dirty="0"/>
              <a:t>© 2019 Amazon Web Services, Inc. </a:t>
            </a:r>
            <a:r>
              <a:rPr lang="zh-CN" altLang="en-US" dirty="0"/>
              <a:t>或其附属公司。保留所有权利。</a:t>
            </a:r>
          </a:p>
        </p:txBody>
      </p:sp>
      <p:pic>
        <p:nvPicPr>
          <p:cNvPr id="16" name="Picture 15">
            <a:extLst>
              <a:ext uri="{FF2B5EF4-FFF2-40B4-BE49-F238E27FC236}">
                <a16:creationId xmlns:a16="http://schemas.microsoft.com/office/drawing/2014/main" id="{BF6D2BA4-6287-854B-A5A3-81A95726CF44}"/>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2611942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DA4BB6E3-A058-A34B-A1A1-FE195D499725}"/>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1" y="365125"/>
            <a:ext cx="9037416" cy="474119"/>
          </a:xfrm>
        </p:spPr>
        <p:txBody>
          <a:bodyPr rtlCol="0">
            <a:noAutofit/>
          </a:bodyPr>
          <a:lstStyle>
            <a:lvl1pPr>
              <a:defRPr sz="4000">
                <a:solidFill>
                  <a:schemeClr val="bg1"/>
                </a:solidFill>
              </a:defRPr>
            </a:lvl1pPr>
          </a:lstStyle>
          <a:p>
            <a:pPr rtl="0"/>
            <a:r>
              <a:rPr lang="zh-CN"/>
              <a:t>Click to edit Master title style</a:t>
            </a:r>
            <a:endParaRPr lang="en-US" dirty="0"/>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1528175"/>
            <a:ext cx="3593592" cy="4645152"/>
          </a:xfrm>
        </p:spPr>
        <p:txBody>
          <a:bodyPr rtlCol="0">
            <a:noAutofit/>
          </a:bodyPr>
          <a:lstStyle/>
          <a:p>
            <a:pPr lvl="0" rtl="0"/>
            <a:r>
              <a:rPr lang="zh-CN"/>
              <a:t>Click to edit Master text styles</a:t>
            </a:r>
          </a:p>
          <a:p>
            <a:pPr lvl="1" rtl="0"/>
            <a:r>
              <a:rPr lang="zh-CN"/>
              <a:t>Second level</a:t>
            </a:r>
          </a:p>
          <a:p>
            <a:pPr lvl="2" rtl="0"/>
            <a:r>
              <a:rPr lang="zh-CN"/>
              <a:t>Third level</a:t>
            </a:r>
          </a:p>
          <a:p>
            <a:pPr lvl="3" rtl="0"/>
            <a:r>
              <a:rPr lang="zh-CN"/>
              <a:t>Fourth level</a:t>
            </a:r>
          </a:p>
          <a:p>
            <a:pPr lvl="4" rtl="0"/>
            <a:r>
              <a:rPr lang="zh-CN"/>
              <a:t>Fifth level</a:t>
            </a:r>
            <a:endParaRPr lang="en-US" dirty="0"/>
          </a:p>
        </p:txBody>
      </p:sp>
      <p:sp>
        <p:nvSpPr>
          <p:cNvPr id="11" name="Slide Number Placeholder 5">
            <a:extLst>
              <a:ext uri="{FF2B5EF4-FFF2-40B4-BE49-F238E27FC236}">
                <a16:creationId xmlns:a16="http://schemas.microsoft.com/office/drawing/2014/main" id="{4AC7BB94-D444-F441-A88C-76F7DDCDC5EB}"/>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rtlCol="0"/>
          <a:lstStyle/>
          <a:p>
            <a:pPr rtl="0"/>
            <a:fld id="{B6A95138-A96E-2F42-A959-2EFD44FE4AB7}" type="slidenum">
              <a:rPr lang="en-US" smtClean="0"/>
              <a:t>‹#›</a:t>
            </a:fld>
            <a:endParaRPr lang="en-US" dirty="0"/>
          </a:p>
        </p:txBody>
      </p:sp>
      <p:sp>
        <p:nvSpPr>
          <p:cNvPr id="15" name="Content Placeholder 2">
            <a:extLst>
              <a:ext uri="{FF2B5EF4-FFF2-40B4-BE49-F238E27FC236}">
                <a16:creationId xmlns:a16="http://schemas.microsoft.com/office/drawing/2014/main" id="{0C6EC767-E7A4-C245-BAA4-960E5F2420E0}"/>
              </a:ext>
            </a:extLst>
          </p:cNvPr>
          <p:cNvSpPr>
            <a:spLocks noGrp="1"/>
          </p:cNvSpPr>
          <p:nvPr>
            <p:ph idx="13"/>
          </p:nvPr>
        </p:nvSpPr>
        <p:spPr>
          <a:xfrm>
            <a:off x="8173686" y="1528175"/>
            <a:ext cx="3593592" cy="4645152"/>
          </a:xfrm>
        </p:spPr>
        <p:txBody>
          <a:bodyPr rtlCol="0">
            <a:noAutofit/>
          </a:bodyPr>
          <a:lstStyle/>
          <a:p>
            <a:pPr lvl="0" rtl="0"/>
            <a:r>
              <a:rPr lang="zh-CN"/>
              <a:t>Click to edit Master text styles</a:t>
            </a:r>
          </a:p>
          <a:p>
            <a:pPr lvl="1" rtl="0"/>
            <a:r>
              <a:rPr lang="zh-CN"/>
              <a:t>Second level</a:t>
            </a:r>
          </a:p>
          <a:p>
            <a:pPr lvl="2" rtl="0"/>
            <a:r>
              <a:rPr lang="zh-CN"/>
              <a:t>Third level</a:t>
            </a:r>
          </a:p>
          <a:p>
            <a:pPr lvl="3" rtl="0"/>
            <a:r>
              <a:rPr lang="zh-CN"/>
              <a:t>Fourth level</a:t>
            </a:r>
          </a:p>
          <a:p>
            <a:pPr lvl="4" rtl="0"/>
            <a:r>
              <a:rPr lang="zh-CN"/>
              <a:t>Fifth level</a:t>
            </a:r>
            <a:endParaRPr lang="en-US" dirty="0"/>
          </a:p>
        </p:txBody>
      </p:sp>
      <p:sp>
        <p:nvSpPr>
          <p:cNvPr id="16" name="Content Placeholder 2">
            <a:extLst>
              <a:ext uri="{FF2B5EF4-FFF2-40B4-BE49-F238E27FC236}">
                <a16:creationId xmlns:a16="http://schemas.microsoft.com/office/drawing/2014/main" id="{F3CCBCC6-BD7A-204B-A666-6793093190FD}"/>
              </a:ext>
            </a:extLst>
          </p:cNvPr>
          <p:cNvSpPr>
            <a:spLocks noGrp="1"/>
          </p:cNvSpPr>
          <p:nvPr>
            <p:ph idx="14"/>
          </p:nvPr>
        </p:nvSpPr>
        <p:spPr>
          <a:xfrm>
            <a:off x="4314209" y="1528175"/>
            <a:ext cx="3593592" cy="4645152"/>
          </a:xfrm>
        </p:spPr>
        <p:txBody>
          <a:bodyPr rtlCol="0">
            <a:noAutofit/>
          </a:bodyPr>
          <a:lstStyle/>
          <a:p>
            <a:pPr lvl="0" rtl="0"/>
            <a:r>
              <a:rPr lang="zh-CN"/>
              <a:t>Click to edit Master text styles</a:t>
            </a:r>
          </a:p>
          <a:p>
            <a:pPr lvl="1" rtl="0"/>
            <a:r>
              <a:rPr lang="zh-CN"/>
              <a:t>Second level</a:t>
            </a:r>
          </a:p>
          <a:p>
            <a:pPr lvl="2" rtl="0"/>
            <a:r>
              <a:rPr lang="zh-CN"/>
              <a:t>Third level</a:t>
            </a:r>
          </a:p>
          <a:p>
            <a:pPr lvl="3" rtl="0"/>
            <a:r>
              <a:rPr lang="zh-CN"/>
              <a:t>Fourth level</a:t>
            </a:r>
          </a:p>
          <a:p>
            <a:pPr lvl="4" rtl="0"/>
            <a:r>
              <a:rPr lang="zh-CN"/>
              <a:t>Fifth level</a:t>
            </a:r>
            <a:endParaRPr lang="en-US" dirty="0"/>
          </a:p>
        </p:txBody>
      </p:sp>
      <p:pic>
        <p:nvPicPr>
          <p:cNvPr id="14" name="Picture 13">
            <a:extLst>
              <a:ext uri="{FF2B5EF4-FFF2-40B4-BE49-F238E27FC236}">
                <a16:creationId xmlns:a16="http://schemas.microsoft.com/office/drawing/2014/main" id="{BCD2DB21-CEFB-4A4D-B8DA-776FFE4E65ED}"/>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5"/>
            <a:ext cx="1772656" cy="449073"/>
          </a:xfrm>
          <a:prstGeom prst="rect">
            <a:avLst/>
          </a:prstGeom>
        </p:spPr>
      </p:pic>
      <p:sp>
        <p:nvSpPr>
          <p:cNvPr id="13" name="Footer Placeholder 4">
            <a:extLst>
              <a:ext uri="{FF2B5EF4-FFF2-40B4-BE49-F238E27FC236}">
                <a16:creationId xmlns:a16="http://schemas.microsoft.com/office/drawing/2014/main" id="{69573A30-3961-C94C-A15D-1FC70640BAA5}"/>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baseline="0">
                <a:solidFill>
                  <a:schemeClr val="tx1">
                    <a:tint val="75000"/>
                  </a:schemeClr>
                </a:solidFill>
                <a:latin typeface="Amazon Ember Light" panose="020B0403020204020204" pitchFamily="34" charset="0"/>
                <a:ea typeface="Microsoft YaHei" panose="020B0503020204020204" pitchFamily="34" charset="-122"/>
                <a:cs typeface="Amazon Ember Light" panose="020B0403020204020204" pitchFamily="34" charset="0"/>
              </a:defRPr>
            </a:lvl1pPr>
          </a:lstStyle>
          <a:p>
            <a:r>
              <a:rPr lang="en-US" altLang="zh-CN" dirty="0"/>
              <a:t>© 2019 Amazon Web Services, Inc. </a:t>
            </a:r>
            <a:r>
              <a:rPr lang="zh-CN" altLang="en-US" dirty="0"/>
              <a:t>或其附属公司。保留所有权利。</a:t>
            </a:r>
          </a:p>
        </p:txBody>
      </p:sp>
    </p:spTree>
    <p:custDataLst>
      <p:tags r:id="rId1"/>
    </p:custDataLst>
    <p:extLst>
      <p:ext uri="{BB962C8B-B14F-4D97-AF65-F5344CB8AC3E}">
        <p14:creationId xmlns:p14="http://schemas.microsoft.com/office/powerpoint/2010/main" val="336884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B7529A25-CD85-DB42-9175-A545162F4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zh-CN"/>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rtlCol="0">
            <a:noAutofit/>
          </a:bodyPr>
          <a:lstStyle/>
          <a:p>
            <a:pPr rtl="0"/>
            <a:fld id="{B6A95138-A96E-2F42-A959-2EFD44FE4AB7}" type="slidenum">
              <a:rPr lang="en-US" smtClean="0"/>
              <a:t>‹#›</a:t>
            </a:fld>
            <a:endParaRPr lang="en-US" dirty="0"/>
          </a:p>
        </p:txBody>
      </p:sp>
      <p:sp>
        <p:nvSpPr>
          <p:cNvPr id="13" name="Content Placeholder 2">
            <a:extLst>
              <a:ext uri="{FF2B5EF4-FFF2-40B4-BE49-F238E27FC236}">
                <a16:creationId xmlns:a16="http://schemas.microsoft.com/office/drawing/2014/main" id="{1EBC76E4-C45C-574F-A82B-828C66343888}"/>
              </a:ext>
            </a:extLst>
          </p:cNvPr>
          <p:cNvSpPr>
            <a:spLocks noGrp="1"/>
          </p:cNvSpPr>
          <p:nvPr>
            <p:ph idx="14"/>
          </p:nvPr>
        </p:nvSpPr>
        <p:spPr>
          <a:xfrm>
            <a:off x="419100" y="2041932"/>
            <a:ext cx="5504688" cy="4131084"/>
          </a:xfrm>
        </p:spPr>
        <p:txBody>
          <a:bodyPr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zh-CN"/>
              <a:t>Click to edit Master text styles</a:t>
            </a:r>
          </a:p>
          <a:p>
            <a:pPr lvl="1" rtl="0"/>
            <a:r>
              <a:rPr lang="zh-CN"/>
              <a:t>Second level</a:t>
            </a:r>
          </a:p>
          <a:p>
            <a:pPr lvl="2" rtl="0"/>
            <a:r>
              <a:rPr lang="zh-CN"/>
              <a:t>Third level</a:t>
            </a:r>
          </a:p>
          <a:p>
            <a:pPr lvl="3" rtl="0"/>
            <a:r>
              <a:rPr lang="zh-CN"/>
              <a:t>Fourth level</a:t>
            </a:r>
          </a:p>
          <a:p>
            <a:pPr lvl="4" rtl="0"/>
            <a:r>
              <a:rPr lang="zh-CN"/>
              <a:t>Fifth level</a:t>
            </a:r>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1" y="1524000"/>
            <a:ext cx="5504688" cy="517932"/>
          </a:xfrm>
        </p:spPr>
        <p:txBody>
          <a:bodyPr rtlCol="0">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rtl="0"/>
            <a:r>
              <a:rPr lang="zh-CN"/>
              <a:t>Click to edit Master text styles</a:t>
            </a:r>
          </a:p>
        </p:txBody>
      </p:sp>
      <p:sp>
        <p:nvSpPr>
          <p:cNvPr id="14" name="Content Placeholder 2">
            <a:extLst>
              <a:ext uri="{FF2B5EF4-FFF2-40B4-BE49-F238E27FC236}">
                <a16:creationId xmlns:a16="http://schemas.microsoft.com/office/drawing/2014/main" id="{E73D202D-7B57-2643-80ED-BF68CDD1CDB3}"/>
              </a:ext>
            </a:extLst>
          </p:cNvPr>
          <p:cNvSpPr>
            <a:spLocks noGrp="1"/>
          </p:cNvSpPr>
          <p:nvPr>
            <p:ph idx="16"/>
          </p:nvPr>
        </p:nvSpPr>
        <p:spPr>
          <a:xfrm>
            <a:off x="6249885" y="2041932"/>
            <a:ext cx="5504688" cy="4131084"/>
          </a:xfrm>
        </p:spPr>
        <p:txBody>
          <a:bodyPr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zh-CN"/>
              <a:t>Click to edit Master text styles</a:t>
            </a:r>
          </a:p>
          <a:p>
            <a:pPr lvl="1" rtl="0"/>
            <a:r>
              <a:rPr lang="zh-CN"/>
              <a:t>Second level</a:t>
            </a:r>
          </a:p>
          <a:p>
            <a:pPr lvl="2" rtl="0"/>
            <a:r>
              <a:rPr lang="zh-CN"/>
              <a:t>Third level</a:t>
            </a:r>
          </a:p>
          <a:p>
            <a:pPr lvl="3" rtl="0"/>
            <a:r>
              <a:rPr lang="zh-CN"/>
              <a:t>Fourth level</a:t>
            </a:r>
          </a:p>
          <a:p>
            <a:pPr lvl="4" rtl="0"/>
            <a:r>
              <a:rPr lang="zh-CN"/>
              <a:t>Fifth level</a:t>
            </a:r>
            <a:endParaRPr lang="en-US" dirty="0"/>
          </a:p>
        </p:txBody>
      </p:sp>
      <p:sp>
        <p:nvSpPr>
          <p:cNvPr id="15" name="Text Placeholder 2">
            <a:extLst>
              <a:ext uri="{FF2B5EF4-FFF2-40B4-BE49-F238E27FC236}">
                <a16:creationId xmlns:a16="http://schemas.microsoft.com/office/drawing/2014/main" id="{DDC3C2DA-3EB0-FE4D-8393-500CDB18693C}"/>
              </a:ext>
            </a:extLst>
          </p:cNvPr>
          <p:cNvSpPr>
            <a:spLocks noGrp="1"/>
          </p:cNvSpPr>
          <p:nvPr>
            <p:ph type="body" sz="quarter" idx="17"/>
          </p:nvPr>
        </p:nvSpPr>
        <p:spPr>
          <a:xfrm>
            <a:off x="6249886" y="1524000"/>
            <a:ext cx="5504688" cy="517932"/>
          </a:xfrm>
        </p:spPr>
        <p:txBody>
          <a:bodyPr rtlCol="0">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rtl="0"/>
            <a:r>
              <a:rPr lang="zh-CN"/>
              <a:t>Click to edit Master text styles</a:t>
            </a:r>
          </a:p>
        </p:txBody>
      </p:sp>
      <p:pic>
        <p:nvPicPr>
          <p:cNvPr id="16" name="Picture 15">
            <a:extLst>
              <a:ext uri="{FF2B5EF4-FFF2-40B4-BE49-F238E27FC236}">
                <a16:creationId xmlns:a16="http://schemas.microsoft.com/office/drawing/2014/main" id="{503D402F-215B-FB47-825A-3E2774C59C1B}"/>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5"/>
            <a:ext cx="1772656" cy="449073"/>
          </a:xfrm>
          <a:prstGeom prst="rect">
            <a:avLst/>
          </a:prstGeom>
        </p:spPr>
      </p:pic>
      <p:sp>
        <p:nvSpPr>
          <p:cNvPr id="12" name="Footer Placeholder 4">
            <a:extLst>
              <a:ext uri="{FF2B5EF4-FFF2-40B4-BE49-F238E27FC236}">
                <a16:creationId xmlns:a16="http://schemas.microsoft.com/office/drawing/2014/main" id="{69573A30-3961-C94C-A15D-1FC70640BAA5}"/>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baseline="0">
                <a:solidFill>
                  <a:schemeClr val="tx1">
                    <a:tint val="75000"/>
                  </a:schemeClr>
                </a:solidFill>
                <a:latin typeface="Amazon Ember Light" panose="020B0403020204020204" pitchFamily="34" charset="0"/>
                <a:ea typeface="Microsoft YaHei" panose="020B0503020204020204" pitchFamily="34" charset="-122"/>
                <a:cs typeface="Amazon Ember Light" panose="020B0403020204020204" pitchFamily="34" charset="0"/>
              </a:defRPr>
            </a:lvl1pPr>
          </a:lstStyle>
          <a:p>
            <a:r>
              <a:rPr lang="en-US" altLang="zh-CN" dirty="0"/>
              <a:t>© 2019 Amazon Web Services, Inc. </a:t>
            </a:r>
            <a:r>
              <a:rPr lang="zh-CN" altLang="en-US" dirty="0"/>
              <a:t>或其附属公司。保留所有权利。</a:t>
            </a:r>
          </a:p>
        </p:txBody>
      </p:sp>
    </p:spTree>
    <p:custDataLst>
      <p:tags r:id="rId1"/>
    </p:custDataLst>
    <p:extLst>
      <p:ext uri="{BB962C8B-B14F-4D97-AF65-F5344CB8AC3E}">
        <p14:creationId xmlns:p14="http://schemas.microsoft.com/office/powerpoint/2010/main" val="1778412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704F4F9-D03D-9741-91BE-D52E962C5051}"/>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zh-CN"/>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rtlCol="0"/>
          <a:lstStyle/>
          <a:p>
            <a:pPr rtl="0"/>
            <a:fld id="{B6A95138-A96E-2F42-A959-2EFD44FE4AB7}" type="slidenum">
              <a:rPr lang="en-US" smtClean="0"/>
              <a:t>‹#›</a:t>
            </a:fld>
            <a:endParaRPr lang="en-US" dirty="0"/>
          </a:p>
        </p:txBody>
      </p:sp>
      <p:sp>
        <p:nvSpPr>
          <p:cNvPr id="13" name="Content Placeholder 2">
            <a:extLst>
              <a:ext uri="{FF2B5EF4-FFF2-40B4-BE49-F238E27FC236}">
                <a16:creationId xmlns:a16="http://schemas.microsoft.com/office/drawing/2014/main" id="{1EBC76E4-C45C-574F-A82B-828C66343888}"/>
              </a:ext>
            </a:extLst>
          </p:cNvPr>
          <p:cNvSpPr>
            <a:spLocks noGrp="1"/>
          </p:cNvSpPr>
          <p:nvPr>
            <p:ph idx="14"/>
          </p:nvPr>
        </p:nvSpPr>
        <p:spPr>
          <a:xfrm>
            <a:off x="419099" y="2041932"/>
            <a:ext cx="11335473" cy="4131084"/>
          </a:xfrm>
        </p:spPr>
        <p:txBody>
          <a:bodyPr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zh-CN"/>
              <a:t>Click to edit Master text styles</a:t>
            </a:r>
          </a:p>
          <a:p>
            <a:pPr lvl="1" rtl="0"/>
            <a:r>
              <a:rPr lang="zh-CN"/>
              <a:t>Second level</a:t>
            </a:r>
          </a:p>
          <a:p>
            <a:pPr lvl="2" rtl="0"/>
            <a:r>
              <a:rPr lang="zh-CN"/>
              <a:t>Third level</a:t>
            </a:r>
          </a:p>
          <a:p>
            <a:pPr lvl="3" rtl="0"/>
            <a:r>
              <a:rPr lang="zh-CN"/>
              <a:t>Fourth level</a:t>
            </a:r>
          </a:p>
          <a:p>
            <a:pPr lvl="4" rtl="0"/>
            <a:r>
              <a:rPr lang="zh-CN"/>
              <a:t>Fifth level</a:t>
            </a:r>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0" y="1524000"/>
            <a:ext cx="11335473" cy="517932"/>
          </a:xfrm>
        </p:spPr>
        <p:txBody>
          <a:bodyPr rtlCol="0">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rtl="0"/>
            <a:r>
              <a:rPr lang="zh-CN"/>
              <a:t>Click to edit Master text styles</a:t>
            </a:r>
          </a:p>
        </p:txBody>
      </p:sp>
      <p:pic>
        <p:nvPicPr>
          <p:cNvPr id="15" name="Picture 14">
            <a:extLst>
              <a:ext uri="{FF2B5EF4-FFF2-40B4-BE49-F238E27FC236}">
                <a16:creationId xmlns:a16="http://schemas.microsoft.com/office/drawing/2014/main" id="{2D28D2B2-887B-C449-B54F-A6016CBDBCB1}"/>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5"/>
            <a:ext cx="1772656" cy="449073"/>
          </a:xfrm>
          <a:prstGeom prst="rect">
            <a:avLst/>
          </a:prstGeom>
        </p:spPr>
      </p:pic>
      <p:sp>
        <p:nvSpPr>
          <p:cNvPr id="12" name="Footer Placeholder 4">
            <a:extLst>
              <a:ext uri="{FF2B5EF4-FFF2-40B4-BE49-F238E27FC236}">
                <a16:creationId xmlns:a16="http://schemas.microsoft.com/office/drawing/2014/main" id="{69573A30-3961-C94C-A15D-1FC70640BAA5}"/>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baseline="0">
                <a:solidFill>
                  <a:schemeClr val="tx1">
                    <a:tint val="75000"/>
                  </a:schemeClr>
                </a:solidFill>
                <a:latin typeface="Amazon Ember Light" panose="020B0403020204020204" pitchFamily="34" charset="0"/>
                <a:ea typeface="Microsoft YaHei" panose="020B0503020204020204" pitchFamily="34" charset="-122"/>
                <a:cs typeface="Amazon Ember Light" panose="020B0403020204020204" pitchFamily="34" charset="0"/>
              </a:defRPr>
            </a:lvl1pPr>
          </a:lstStyle>
          <a:p>
            <a:r>
              <a:rPr lang="en-US" altLang="zh-CN" dirty="0"/>
              <a:t>© 2019 Amazon Web Services, Inc. </a:t>
            </a:r>
            <a:r>
              <a:rPr lang="zh-CN" altLang="en-US" dirty="0"/>
              <a:t>或其附属公司。保留所有权利。</a:t>
            </a:r>
          </a:p>
        </p:txBody>
      </p:sp>
    </p:spTree>
    <p:custDataLst>
      <p:tags r:id="rId1"/>
    </p:custDataLst>
    <p:extLst>
      <p:ext uri="{BB962C8B-B14F-4D97-AF65-F5344CB8AC3E}">
        <p14:creationId xmlns:p14="http://schemas.microsoft.com/office/powerpoint/2010/main" val="2715083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DF0B29-9AD8-3F4E-B00F-6715996AE88A}"/>
              </a:ext>
            </a:extLst>
          </p:cNvPr>
          <p:cNvSpPr>
            <a:spLocks noGrp="1"/>
          </p:cNvSpPr>
          <p:nvPr>
            <p:ph type="title"/>
          </p:nvPr>
        </p:nvSpPr>
        <p:spPr>
          <a:xfrm>
            <a:off x="419100" y="365125"/>
            <a:ext cx="11353800" cy="1325563"/>
          </a:xfrm>
          <a:prstGeom prst="rect">
            <a:avLst/>
          </a:prstGeom>
        </p:spPr>
        <p:txBody>
          <a:bodyPr vert="horz" lIns="91440" tIns="45720" rIns="91440" bIns="45720" rtlCol="0" anchor="ctr">
            <a:normAutofit/>
          </a:bodyPr>
          <a:lstStyle/>
          <a:p>
            <a:pPr rtl="0"/>
            <a:r>
              <a:rPr lang="zh-CN"/>
              <a:t>Click to edit Master title style</a:t>
            </a:r>
            <a:endParaRPr lang="en-US" dirty="0"/>
          </a:p>
        </p:txBody>
      </p:sp>
      <p:sp>
        <p:nvSpPr>
          <p:cNvPr id="3" name="Text Placeholder 2">
            <a:extLst>
              <a:ext uri="{FF2B5EF4-FFF2-40B4-BE49-F238E27FC236}">
                <a16:creationId xmlns:a16="http://schemas.microsoft.com/office/drawing/2014/main" id="{CD4DF7ED-6BC6-EE49-BB58-F5E1626AD5BF}"/>
              </a:ext>
            </a:extLst>
          </p:cNvPr>
          <p:cNvSpPr>
            <a:spLocks noGrp="1"/>
          </p:cNvSpPr>
          <p:nvPr>
            <p:ph type="body" idx="1"/>
          </p:nvPr>
        </p:nvSpPr>
        <p:spPr>
          <a:xfrm>
            <a:off x="419100" y="1825625"/>
            <a:ext cx="11353800" cy="4351338"/>
          </a:xfrm>
          <a:prstGeom prst="rect">
            <a:avLst/>
          </a:prstGeom>
        </p:spPr>
        <p:txBody>
          <a:bodyPr vert="horz" lIns="91440" tIns="45720" rIns="91440" bIns="45720" rtlCol="0">
            <a:normAutofit/>
          </a:bodyPr>
          <a:lstStyle/>
          <a:p>
            <a:pPr lvl="0" rtl="0"/>
            <a:r>
              <a:rPr lang="zh-CN"/>
              <a:t>Click to edit Master text styles</a:t>
            </a:r>
          </a:p>
          <a:p>
            <a:pPr lvl="1" rtl="0"/>
            <a:r>
              <a:rPr lang="zh-CN"/>
              <a:t>Second level</a:t>
            </a:r>
          </a:p>
          <a:p>
            <a:pPr lvl="2" rtl="0"/>
            <a:r>
              <a:rPr lang="zh-CN"/>
              <a:t>Third level</a:t>
            </a:r>
          </a:p>
          <a:p>
            <a:pPr lvl="3" rtl="0"/>
            <a:r>
              <a:rPr lang="zh-CN"/>
              <a:t>Fourth level</a:t>
            </a:r>
          </a:p>
          <a:p>
            <a:pPr lvl="4" rtl="0"/>
            <a:r>
              <a:rPr lang="zh-CN"/>
              <a:t>Fifth level</a:t>
            </a:r>
            <a:endParaRPr lang="en-US" dirty="0"/>
          </a:p>
        </p:txBody>
      </p:sp>
      <p:sp>
        <p:nvSpPr>
          <p:cNvPr id="6" name="Slide Number Placeholder 5">
            <a:extLst>
              <a:ext uri="{FF2B5EF4-FFF2-40B4-BE49-F238E27FC236}">
                <a16:creationId xmlns:a16="http://schemas.microsoft.com/office/drawing/2014/main" id="{5FCD72AE-1203-5947-A950-5866F5412B3B}"/>
              </a:ext>
            </a:extLst>
          </p:cNvPr>
          <p:cNvSpPr>
            <a:spLocks noGrp="1"/>
          </p:cNvSpPr>
          <p:nvPr>
            <p:ph type="sldNum" sz="quarter" idx="4"/>
          </p:nvPr>
        </p:nvSpPr>
        <p:spPr>
          <a:xfrm>
            <a:off x="9029700" y="6356350"/>
            <a:ext cx="2743200" cy="365125"/>
          </a:xfrm>
          <a:prstGeom prst="rect">
            <a:avLst/>
          </a:prstGeom>
        </p:spPr>
        <p:txBody>
          <a:bodyPr vert="horz" lIns="91440" tIns="45720" rIns="91440" bIns="45720" rtlCol="0" anchor="ctr"/>
          <a:lstStyle>
            <a:lvl1pPr algn="r">
              <a:defRPr sz="900" b="0" i="0" baseline="0">
                <a:solidFill>
                  <a:schemeClr val="tx1">
                    <a:tint val="75000"/>
                  </a:schemeClr>
                </a:solidFill>
                <a:latin typeface="Amazon Ember Light" panose="020B0403020204020204" pitchFamily="34" charset="0"/>
                <a:ea typeface="Microsoft YaHei" panose="020B0503020204020204" pitchFamily="34" charset="-122"/>
                <a:cs typeface="Amazon Ember Light" panose="020B0403020204020204" pitchFamily="34" charset="0"/>
              </a:defRPr>
            </a:lvl1pPr>
          </a:lstStyle>
          <a:p>
            <a:fld id="{B6A95138-A96E-2F42-A959-2EFD44FE4AB7}" type="slidenum">
              <a:rPr lang="en-US" smtClean="0"/>
              <a:pPr/>
              <a:t>‹#›</a:t>
            </a:fld>
            <a:endParaRPr lang="en-US" dirty="0"/>
          </a:p>
        </p:txBody>
      </p:sp>
      <p:sp>
        <p:nvSpPr>
          <p:cNvPr id="5" name="Footer Placeholder 4">
            <a:extLst>
              <a:ext uri="{FF2B5EF4-FFF2-40B4-BE49-F238E27FC236}">
                <a16:creationId xmlns:a16="http://schemas.microsoft.com/office/drawing/2014/main" id="{8D064DA9-8E78-194C-AB7B-DC01F6E01F7F}"/>
              </a:ext>
            </a:extLst>
          </p:cNvPr>
          <p:cNvSpPr>
            <a:spLocks noGrp="1"/>
          </p:cNvSpPr>
          <p:nvPr>
            <p:ph type="ftr" sz="quarter" idx="3"/>
          </p:nvPr>
        </p:nvSpPr>
        <p:spPr>
          <a:xfrm>
            <a:off x="419100" y="6356350"/>
            <a:ext cx="6871048" cy="365125"/>
          </a:xfrm>
          <a:prstGeom prst="rect">
            <a:avLst/>
          </a:prstGeom>
        </p:spPr>
        <p:txBody>
          <a:bodyPr vert="horz" lIns="91440" tIns="45720" rIns="91440" bIns="45720" rtlCol="0" anchor="ctr"/>
          <a:lstStyle>
            <a:lvl1pPr algn="l" rtl="0">
              <a:defRPr sz="900" b="0" i="0" baseline="0">
                <a:solidFill>
                  <a:schemeClr val="tx1">
                    <a:tint val="75000"/>
                  </a:schemeClr>
                </a:solidFill>
                <a:latin typeface="Amazon Ember Light" panose="020B0403020204020204" pitchFamily="34" charset="0"/>
                <a:ea typeface="Microsoft YaHei" panose="020B0503020204020204" pitchFamily="34" charset="-122"/>
                <a:cs typeface="Amazon Ember Light" panose="020B0403020204020204" pitchFamily="34" charset="0"/>
              </a:defRPr>
            </a:lvl1pPr>
          </a:lstStyle>
          <a:p>
            <a:r>
              <a:rPr lang="en-US" altLang="zh-CN" dirty="0"/>
              <a:t>© 2019 Amazon Web Services, Inc. </a:t>
            </a:r>
            <a:r>
              <a:rPr lang="zh-CN" altLang="en-US" dirty="0"/>
              <a:t>或其附属公司。保留所有权利。</a:t>
            </a:r>
            <a:endParaRPr lang="zh-CN" dirty="0"/>
          </a:p>
        </p:txBody>
      </p:sp>
    </p:spTree>
    <p:custDataLst>
      <p:tags r:id="rId25"/>
    </p:custDataLst>
    <p:extLst>
      <p:ext uri="{BB962C8B-B14F-4D97-AF65-F5344CB8AC3E}">
        <p14:creationId xmlns:p14="http://schemas.microsoft.com/office/powerpoint/2010/main" val="2772879459"/>
      </p:ext>
    </p:extLst>
  </p:cSld>
  <p:clrMap bg1="lt1" tx1="dk1" bg2="lt2" tx2="dk2" accent1="accent1" accent2="accent2" accent3="accent3" accent4="accent4" accent5="accent5" accent6="accent6" hlink="hlink" folHlink="folHlink"/>
  <p:sldLayoutIdLst>
    <p:sldLayoutId id="2147483664" r:id="rId1"/>
    <p:sldLayoutId id="2147483663" r:id="rId2"/>
    <p:sldLayoutId id="2147483670" r:id="rId3"/>
    <p:sldLayoutId id="2147483667" r:id="rId4"/>
    <p:sldLayoutId id="2147483650" r:id="rId5"/>
    <p:sldLayoutId id="2147483649" r:id="rId6"/>
    <p:sldLayoutId id="2147483651" r:id="rId7"/>
    <p:sldLayoutId id="2147483652" r:id="rId8"/>
    <p:sldLayoutId id="2147483661" r:id="rId9"/>
    <p:sldLayoutId id="2147483653" r:id="rId10"/>
    <p:sldLayoutId id="2147483671" r:id="rId11"/>
    <p:sldLayoutId id="2147483657" r:id="rId12"/>
    <p:sldLayoutId id="2147483658" r:id="rId13"/>
    <p:sldLayoutId id="2147483659" r:id="rId14"/>
    <p:sldLayoutId id="2147483678" r:id="rId15"/>
    <p:sldLayoutId id="2147483679" r:id="rId16"/>
    <p:sldLayoutId id="2147483680" r:id="rId17"/>
    <p:sldLayoutId id="2147483668" r:id="rId18"/>
    <p:sldLayoutId id="2147483672" r:id="rId19"/>
    <p:sldLayoutId id="2147483665" r:id="rId20"/>
    <p:sldLayoutId id="2147483677" r:id="rId21"/>
    <p:sldLayoutId id="2147483669" r:id="rId22"/>
    <p:sldLayoutId id="2147483660" r:id="rId23"/>
  </p:sldLayoutIdLst>
  <p:hf sldNum="0" hdr="0" ftr="0" dt="0"/>
  <p:txStyles>
    <p:titleStyle>
      <a:lvl1pPr algn="l" defTabSz="914400" rtl="0" eaLnBrk="1" latinLnBrk="0" hangingPunct="1">
        <a:lnSpc>
          <a:spcPct val="90000"/>
        </a:lnSpc>
        <a:spcBef>
          <a:spcPct val="0"/>
        </a:spcBef>
        <a:buNone/>
        <a:defRPr sz="4000" b="0" i="0" kern="1200" baseline="0">
          <a:solidFill>
            <a:schemeClr val="tx1"/>
          </a:solidFill>
          <a:latin typeface="Amazon Ember Light" panose="020B0403020204020204" pitchFamily="34" charset="0"/>
          <a:ea typeface="Microsoft YaHei" panose="020B0503020204020204" pitchFamily="34" charset="-122"/>
          <a:cs typeface="Amazon Ember Light" panose="020B04030202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baseline="0">
          <a:solidFill>
            <a:schemeClr val="tx1"/>
          </a:solidFill>
          <a:latin typeface="Amazon Ember Light" panose="020B0403020204020204" pitchFamily="34" charset="0"/>
          <a:ea typeface="Microsoft YaHei" panose="020B0503020204020204" pitchFamily="34" charset="-122"/>
          <a:cs typeface="Amazon Ember Light" panose="020B04030202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baseline="0">
          <a:solidFill>
            <a:schemeClr val="tx1"/>
          </a:solidFill>
          <a:latin typeface="Amazon Ember Light" panose="020B0403020204020204" pitchFamily="34" charset="0"/>
          <a:ea typeface="Microsoft YaHei" panose="020B0503020204020204" pitchFamily="34" charset="-122"/>
          <a:cs typeface="Amazon Ember Light" panose="020B04030202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Amazon Ember Light" panose="020B0403020204020204" pitchFamily="34" charset="0"/>
          <a:ea typeface="Microsoft YaHei" panose="020B0503020204020204" pitchFamily="34" charset="-122"/>
          <a:cs typeface="Amazon Ember Light" panose="020B04030202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Amazon Ember Light" panose="020B0403020204020204" pitchFamily="34" charset="0"/>
          <a:ea typeface="Microsoft YaHei" panose="020B0503020204020204" pitchFamily="34" charset="-122"/>
          <a:cs typeface="Amazon Ember Light" panose="020B04030202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Amazon Ember Light" panose="020B0403020204020204" pitchFamily="34" charset="0"/>
          <a:ea typeface="Microsoft YaHei" panose="020B0503020204020204" pitchFamily="34" charset="-122"/>
          <a:cs typeface="Amazon Ember Light" panose="020B04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264" userDrawn="1">
          <p15:clr>
            <a:srgbClr val="F26B43"/>
          </p15:clr>
        </p15:guide>
        <p15:guide id="4" pos="741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10.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diagramColors" Target="../diagrams/colors2.xml"/><Relationship Id="rId3" Type="http://schemas.openxmlformats.org/officeDocument/2006/relationships/notesSlide" Target="../notesSlides/notesSlide10.xml"/><Relationship Id="rId7" Type="http://schemas.openxmlformats.org/officeDocument/2006/relationships/image" Target="../media/image23.svg"/><Relationship Id="rId12" Type="http://schemas.openxmlformats.org/officeDocument/2006/relationships/diagramQuickStyle" Target="../diagrams/quickStyle2.xml"/><Relationship Id="rId2" Type="http://schemas.openxmlformats.org/officeDocument/2006/relationships/slideLayout" Target="../slideLayouts/slideLayout5.xml"/><Relationship Id="rId1" Type="http://schemas.openxmlformats.org/officeDocument/2006/relationships/tags" Target="../tags/tag35.xml"/><Relationship Id="rId6" Type="http://schemas.openxmlformats.org/officeDocument/2006/relationships/image" Target="../media/image22.png"/><Relationship Id="rId11" Type="http://schemas.openxmlformats.org/officeDocument/2006/relationships/diagramLayout" Target="../diagrams/layout2.xml"/><Relationship Id="rId5" Type="http://schemas.openxmlformats.org/officeDocument/2006/relationships/image" Target="../media/image21.svg"/><Relationship Id="rId10" Type="http://schemas.openxmlformats.org/officeDocument/2006/relationships/diagramData" Target="../diagrams/data2.xml"/><Relationship Id="rId4" Type="http://schemas.openxmlformats.org/officeDocument/2006/relationships/image" Target="../media/image20.png"/><Relationship Id="rId9" Type="http://schemas.openxmlformats.org/officeDocument/2006/relationships/image" Target="../media/image25.svg"/><Relationship Id="rId14" Type="http://schemas.microsoft.com/office/2007/relationships/diagramDrawing" Target="../diagrams/drawing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36.xml"/><Relationship Id="rId4" Type="http://schemas.openxmlformats.org/officeDocument/2006/relationships/image" Target="../media/image26.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8.xml"/><Relationship Id="rId1" Type="http://schemas.openxmlformats.org/officeDocument/2006/relationships/tags" Target="../tags/tag38.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notesSlide" Target="../notesSlides/notesSlide14.xml"/><Relationship Id="rId7" Type="http://schemas.openxmlformats.org/officeDocument/2006/relationships/image" Target="../media/image33.png"/><Relationship Id="rId2" Type="http://schemas.openxmlformats.org/officeDocument/2006/relationships/slideLayout" Target="../slideLayouts/slideLayout18.xml"/><Relationship Id="rId1" Type="http://schemas.openxmlformats.org/officeDocument/2006/relationships/tags" Target="../tags/tag39.xml"/><Relationship Id="rId6" Type="http://schemas.openxmlformats.org/officeDocument/2006/relationships/image" Target="../media/image32.png"/><Relationship Id="rId5" Type="http://schemas.openxmlformats.org/officeDocument/2006/relationships/image" Target="../media/image31.png"/><Relationship Id="rId10" Type="http://schemas.openxmlformats.org/officeDocument/2006/relationships/image" Target="../media/image36.svg"/><Relationship Id="rId4" Type="http://schemas.openxmlformats.org/officeDocument/2006/relationships/image" Target="../media/image30.png"/><Relationship Id="rId9" Type="http://schemas.openxmlformats.org/officeDocument/2006/relationships/image" Target="../media/image35.png"/></Relationships>
</file>

<file path=ppt/slides/_rels/slide15.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4.svg"/><Relationship Id="rId18" Type="http://schemas.openxmlformats.org/officeDocument/2006/relationships/image" Target="../media/image49.png"/><Relationship Id="rId3" Type="http://schemas.openxmlformats.org/officeDocument/2006/relationships/notesSlide" Target="../notesSlides/notesSlide15.xml"/><Relationship Id="rId21" Type="http://schemas.openxmlformats.org/officeDocument/2006/relationships/image" Target="../media/image52.svg"/><Relationship Id="rId7" Type="http://schemas.openxmlformats.org/officeDocument/2006/relationships/image" Target="../media/image38.svg"/><Relationship Id="rId12" Type="http://schemas.openxmlformats.org/officeDocument/2006/relationships/image" Target="../media/image43.png"/><Relationship Id="rId17" Type="http://schemas.openxmlformats.org/officeDocument/2006/relationships/image" Target="../media/image48.svg"/><Relationship Id="rId2" Type="http://schemas.openxmlformats.org/officeDocument/2006/relationships/slideLayout" Target="../slideLayouts/slideLayout5.xml"/><Relationship Id="rId16" Type="http://schemas.openxmlformats.org/officeDocument/2006/relationships/image" Target="../media/image47.png"/><Relationship Id="rId20" Type="http://schemas.openxmlformats.org/officeDocument/2006/relationships/image" Target="../media/image51.png"/><Relationship Id="rId1" Type="http://schemas.openxmlformats.org/officeDocument/2006/relationships/tags" Target="../tags/tag40.xml"/><Relationship Id="rId6" Type="http://schemas.openxmlformats.org/officeDocument/2006/relationships/image" Target="../media/image37.png"/><Relationship Id="rId11" Type="http://schemas.openxmlformats.org/officeDocument/2006/relationships/image" Target="../media/image42.svg"/><Relationship Id="rId5" Type="http://schemas.openxmlformats.org/officeDocument/2006/relationships/image" Target="../media/image29.svg"/><Relationship Id="rId15" Type="http://schemas.openxmlformats.org/officeDocument/2006/relationships/image" Target="../media/image46.svg"/><Relationship Id="rId10" Type="http://schemas.openxmlformats.org/officeDocument/2006/relationships/image" Target="../media/image41.png"/><Relationship Id="rId19" Type="http://schemas.openxmlformats.org/officeDocument/2006/relationships/image" Target="../media/image50.svg"/><Relationship Id="rId4" Type="http://schemas.openxmlformats.org/officeDocument/2006/relationships/image" Target="../media/image28.png"/><Relationship Id="rId9" Type="http://schemas.openxmlformats.org/officeDocument/2006/relationships/image" Target="../media/image40.svg"/><Relationship Id="rId14" Type="http://schemas.openxmlformats.org/officeDocument/2006/relationships/image" Target="../media/image45.png"/></Relationships>
</file>

<file path=ppt/slides/_rels/slide16.xml.rels><?xml version="1.0" encoding="UTF-8" standalone="yes"?>
<Relationships xmlns="http://schemas.openxmlformats.org/package/2006/relationships"><Relationship Id="rId8" Type="http://schemas.openxmlformats.org/officeDocument/2006/relationships/image" Target="../media/image55.svg"/><Relationship Id="rId13" Type="http://schemas.openxmlformats.org/officeDocument/2006/relationships/image" Target="../media/image39.png"/><Relationship Id="rId3" Type="http://schemas.openxmlformats.org/officeDocument/2006/relationships/notesSlide" Target="../notesSlides/notesSlide16.xml"/><Relationship Id="rId7" Type="http://schemas.openxmlformats.org/officeDocument/2006/relationships/image" Target="../media/image54.png"/><Relationship Id="rId12" Type="http://schemas.openxmlformats.org/officeDocument/2006/relationships/image" Target="../media/image59.svg"/><Relationship Id="rId2" Type="http://schemas.openxmlformats.org/officeDocument/2006/relationships/slideLayout" Target="../slideLayouts/slideLayout5.xml"/><Relationship Id="rId16" Type="http://schemas.openxmlformats.org/officeDocument/2006/relationships/image" Target="../media/image29.svg"/><Relationship Id="rId1" Type="http://schemas.openxmlformats.org/officeDocument/2006/relationships/tags" Target="../tags/tag41.xml"/><Relationship Id="rId6" Type="http://schemas.openxmlformats.org/officeDocument/2006/relationships/image" Target="../media/image38.svg"/><Relationship Id="rId11" Type="http://schemas.openxmlformats.org/officeDocument/2006/relationships/image" Target="../media/image58.png"/><Relationship Id="rId5" Type="http://schemas.openxmlformats.org/officeDocument/2006/relationships/image" Target="../media/image37.png"/><Relationship Id="rId15" Type="http://schemas.openxmlformats.org/officeDocument/2006/relationships/image" Target="../media/image28.png"/><Relationship Id="rId10" Type="http://schemas.openxmlformats.org/officeDocument/2006/relationships/image" Target="../media/image57.svg"/><Relationship Id="rId4" Type="http://schemas.openxmlformats.org/officeDocument/2006/relationships/image" Target="../media/image53.png"/><Relationship Id="rId9" Type="http://schemas.openxmlformats.org/officeDocument/2006/relationships/image" Target="../media/image56.png"/><Relationship Id="rId14" Type="http://schemas.openxmlformats.org/officeDocument/2006/relationships/image" Target="../media/image40.svg"/></Relationships>
</file>

<file path=ppt/slides/_rels/slide17.xml.rels><?xml version="1.0" encoding="UTF-8" standalone="yes"?>
<Relationships xmlns="http://schemas.openxmlformats.org/package/2006/relationships"><Relationship Id="rId8" Type="http://schemas.openxmlformats.org/officeDocument/2006/relationships/image" Target="../media/image57.svg"/><Relationship Id="rId3" Type="http://schemas.openxmlformats.org/officeDocument/2006/relationships/notesSlide" Target="../notesSlides/notesSlide17.xml"/><Relationship Id="rId7" Type="http://schemas.openxmlformats.org/officeDocument/2006/relationships/image" Target="../media/image56.png"/><Relationship Id="rId12" Type="http://schemas.openxmlformats.org/officeDocument/2006/relationships/image" Target="../media/image64.svg"/><Relationship Id="rId2" Type="http://schemas.openxmlformats.org/officeDocument/2006/relationships/slideLayout" Target="../slideLayouts/slideLayout5.xml"/><Relationship Id="rId1" Type="http://schemas.openxmlformats.org/officeDocument/2006/relationships/tags" Target="../tags/tag42.xml"/><Relationship Id="rId6" Type="http://schemas.openxmlformats.org/officeDocument/2006/relationships/image" Target="../media/image29.svg"/><Relationship Id="rId11" Type="http://schemas.openxmlformats.org/officeDocument/2006/relationships/image" Target="../media/image63.png"/><Relationship Id="rId5" Type="http://schemas.openxmlformats.org/officeDocument/2006/relationships/image" Target="../media/image28.png"/><Relationship Id="rId10" Type="http://schemas.openxmlformats.org/officeDocument/2006/relationships/image" Target="../media/image62.svg"/><Relationship Id="rId4" Type="http://schemas.openxmlformats.org/officeDocument/2006/relationships/image" Target="../media/image60.png"/><Relationship Id="rId9" Type="http://schemas.openxmlformats.org/officeDocument/2006/relationships/image" Target="../media/image61.png"/></Relationships>
</file>

<file path=ppt/slides/_rels/slide18.xml.rels><?xml version="1.0" encoding="UTF-8" standalone="yes"?>
<Relationships xmlns="http://schemas.openxmlformats.org/package/2006/relationships"><Relationship Id="rId8" Type="http://schemas.openxmlformats.org/officeDocument/2006/relationships/image" Target="../media/image69.png"/><Relationship Id="rId13" Type="http://schemas.openxmlformats.org/officeDocument/2006/relationships/image" Target="../media/image28.png"/><Relationship Id="rId3" Type="http://schemas.openxmlformats.org/officeDocument/2006/relationships/notesSlide" Target="../notesSlides/notesSlide18.xml"/><Relationship Id="rId7" Type="http://schemas.openxmlformats.org/officeDocument/2006/relationships/image" Target="../media/image68.png"/><Relationship Id="rId12" Type="http://schemas.openxmlformats.org/officeDocument/2006/relationships/image" Target="../media/image38.svg"/><Relationship Id="rId2" Type="http://schemas.openxmlformats.org/officeDocument/2006/relationships/slideLayout" Target="../slideLayouts/slideLayout18.xml"/><Relationship Id="rId16" Type="http://schemas.openxmlformats.org/officeDocument/2006/relationships/image" Target="../media/image57.svg"/><Relationship Id="rId1" Type="http://schemas.openxmlformats.org/officeDocument/2006/relationships/tags" Target="../tags/tag43.xml"/><Relationship Id="rId6" Type="http://schemas.openxmlformats.org/officeDocument/2006/relationships/image" Target="../media/image67.png"/><Relationship Id="rId11" Type="http://schemas.openxmlformats.org/officeDocument/2006/relationships/image" Target="../media/image37.png"/><Relationship Id="rId5" Type="http://schemas.openxmlformats.org/officeDocument/2006/relationships/image" Target="../media/image66.svg"/><Relationship Id="rId15" Type="http://schemas.openxmlformats.org/officeDocument/2006/relationships/image" Target="../media/image56.png"/><Relationship Id="rId10" Type="http://schemas.openxmlformats.org/officeDocument/2006/relationships/image" Target="../media/image71.svg"/><Relationship Id="rId4" Type="http://schemas.openxmlformats.org/officeDocument/2006/relationships/image" Target="../media/image65.png"/><Relationship Id="rId9" Type="http://schemas.openxmlformats.org/officeDocument/2006/relationships/image" Target="../media/image70.png"/><Relationship Id="rId14" Type="http://schemas.openxmlformats.org/officeDocument/2006/relationships/image" Target="../media/image29.sv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tags" Target="../tags/tag44.xml"/><Relationship Id="rId4" Type="http://schemas.openxmlformats.org/officeDocument/2006/relationships/hyperlink" Target="https://docs.aws.amazon.com/lambda/latest/dg/limits.html"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2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tags" Target="../tags/tag45.xml"/><Relationship Id="rId4" Type="http://schemas.openxmlformats.org/officeDocument/2006/relationships/image" Target="../media/image26.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tags" Target="../tags/tag46.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tags" Target="../tags/tag48.xml"/><Relationship Id="rId5" Type="http://schemas.openxmlformats.org/officeDocument/2006/relationships/image" Target="../media/image73.svg"/><Relationship Id="rId4" Type="http://schemas.openxmlformats.org/officeDocument/2006/relationships/image" Target="../media/image72.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tags" Target="../tags/tag49.xml"/><Relationship Id="rId4" Type="http://schemas.openxmlformats.org/officeDocument/2006/relationships/image" Target="../media/image7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image" Target="../media/image78.png"/><Relationship Id="rId2" Type="http://schemas.openxmlformats.org/officeDocument/2006/relationships/slideLayout" Target="../slideLayouts/slideLayout5.xml"/><Relationship Id="rId1" Type="http://schemas.openxmlformats.org/officeDocument/2006/relationships/tags" Target="../tags/tag50.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tags" Target="../tags/tag5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5.xml"/><Relationship Id="rId1" Type="http://schemas.openxmlformats.org/officeDocument/2006/relationships/tags" Target="../tags/tag5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3.xml"/><Relationship Id="rId7" Type="http://schemas.openxmlformats.org/officeDocument/2006/relationships/diagramColors" Target="../diagrams/colors1.xml"/><Relationship Id="rId2" Type="http://schemas.openxmlformats.org/officeDocument/2006/relationships/slideLayout" Target="../slideLayouts/slideLayout6.xml"/><Relationship Id="rId1" Type="http://schemas.openxmlformats.org/officeDocument/2006/relationships/tags" Target="../tags/tag28.xml"/><Relationship Id="rId6" Type="http://schemas.openxmlformats.org/officeDocument/2006/relationships/diagramQuickStyle" Target="../diagrams/quickStyle1.xml"/><Relationship Id="rId5" Type="http://schemas.openxmlformats.org/officeDocument/2006/relationships/diagramLayout" Target="../diagrams/layout1.xml"/><Relationship Id="rId10" Type="http://schemas.openxmlformats.org/officeDocument/2006/relationships/image" Target="../media/image11.svg"/><Relationship Id="rId4" Type="http://schemas.openxmlformats.org/officeDocument/2006/relationships/diagramData" Target="../diagrams/data1.xml"/><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2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30.xml"/><Relationship Id="rId5" Type="http://schemas.openxmlformats.org/officeDocument/2006/relationships/image" Target="../media/image13.sv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6.xml"/><Relationship Id="rId7" Type="http://schemas.openxmlformats.org/officeDocument/2006/relationships/image" Target="../media/image11.svg"/><Relationship Id="rId2" Type="http://schemas.openxmlformats.org/officeDocument/2006/relationships/slideLayout" Target="../slideLayouts/slideLayout5.xml"/><Relationship Id="rId1" Type="http://schemas.openxmlformats.org/officeDocument/2006/relationships/tags" Target="../tags/tag31.xml"/><Relationship Id="rId6" Type="http://schemas.openxmlformats.org/officeDocument/2006/relationships/image" Target="../media/image10.png"/><Relationship Id="rId11" Type="http://schemas.openxmlformats.org/officeDocument/2006/relationships/image" Target="../media/image13.svg"/><Relationship Id="rId5" Type="http://schemas.openxmlformats.org/officeDocument/2006/relationships/image" Target="../media/image15.svg"/><Relationship Id="rId10" Type="http://schemas.openxmlformats.org/officeDocument/2006/relationships/image" Target="../media/image12.png"/><Relationship Id="rId4" Type="http://schemas.openxmlformats.org/officeDocument/2006/relationships/image" Target="../media/image14.png"/><Relationship Id="rId9" Type="http://schemas.openxmlformats.org/officeDocument/2006/relationships/image" Target="../media/image17.sv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3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3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34.xml"/><Relationship Id="rId5" Type="http://schemas.openxmlformats.org/officeDocument/2006/relationships/image" Target="../media/image19.sv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00DA2-703B-E14E-90C6-27DF7912CC31}"/>
              </a:ext>
            </a:extLst>
          </p:cNvPr>
          <p:cNvSpPr>
            <a:spLocks noGrp="1"/>
          </p:cNvSpPr>
          <p:nvPr>
            <p:ph type="title"/>
          </p:nvPr>
        </p:nvSpPr>
        <p:spPr/>
        <p:txBody>
          <a:bodyPr rtlCol="0"/>
          <a:lstStyle/>
          <a:p>
            <a:pPr rtl="0"/>
            <a:r>
              <a:rPr lang="zh-CN" sz="4000"/>
              <a:t>第 4 部分：容器服务</a:t>
            </a:r>
          </a:p>
        </p:txBody>
      </p:sp>
      <p:sp>
        <p:nvSpPr>
          <p:cNvPr id="3" name="Text Placeholder 2">
            <a:extLst>
              <a:ext uri="{FF2B5EF4-FFF2-40B4-BE49-F238E27FC236}">
                <a16:creationId xmlns:a16="http://schemas.microsoft.com/office/drawing/2014/main" id="{4E10EDDC-F3E9-E34B-93D3-2FC9C08EBE93}"/>
              </a:ext>
            </a:extLst>
          </p:cNvPr>
          <p:cNvSpPr>
            <a:spLocks noGrp="1"/>
          </p:cNvSpPr>
          <p:nvPr>
            <p:ph type="body" sz="quarter" idx="10"/>
          </p:nvPr>
        </p:nvSpPr>
        <p:spPr/>
        <p:txBody>
          <a:bodyPr rtlCol="0"/>
          <a:lstStyle/>
          <a:p>
            <a:pPr rtl="0"/>
            <a:r>
              <a:rPr lang="zh-CN">
                <a:cs typeface="Amazon Ember Light" panose="020B0403020204020204" pitchFamily="34" charset="0"/>
              </a:rPr>
              <a:t>模块 6：计算</a:t>
            </a:r>
          </a:p>
          <a:p>
            <a:pPr rtl="0"/>
            <a:endParaRPr lang="en-US" dirty="0">
              <a:cs typeface="Amazon Ember Light" panose="020B0403020204020204" pitchFamily="34" charset="0"/>
            </a:endParaRPr>
          </a:p>
        </p:txBody>
      </p:sp>
    </p:spTree>
    <p:custDataLst>
      <p:tags r:id="rId1"/>
    </p:custDataLst>
    <p:extLst>
      <p:ext uri="{BB962C8B-B14F-4D97-AF65-F5344CB8AC3E}">
        <p14:creationId xmlns:p14="http://schemas.microsoft.com/office/powerpoint/2010/main" val="3613906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099" y="365125"/>
            <a:ext cx="8777910" cy="474119"/>
          </a:xfrm>
        </p:spPr>
        <p:txBody>
          <a:bodyPr rtlCol="0"/>
          <a:lstStyle/>
          <a:p>
            <a:pPr rtl="0"/>
            <a:r>
              <a:rPr lang="zh-CN" sz="3600"/>
              <a:t>Amazon Elastic Container Registry (Amazon ECR)</a:t>
            </a:r>
          </a:p>
        </p:txBody>
      </p:sp>
      <p:sp>
        <p:nvSpPr>
          <p:cNvPr id="18" name="Content Placeholder 17">
            <a:extLst>
              <a:ext uri="{FF2B5EF4-FFF2-40B4-BE49-F238E27FC236}">
                <a16:creationId xmlns:a16="http://schemas.microsoft.com/office/drawing/2014/main" id="{35FA850C-64AA-114A-8C20-BCB817F23362}"/>
              </a:ext>
            </a:extLst>
          </p:cNvPr>
          <p:cNvSpPr>
            <a:spLocks noGrp="1"/>
          </p:cNvSpPr>
          <p:nvPr>
            <p:ph idx="1"/>
          </p:nvPr>
        </p:nvSpPr>
        <p:spPr>
          <a:xfrm>
            <a:off x="296262" y="1518635"/>
            <a:ext cx="6710905" cy="1006675"/>
          </a:xfrm>
        </p:spPr>
        <p:txBody>
          <a:bodyPr rtlCol="0"/>
          <a:lstStyle/>
          <a:p>
            <a:pPr marL="0" indent="0" algn="ctr" rtl="0">
              <a:buNone/>
            </a:pPr>
            <a:r>
              <a:rPr lang="zh-CN" sz="2000" b="1">
                <a:solidFill>
                  <a:schemeClr val="accent5"/>
                </a:solidFill>
              </a:rPr>
              <a:t>Amazon ECR</a:t>
            </a:r>
            <a:r>
              <a:rPr lang="zh-CN" sz="2000"/>
              <a:t> 是完全托管的 </a:t>
            </a:r>
            <a:r>
              <a:rPr lang="zh-CN" sz="2000">
                <a:solidFill>
                  <a:schemeClr val="accent6"/>
                </a:solidFill>
              </a:rPr>
              <a:t>Docker</a:t>
            </a:r>
            <a:r>
              <a:rPr lang="zh-CN" sz="2000"/>
              <a:t> 容器注册表，可让开发人员轻松存储、管理和部署 Docker 容器映像。</a:t>
            </a:r>
          </a:p>
          <a:p>
            <a:pPr marL="0" indent="0" algn="ctr" rtl="0">
              <a:buNone/>
            </a:pPr>
            <a:endParaRPr lang="en-US" sz="2000" dirty="0"/>
          </a:p>
          <a:p>
            <a:pPr marL="0" indent="0" algn="ctr" rtl="0">
              <a:buNone/>
            </a:pPr>
            <a:endParaRPr lang="en-US" sz="2000" dirty="0"/>
          </a:p>
        </p:txBody>
      </p:sp>
      <p:grpSp>
        <p:nvGrpSpPr>
          <p:cNvPr id="23" name="Group 22">
            <a:extLst>
              <a:ext uri="{FF2B5EF4-FFF2-40B4-BE49-F238E27FC236}">
                <a16:creationId xmlns:a16="http://schemas.microsoft.com/office/drawing/2014/main" id="{F8C2AB77-146C-8640-8D39-F45D7FBB58CB}"/>
              </a:ext>
              <a:ext uri="{C183D7F6-B498-43B3-948B-1728B52AA6E4}">
                <adec:decorative xmlns:adec="http://schemas.microsoft.com/office/drawing/2017/decorative" val="1"/>
              </a:ext>
            </a:extLst>
          </p:cNvPr>
          <p:cNvGrpSpPr/>
          <p:nvPr/>
        </p:nvGrpSpPr>
        <p:grpSpPr>
          <a:xfrm>
            <a:off x="1400636" y="2991816"/>
            <a:ext cx="2805831" cy="2869485"/>
            <a:chOff x="1400636" y="2991816"/>
            <a:chExt cx="2805831" cy="2869485"/>
          </a:xfrm>
        </p:grpSpPr>
        <p:sp>
          <p:nvSpPr>
            <p:cNvPr id="5" name="TextBox 4">
              <a:extLst>
                <a:ext uri="{FF2B5EF4-FFF2-40B4-BE49-F238E27FC236}">
                  <a16:creationId xmlns:a16="http://schemas.microsoft.com/office/drawing/2014/main" id="{E3C0960A-3D31-6D47-8EAA-93DE09090CDD}"/>
                </a:ext>
              </a:extLst>
            </p:cNvPr>
            <p:cNvSpPr txBox="1"/>
            <p:nvPr/>
          </p:nvSpPr>
          <p:spPr>
            <a:xfrm>
              <a:off x="1584700" y="4115102"/>
              <a:ext cx="2301904" cy="584775"/>
            </a:xfrm>
            <a:prstGeom prst="rect">
              <a:avLst/>
            </a:prstGeom>
            <a:noFill/>
          </p:spPr>
          <p:txBody>
            <a:bodyPr wrap="square" rtlCol="0">
              <a:spAutoFit/>
            </a:bodyPr>
            <a:lstStyle/>
            <a:p>
              <a:pPr algn="ctr" rtl="0"/>
              <a:r>
                <a:rPr lang="zh-CN" sz="1600" b="1">
                  <a:solidFill>
                    <a:srgbClr val="232F3D"/>
                  </a:solidFill>
                  <a:latin typeface="Amazon Ember Light" panose="020B0403020204020204" pitchFamily="34" charset="0"/>
                  <a:ea typeface="Microsoft YaHei" panose="020B0503020204020204" pitchFamily="34" charset="-122"/>
                  <a:cs typeface="Amazon Ember Light" panose="020B0403020204020204" pitchFamily="34" charset="0"/>
                </a:rPr>
                <a:t>Amazon Elastic Container Registry</a:t>
              </a:r>
            </a:p>
          </p:txBody>
        </p:sp>
        <p:pic>
          <p:nvPicPr>
            <p:cNvPr id="6" name="Graphic 7">
              <a:extLst>
                <a:ext uri="{FF2B5EF4-FFF2-40B4-BE49-F238E27FC236}">
                  <a16:creationId xmlns:a16="http://schemas.microsoft.com/office/drawing/2014/main" id="{1CF9C3A0-90C2-104F-8C5D-8BF17B43492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20309" y="2991816"/>
              <a:ext cx="1097280" cy="1097280"/>
            </a:xfrm>
            <a:prstGeom prst="rect">
              <a:avLst/>
            </a:prstGeom>
          </p:spPr>
        </p:pic>
        <p:sp>
          <p:nvSpPr>
            <p:cNvPr id="7" name="TextBox 6">
              <a:extLst>
                <a:ext uri="{FF2B5EF4-FFF2-40B4-BE49-F238E27FC236}">
                  <a16:creationId xmlns:a16="http://schemas.microsoft.com/office/drawing/2014/main" id="{3B80D3AF-B376-7B4C-812C-4B01DFE501E9}"/>
                </a:ext>
              </a:extLst>
            </p:cNvPr>
            <p:cNvSpPr txBox="1"/>
            <p:nvPr/>
          </p:nvSpPr>
          <p:spPr>
            <a:xfrm>
              <a:off x="2517364" y="5491969"/>
              <a:ext cx="1513305" cy="369332"/>
            </a:xfrm>
            <a:prstGeom prst="rect">
              <a:avLst/>
            </a:prstGeom>
            <a:noFill/>
          </p:spPr>
          <p:txBody>
            <a:bodyPr wrap="square" rtlCol="0">
              <a:spAutoFit/>
            </a:bodyPr>
            <a:lstStyle/>
            <a:p>
              <a:pPr algn="ctr" rtl="0"/>
              <a:r>
                <a:rPr lang="zh-CN">
                  <a:solidFill>
                    <a:srgbClr val="232F3D"/>
                  </a:solidFill>
                  <a:latin typeface="Amazon Ember Light" panose="020B0403020204020204" pitchFamily="34" charset="0"/>
                  <a:ea typeface="Microsoft YaHei" panose="020B0503020204020204" pitchFamily="34" charset="-122"/>
                  <a:cs typeface="Amazon Ember Light" panose="020B0403020204020204" pitchFamily="34" charset="0"/>
                </a:rPr>
                <a:t>注册表</a:t>
              </a:r>
            </a:p>
          </p:txBody>
        </p:sp>
        <p:sp>
          <p:nvSpPr>
            <p:cNvPr id="8" name="TextBox 7">
              <a:extLst>
                <a:ext uri="{FF2B5EF4-FFF2-40B4-BE49-F238E27FC236}">
                  <a16:creationId xmlns:a16="http://schemas.microsoft.com/office/drawing/2014/main" id="{E30BD3A7-C48B-CE4E-A6CB-7C76940D5754}"/>
                </a:ext>
              </a:extLst>
            </p:cNvPr>
            <p:cNvSpPr txBox="1"/>
            <p:nvPr/>
          </p:nvSpPr>
          <p:spPr>
            <a:xfrm>
              <a:off x="1417561" y="5491969"/>
              <a:ext cx="1513305" cy="369332"/>
            </a:xfrm>
            <a:prstGeom prst="rect">
              <a:avLst/>
            </a:prstGeom>
            <a:noFill/>
          </p:spPr>
          <p:txBody>
            <a:bodyPr wrap="square" rtlCol="0">
              <a:spAutoFit/>
            </a:bodyPr>
            <a:lstStyle/>
            <a:p>
              <a:pPr algn="ctr" rtl="0"/>
              <a:r>
                <a:rPr lang="zh-CN">
                  <a:solidFill>
                    <a:srgbClr val="232F3D"/>
                  </a:solidFill>
                  <a:latin typeface="Amazon Ember Light" panose="020B0403020204020204" pitchFamily="34" charset="0"/>
                  <a:ea typeface="Microsoft YaHei" panose="020B0503020204020204" pitchFamily="34" charset="-122"/>
                  <a:cs typeface="Amazon Ember Light" panose="020B0403020204020204" pitchFamily="34" charset="0"/>
                </a:rPr>
                <a:t>映像</a:t>
              </a:r>
            </a:p>
          </p:txBody>
        </p:sp>
        <p:pic>
          <p:nvPicPr>
            <p:cNvPr id="11" name="Graphic 5">
              <a:extLst>
                <a:ext uri="{FF2B5EF4-FFF2-40B4-BE49-F238E27FC236}">
                  <a16:creationId xmlns:a16="http://schemas.microsoft.com/office/drawing/2014/main" id="{80657F91-5B57-284A-B3AB-6E90EA77B5F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039066" y="5050508"/>
              <a:ext cx="469900" cy="469900"/>
            </a:xfrm>
            <a:prstGeom prst="rect">
              <a:avLst/>
            </a:prstGeom>
          </p:spPr>
        </p:pic>
        <p:pic>
          <p:nvPicPr>
            <p:cNvPr id="12" name="Graphic 9">
              <a:extLst>
                <a:ext uri="{FF2B5EF4-FFF2-40B4-BE49-F238E27FC236}">
                  <a16:creationId xmlns:a16="http://schemas.microsoft.com/office/drawing/2014/main" id="{6F1D2976-3731-FD45-9487-2C4785939B4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939263" y="5063472"/>
              <a:ext cx="469900" cy="469900"/>
            </a:xfrm>
            <a:prstGeom prst="rect">
              <a:avLst/>
            </a:prstGeom>
          </p:spPr>
        </p:pic>
        <p:cxnSp>
          <p:nvCxnSpPr>
            <p:cNvPr id="13" name="Straight Connector 12"/>
            <p:cNvCxnSpPr/>
            <p:nvPr/>
          </p:nvCxnSpPr>
          <p:spPr>
            <a:xfrm>
              <a:off x="1400636" y="4861187"/>
              <a:ext cx="2805831" cy="0"/>
            </a:xfrm>
            <a:prstGeom prst="line">
              <a:avLst/>
            </a:prstGeom>
            <a:ln>
              <a:solidFill>
                <a:schemeClr val="tx2"/>
              </a:solidFill>
              <a:prstDash val="dash"/>
            </a:ln>
          </p:spPr>
          <p:style>
            <a:lnRef idx="1">
              <a:schemeClr val="accent6"/>
            </a:lnRef>
            <a:fillRef idx="0">
              <a:schemeClr val="accent6"/>
            </a:fillRef>
            <a:effectRef idx="0">
              <a:schemeClr val="accent6"/>
            </a:effectRef>
            <a:fontRef idx="minor">
              <a:schemeClr val="tx1"/>
            </a:fontRef>
          </p:style>
        </p:cxnSp>
      </p:grpSp>
      <p:graphicFrame>
        <p:nvGraphicFramePr>
          <p:cNvPr id="14" name="Diagram 13" descr="graphic showing ECR characteristics, including: ECS integration, docker support, team collaboration, access control, and third-party integrations."/>
          <p:cNvGraphicFramePr/>
          <p:nvPr>
            <p:extLst>
              <p:ext uri="{D42A27DB-BD31-4B8C-83A1-F6EECF244321}">
                <p14:modId xmlns:p14="http://schemas.microsoft.com/office/powerpoint/2010/main" val="107455825"/>
              </p:ext>
            </p:extLst>
          </p:nvPr>
        </p:nvGraphicFramePr>
        <p:xfrm>
          <a:off x="4828067" y="1518635"/>
          <a:ext cx="7067671" cy="4711781"/>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
        <p:nvSpPr>
          <p:cNvPr id="16" name="Footer Placeholder 4">
            <a:extLst>
              <a:ext uri="{FF2B5EF4-FFF2-40B4-BE49-F238E27FC236}">
                <a16:creationId xmlns:a16="http://schemas.microsoft.com/office/drawing/2014/main" id="{AB6345CE-61FE-4C0C-B7ED-858A0D9353E7}"/>
              </a:ext>
              <a:ext uri="{C183D7F6-B498-43B3-948B-1728B52AA6E4}">
                <adec:decorative xmlns:adec="http://schemas.microsoft.com/office/drawing/2017/decorative" val="1"/>
              </a:ext>
            </a:extLst>
          </p:cNvPr>
          <p:cNvSpPr txBox="1">
            <a:spLocks/>
          </p:cNvSpPr>
          <p:nvPr/>
        </p:nvSpPr>
        <p:spPr>
          <a:xfrm>
            <a:off x="571500" y="6508750"/>
            <a:ext cx="3735457" cy="365125"/>
          </a:xfrm>
          <a:prstGeom prst="rect">
            <a:avLst/>
          </a:prstGeom>
        </p:spPr>
        <p:txBody>
          <a:bodyPr vert="horz" lIns="91440" tIns="45720" rIns="91440" bIns="45720" rtlCol="0" anchor="ctr"/>
          <a:lstStyle>
            <a:defPPr>
              <a:defRPr lang="en-US"/>
            </a:defPPr>
            <a:lvl1pPr marL="0" algn="l" defTabSz="914400" rtl="0" eaLnBrk="1" latinLnBrk="0" hangingPunct="1">
              <a:defRPr sz="900" b="0" i="0" kern="120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zh-CN">
                <a:ea typeface="Microsoft YaHei" panose="020B0503020204020204" pitchFamily="34" charset="-122"/>
              </a:rPr>
              <a:t>© 2019 Amazon Web Services, Inc. 或其附属公司。保留所有权利。</a:t>
            </a:r>
            <a:endParaRPr lang="en-US" dirty="0">
              <a:ea typeface="Microsoft YaHei" panose="020B0503020204020204" pitchFamily="34" charset="-122"/>
            </a:endParaRPr>
          </a:p>
        </p:txBody>
      </p:sp>
    </p:spTree>
    <p:custDataLst>
      <p:tags r:id="rId1"/>
    </p:custDataLst>
    <p:extLst>
      <p:ext uri="{BB962C8B-B14F-4D97-AF65-F5344CB8AC3E}">
        <p14:creationId xmlns:p14="http://schemas.microsoft.com/office/powerpoint/2010/main" val="3687748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p:txBody>
          <a:bodyPr rtlCol="0"/>
          <a:lstStyle/>
          <a:p>
            <a:pPr rtl="0"/>
            <a:r>
              <a:rPr lang="zh-CN"/>
              <a:t>第 4 部分要点</a:t>
            </a:r>
          </a:p>
        </p:txBody>
      </p:sp>
      <p:sp>
        <p:nvSpPr>
          <p:cNvPr id="7" name="Content Placeholder 6">
            <a:extLst>
              <a:ext uri="{FF2B5EF4-FFF2-40B4-BE49-F238E27FC236}">
                <a16:creationId xmlns:a16="http://schemas.microsoft.com/office/drawing/2014/main" id="{019E5D6B-DF07-48E2-A867-EBC5E821A07C}"/>
              </a:ext>
            </a:extLst>
          </p:cNvPr>
          <p:cNvSpPr>
            <a:spLocks noGrp="1"/>
          </p:cNvSpPr>
          <p:nvPr>
            <p:ph idx="16"/>
          </p:nvPr>
        </p:nvSpPr>
        <p:spPr>
          <a:xfrm>
            <a:off x="5539369" y="1178376"/>
            <a:ext cx="6477527" cy="4814920"/>
          </a:xfrm>
        </p:spPr>
        <p:txBody>
          <a:bodyPr rtlCol="0"/>
          <a:lstStyle/>
          <a:p>
            <a:pPr rtl="0"/>
            <a:r>
              <a:rPr lang="zh-CN" sz="2000" b="1" dirty="0">
                <a:solidFill>
                  <a:schemeClr val="accent5"/>
                </a:solidFill>
              </a:rPr>
              <a:t>容器</a:t>
            </a:r>
            <a:r>
              <a:rPr lang="zh-CN" sz="2000" dirty="0"/>
              <a:t>可以容纳应用程序运行所需的所有资源。</a:t>
            </a:r>
          </a:p>
          <a:p>
            <a:pPr rtl="0"/>
            <a:r>
              <a:rPr lang="zh-CN" sz="2000" b="1" dirty="0">
                <a:solidFill>
                  <a:schemeClr val="accent5"/>
                </a:solidFill>
              </a:rPr>
              <a:t>Docker </a:t>
            </a:r>
            <a:r>
              <a:rPr lang="zh-CN" sz="2000" dirty="0"/>
              <a:t>是一个将软件打包到容器中的软件平台。 </a:t>
            </a:r>
          </a:p>
          <a:p>
            <a:pPr lvl="1" rtl="0"/>
            <a:r>
              <a:rPr lang="zh-CN" sz="1800" dirty="0"/>
              <a:t>单个应用程序可以跨多个容器。</a:t>
            </a:r>
          </a:p>
          <a:p>
            <a:pPr rtl="0"/>
            <a:r>
              <a:rPr lang="zh-CN" sz="2000" dirty="0"/>
              <a:t>Amazon Elastic Container Service (</a:t>
            </a:r>
            <a:r>
              <a:rPr lang="zh-CN" sz="2000" b="1" dirty="0">
                <a:solidFill>
                  <a:schemeClr val="accent5"/>
                </a:solidFill>
              </a:rPr>
              <a:t>Amazon ECS</a:t>
            </a:r>
            <a:r>
              <a:rPr lang="zh-CN" sz="2000" dirty="0"/>
              <a:t>) </a:t>
            </a:r>
            <a:br>
              <a:rPr lang="en-US" altLang="zh-CN" sz="2000" dirty="0"/>
            </a:br>
            <a:r>
              <a:rPr lang="zh-CN" sz="2000" dirty="0"/>
              <a:t>编排 Docker 容器的执行操作。</a:t>
            </a:r>
          </a:p>
          <a:p>
            <a:pPr rtl="0"/>
            <a:r>
              <a:rPr lang="zh-CN" sz="2000" b="1" dirty="0">
                <a:solidFill>
                  <a:schemeClr val="accent5"/>
                </a:solidFill>
              </a:rPr>
              <a:t>Kubernetes </a:t>
            </a:r>
            <a:r>
              <a:rPr lang="zh-CN" sz="2000" dirty="0"/>
              <a:t>是用于容器编排的开源软件。 </a:t>
            </a:r>
          </a:p>
          <a:p>
            <a:pPr rtl="0"/>
            <a:r>
              <a:rPr lang="zh-CN" sz="2000" dirty="0"/>
              <a:t>借助 Amazon Elastic Kubernetes Service </a:t>
            </a:r>
            <a:br>
              <a:rPr lang="en-US" altLang="zh-CN" sz="2000" dirty="0"/>
            </a:br>
            <a:r>
              <a:rPr lang="zh-CN" sz="2000" dirty="0"/>
              <a:t>(</a:t>
            </a:r>
            <a:r>
              <a:rPr lang="zh-CN" sz="2000" b="1" dirty="0">
                <a:solidFill>
                  <a:schemeClr val="accent5"/>
                </a:solidFill>
              </a:rPr>
              <a:t>Amazon EKS</a:t>
            </a:r>
            <a:r>
              <a:rPr lang="zh-CN" sz="2000" dirty="0"/>
              <a:t>)，您可以在 AWS 上运行 Kubernetes</a:t>
            </a:r>
          </a:p>
          <a:p>
            <a:pPr rtl="0"/>
            <a:r>
              <a:rPr lang="zh-CN" sz="2000" dirty="0"/>
              <a:t>借助 Amazon Elastic Container Registry </a:t>
            </a:r>
            <a:br>
              <a:rPr lang="en-US" altLang="zh-CN" sz="2000" dirty="0"/>
            </a:br>
            <a:r>
              <a:rPr lang="zh-CN" sz="2000" dirty="0"/>
              <a:t>(</a:t>
            </a:r>
            <a:r>
              <a:rPr lang="zh-CN" sz="2000" b="1" dirty="0">
                <a:solidFill>
                  <a:schemeClr val="accent5"/>
                </a:solidFill>
              </a:rPr>
              <a:t>Amazon ECR</a:t>
            </a:r>
            <a:r>
              <a:rPr lang="zh-CN" sz="2000" dirty="0"/>
              <a:t>)，您可以存储、管理和部署 Docker 容器。</a:t>
            </a:r>
          </a:p>
          <a:p>
            <a:pPr rtl="0"/>
            <a:endParaRPr lang="en-US" sz="2000" dirty="0"/>
          </a:p>
        </p:txBody>
      </p:sp>
      <p:pic>
        <p:nvPicPr>
          <p:cNvPr id="9" name="Picture Placeholder 6">
            <a:extLs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rcRect l="4146" r="4146"/>
          <a:stretch>
            <a:fillRect/>
          </a:stretch>
        </p:blipFill>
        <p:spPr>
          <a:xfrm>
            <a:off x="597222" y="2770357"/>
            <a:ext cx="3931314" cy="3104201"/>
          </a:xfrm>
          <a:prstGeom prst="rect">
            <a:avLst/>
          </a:prstGeom>
        </p:spPr>
      </p:pic>
    </p:spTree>
    <p:custDataLst>
      <p:tags r:id="rId1"/>
    </p:custDataLst>
    <p:extLst>
      <p:ext uri="{BB962C8B-B14F-4D97-AF65-F5344CB8AC3E}">
        <p14:creationId xmlns:p14="http://schemas.microsoft.com/office/powerpoint/2010/main" val="240517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Autofit/>
          </a:bodyPr>
          <a:lstStyle/>
          <a:p>
            <a:pPr rtl="0"/>
            <a:r>
              <a:rPr lang="zh-CN" sz="4000"/>
              <a:t>第 5 部分：AWS Lambda 简介</a:t>
            </a:r>
          </a:p>
        </p:txBody>
      </p:sp>
      <p:sp>
        <p:nvSpPr>
          <p:cNvPr id="5" name="Text Placeholder 4">
            <a:extLst>
              <a:ext uri="{FF2B5EF4-FFF2-40B4-BE49-F238E27FC236}">
                <a16:creationId xmlns:a16="http://schemas.microsoft.com/office/drawing/2014/main" id="{731EB2DB-404C-DC46-B862-75625E088736}"/>
              </a:ext>
            </a:extLst>
          </p:cNvPr>
          <p:cNvSpPr>
            <a:spLocks noGrp="1"/>
          </p:cNvSpPr>
          <p:nvPr>
            <p:ph type="body" sz="quarter" idx="10"/>
          </p:nvPr>
        </p:nvSpPr>
        <p:spPr/>
        <p:txBody>
          <a:bodyPr rtlCol="0">
            <a:normAutofit/>
          </a:bodyPr>
          <a:lstStyle/>
          <a:p>
            <a:pPr rtl="0"/>
            <a:r>
              <a:rPr lang="zh-CN">
                <a:cs typeface="Amazon Ember Light" panose="020B0403020204020204" pitchFamily="34" charset="0"/>
              </a:rPr>
              <a:t>模块 6：计算</a:t>
            </a:r>
          </a:p>
        </p:txBody>
      </p:sp>
    </p:spTree>
    <p:custDataLst>
      <p:tags r:id="rId1"/>
    </p:custDataLst>
    <p:extLst>
      <p:ext uri="{BB962C8B-B14F-4D97-AF65-F5344CB8AC3E}">
        <p14:creationId xmlns:p14="http://schemas.microsoft.com/office/powerpoint/2010/main" val="1548867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zh-CN"/>
              <a:t>AWS Lambda：无服务器运行代码</a:t>
            </a:r>
          </a:p>
        </p:txBody>
      </p:sp>
      <p:sp>
        <p:nvSpPr>
          <p:cNvPr id="4" name="Freeform 3" hidden="1">
            <a:extLst>
              <a:ext uri="{C183D7F6-B498-43B3-948B-1728B52AA6E4}">
                <adec:decorative xmlns:adec="http://schemas.microsoft.com/office/drawing/2017/decorative" val="1"/>
              </a:ext>
            </a:extLst>
          </p:cNvPr>
          <p:cNvSpPr/>
          <p:nvPr/>
        </p:nvSpPr>
        <p:spPr bwMode="auto">
          <a:xfrm>
            <a:off x="2705100" y="2212397"/>
            <a:ext cx="3133725" cy="3486150"/>
          </a:xfrm>
          <a:custGeom>
            <a:avLst/>
            <a:gdLst>
              <a:gd name="connsiteX0" fmla="*/ 0 w 3133725"/>
              <a:gd name="connsiteY0" fmla="*/ 76200 h 3486150"/>
              <a:gd name="connsiteX1" fmla="*/ 0 w 3133725"/>
              <a:gd name="connsiteY1" fmla="*/ 1428750 h 3486150"/>
              <a:gd name="connsiteX2" fmla="*/ 171450 w 3133725"/>
              <a:gd name="connsiteY2" fmla="*/ 1428750 h 3486150"/>
              <a:gd name="connsiteX3" fmla="*/ 171450 w 3133725"/>
              <a:gd name="connsiteY3" fmla="*/ 3486150 h 3486150"/>
              <a:gd name="connsiteX4" fmla="*/ 3133725 w 3133725"/>
              <a:gd name="connsiteY4" fmla="*/ 3486150 h 3486150"/>
              <a:gd name="connsiteX5" fmla="*/ 3133725 w 3133725"/>
              <a:gd name="connsiteY5" fmla="*/ 3371850 h 3486150"/>
              <a:gd name="connsiteX6" fmla="*/ 3133725 w 3133725"/>
              <a:gd name="connsiteY6" fmla="*/ 1200150 h 3486150"/>
              <a:gd name="connsiteX7" fmla="*/ 2962275 w 3133725"/>
              <a:gd name="connsiteY7" fmla="*/ 1200150 h 3486150"/>
              <a:gd name="connsiteX8" fmla="*/ 2333625 w 3133725"/>
              <a:gd name="connsiteY8" fmla="*/ 1200150 h 3486150"/>
              <a:gd name="connsiteX9" fmla="*/ 2333625 w 3133725"/>
              <a:gd name="connsiteY9" fmla="*/ 0 h 3486150"/>
              <a:gd name="connsiteX10" fmla="*/ 2238375 w 3133725"/>
              <a:gd name="connsiteY10" fmla="*/ 0 h 3486150"/>
              <a:gd name="connsiteX11" fmla="*/ 0 w 3133725"/>
              <a:gd name="connsiteY11" fmla="*/ 76200 h 3486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33725" h="3486150">
                <a:moveTo>
                  <a:pt x="0" y="76200"/>
                </a:moveTo>
                <a:lnTo>
                  <a:pt x="0" y="1428750"/>
                </a:lnTo>
                <a:lnTo>
                  <a:pt x="171450" y="1428750"/>
                </a:lnTo>
                <a:lnTo>
                  <a:pt x="171450" y="3486150"/>
                </a:lnTo>
                <a:lnTo>
                  <a:pt x="3133725" y="3486150"/>
                </a:lnTo>
                <a:lnTo>
                  <a:pt x="3133725" y="3371850"/>
                </a:lnTo>
                <a:lnTo>
                  <a:pt x="3133725" y="1200150"/>
                </a:lnTo>
                <a:lnTo>
                  <a:pt x="2962275" y="1200150"/>
                </a:lnTo>
                <a:lnTo>
                  <a:pt x="2333625" y="1200150"/>
                </a:lnTo>
                <a:lnTo>
                  <a:pt x="2333625" y="0"/>
                </a:lnTo>
                <a:lnTo>
                  <a:pt x="2238375" y="0"/>
                </a:lnTo>
                <a:lnTo>
                  <a:pt x="0" y="76200"/>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rtl="0"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Freeform 10" hidden="1">
            <a:extLst>
              <a:ext uri="{C183D7F6-B498-43B3-948B-1728B52AA6E4}">
                <adec:decorative xmlns:adec="http://schemas.microsoft.com/office/drawing/2017/decorative" val="1"/>
              </a:ext>
            </a:extLst>
          </p:cNvPr>
          <p:cNvSpPr/>
          <p:nvPr/>
        </p:nvSpPr>
        <p:spPr bwMode="auto">
          <a:xfrm>
            <a:off x="5124450" y="2383847"/>
            <a:ext cx="3762375" cy="3257550"/>
          </a:xfrm>
          <a:custGeom>
            <a:avLst/>
            <a:gdLst>
              <a:gd name="connsiteX0" fmla="*/ 0 w 3762375"/>
              <a:gd name="connsiteY0" fmla="*/ 895350 h 3257550"/>
              <a:gd name="connsiteX1" fmla="*/ 0 w 3762375"/>
              <a:gd name="connsiteY1" fmla="*/ 0 h 3257550"/>
              <a:gd name="connsiteX2" fmla="*/ 2514600 w 3762375"/>
              <a:gd name="connsiteY2" fmla="*/ 0 h 3257550"/>
              <a:gd name="connsiteX3" fmla="*/ 2514600 w 3762375"/>
              <a:gd name="connsiteY3" fmla="*/ 771525 h 3257550"/>
              <a:gd name="connsiteX4" fmla="*/ 2800350 w 3762375"/>
              <a:gd name="connsiteY4" fmla="*/ 771525 h 3257550"/>
              <a:gd name="connsiteX5" fmla="*/ 2800350 w 3762375"/>
              <a:gd name="connsiteY5" fmla="*/ 1314450 h 3257550"/>
              <a:gd name="connsiteX6" fmla="*/ 2990850 w 3762375"/>
              <a:gd name="connsiteY6" fmla="*/ 1314450 h 3257550"/>
              <a:gd name="connsiteX7" fmla="*/ 2990850 w 3762375"/>
              <a:gd name="connsiteY7" fmla="*/ 2438400 h 3257550"/>
              <a:gd name="connsiteX8" fmla="*/ 2819400 w 3762375"/>
              <a:gd name="connsiteY8" fmla="*/ 2419350 h 3257550"/>
              <a:gd name="connsiteX9" fmla="*/ 3762375 w 3762375"/>
              <a:gd name="connsiteY9" fmla="*/ 2419350 h 3257550"/>
              <a:gd name="connsiteX10" fmla="*/ 3762375 w 3762375"/>
              <a:gd name="connsiteY10" fmla="*/ 3248025 h 3257550"/>
              <a:gd name="connsiteX11" fmla="*/ 3629025 w 3762375"/>
              <a:gd name="connsiteY11" fmla="*/ 3257550 h 3257550"/>
              <a:gd name="connsiteX12" fmla="*/ 866775 w 3762375"/>
              <a:gd name="connsiteY12" fmla="*/ 3257550 h 3257550"/>
              <a:gd name="connsiteX13" fmla="*/ 866775 w 3762375"/>
              <a:gd name="connsiteY13" fmla="*/ 3057525 h 3257550"/>
              <a:gd name="connsiteX14" fmla="*/ 866775 w 3762375"/>
              <a:gd name="connsiteY14" fmla="*/ 981075 h 3257550"/>
              <a:gd name="connsiteX15" fmla="*/ 1019175 w 3762375"/>
              <a:gd name="connsiteY15" fmla="*/ 981075 h 3257550"/>
              <a:gd name="connsiteX16" fmla="*/ 0 w 3762375"/>
              <a:gd name="connsiteY16" fmla="*/ 895350 h 325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762375" h="3257550">
                <a:moveTo>
                  <a:pt x="0" y="895350"/>
                </a:moveTo>
                <a:lnTo>
                  <a:pt x="0" y="0"/>
                </a:lnTo>
                <a:lnTo>
                  <a:pt x="2514600" y="0"/>
                </a:lnTo>
                <a:lnTo>
                  <a:pt x="2514600" y="771525"/>
                </a:lnTo>
                <a:lnTo>
                  <a:pt x="2800350" y="771525"/>
                </a:lnTo>
                <a:lnTo>
                  <a:pt x="2800350" y="1314450"/>
                </a:lnTo>
                <a:lnTo>
                  <a:pt x="2990850" y="1314450"/>
                </a:lnTo>
                <a:lnTo>
                  <a:pt x="2990850" y="2438400"/>
                </a:lnTo>
                <a:lnTo>
                  <a:pt x="2819400" y="2419350"/>
                </a:lnTo>
                <a:lnTo>
                  <a:pt x="3762375" y="2419350"/>
                </a:lnTo>
                <a:lnTo>
                  <a:pt x="3762375" y="3248025"/>
                </a:lnTo>
                <a:cubicBezTo>
                  <a:pt x="3635384" y="3257794"/>
                  <a:pt x="3679947" y="3257550"/>
                  <a:pt x="3629025" y="3257550"/>
                </a:cubicBezTo>
                <a:lnTo>
                  <a:pt x="866775" y="3257550"/>
                </a:lnTo>
                <a:lnTo>
                  <a:pt x="866775" y="3057525"/>
                </a:lnTo>
                <a:lnTo>
                  <a:pt x="866775" y="981075"/>
                </a:lnTo>
                <a:lnTo>
                  <a:pt x="1019175" y="981075"/>
                </a:lnTo>
                <a:lnTo>
                  <a:pt x="0" y="895350"/>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rtl="0"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5" name="Freeform 14" hidden="1">
            <a:extLst>
              <a:ext uri="{C183D7F6-B498-43B3-948B-1728B52AA6E4}">
                <adec:decorative xmlns:adec="http://schemas.microsoft.com/office/drawing/2017/decorative" val="1"/>
              </a:ext>
            </a:extLst>
          </p:cNvPr>
          <p:cNvSpPr/>
          <p:nvPr/>
        </p:nvSpPr>
        <p:spPr bwMode="auto">
          <a:xfrm>
            <a:off x="7639050" y="2345747"/>
            <a:ext cx="4124325" cy="3143250"/>
          </a:xfrm>
          <a:custGeom>
            <a:avLst/>
            <a:gdLst>
              <a:gd name="connsiteX0" fmla="*/ 0 w 4124325"/>
              <a:gd name="connsiteY0" fmla="*/ 771525 h 3143250"/>
              <a:gd name="connsiteX1" fmla="*/ 0 w 4124325"/>
              <a:gd name="connsiteY1" fmla="*/ 0 h 3143250"/>
              <a:gd name="connsiteX2" fmla="*/ 3705225 w 4124325"/>
              <a:gd name="connsiteY2" fmla="*/ 0 h 3143250"/>
              <a:gd name="connsiteX3" fmla="*/ 3705225 w 4124325"/>
              <a:gd name="connsiteY3" fmla="*/ 2609850 h 3143250"/>
              <a:gd name="connsiteX4" fmla="*/ 4124325 w 4124325"/>
              <a:gd name="connsiteY4" fmla="*/ 2609850 h 3143250"/>
              <a:gd name="connsiteX5" fmla="*/ 4124325 w 4124325"/>
              <a:gd name="connsiteY5" fmla="*/ 3143250 h 3143250"/>
              <a:gd name="connsiteX6" fmla="*/ 1390650 w 4124325"/>
              <a:gd name="connsiteY6" fmla="*/ 3143250 h 3143250"/>
              <a:gd name="connsiteX7" fmla="*/ 1390650 w 4124325"/>
              <a:gd name="connsiteY7" fmla="*/ 2152650 h 3143250"/>
              <a:gd name="connsiteX8" fmla="*/ 1295400 w 4124325"/>
              <a:gd name="connsiteY8" fmla="*/ 2152650 h 3143250"/>
              <a:gd name="connsiteX9" fmla="*/ 495300 w 4124325"/>
              <a:gd name="connsiteY9" fmla="*/ 2152650 h 3143250"/>
              <a:gd name="connsiteX10" fmla="*/ 495300 w 4124325"/>
              <a:gd name="connsiteY10" fmla="*/ 790575 h 3143250"/>
              <a:gd name="connsiteX11" fmla="*/ 0 w 4124325"/>
              <a:gd name="connsiteY11" fmla="*/ 771525 h 314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24325" h="3143250">
                <a:moveTo>
                  <a:pt x="0" y="771525"/>
                </a:moveTo>
                <a:lnTo>
                  <a:pt x="0" y="0"/>
                </a:lnTo>
                <a:lnTo>
                  <a:pt x="3705225" y="0"/>
                </a:lnTo>
                <a:lnTo>
                  <a:pt x="3705225" y="2609850"/>
                </a:lnTo>
                <a:lnTo>
                  <a:pt x="4124325" y="2609850"/>
                </a:lnTo>
                <a:lnTo>
                  <a:pt x="4124325" y="3143250"/>
                </a:lnTo>
                <a:lnTo>
                  <a:pt x="1390650" y="3143250"/>
                </a:lnTo>
                <a:lnTo>
                  <a:pt x="1390650" y="2152650"/>
                </a:lnTo>
                <a:lnTo>
                  <a:pt x="1295400" y="2152650"/>
                </a:lnTo>
                <a:lnTo>
                  <a:pt x="495300" y="2152650"/>
                </a:lnTo>
                <a:lnTo>
                  <a:pt x="495300" y="790575"/>
                </a:lnTo>
                <a:lnTo>
                  <a:pt x="0" y="771525"/>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rtl="0"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Box 2">
            <a:extLst>
              <a:ext uri="{FF2B5EF4-FFF2-40B4-BE49-F238E27FC236}">
                <a16:creationId xmlns:a16="http://schemas.microsoft.com/office/drawing/2014/main" id="{BE10F589-7E69-4541-9465-64DB61A45EC4}"/>
              </a:ext>
            </a:extLst>
          </p:cNvPr>
          <p:cNvSpPr txBox="1"/>
          <p:nvPr/>
        </p:nvSpPr>
        <p:spPr>
          <a:xfrm>
            <a:off x="3002577" y="1294856"/>
            <a:ext cx="5774338" cy="830997"/>
          </a:xfrm>
          <a:prstGeom prst="rect">
            <a:avLst/>
          </a:prstGeom>
          <a:noFill/>
        </p:spPr>
        <p:txBody>
          <a:bodyPr wrap="none" rtlCol="0">
            <a:spAutoFit/>
          </a:bodyPr>
          <a:lstStyle/>
          <a:p>
            <a:pPr rtl="0"/>
            <a:r>
              <a:rPr lang="zh-CN" sz="2400">
                <a:latin typeface="Amazon Ember Light" panose="020B0403020204020204" pitchFamily="34" charset="0"/>
                <a:ea typeface="Microsoft YaHei" panose="020B0503020204020204" pitchFamily="34" charset="-122"/>
                <a:cs typeface="Amazon Ember Light" panose="020B0403020204020204" pitchFamily="34" charset="0"/>
              </a:rPr>
              <a:t>AWS Lambda 是一种</a:t>
            </a:r>
            <a:r>
              <a:rPr lang="zh-CN" sz="2400" b="1">
                <a:solidFill>
                  <a:schemeClr val="accent5"/>
                </a:solidFill>
                <a:latin typeface="Amazon Ember Light" panose="020B0403020204020204" pitchFamily="34" charset="0"/>
                <a:ea typeface="Microsoft YaHei" panose="020B0503020204020204" pitchFamily="34" charset="-122"/>
                <a:cs typeface="Amazon Ember Light" panose="020B0403020204020204" pitchFamily="34" charset="0"/>
              </a:rPr>
              <a:t>无服务器</a:t>
            </a:r>
            <a:r>
              <a:rPr lang="zh-CN" sz="2400">
                <a:latin typeface="Amazon Ember Light" panose="020B0403020204020204" pitchFamily="34" charset="0"/>
                <a:ea typeface="Microsoft YaHei" panose="020B0503020204020204" pitchFamily="34" charset="-122"/>
                <a:cs typeface="Amazon Ember Light" panose="020B0403020204020204" pitchFamily="34" charset="0"/>
              </a:rPr>
              <a:t>计算服务。</a:t>
            </a:r>
          </a:p>
          <a:p>
            <a:pPr rtl="0"/>
            <a:endParaRPr lang="en-US" sz="2400" dirty="0">
              <a:latin typeface="Amazon Ember Light" panose="020B0403020204020204" pitchFamily="34" charset="0"/>
              <a:ea typeface="Microsoft YaHei" panose="020B0503020204020204" pitchFamily="34" charset="-122"/>
              <a:cs typeface="Amazon Ember Light" panose="020B0403020204020204" pitchFamily="34" charset="0"/>
            </a:endParaRPr>
          </a:p>
        </p:txBody>
      </p:sp>
      <p:grpSp>
        <p:nvGrpSpPr>
          <p:cNvPr id="20" name="Group 19" descr="diagram shows (from left to right) that code is uploaded, code runs as a Lambda function triggered by events or run on a schedule, and that you only pay for compute time you use.">
            <a:extLst>
              <a:ext uri="{FF2B5EF4-FFF2-40B4-BE49-F238E27FC236}">
                <a16:creationId xmlns:a16="http://schemas.microsoft.com/office/drawing/2014/main" id="{144BD62D-DAB5-344C-995B-276357175569}"/>
              </a:ext>
            </a:extLst>
          </p:cNvPr>
          <p:cNvGrpSpPr/>
          <p:nvPr/>
        </p:nvGrpSpPr>
        <p:grpSpPr>
          <a:xfrm>
            <a:off x="419100" y="1828801"/>
            <a:ext cx="11395284" cy="4210914"/>
            <a:chOff x="419100" y="1828801"/>
            <a:chExt cx="11395284" cy="4210914"/>
          </a:xfrm>
        </p:grpSpPr>
        <p:pic>
          <p:nvPicPr>
            <p:cNvPr id="23" name="Picture 22">
              <a:extLs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703574" y="2113265"/>
              <a:ext cx="10455204" cy="2898648"/>
            </a:xfrm>
            <a:prstGeom prst="rect">
              <a:avLst/>
            </a:prstGeom>
          </p:spPr>
        </p:pic>
        <p:sp>
          <p:nvSpPr>
            <p:cNvPr id="7" name="TextBox 6"/>
            <p:cNvSpPr txBox="1"/>
            <p:nvPr/>
          </p:nvSpPr>
          <p:spPr>
            <a:xfrm>
              <a:off x="2563216" y="5200323"/>
              <a:ext cx="3306344" cy="646501"/>
            </a:xfrm>
            <a:prstGeom prst="rect">
              <a:avLst/>
            </a:prstGeom>
            <a:solidFill>
              <a:schemeClr val="bg1"/>
            </a:solidFill>
          </p:spPr>
          <p:txBody>
            <a:bodyPr wrap="none" rtlCol="0">
              <a:noAutofit/>
            </a:bodyPr>
            <a:lstStyle/>
            <a:p>
              <a:pPr algn="ctr" rtl="0"/>
              <a:r>
                <a:rPr lang="zh-CN">
                  <a:latin typeface="Amazon Ember Light" panose="020B0403020204020204" pitchFamily="34" charset="0"/>
                  <a:ea typeface="Microsoft YaHei" panose="020B0503020204020204" pitchFamily="34" charset="-122"/>
                  <a:cs typeface="Amazon Ember Light" panose="020B0403020204020204" pitchFamily="34" charset="0"/>
                </a:rPr>
                <a:t>按</a:t>
              </a:r>
              <a:r>
                <a:rPr lang="zh-CN" b="1" i="1">
                  <a:solidFill>
                    <a:schemeClr val="accent5"/>
                  </a:solidFill>
                  <a:latin typeface="Amazon Ember Light" panose="020B0403020204020204" pitchFamily="34" charset="0"/>
                  <a:ea typeface="Microsoft YaHei" panose="020B0503020204020204" pitchFamily="34" charset="-122"/>
                  <a:cs typeface="Amazon Ember Light" panose="020B0403020204020204" pitchFamily="34" charset="0"/>
                </a:rPr>
                <a:t>计划运行您的代码</a:t>
              </a:r>
              <a:r>
                <a:rPr lang="zh-CN">
                  <a:latin typeface="Amazon Ember Light" panose="020B0403020204020204" pitchFamily="34" charset="0"/>
                  <a:ea typeface="Microsoft YaHei" panose="020B0503020204020204" pitchFamily="34" charset="-122"/>
                  <a:cs typeface="Amazon Ember Light" panose="020B0403020204020204" pitchFamily="34" charset="0"/>
                </a:rPr>
                <a:t> </a:t>
              </a:r>
            </a:p>
            <a:p>
              <a:pPr algn="ctr" rtl="0"/>
              <a:r>
                <a:rPr lang="zh-CN" i="1">
                  <a:latin typeface="Amazon Ember Light" panose="020B0403020204020204" pitchFamily="34" charset="0"/>
                  <a:ea typeface="Microsoft YaHei" panose="020B0503020204020204" pitchFamily="34" charset="-122"/>
                  <a:cs typeface="Amazon Ember Light" panose="020B0403020204020204" pitchFamily="34" charset="0"/>
                </a:rPr>
                <a:t>或运行代码以响应</a:t>
              </a:r>
              <a:r>
                <a:rPr lang="zh-CN" b="1" i="1">
                  <a:solidFill>
                    <a:schemeClr val="accent5"/>
                  </a:solidFill>
                  <a:latin typeface="Amazon Ember Light" panose="020B0403020204020204" pitchFamily="34" charset="0"/>
                  <a:ea typeface="Microsoft YaHei" panose="020B0503020204020204" pitchFamily="34" charset="-122"/>
                  <a:cs typeface="Amazon Ember Light" panose="020B0403020204020204" pitchFamily="34" charset="0"/>
                </a:rPr>
                <a:t>事件</a:t>
              </a:r>
            </a:p>
          </p:txBody>
        </p:sp>
        <p:sp>
          <p:nvSpPr>
            <p:cNvPr id="9" name="TextBox 8"/>
            <p:cNvSpPr txBox="1"/>
            <p:nvPr/>
          </p:nvSpPr>
          <p:spPr>
            <a:xfrm>
              <a:off x="9025598" y="4773049"/>
              <a:ext cx="2216380" cy="986656"/>
            </a:xfrm>
            <a:prstGeom prst="rect">
              <a:avLst/>
            </a:prstGeom>
            <a:solidFill>
              <a:schemeClr val="bg1"/>
            </a:solidFill>
          </p:spPr>
          <p:txBody>
            <a:bodyPr wrap="none" rtlCol="0">
              <a:noAutofit/>
            </a:bodyPr>
            <a:lstStyle/>
            <a:p>
              <a:pPr algn="ctr" rtl="0"/>
              <a:r>
                <a:rPr lang="zh-CN" dirty="0">
                  <a:latin typeface="Amazon Ember Light" panose="020B0403020204020204" pitchFamily="34" charset="0"/>
                  <a:ea typeface="Microsoft YaHei" panose="020B0503020204020204" pitchFamily="34" charset="-122"/>
                  <a:cs typeface="Amazon Ember Light" panose="020B0403020204020204" pitchFamily="34" charset="0"/>
                </a:rPr>
                <a:t>只</a:t>
              </a:r>
              <a:r>
                <a:rPr lang="zh-CN" dirty="0">
                  <a:solidFill>
                    <a:srgbClr val="000000"/>
                  </a:solidFill>
                  <a:latin typeface="Amazon Ember Light" panose="020B0403020204020204" pitchFamily="34" charset="0"/>
                  <a:ea typeface="Microsoft YaHei" panose="020B0503020204020204" pitchFamily="34" charset="-122"/>
                  <a:cs typeface="Amazon Ember Light" panose="020B0403020204020204" pitchFamily="34" charset="0"/>
                </a:rPr>
                <a:t>为</a:t>
              </a:r>
              <a:r>
                <a:rPr lang="zh-CN" dirty="0">
                  <a:latin typeface="Amazon Ember Light" panose="020B0403020204020204" pitchFamily="34" charset="0"/>
                  <a:ea typeface="Microsoft YaHei" panose="020B0503020204020204" pitchFamily="34" charset="-122"/>
                  <a:cs typeface="Amazon Ember Light" panose="020B0403020204020204" pitchFamily="34" charset="0"/>
                </a:rPr>
                <a:t>您</a:t>
              </a:r>
              <a:r>
                <a:rPr lang="zh-CN" dirty="0">
                  <a:solidFill>
                    <a:srgbClr val="000000"/>
                  </a:solidFill>
                  <a:latin typeface="Amazon Ember Light" panose="020B0403020204020204" pitchFamily="34" charset="0"/>
                  <a:ea typeface="Microsoft YaHei" panose="020B0503020204020204" pitchFamily="34" charset="-122"/>
                  <a:cs typeface="Amazon Ember Light" panose="020B0403020204020204" pitchFamily="34" charset="0"/>
                </a:rPr>
                <a:t>使用的</a:t>
              </a:r>
              <a:br>
                <a:rPr lang="en-US" altLang="zh-CN" dirty="0">
                  <a:solidFill>
                    <a:srgbClr val="000000"/>
                  </a:solidFill>
                  <a:latin typeface="Amazon Ember Light" panose="020B0403020204020204" pitchFamily="34" charset="0"/>
                  <a:ea typeface="Microsoft YaHei" panose="020B0503020204020204" pitchFamily="34" charset="-122"/>
                  <a:cs typeface="Amazon Ember Light" panose="020B0403020204020204" pitchFamily="34" charset="0"/>
                </a:rPr>
              </a:br>
              <a:r>
                <a:rPr lang="zh-CN" dirty="0">
                  <a:solidFill>
                    <a:srgbClr val="000000"/>
                  </a:solidFill>
                  <a:latin typeface="Amazon Ember Light" panose="020B0403020204020204" pitchFamily="34" charset="0"/>
                  <a:ea typeface="Microsoft YaHei" panose="020B0503020204020204" pitchFamily="34" charset="-122"/>
                  <a:cs typeface="Amazon Ember Light" panose="020B0403020204020204" pitchFamily="34" charset="0"/>
                </a:rPr>
                <a:t>计算时间付费</a:t>
              </a:r>
              <a:endParaRPr lang="en-US" dirty="0">
                <a:solidFill>
                  <a:srgbClr val="000000"/>
                </a:solidFill>
                <a:latin typeface="Amazon Ember Light" panose="020B0403020204020204" pitchFamily="34" charset="0"/>
                <a:ea typeface="Microsoft YaHei" panose="020B0503020204020204" pitchFamily="34" charset="-122"/>
                <a:cs typeface="Amazon Ember Light" panose="020B0403020204020204" pitchFamily="34" charset="0"/>
              </a:endParaRPr>
            </a:p>
          </p:txBody>
        </p:sp>
        <p:sp>
          <p:nvSpPr>
            <p:cNvPr id="10" name="TextBox 9"/>
            <p:cNvSpPr txBox="1"/>
            <p:nvPr/>
          </p:nvSpPr>
          <p:spPr>
            <a:xfrm>
              <a:off x="3199011" y="4448867"/>
              <a:ext cx="860229" cy="312465"/>
            </a:xfrm>
            <a:prstGeom prst="rect">
              <a:avLst/>
            </a:prstGeom>
            <a:solidFill>
              <a:schemeClr val="bg1"/>
            </a:solidFill>
          </p:spPr>
          <p:txBody>
            <a:bodyPr wrap="none" rtlCol="0">
              <a:noAutofit/>
            </a:bodyPr>
            <a:lstStyle/>
            <a:p>
              <a:pPr algn="ctr" rtl="0"/>
              <a:r>
                <a:rPr lang="zh-CN" sz="1600" b="1">
                  <a:solidFill>
                    <a:srgbClr val="000000"/>
                  </a:solidFill>
                  <a:latin typeface="Amazon Ember Light" panose="020B0403020204020204" pitchFamily="34" charset="0"/>
                  <a:ea typeface="Microsoft YaHei" panose="020B0503020204020204" pitchFamily="34" charset="-122"/>
                  <a:cs typeface="Amazon Ember Light" panose="020B0403020204020204" pitchFamily="34" charset="0"/>
                </a:rPr>
                <a:t>AWS 服务</a:t>
              </a:r>
              <a:endParaRPr lang="en-US" sz="1600" b="1" dirty="0">
                <a:solidFill>
                  <a:srgbClr val="000000"/>
                </a:solidFill>
                <a:latin typeface="Amazon Ember Light" panose="020B0403020204020204" pitchFamily="34" charset="0"/>
                <a:ea typeface="Microsoft YaHei" panose="020B0503020204020204" pitchFamily="34" charset="-122"/>
                <a:cs typeface="Amazon Ember Light" panose="020B0403020204020204" pitchFamily="34" charset="0"/>
              </a:endParaRPr>
            </a:p>
          </p:txBody>
        </p:sp>
        <p:sp>
          <p:nvSpPr>
            <p:cNvPr id="12" name="TextBox 11"/>
            <p:cNvSpPr txBox="1"/>
            <p:nvPr/>
          </p:nvSpPr>
          <p:spPr>
            <a:xfrm>
              <a:off x="3862806" y="4942491"/>
              <a:ext cx="863600" cy="235671"/>
            </a:xfrm>
            <a:prstGeom prst="rect">
              <a:avLst/>
            </a:prstGeom>
            <a:solidFill>
              <a:schemeClr val="bg1"/>
            </a:solidFill>
          </p:spPr>
          <p:txBody>
            <a:bodyPr wrap="none" rtlCol="0">
              <a:noAutofit/>
            </a:bodyPr>
            <a:lstStyle/>
            <a:p>
              <a:pPr algn="ctr" rtl="0"/>
              <a:r>
                <a:rPr lang="zh-CN" sz="1600" b="1">
                  <a:solidFill>
                    <a:srgbClr val="000000"/>
                  </a:solidFill>
                  <a:latin typeface="Amazon Ember Light" panose="020B0403020204020204" pitchFamily="34" charset="0"/>
                  <a:ea typeface="Microsoft YaHei" panose="020B0503020204020204" pitchFamily="34" charset="-122"/>
                  <a:cs typeface="Amazon Ember Light" panose="020B0403020204020204" pitchFamily="34" charset="0"/>
                </a:rPr>
                <a:t>移动应用程序</a:t>
              </a:r>
              <a:endParaRPr lang="en-US" sz="1600" b="1" dirty="0">
                <a:solidFill>
                  <a:srgbClr val="000000"/>
                </a:solidFill>
                <a:latin typeface="Amazon Ember Light" panose="020B0403020204020204" pitchFamily="34" charset="0"/>
                <a:ea typeface="Microsoft YaHei" panose="020B0503020204020204" pitchFamily="34" charset="-122"/>
                <a:cs typeface="Amazon Ember Light" panose="020B0403020204020204" pitchFamily="34" charset="0"/>
              </a:endParaRPr>
            </a:p>
          </p:txBody>
        </p:sp>
        <p:sp>
          <p:nvSpPr>
            <p:cNvPr id="13" name="TextBox 12"/>
            <p:cNvSpPr txBox="1"/>
            <p:nvPr/>
          </p:nvSpPr>
          <p:spPr>
            <a:xfrm>
              <a:off x="4574740" y="4454811"/>
              <a:ext cx="1141638" cy="487680"/>
            </a:xfrm>
            <a:prstGeom prst="rect">
              <a:avLst/>
            </a:prstGeom>
            <a:solidFill>
              <a:schemeClr val="bg1"/>
            </a:solidFill>
          </p:spPr>
          <p:txBody>
            <a:bodyPr wrap="square" rtlCol="0">
              <a:noAutofit/>
            </a:bodyPr>
            <a:lstStyle/>
            <a:p>
              <a:pPr algn="ctr" rtl="0"/>
              <a:r>
                <a:rPr lang="zh-CN" sz="1600" b="1" dirty="0">
                  <a:solidFill>
                    <a:srgbClr val="000000"/>
                  </a:solidFill>
                  <a:latin typeface="Amazon Ember Light" panose="020B0403020204020204" pitchFamily="34" charset="0"/>
                  <a:ea typeface="Microsoft YaHei" panose="020B0503020204020204" pitchFamily="34" charset="-122"/>
                  <a:cs typeface="Amazon Ember Light" panose="020B0403020204020204" pitchFamily="34" charset="0"/>
                </a:rPr>
                <a:t>HTTP </a:t>
              </a:r>
              <a:br>
                <a:rPr lang="en-US" altLang="zh-CN" sz="1600" b="1" dirty="0">
                  <a:solidFill>
                    <a:srgbClr val="000000"/>
                  </a:solidFill>
                  <a:latin typeface="Amazon Ember Light" panose="020B0403020204020204" pitchFamily="34" charset="0"/>
                  <a:ea typeface="Microsoft YaHei" panose="020B0503020204020204" pitchFamily="34" charset="-122"/>
                  <a:cs typeface="Amazon Ember Light" panose="020B0403020204020204" pitchFamily="34" charset="0"/>
                </a:rPr>
              </a:br>
              <a:r>
                <a:rPr lang="zh-CN" sz="1600" b="1" dirty="0">
                  <a:solidFill>
                    <a:srgbClr val="000000"/>
                  </a:solidFill>
                  <a:latin typeface="Amazon Ember Light" panose="020B0403020204020204" pitchFamily="34" charset="0"/>
                  <a:ea typeface="Microsoft YaHei" panose="020B0503020204020204" pitchFamily="34" charset="-122"/>
                  <a:cs typeface="Amazon Ember Light" panose="020B0403020204020204" pitchFamily="34" charset="0"/>
                </a:rPr>
                <a:t>终端节点</a:t>
              </a:r>
              <a:endParaRPr lang="en-US" sz="1600" b="1" dirty="0">
                <a:solidFill>
                  <a:srgbClr val="000000"/>
                </a:solidFill>
                <a:latin typeface="Amazon Ember Light" panose="020B0403020204020204" pitchFamily="34" charset="0"/>
                <a:ea typeface="Microsoft YaHei" panose="020B0503020204020204" pitchFamily="34" charset="-122"/>
                <a:cs typeface="Amazon Ember Light" panose="020B0403020204020204" pitchFamily="34" charset="0"/>
              </a:endParaRPr>
            </a:p>
          </p:txBody>
        </p:sp>
        <p:cxnSp>
          <p:nvCxnSpPr>
            <p:cNvPr id="16" name="Straight Arrow Connector 15"/>
            <p:cNvCxnSpPr/>
            <p:nvPr/>
          </p:nvCxnSpPr>
          <p:spPr>
            <a:xfrm>
              <a:off x="2641482" y="3483147"/>
              <a:ext cx="987644" cy="0"/>
            </a:xfrm>
            <a:prstGeom prst="straightConnector1">
              <a:avLst/>
            </a:prstGeom>
            <a:ln w="38100">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710032" y="5138182"/>
              <a:ext cx="1640458" cy="6693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latin typeface="Amazon Ember Light" panose="020B0403020204020204" pitchFamily="34" charset="0"/>
                <a:ea typeface="Microsoft YaHei" panose="020B0503020204020204" pitchFamily="34" charset="-122"/>
                <a:cs typeface="Amazon Ember Light" panose="020B0403020204020204" pitchFamily="34" charset="0"/>
              </a:endParaRPr>
            </a:p>
          </p:txBody>
        </p:sp>
        <p:sp>
          <p:nvSpPr>
            <p:cNvPr id="6" name="TextBox 5"/>
            <p:cNvSpPr txBox="1"/>
            <p:nvPr/>
          </p:nvSpPr>
          <p:spPr>
            <a:xfrm>
              <a:off x="794240" y="2597740"/>
              <a:ext cx="1811146" cy="371697"/>
            </a:xfrm>
            <a:prstGeom prst="rect">
              <a:avLst/>
            </a:prstGeom>
            <a:solidFill>
              <a:schemeClr val="bg1"/>
            </a:solidFill>
          </p:spPr>
          <p:txBody>
            <a:bodyPr wrap="none" rtlCol="0">
              <a:noAutofit/>
            </a:bodyPr>
            <a:lstStyle/>
            <a:p>
              <a:pPr algn="ctr" rtl="0"/>
              <a:r>
                <a:rPr lang="zh-CN" b="1" dirty="0">
                  <a:latin typeface="Amazon Ember Light" panose="020B0403020204020204" pitchFamily="34" charset="0"/>
                  <a:ea typeface="Microsoft YaHei" panose="020B0503020204020204" pitchFamily="34" charset="-122"/>
                  <a:cs typeface="Amazon Ember Light" panose="020B0403020204020204" pitchFamily="34" charset="0"/>
                </a:rPr>
                <a:t>上传您的代码</a:t>
              </a:r>
              <a:endParaRPr lang="en-US" b="1" dirty="0">
                <a:latin typeface="Amazon Ember Light" panose="020B0403020204020204" pitchFamily="34" charset="0"/>
                <a:ea typeface="Microsoft YaHei" panose="020B0503020204020204" pitchFamily="34" charset="-122"/>
                <a:cs typeface="Amazon Ember Light" panose="020B0403020204020204" pitchFamily="34" charset="0"/>
              </a:endParaRPr>
            </a:p>
            <a:p>
              <a:pPr algn="ctr" rtl="0"/>
              <a:endParaRPr lang="en-US" b="1" dirty="0">
                <a:latin typeface="Amazon Ember Light" panose="020B0403020204020204" pitchFamily="34" charset="0"/>
                <a:ea typeface="Microsoft YaHei" panose="020B0503020204020204" pitchFamily="34" charset="-122"/>
                <a:cs typeface="Amazon Ember Light" panose="020B0403020204020204" pitchFamily="34" charset="0"/>
              </a:endParaRPr>
            </a:p>
          </p:txBody>
        </p:sp>
        <p:sp>
          <p:nvSpPr>
            <p:cNvPr id="8" name="TextBox 7"/>
            <p:cNvSpPr txBox="1"/>
            <p:nvPr/>
          </p:nvSpPr>
          <p:spPr>
            <a:xfrm>
              <a:off x="6701434" y="4797854"/>
              <a:ext cx="1748836" cy="937047"/>
            </a:xfrm>
            <a:prstGeom prst="rect">
              <a:avLst/>
            </a:prstGeom>
            <a:solidFill>
              <a:schemeClr val="bg1"/>
            </a:solidFill>
          </p:spPr>
          <p:txBody>
            <a:bodyPr wrap="none" rtlCol="0">
              <a:noAutofit/>
            </a:bodyPr>
            <a:lstStyle/>
            <a:p>
              <a:pPr algn="ctr" rtl="0"/>
              <a:r>
                <a:rPr lang="zh-CN" dirty="0">
                  <a:latin typeface="Amazon Ember Light" panose="020B0403020204020204" pitchFamily="34" charset="0"/>
                  <a:ea typeface="Microsoft YaHei" panose="020B0503020204020204" pitchFamily="34" charset="-122"/>
                  <a:cs typeface="Amazon Ember Light" panose="020B0403020204020204" pitchFamily="34" charset="0"/>
                </a:rPr>
                <a:t>您的代码</a:t>
              </a:r>
              <a:br>
                <a:rPr lang="en-US" dirty="0">
                  <a:latin typeface="Amazon Ember Light" panose="020B0403020204020204" pitchFamily="34" charset="0"/>
                  <a:ea typeface="Microsoft YaHei" panose="020B0503020204020204" pitchFamily="34" charset="-122"/>
                  <a:cs typeface="Amazon Ember Light" panose="020B0403020204020204" pitchFamily="34" charset="0"/>
                </a:rPr>
              </a:br>
              <a:r>
                <a:rPr lang="zh-CN" dirty="0">
                  <a:latin typeface="Amazon Ember Light" panose="020B0403020204020204" pitchFamily="34" charset="0"/>
                  <a:ea typeface="Microsoft YaHei" panose="020B0503020204020204" pitchFamily="34" charset="-122"/>
                  <a:cs typeface="Amazon Ember Light" panose="020B0403020204020204" pitchFamily="34" charset="0"/>
                </a:rPr>
                <a:t>仅在触发时运行</a:t>
              </a:r>
              <a:endParaRPr lang="en-US" dirty="0">
                <a:latin typeface="Amazon Ember Light" panose="020B0403020204020204" pitchFamily="34" charset="0"/>
                <a:ea typeface="Microsoft YaHei" panose="020B0503020204020204" pitchFamily="34" charset="-122"/>
                <a:cs typeface="Amazon Ember Light" panose="020B0403020204020204" pitchFamily="34" charset="0"/>
              </a:endParaRPr>
            </a:p>
          </p:txBody>
        </p:sp>
        <p:sp>
          <p:nvSpPr>
            <p:cNvPr id="19" name="Rounded Rectangle 18">
              <a:extLst>
                <a:ext uri="{C183D7F6-B498-43B3-948B-1728B52AA6E4}">
                  <adec:decorative xmlns:adec="http://schemas.microsoft.com/office/drawing/2017/decorative" val="1"/>
                </a:ext>
              </a:extLst>
            </p:cNvPr>
            <p:cNvSpPr/>
            <p:nvPr/>
          </p:nvSpPr>
          <p:spPr bwMode="auto">
            <a:xfrm>
              <a:off x="419100" y="1828801"/>
              <a:ext cx="11395284" cy="4210914"/>
            </a:xfrm>
            <a:prstGeom prst="roundRect">
              <a:avLst>
                <a:gd name="adj" fmla="val 10315"/>
              </a:avLst>
            </a:prstGeom>
            <a:noFill/>
            <a:ln w="19050">
              <a:solidFill>
                <a:schemeClr val="tx1"/>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rtl="0" fontAlgn="base">
                <a:lnSpc>
                  <a:spcPct val="90000"/>
                </a:lnSpc>
                <a:spcBef>
                  <a:spcPct val="0"/>
                </a:spcBef>
                <a:spcAft>
                  <a:spcPct val="0"/>
                </a:spcAft>
              </a:pPr>
              <a:endParaRPr lang="en-US" sz="2400" dirty="0">
                <a:solidFill>
                  <a:schemeClr val="tx1"/>
                </a:solidFill>
                <a:latin typeface="Amazon Ember Light" panose="020B0403020204020204" pitchFamily="34" charset="0"/>
                <a:ea typeface="Microsoft YaHei" panose="020B0503020204020204" pitchFamily="34" charset="-122"/>
                <a:cs typeface="Amazon Ember Light" panose="020B0403020204020204" pitchFamily="34" charset="0"/>
              </a:endParaRPr>
            </a:p>
          </p:txBody>
        </p:sp>
        <p:cxnSp>
          <p:nvCxnSpPr>
            <p:cNvPr id="24" name="Straight Arrow Connector 23"/>
            <p:cNvCxnSpPr>
              <a:cxnSpLocks/>
            </p:cNvCxnSpPr>
            <p:nvPr/>
          </p:nvCxnSpPr>
          <p:spPr>
            <a:xfrm>
              <a:off x="4942518" y="3483147"/>
              <a:ext cx="1125940" cy="0"/>
            </a:xfrm>
            <a:prstGeom prst="straightConnector1">
              <a:avLst/>
            </a:prstGeom>
            <a:ln w="38100">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7526756" y="2810794"/>
              <a:ext cx="1814322" cy="253718"/>
            </a:xfrm>
            <a:prstGeom prst="straightConnector1">
              <a:avLst/>
            </a:prstGeom>
            <a:ln w="381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7526756" y="4396111"/>
              <a:ext cx="1814322" cy="208989"/>
            </a:xfrm>
            <a:prstGeom prst="straightConnector1">
              <a:avLst/>
            </a:prstGeom>
            <a:ln w="381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3987905" y="3557834"/>
              <a:ext cx="306077" cy="199236"/>
            </a:xfrm>
            <a:prstGeom prst="straightConnector1">
              <a:avLst/>
            </a:prstGeom>
            <a:ln w="38100">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flipV="1">
              <a:off x="4419566" y="3558214"/>
              <a:ext cx="306840" cy="162332"/>
            </a:xfrm>
            <a:prstGeom prst="straightConnector1">
              <a:avLst/>
            </a:prstGeom>
            <a:ln w="38100">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flipV="1">
              <a:off x="4356773" y="3540428"/>
              <a:ext cx="2" cy="441024"/>
            </a:xfrm>
            <a:prstGeom prst="straightConnector1">
              <a:avLst/>
            </a:prstGeom>
            <a:ln w="38100">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42DB80E8-BFB3-6E42-A447-BEEBC14991AF}"/>
                </a:ext>
              </a:extLst>
            </p:cNvPr>
            <p:cNvSpPr txBox="1"/>
            <p:nvPr/>
          </p:nvSpPr>
          <p:spPr>
            <a:xfrm>
              <a:off x="2860676" y="2080470"/>
              <a:ext cx="2978149" cy="725693"/>
            </a:xfrm>
            <a:prstGeom prst="rect">
              <a:avLst/>
            </a:prstGeom>
            <a:solidFill>
              <a:schemeClr val="bg1"/>
            </a:solidFill>
          </p:spPr>
          <p:txBody>
            <a:bodyPr wrap="none" rtlCol="0">
              <a:noAutofit/>
            </a:bodyPr>
            <a:lstStyle/>
            <a:p>
              <a:pPr algn="ctr" rtl="0"/>
              <a:r>
                <a:rPr lang="zh-CN">
                  <a:latin typeface="Amazon Ember Light" panose="020B0403020204020204" pitchFamily="34" charset="0"/>
                  <a:ea typeface="Microsoft YaHei" panose="020B0503020204020204" pitchFamily="34" charset="-122"/>
                  <a:cs typeface="Amazon Ember Light" panose="020B0403020204020204" pitchFamily="34" charset="0"/>
                </a:rPr>
                <a:t>您所运行的代码是 </a:t>
              </a:r>
              <a:r>
                <a:rPr lang="zh-CN" b="1">
                  <a:solidFill>
                    <a:schemeClr val="accent5"/>
                  </a:solidFill>
                  <a:latin typeface="Amazon Ember Light" panose="020B0403020204020204" pitchFamily="34" charset="0"/>
                  <a:ea typeface="Microsoft YaHei" panose="020B0503020204020204" pitchFamily="34" charset="-122"/>
                  <a:cs typeface="Amazon Ember Light" panose="020B0403020204020204" pitchFamily="34" charset="0"/>
                </a:rPr>
                <a:t>Lambda 函数</a:t>
              </a:r>
              <a:endParaRPr lang="en-US" b="1" dirty="0">
                <a:solidFill>
                  <a:schemeClr val="accent5"/>
                </a:solidFill>
                <a:latin typeface="Amazon Ember Light" panose="020B0403020204020204" pitchFamily="34" charset="0"/>
                <a:ea typeface="Microsoft YaHei" panose="020B0503020204020204" pitchFamily="34" charset="-122"/>
                <a:cs typeface="Amazon Ember Light" panose="020B0403020204020204" pitchFamily="34" charset="0"/>
              </a:endParaRPr>
            </a:p>
          </p:txBody>
        </p:sp>
        <p:sp>
          <p:nvSpPr>
            <p:cNvPr id="14" name="Rectangle 13">
              <a:extLst>
                <a:ext uri="{FF2B5EF4-FFF2-40B4-BE49-F238E27FC236}">
                  <a16:creationId xmlns:a16="http://schemas.microsoft.com/office/drawing/2014/main" id="{DEE98976-F851-D446-ADA2-E7C0494D7AF3}"/>
                </a:ext>
              </a:extLst>
            </p:cNvPr>
            <p:cNvSpPr/>
            <p:nvPr/>
          </p:nvSpPr>
          <p:spPr>
            <a:xfrm flipH="1">
              <a:off x="3862806" y="2651592"/>
              <a:ext cx="1079712" cy="847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latin typeface="Amazon Ember Light" panose="020B0403020204020204" pitchFamily="34" charset="0"/>
                <a:ea typeface="Microsoft YaHei" panose="020B0503020204020204" pitchFamily="34" charset="-122"/>
                <a:cs typeface="Amazon Ember Light" panose="020B0403020204020204" pitchFamily="34" charset="0"/>
              </a:endParaRPr>
            </a:p>
          </p:txBody>
        </p:sp>
        <p:pic>
          <p:nvPicPr>
            <p:cNvPr id="30" name="Graphic 29">
              <a:extLst>
                <a:ext uri="{FF2B5EF4-FFF2-40B4-BE49-F238E27FC236}">
                  <a16:creationId xmlns:a16="http://schemas.microsoft.com/office/drawing/2014/main" id="{031EC9E4-DB0C-E04C-B4C2-041A7E0FE06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951041" y="2678668"/>
              <a:ext cx="839528" cy="839528"/>
            </a:xfrm>
            <a:prstGeom prst="rect">
              <a:avLst/>
            </a:prstGeom>
          </p:spPr>
        </p:pic>
      </p:grpSp>
    </p:spTree>
    <p:custDataLst>
      <p:tags r:id="rId1"/>
    </p:custDataLst>
    <p:extLst>
      <p:ext uri="{BB962C8B-B14F-4D97-AF65-F5344CB8AC3E}">
        <p14:creationId xmlns:p14="http://schemas.microsoft.com/office/powerpoint/2010/main" val="658767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grpId="0" nodeType="clickEffect">
                                  <p:stCondLst>
                                    <p:cond delay="0"/>
                                  </p:stCondLst>
                                  <p:childTnLst>
                                    <p:animEffect transition="out" filter="wipe(left)">
                                      <p:cBhvr>
                                        <p:cTn id="11" dur="500"/>
                                        <p:tgtEl>
                                          <p:spTgt spid="11"/>
                                        </p:tgtEl>
                                      </p:cBhvr>
                                    </p:animEffect>
                                    <p:set>
                                      <p:cBhvr>
                                        <p:cTn id="12" dur="1" fill="hold">
                                          <p:stCondLst>
                                            <p:cond delay="499"/>
                                          </p:stCondLst>
                                        </p:cTn>
                                        <p:tgtEl>
                                          <p:spTgt spid="1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0" nodeType="clickEffect">
                                  <p:stCondLst>
                                    <p:cond delay="0"/>
                                  </p:stCondLst>
                                  <p:childTnLst>
                                    <p:animEffect transition="out" filter="wipe(left)">
                                      <p:cBhvr>
                                        <p:cTn id="16" dur="500"/>
                                        <p:tgtEl>
                                          <p:spTgt spid="15"/>
                                        </p:tgtEl>
                                      </p:cBhvr>
                                    </p:animEffect>
                                    <p:set>
                                      <p:cBhvr>
                                        <p:cTn id="17"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4F62B1B8-919C-D341-A3A2-660D96EA7C49}"/>
              </a:ext>
              <a:ext uri="{C183D7F6-B498-43B3-948B-1728B52AA6E4}">
                <adec:decorative xmlns:adec="http://schemas.microsoft.com/office/drawing/2017/decorative" val="1"/>
              </a:ext>
            </a:extLst>
          </p:cNvPr>
          <p:cNvGrpSpPr/>
          <p:nvPr/>
        </p:nvGrpSpPr>
        <p:grpSpPr>
          <a:xfrm>
            <a:off x="2481382" y="2141831"/>
            <a:ext cx="8593018" cy="2940418"/>
            <a:chOff x="2481382" y="2141831"/>
            <a:chExt cx="8593018" cy="2940418"/>
          </a:xfrm>
        </p:grpSpPr>
        <p:sp>
          <p:nvSpPr>
            <p:cNvPr id="12" name="Rounded Rectangle 11"/>
            <p:cNvSpPr/>
            <p:nvPr/>
          </p:nvSpPr>
          <p:spPr bwMode="auto">
            <a:xfrm>
              <a:off x="2481382" y="2141831"/>
              <a:ext cx="8593018" cy="2940418"/>
            </a:xfrm>
            <a:prstGeom prst="roundRect">
              <a:avLst>
                <a:gd name="adj" fmla="val 8687"/>
              </a:avLst>
            </a:prstGeom>
            <a:solidFill>
              <a:schemeClr val="bg1"/>
            </a:solidFill>
            <a:ln w="19050">
              <a:solidFill>
                <a:schemeClr val="tx1"/>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rtl="0" fontAlgn="base">
                <a:lnSpc>
                  <a:spcPct val="90000"/>
                </a:lnSpc>
                <a:spcBef>
                  <a:spcPct val="0"/>
                </a:spcBef>
                <a:spcAft>
                  <a:spcPct val="0"/>
                </a:spcAft>
              </a:pPr>
              <a:endParaRPr lang="en-US" sz="2400" dirty="0">
                <a:solidFill>
                  <a:schemeClr val="tx1"/>
                </a:solidFill>
                <a:latin typeface="Amazon Ember Light" panose="020B0403020204020204" pitchFamily="34" charset="0"/>
                <a:ea typeface="Microsoft YaHei" panose="020B0503020204020204" pitchFamily="34" charset="-122"/>
                <a:cs typeface="Amazon Ember Light" panose="020B0403020204020204" pitchFamily="34" charset="0"/>
              </a:endParaRPr>
            </a:p>
          </p:txBody>
        </p:sp>
        <p:grpSp>
          <p:nvGrpSpPr>
            <p:cNvPr id="7" name="Group 6">
              <a:extLst>
                <a:ext uri="{FF2B5EF4-FFF2-40B4-BE49-F238E27FC236}">
                  <a16:creationId xmlns:a16="http://schemas.microsoft.com/office/drawing/2014/main" id="{F712EA9B-8C23-C144-A39C-C6BEE5703804}"/>
                </a:ext>
              </a:extLst>
            </p:cNvPr>
            <p:cNvGrpSpPr/>
            <p:nvPr/>
          </p:nvGrpSpPr>
          <p:grpSpPr>
            <a:xfrm>
              <a:off x="2979907" y="2219145"/>
              <a:ext cx="617540" cy="2623496"/>
              <a:chOff x="2979907" y="2219145"/>
              <a:chExt cx="617540" cy="2623496"/>
            </a:xfrm>
          </p:grpSpPr>
          <p:pic>
            <p:nvPicPr>
              <p:cNvPr id="5" name="Picture 4"/>
              <p:cNvPicPr>
                <a:picLocks noChangeAspect="1"/>
              </p:cNvPicPr>
              <p:nvPr/>
            </p:nvPicPr>
            <p:blipFill>
              <a:blip r:embed="rId4">
                <a:duotone>
                  <a:schemeClr val="accent1">
                    <a:shade val="45000"/>
                    <a:satMod val="135000"/>
                  </a:schemeClr>
                  <a:prstClr val="white"/>
                </a:duotone>
              </a:blip>
              <a:stretch>
                <a:fillRect/>
              </a:stretch>
            </p:blipFill>
            <p:spPr>
              <a:xfrm>
                <a:off x="2979907" y="2219145"/>
                <a:ext cx="617540" cy="499762"/>
              </a:xfrm>
              <a:prstGeom prst="rect">
                <a:avLst/>
              </a:prstGeom>
            </p:spPr>
          </p:pic>
          <p:pic>
            <p:nvPicPr>
              <p:cNvPr id="13" name="Picture 12"/>
              <p:cNvPicPr>
                <a:picLocks noChangeAspect="1"/>
              </p:cNvPicPr>
              <p:nvPr/>
            </p:nvPicPr>
            <p:blipFill>
              <a:blip r:embed="rId5">
                <a:duotone>
                  <a:schemeClr val="accent3">
                    <a:shade val="45000"/>
                    <a:satMod val="135000"/>
                  </a:schemeClr>
                  <a:prstClr val="white"/>
                </a:duotone>
              </a:blip>
              <a:stretch>
                <a:fillRect/>
              </a:stretch>
            </p:blipFill>
            <p:spPr>
              <a:xfrm>
                <a:off x="3046568" y="2786548"/>
                <a:ext cx="484218" cy="481912"/>
              </a:xfrm>
              <a:prstGeom prst="rect">
                <a:avLst/>
              </a:prstGeom>
            </p:spPr>
          </p:pic>
          <p:pic>
            <p:nvPicPr>
              <p:cNvPr id="14" name="Picture 13"/>
              <p:cNvPicPr>
                <a:picLocks noChangeAspect="1"/>
              </p:cNvPicPr>
              <p:nvPr/>
            </p:nvPicPr>
            <p:blipFill>
              <a:blip r:embed="rId6">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044809" y="3336101"/>
                <a:ext cx="487736" cy="485413"/>
              </a:xfrm>
              <a:prstGeom prst="rect">
                <a:avLst/>
              </a:prstGeom>
            </p:spPr>
          </p:pic>
          <p:pic>
            <p:nvPicPr>
              <p:cNvPr id="16" name="Picture 15"/>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033605" y="3816715"/>
                <a:ext cx="563842" cy="563842"/>
              </a:xfrm>
              <a:prstGeom prst="rect">
                <a:avLst/>
              </a:prstGeom>
            </p:spPr>
          </p:pic>
          <p:pic>
            <p:nvPicPr>
              <p:cNvPr id="18" name="Picture 17"/>
              <p:cNvPicPr>
                <a:picLocks noChangeAspect="1"/>
              </p:cNvPicPr>
              <p:nvPr/>
            </p:nvPicPr>
            <p:blipFill>
              <a:blip r:embed="rId8">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116627" y="4449281"/>
                <a:ext cx="395242" cy="393360"/>
              </a:xfrm>
              <a:prstGeom prst="rect">
                <a:avLst/>
              </a:prstGeom>
            </p:spPr>
          </p:pic>
        </p:grpSp>
      </p:grpSp>
      <p:sp>
        <p:nvSpPr>
          <p:cNvPr id="2" name="Title 1"/>
          <p:cNvSpPr>
            <a:spLocks noGrp="1"/>
          </p:cNvSpPr>
          <p:nvPr>
            <p:ph type="title"/>
          </p:nvPr>
        </p:nvSpPr>
        <p:spPr/>
        <p:txBody>
          <a:bodyPr rtlCol="0"/>
          <a:lstStyle/>
          <a:p>
            <a:pPr rtl="0"/>
            <a:r>
              <a:rPr lang="zh-CN"/>
              <a:t>Lambda 的优势</a:t>
            </a:r>
          </a:p>
        </p:txBody>
      </p:sp>
      <p:sp>
        <p:nvSpPr>
          <p:cNvPr id="3" name="Content Placeholder 2"/>
          <p:cNvSpPr>
            <a:spLocks noGrp="1"/>
          </p:cNvSpPr>
          <p:nvPr>
            <p:ph idx="4294967295"/>
          </p:nvPr>
        </p:nvSpPr>
        <p:spPr>
          <a:xfrm>
            <a:off x="3722688" y="2219145"/>
            <a:ext cx="7351712" cy="2737597"/>
          </a:xfrm>
        </p:spPr>
        <p:txBody>
          <a:bodyPr rtlCol="0">
            <a:normAutofit/>
          </a:bodyPr>
          <a:lstStyle/>
          <a:p>
            <a:pPr marL="0" indent="0" rtl="0">
              <a:spcBef>
                <a:spcPts val="200"/>
              </a:spcBef>
              <a:spcAft>
                <a:spcPts val="1600"/>
              </a:spcAft>
              <a:buNone/>
            </a:pPr>
            <a:r>
              <a:rPr lang="zh-CN" sz="2400"/>
              <a:t>支持多种编程语言</a:t>
            </a:r>
            <a:endParaRPr lang="en-US" sz="2400" dirty="0">
              <a:solidFill>
                <a:srgbClr val="000000"/>
              </a:solidFill>
            </a:endParaRPr>
          </a:p>
          <a:p>
            <a:pPr marL="0" indent="0" rtl="0">
              <a:spcBef>
                <a:spcPts val="200"/>
              </a:spcBef>
              <a:spcAft>
                <a:spcPts val="1600"/>
              </a:spcAft>
              <a:buNone/>
            </a:pPr>
            <a:r>
              <a:rPr lang="zh-CN" sz="2400">
                <a:solidFill>
                  <a:srgbClr val="000000"/>
                </a:solidFill>
              </a:rPr>
              <a:t>完全自动化</a:t>
            </a:r>
            <a:r>
              <a:rPr lang="zh-CN" sz="2400"/>
              <a:t> </a:t>
            </a:r>
            <a:r>
              <a:rPr lang="zh-CN" sz="2400">
                <a:solidFill>
                  <a:srgbClr val="000000"/>
                </a:solidFill>
              </a:rPr>
              <a:t>的管理</a:t>
            </a:r>
            <a:endParaRPr lang="en-US" sz="2400" dirty="0">
              <a:solidFill>
                <a:srgbClr val="000000"/>
              </a:solidFill>
            </a:endParaRPr>
          </a:p>
          <a:p>
            <a:pPr marL="0" indent="0" rtl="0">
              <a:spcBef>
                <a:spcPts val="200"/>
              </a:spcBef>
              <a:spcAft>
                <a:spcPts val="1600"/>
              </a:spcAft>
              <a:buNone/>
            </a:pPr>
            <a:r>
              <a:rPr lang="zh-CN" sz="2400">
                <a:solidFill>
                  <a:srgbClr val="000000"/>
                </a:solidFill>
              </a:rPr>
              <a:t>内置</a:t>
            </a:r>
            <a:r>
              <a:rPr lang="zh-CN" sz="2400"/>
              <a:t>容错</a:t>
            </a:r>
            <a:r>
              <a:rPr lang="zh-CN" sz="2400">
                <a:solidFill>
                  <a:srgbClr val="000000"/>
                </a:solidFill>
              </a:rPr>
              <a:t>能力</a:t>
            </a:r>
            <a:endParaRPr lang="en-US" sz="2400" dirty="0">
              <a:solidFill>
                <a:srgbClr val="000000"/>
              </a:solidFill>
            </a:endParaRPr>
          </a:p>
          <a:p>
            <a:pPr marL="0" indent="0" rtl="0">
              <a:spcBef>
                <a:spcPts val="200"/>
              </a:spcBef>
              <a:spcAft>
                <a:spcPts val="1600"/>
              </a:spcAft>
              <a:buNone/>
            </a:pPr>
            <a:r>
              <a:rPr lang="zh-CN" sz="2400">
                <a:solidFill>
                  <a:srgbClr val="000000"/>
                </a:solidFill>
              </a:rPr>
              <a:t>支持编排</a:t>
            </a:r>
            <a:r>
              <a:rPr lang="zh-CN" sz="2400"/>
              <a:t>多个</a:t>
            </a:r>
            <a:r>
              <a:rPr lang="zh-CN" sz="2400">
                <a:solidFill>
                  <a:srgbClr val="000000"/>
                </a:solidFill>
              </a:rPr>
              <a:t>函数</a:t>
            </a:r>
            <a:endParaRPr lang="en-US" sz="2400" dirty="0">
              <a:solidFill>
                <a:srgbClr val="000000"/>
              </a:solidFill>
            </a:endParaRPr>
          </a:p>
          <a:p>
            <a:pPr marL="0" indent="0" rtl="0">
              <a:spcBef>
                <a:spcPts val="200"/>
              </a:spcBef>
              <a:spcAft>
                <a:spcPts val="1600"/>
              </a:spcAft>
              <a:buNone/>
            </a:pPr>
            <a:r>
              <a:rPr lang="zh-CN" sz="2400">
                <a:solidFill>
                  <a:srgbClr val="000000"/>
                </a:solidFill>
              </a:rPr>
              <a:t>按</a:t>
            </a:r>
            <a:r>
              <a:rPr lang="zh-CN" sz="2400"/>
              <a:t>用</a:t>
            </a:r>
            <a:r>
              <a:rPr lang="zh-CN" sz="2400">
                <a:solidFill>
                  <a:srgbClr val="000000"/>
                </a:solidFill>
              </a:rPr>
              <a:t>量付</a:t>
            </a:r>
            <a:r>
              <a:rPr lang="zh-CN" sz="2400"/>
              <a:t>费</a:t>
            </a:r>
            <a:r>
              <a:rPr lang="zh-CN" sz="2400">
                <a:solidFill>
                  <a:srgbClr val="000000"/>
                </a:solidFill>
              </a:rPr>
              <a:t>的定价</a:t>
            </a:r>
            <a:endParaRPr lang="en-US" sz="2400" dirty="0">
              <a:solidFill>
                <a:srgbClr val="000000"/>
              </a:solidFill>
            </a:endParaRPr>
          </a:p>
        </p:txBody>
      </p:sp>
      <p:sp>
        <p:nvSpPr>
          <p:cNvPr id="15" name="TextBox 14">
            <a:extLst>
              <a:ext uri="{FF2B5EF4-FFF2-40B4-BE49-F238E27FC236}">
                <a16:creationId xmlns:a16="http://schemas.microsoft.com/office/drawing/2014/main" id="{37344E87-7A90-4598-BA4F-228C95A45CD9}"/>
              </a:ext>
              <a:ext uri="{C183D7F6-B498-43B3-948B-1728B52AA6E4}">
                <adec:decorative xmlns:adec="http://schemas.microsoft.com/office/drawing/2017/decorative" val="1"/>
              </a:ext>
            </a:extLst>
          </p:cNvPr>
          <p:cNvSpPr txBox="1"/>
          <p:nvPr/>
        </p:nvSpPr>
        <p:spPr>
          <a:xfrm>
            <a:off x="512884" y="3808672"/>
            <a:ext cx="1655885" cy="394439"/>
          </a:xfrm>
          <a:prstGeom prst="rect">
            <a:avLst/>
          </a:prstGeom>
          <a:noFill/>
        </p:spPr>
        <p:txBody>
          <a:bodyPr wrap="square" lIns="0" tIns="0" rIns="0" bIns="0" rtlCol="0" anchor="t">
            <a:noAutofit/>
          </a:bodyPr>
          <a:lstStyle/>
          <a:p>
            <a:pPr algn="ctr" rtl="0"/>
            <a:r>
              <a:rPr lang="zh-CN" sz="2400" b="1">
                <a:latin typeface="Amazon Ember Light" panose="020B0403020204020204" pitchFamily="34" charset="0"/>
                <a:ea typeface="Microsoft YaHei" panose="020B0503020204020204" pitchFamily="34" charset="-122"/>
                <a:cs typeface="Amazon Ember Light" panose="020B0403020204020204" pitchFamily="34" charset="0"/>
              </a:rPr>
              <a:t>AWS Lambda</a:t>
            </a:r>
            <a:endParaRPr lang="en-US" sz="2400" b="1" dirty="0">
              <a:latin typeface="Amazon Ember Light" panose="020B0403020204020204" pitchFamily="34" charset="0"/>
              <a:ea typeface="Microsoft YaHei" panose="020B0503020204020204" pitchFamily="34" charset="-122"/>
              <a:cs typeface="Amazon Ember Light" panose="020B0403020204020204" pitchFamily="34" charset="0"/>
            </a:endParaRPr>
          </a:p>
        </p:txBody>
      </p:sp>
      <p:pic>
        <p:nvPicPr>
          <p:cNvPr id="17" name="Graphic 16">
            <a:extLst>
              <a:ext uri="{FF2B5EF4-FFF2-40B4-BE49-F238E27FC236}">
                <a16:creationId xmlns:a16="http://schemas.microsoft.com/office/drawing/2014/main" id="{9E6C4DA0-7555-4E6F-AE36-0B707D0634AA}"/>
              </a:ext>
              <a:ext uri="{C183D7F6-B498-43B3-948B-1728B52AA6E4}">
                <adec:decorative xmlns:adec="http://schemas.microsoft.com/office/drawing/2017/decorative" val="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91487" y="2649984"/>
            <a:ext cx="1118649" cy="1118649"/>
          </a:xfrm>
          <a:prstGeom prst="rect">
            <a:avLst/>
          </a:prstGeom>
        </p:spPr>
      </p:pic>
    </p:spTree>
    <p:custDataLst>
      <p:tags r:id="rId1"/>
    </p:custDataLst>
    <p:extLst>
      <p:ext uri="{BB962C8B-B14F-4D97-AF65-F5344CB8AC3E}">
        <p14:creationId xmlns:p14="http://schemas.microsoft.com/office/powerpoint/2010/main" val="2859903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02E44-715D-B24D-8F64-3EAC5EE86B34}"/>
              </a:ext>
            </a:extLst>
          </p:cNvPr>
          <p:cNvSpPr>
            <a:spLocks noGrp="1"/>
          </p:cNvSpPr>
          <p:nvPr>
            <p:ph type="title"/>
          </p:nvPr>
        </p:nvSpPr>
        <p:spPr/>
        <p:txBody>
          <a:bodyPr rtlCol="0"/>
          <a:lstStyle/>
          <a:p>
            <a:pPr rtl="0"/>
            <a:r>
              <a:rPr lang="zh-CN"/>
              <a:t>AWS Lambda 事件源</a:t>
            </a:r>
          </a:p>
        </p:txBody>
      </p:sp>
      <p:grpSp>
        <p:nvGrpSpPr>
          <p:cNvPr id="6" name="Group 5" descr="graphic showing event sources on the left (consisting of many AWS services), a Lambda function in the middle that leads into the Lambda service, and two outputs: the first is &quot;execution of your code&quot; and the second is CloudWatch for logging, monitoring, and metrics."/>
          <p:cNvGrpSpPr/>
          <p:nvPr/>
        </p:nvGrpSpPr>
        <p:grpSpPr>
          <a:xfrm>
            <a:off x="278472" y="1359457"/>
            <a:ext cx="11203955" cy="4877004"/>
            <a:chOff x="278472" y="1359457"/>
            <a:chExt cx="11203955" cy="4877004"/>
          </a:xfrm>
        </p:grpSpPr>
        <p:sp>
          <p:nvSpPr>
            <p:cNvPr id="24" name="TextBox 23">
              <a:extLst>
                <a:ext uri="{FF2B5EF4-FFF2-40B4-BE49-F238E27FC236}">
                  <a16:creationId xmlns:a16="http://schemas.microsoft.com/office/drawing/2014/main" id="{F7024C34-1D3F-2643-90DA-2B52F03CAAF0}"/>
                </a:ext>
              </a:extLst>
            </p:cNvPr>
            <p:cNvSpPr txBox="1"/>
            <p:nvPr/>
          </p:nvSpPr>
          <p:spPr>
            <a:xfrm>
              <a:off x="278472" y="1359457"/>
              <a:ext cx="2319828" cy="461665"/>
            </a:xfrm>
            <a:prstGeom prst="rect">
              <a:avLst/>
            </a:prstGeom>
            <a:solidFill>
              <a:schemeClr val="bg1"/>
            </a:solidFill>
          </p:spPr>
          <p:txBody>
            <a:bodyPr wrap="square" rtlCol="0">
              <a:spAutoFit/>
            </a:bodyPr>
            <a:lstStyle/>
            <a:p>
              <a:pPr rtl="0"/>
              <a:r>
                <a:rPr lang="zh-CN" sz="2400">
                  <a:solidFill>
                    <a:schemeClr val="accent5"/>
                  </a:solidFill>
                  <a:latin typeface="Amazon Ember Light" panose="020B0403020204020204" pitchFamily="34" charset="0"/>
                  <a:ea typeface="Microsoft YaHei" panose="020B0503020204020204" pitchFamily="34" charset="-122"/>
                  <a:cs typeface="Amazon Ember Light" panose="020B0403020204020204" pitchFamily="34" charset="0"/>
                </a:rPr>
                <a:t>事件源</a:t>
              </a:r>
            </a:p>
          </p:txBody>
        </p:sp>
        <p:sp>
          <p:nvSpPr>
            <p:cNvPr id="34" name="TextBox 33">
              <a:extLst>
                <a:ext uri="{FF2B5EF4-FFF2-40B4-BE49-F238E27FC236}">
                  <a16:creationId xmlns:a16="http://schemas.microsoft.com/office/drawing/2014/main" id="{A6974812-D549-444E-9F5A-693C2F5EC36F}"/>
                </a:ext>
              </a:extLst>
            </p:cNvPr>
            <p:cNvSpPr txBox="1"/>
            <p:nvPr/>
          </p:nvSpPr>
          <p:spPr>
            <a:xfrm>
              <a:off x="5811117" y="1391462"/>
              <a:ext cx="4943427" cy="1323439"/>
            </a:xfrm>
            <a:prstGeom prst="rect">
              <a:avLst/>
            </a:prstGeom>
            <a:noFill/>
          </p:spPr>
          <p:txBody>
            <a:bodyPr wrap="square" rtlCol="0">
              <a:spAutoFit/>
            </a:bodyPr>
            <a:lstStyle/>
            <a:p>
              <a:pPr rtl="0"/>
              <a:r>
                <a:rPr lang="zh-CN" sz="1600" dirty="0">
                  <a:solidFill>
                    <a:schemeClr val="accent5"/>
                  </a:solidFill>
                  <a:latin typeface="Amazon Ember Light" panose="020B0403020204020204" pitchFamily="34" charset="0"/>
                  <a:ea typeface="Microsoft YaHei" panose="020B0503020204020204" pitchFamily="34" charset="-122"/>
                  <a:cs typeface="Amazon Ember Light" panose="020B0403020204020204" pitchFamily="34" charset="0"/>
                </a:rPr>
                <a:t>配置其他 AWS 服务为</a:t>
              </a:r>
              <a:r>
                <a:rPr lang="zh-CN" sz="1600" b="1" dirty="0">
                  <a:solidFill>
                    <a:schemeClr val="accent5"/>
                  </a:solidFill>
                  <a:latin typeface="Amazon Ember Light" panose="020B0403020204020204" pitchFamily="34" charset="0"/>
                  <a:ea typeface="Microsoft YaHei" panose="020B0503020204020204" pitchFamily="34" charset="-122"/>
                  <a:cs typeface="Amazon Ember Light" panose="020B0403020204020204" pitchFamily="34" charset="0"/>
                </a:rPr>
                <a:t>事件源</a:t>
              </a:r>
              <a:r>
                <a:rPr lang="zh-CN" sz="1600" dirty="0">
                  <a:solidFill>
                    <a:schemeClr val="accent5"/>
                  </a:solidFill>
                  <a:latin typeface="Amazon Ember Light" panose="020B0403020204020204" pitchFamily="34" charset="0"/>
                  <a:ea typeface="Microsoft YaHei" panose="020B0503020204020204" pitchFamily="34" charset="-122"/>
                  <a:cs typeface="Amazon Ember Light" panose="020B0403020204020204" pitchFamily="34" charset="0"/>
                </a:rPr>
                <a:t>以调用您的函数</a:t>
              </a:r>
              <a:br>
                <a:rPr lang="en-US" altLang="zh-CN" sz="1600" dirty="0">
                  <a:solidFill>
                    <a:schemeClr val="accent5"/>
                  </a:solidFill>
                  <a:latin typeface="Amazon Ember Light" panose="020B0403020204020204" pitchFamily="34" charset="0"/>
                  <a:ea typeface="Microsoft YaHei" panose="020B0503020204020204" pitchFamily="34" charset="-122"/>
                  <a:cs typeface="Amazon Ember Light" panose="020B0403020204020204" pitchFamily="34" charset="0"/>
                </a:rPr>
              </a:br>
              <a:r>
                <a:rPr lang="zh-CN" sz="1600" dirty="0">
                  <a:solidFill>
                    <a:schemeClr val="accent5"/>
                  </a:solidFill>
                  <a:latin typeface="Amazon Ember Light" panose="020B0403020204020204" pitchFamily="34" charset="0"/>
                  <a:ea typeface="Microsoft YaHei" panose="020B0503020204020204" pitchFamily="34" charset="-122"/>
                  <a:cs typeface="Amazon Ember Light" panose="020B0403020204020204" pitchFamily="34" charset="0"/>
                </a:rPr>
                <a:t>（如此处所示）。</a:t>
              </a:r>
            </a:p>
            <a:p>
              <a:pPr rtl="0"/>
              <a:endParaRPr lang="en-US" sz="1600" dirty="0">
                <a:solidFill>
                  <a:schemeClr val="accent5"/>
                </a:solidFill>
                <a:latin typeface="Amazon Ember Light" panose="020B0403020204020204" pitchFamily="34" charset="0"/>
                <a:ea typeface="Microsoft YaHei" panose="020B0503020204020204" pitchFamily="34" charset="-122"/>
                <a:cs typeface="Amazon Ember Light" panose="020B0403020204020204" pitchFamily="34" charset="0"/>
              </a:endParaRPr>
            </a:p>
            <a:p>
              <a:pPr rtl="0"/>
              <a:r>
                <a:rPr lang="zh-CN" sz="1600" dirty="0">
                  <a:solidFill>
                    <a:schemeClr val="accent5"/>
                  </a:solidFill>
                  <a:latin typeface="Amazon Ember Light" panose="020B0403020204020204" pitchFamily="34" charset="0"/>
                  <a:ea typeface="Microsoft YaHei" panose="020B0503020204020204" pitchFamily="34" charset="-122"/>
                  <a:cs typeface="Amazon Ember Light" panose="020B0403020204020204" pitchFamily="34" charset="0"/>
                </a:rPr>
                <a:t>也可以从 Lambda 控制台调用 Lambda 函数、</a:t>
              </a:r>
              <a:br>
                <a:rPr lang="en-US" altLang="zh-CN" sz="1600" dirty="0">
                  <a:solidFill>
                    <a:schemeClr val="accent5"/>
                  </a:solidFill>
                  <a:latin typeface="Amazon Ember Light" panose="020B0403020204020204" pitchFamily="34" charset="0"/>
                  <a:ea typeface="Microsoft YaHei" panose="020B0503020204020204" pitchFamily="34" charset="-122"/>
                  <a:cs typeface="Amazon Ember Light" panose="020B0403020204020204" pitchFamily="34" charset="0"/>
                </a:rPr>
              </a:br>
              <a:r>
                <a:rPr lang="zh-CN" sz="1600" dirty="0">
                  <a:solidFill>
                    <a:schemeClr val="accent5"/>
                  </a:solidFill>
                  <a:latin typeface="Amazon Ember Light" panose="020B0403020204020204" pitchFamily="34" charset="0"/>
                  <a:ea typeface="Microsoft YaHei" panose="020B0503020204020204" pitchFamily="34" charset="-122"/>
                  <a:cs typeface="Amazon Ember Light" panose="020B0403020204020204" pitchFamily="34" charset="0"/>
                </a:rPr>
                <a:t>AWS 开发工具包或 AWS CLI。 </a:t>
              </a:r>
            </a:p>
          </p:txBody>
        </p:sp>
        <p:cxnSp>
          <p:nvCxnSpPr>
            <p:cNvPr id="16" name="Straight Arrow Connector 15">
              <a:extLst>
                <a:ext uri="{FF2B5EF4-FFF2-40B4-BE49-F238E27FC236}">
                  <a16:creationId xmlns:a16="http://schemas.microsoft.com/office/drawing/2014/main" id="{F3705C16-01FB-624A-91FA-5D27084F439E}"/>
                </a:ext>
              </a:extLst>
            </p:cNvPr>
            <p:cNvCxnSpPr>
              <a:cxnSpLocks/>
            </p:cNvCxnSpPr>
            <p:nvPr/>
          </p:nvCxnSpPr>
          <p:spPr>
            <a:xfrm>
              <a:off x="3745426" y="3872918"/>
              <a:ext cx="4994107" cy="0"/>
            </a:xfrm>
            <a:prstGeom prst="straightConnector1">
              <a:avLst/>
            </a:prstGeom>
            <a:ln w="38100">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1" name="Rectangle 10">
              <a:extLst>
                <a:ext uri="{FF2B5EF4-FFF2-40B4-BE49-F238E27FC236}">
                  <a16:creationId xmlns:a16="http://schemas.microsoft.com/office/drawing/2014/main" id="{1D0F4519-376F-4640-B721-2ACFC90AA3A1}"/>
                </a:ext>
              </a:extLst>
            </p:cNvPr>
            <p:cNvSpPr/>
            <p:nvPr/>
          </p:nvSpPr>
          <p:spPr>
            <a:xfrm>
              <a:off x="4415776" y="3582420"/>
              <a:ext cx="1024070" cy="584775"/>
            </a:xfrm>
            <a:prstGeom prst="rect">
              <a:avLst/>
            </a:prstGeom>
            <a:solidFill>
              <a:schemeClr val="bg1"/>
            </a:solidFill>
          </p:spPr>
          <p:txBody>
            <a:bodyPr wrap="square" rtlCol="0">
              <a:spAutoFit/>
            </a:bodyPr>
            <a:lstStyle/>
            <a:p>
              <a:pPr algn="ctr" rtl="0"/>
              <a:r>
                <a:rPr lang="zh-CN" sz="1600">
                  <a:solidFill>
                    <a:schemeClr val="tx1">
                      <a:lumMod val="85000"/>
                      <a:lumOff val="15000"/>
                    </a:schemeClr>
                  </a:solidFill>
                  <a:latin typeface="Amazon Ember Light" panose="020B0403020204020204" pitchFamily="34" charset="0"/>
                  <a:ea typeface="Microsoft YaHei" panose="020B0503020204020204" pitchFamily="34" charset="-122"/>
                  <a:cs typeface="Amazon Ember Light" panose="020B0403020204020204" pitchFamily="34" charset="0"/>
                </a:rPr>
                <a:t>Lambda 函数</a:t>
              </a:r>
            </a:p>
          </p:txBody>
        </p:sp>
        <p:pic>
          <p:nvPicPr>
            <p:cNvPr id="12" name="Graphic 11">
              <a:extLst>
                <a:ext uri="{FF2B5EF4-FFF2-40B4-BE49-F238E27FC236}">
                  <a16:creationId xmlns:a16="http://schemas.microsoft.com/office/drawing/2014/main" id="{12F45F92-7841-3549-853D-349416FE511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22274" y="2745796"/>
              <a:ext cx="809293" cy="809293"/>
            </a:xfrm>
            <a:prstGeom prst="rect">
              <a:avLst/>
            </a:prstGeom>
          </p:spPr>
        </p:pic>
        <p:pic>
          <p:nvPicPr>
            <p:cNvPr id="13" name="Graphic 12">
              <a:extLst>
                <a:ext uri="{FF2B5EF4-FFF2-40B4-BE49-F238E27FC236}">
                  <a16:creationId xmlns:a16="http://schemas.microsoft.com/office/drawing/2014/main" id="{88832A55-D933-7F49-B1AA-1DD043785D5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001917" y="3518495"/>
              <a:ext cx="711200" cy="711200"/>
            </a:xfrm>
            <a:prstGeom prst="rect">
              <a:avLst/>
            </a:prstGeom>
          </p:spPr>
        </p:pic>
        <p:sp>
          <p:nvSpPr>
            <p:cNvPr id="14" name="TextBox 13">
              <a:extLst>
                <a:ext uri="{FF2B5EF4-FFF2-40B4-BE49-F238E27FC236}">
                  <a16:creationId xmlns:a16="http://schemas.microsoft.com/office/drawing/2014/main" id="{EE04E635-53E0-2240-822A-9A1624EC5768}"/>
                </a:ext>
              </a:extLst>
            </p:cNvPr>
            <p:cNvSpPr txBox="1"/>
            <p:nvPr/>
          </p:nvSpPr>
          <p:spPr>
            <a:xfrm>
              <a:off x="5206565" y="4282714"/>
              <a:ext cx="2301904" cy="338554"/>
            </a:xfrm>
            <a:prstGeom prst="rect">
              <a:avLst/>
            </a:prstGeom>
            <a:noFill/>
          </p:spPr>
          <p:txBody>
            <a:bodyPr wrap="square" rtlCol="0">
              <a:spAutoFit/>
            </a:bodyPr>
            <a:lstStyle/>
            <a:p>
              <a:pPr algn="ctr" rtl="0"/>
              <a:r>
                <a:rPr lang="zh-CN" sz="1600">
                  <a:latin typeface="Amazon Ember Light" panose="020B0403020204020204" pitchFamily="34" charset="0"/>
                  <a:ea typeface="Microsoft YaHei" panose="020B0503020204020204" pitchFamily="34" charset="-122"/>
                  <a:cs typeface="Amazon Ember Light" panose="020B0403020204020204" pitchFamily="34" charset="0"/>
                </a:rPr>
                <a:t>AWS Lambda</a:t>
              </a:r>
            </a:p>
          </p:txBody>
        </p:sp>
        <p:sp>
          <p:nvSpPr>
            <p:cNvPr id="26" name="TextBox 25">
              <a:extLst>
                <a:ext uri="{FF2B5EF4-FFF2-40B4-BE49-F238E27FC236}">
                  <a16:creationId xmlns:a16="http://schemas.microsoft.com/office/drawing/2014/main" id="{B3F117A4-FBDC-3C4B-BBFC-8963C41D5FFC}"/>
                </a:ext>
              </a:extLst>
            </p:cNvPr>
            <p:cNvSpPr txBox="1"/>
            <p:nvPr/>
          </p:nvSpPr>
          <p:spPr>
            <a:xfrm>
              <a:off x="7946820" y="5369596"/>
              <a:ext cx="2301904" cy="584775"/>
            </a:xfrm>
            <a:prstGeom prst="rect">
              <a:avLst/>
            </a:prstGeom>
            <a:noFill/>
          </p:spPr>
          <p:txBody>
            <a:bodyPr wrap="square" rtlCol="0">
              <a:spAutoFit/>
            </a:bodyPr>
            <a:lstStyle/>
            <a:p>
              <a:pPr algn="ctr" rtl="0"/>
              <a:r>
                <a:rPr lang="zh-CN" sz="1600">
                  <a:latin typeface="Amazon Ember Light" panose="020B0403020204020204" pitchFamily="34" charset="0"/>
                  <a:ea typeface="Microsoft YaHei" panose="020B0503020204020204" pitchFamily="34" charset="-122"/>
                  <a:cs typeface="Amazon Ember Light" panose="020B0403020204020204" pitchFamily="34" charset="0"/>
                </a:rPr>
                <a:t>Amazon </a:t>
              </a:r>
            </a:p>
            <a:p>
              <a:pPr algn="ctr" rtl="0"/>
              <a:r>
                <a:rPr lang="zh-CN" sz="1600">
                  <a:latin typeface="Amazon Ember Light" panose="020B0403020204020204" pitchFamily="34" charset="0"/>
                  <a:ea typeface="Microsoft YaHei" panose="020B0503020204020204" pitchFamily="34" charset="-122"/>
                  <a:cs typeface="Amazon Ember Light" panose="020B0403020204020204" pitchFamily="34" charset="0"/>
                </a:rPr>
                <a:t>CloudWatch</a:t>
              </a:r>
            </a:p>
          </p:txBody>
        </p:sp>
        <p:pic>
          <p:nvPicPr>
            <p:cNvPr id="27" name="Graphic 26">
              <a:extLst>
                <a:ext uri="{FF2B5EF4-FFF2-40B4-BE49-F238E27FC236}">
                  <a16:creationId xmlns:a16="http://schemas.microsoft.com/office/drawing/2014/main" id="{D6526095-1CB8-C64F-8C1F-F19B9324B66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742172" y="4621268"/>
              <a:ext cx="711200" cy="711200"/>
            </a:xfrm>
            <a:prstGeom prst="rect">
              <a:avLst/>
            </a:prstGeom>
          </p:spPr>
        </p:pic>
        <p:cxnSp>
          <p:nvCxnSpPr>
            <p:cNvPr id="28" name="Straight Arrow Connector 27">
              <a:extLst>
                <a:ext uri="{FF2B5EF4-FFF2-40B4-BE49-F238E27FC236}">
                  <a16:creationId xmlns:a16="http://schemas.microsoft.com/office/drawing/2014/main" id="{3E3F659E-60E2-814B-AB40-FA5F419803EA}"/>
                </a:ext>
              </a:extLst>
            </p:cNvPr>
            <p:cNvCxnSpPr>
              <a:cxnSpLocks/>
              <a:stCxn id="13" idx="3"/>
              <a:endCxn id="27" idx="1"/>
            </p:cNvCxnSpPr>
            <p:nvPr/>
          </p:nvCxnSpPr>
          <p:spPr>
            <a:xfrm>
              <a:off x="6713117" y="3874095"/>
              <a:ext cx="2029055" cy="1102773"/>
            </a:xfrm>
            <a:prstGeom prst="bentConnector3">
              <a:avLst>
                <a:gd name="adj1" fmla="val 36251"/>
              </a:avLst>
            </a:prstGeom>
            <a:ln w="38100">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FE9E3BD2-0ABA-B643-90E7-22B4CF2DC766}"/>
                </a:ext>
              </a:extLst>
            </p:cNvPr>
            <p:cNvSpPr txBox="1"/>
            <p:nvPr/>
          </p:nvSpPr>
          <p:spPr>
            <a:xfrm>
              <a:off x="9021530" y="3555089"/>
              <a:ext cx="1716833" cy="646331"/>
            </a:xfrm>
            <a:prstGeom prst="rect">
              <a:avLst/>
            </a:prstGeom>
            <a:solidFill>
              <a:schemeClr val="bg1"/>
            </a:solidFill>
          </p:spPr>
          <p:txBody>
            <a:bodyPr wrap="square" rtlCol="0">
              <a:spAutoFit/>
            </a:bodyPr>
            <a:lstStyle/>
            <a:p>
              <a:pPr algn="ctr" rtl="0"/>
              <a:r>
                <a:rPr lang="zh-CN" dirty="0">
                  <a:latin typeface="Amazon Ember Light" panose="020B0403020204020204" pitchFamily="34" charset="0"/>
                  <a:ea typeface="Microsoft YaHei" panose="020B0503020204020204" pitchFamily="34" charset="-122"/>
                  <a:cs typeface="Amazon Ember Light" panose="020B0403020204020204" pitchFamily="34" charset="0"/>
                </a:rPr>
                <a:t>执行您的代码</a:t>
              </a:r>
              <a:br>
                <a:rPr lang="en-US" altLang="zh-CN" dirty="0">
                  <a:latin typeface="Amazon Ember Light" panose="020B0403020204020204" pitchFamily="34" charset="0"/>
                  <a:ea typeface="Microsoft YaHei" panose="020B0503020204020204" pitchFamily="34" charset="-122"/>
                  <a:cs typeface="Amazon Ember Light" panose="020B0403020204020204" pitchFamily="34" charset="0"/>
                </a:rPr>
              </a:br>
              <a:r>
                <a:rPr lang="zh-CN" dirty="0">
                  <a:latin typeface="Amazon Ember Light" panose="020B0403020204020204" pitchFamily="34" charset="0"/>
                  <a:ea typeface="Microsoft YaHei" panose="020B0503020204020204" pitchFamily="34" charset="-122"/>
                  <a:cs typeface="Amazon Ember Light" panose="020B0403020204020204" pitchFamily="34" charset="0"/>
                </a:rPr>
                <a:t>（仅在触发时）</a:t>
              </a:r>
            </a:p>
          </p:txBody>
        </p:sp>
        <p:sp>
          <p:nvSpPr>
            <p:cNvPr id="20" name="Rectangle 19">
              <a:extLst>
                <a:ext uri="{FF2B5EF4-FFF2-40B4-BE49-F238E27FC236}">
                  <a16:creationId xmlns:a16="http://schemas.microsoft.com/office/drawing/2014/main" id="{115E0BE5-37B7-DB4B-84A2-D89BEDF3CF44}"/>
                </a:ext>
              </a:extLst>
            </p:cNvPr>
            <p:cNvSpPr/>
            <p:nvPr/>
          </p:nvSpPr>
          <p:spPr>
            <a:xfrm>
              <a:off x="420580" y="1989144"/>
              <a:ext cx="3324846" cy="4247317"/>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solidFill>
                  <a:schemeClr val="bg1">
                    <a:lumMod val="50000"/>
                  </a:schemeClr>
                </a:solidFill>
                <a:latin typeface="Amazon Ember Light" panose="020B0403020204020204" pitchFamily="34" charset="0"/>
                <a:ea typeface="Microsoft YaHei" panose="020B0503020204020204" pitchFamily="34" charset="-122"/>
                <a:cs typeface="Amazon Ember Light" panose="020B0403020204020204" pitchFamily="34" charset="0"/>
              </a:endParaRPr>
            </a:p>
          </p:txBody>
        </p:sp>
        <p:pic>
          <p:nvPicPr>
            <p:cNvPr id="15" name="Graphic 14">
              <a:extLst>
                <a:ext uri="{FF2B5EF4-FFF2-40B4-BE49-F238E27FC236}">
                  <a16:creationId xmlns:a16="http://schemas.microsoft.com/office/drawing/2014/main" id="{5F550BEF-6A61-394E-A407-7E864D3B184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04788" y="2146700"/>
              <a:ext cx="365760" cy="365760"/>
            </a:xfrm>
            <a:prstGeom prst="rect">
              <a:avLst/>
            </a:prstGeom>
          </p:spPr>
        </p:pic>
        <p:pic>
          <p:nvPicPr>
            <p:cNvPr id="17" name="Graphic 16">
              <a:extLst>
                <a:ext uri="{FF2B5EF4-FFF2-40B4-BE49-F238E27FC236}">
                  <a16:creationId xmlns:a16="http://schemas.microsoft.com/office/drawing/2014/main" id="{5FAF2FFD-8057-2942-A8D7-51D94D5702C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04788" y="2734051"/>
              <a:ext cx="365760" cy="365760"/>
            </a:xfrm>
            <a:prstGeom prst="rect">
              <a:avLst/>
            </a:prstGeom>
          </p:spPr>
        </p:pic>
        <p:pic>
          <p:nvPicPr>
            <p:cNvPr id="18" name="Graphic 17">
              <a:extLst>
                <a:ext uri="{FF2B5EF4-FFF2-40B4-BE49-F238E27FC236}">
                  <a16:creationId xmlns:a16="http://schemas.microsoft.com/office/drawing/2014/main" id="{2BA318C4-D7F1-D649-9756-B1E1C3B3A90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04788" y="3321402"/>
              <a:ext cx="365760" cy="365760"/>
            </a:xfrm>
            <a:prstGeom prst="rect">
              <a:avLst/>
            </a:prstGeom>
          </p:spPr>
        </p:pic>
        <p:pic>
          <p:nvPicPr>
            <p:cNvPr id="19" name="Graphic 18">
              <a:extLst>
                <a:ext uri="{FF2B5EF4-FFF2-40B4-BE49-F238E27FC236}">
                  <a16:creationId xmlns:a16="http://schemas.microsoft.com/office/drawing/2014/main" id="{150520B6-B78E-6B47-9B55-43CE282DB4E4}"/>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604788" y="3908753"/>
              <a:ext cx="365760" cy="365760"/>
            </a:xfrm>
            <a:prstGeom prst="rect">
              <a:avLst/>
            </a:prstGeom>
          </p:spPr>
        </p:pic>
        <p:pic>
          <p:nvPicPr>
            <p:cNvPr id="22" name="Graphic 21">
              <a:extLst>
                <a:ext uri="{FF2B5EF4-FFF2-40B4-BE49-F238E27FC236}">
                  <a16:creationId xmlns:a16="http://schemas.microsoft.com/office/drawing/2014/main" id="{D125EAFC-9ACB-164B-A669-499AA329C5D8}"/>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604788" y="5080103"/>
              <a:ext cx="365760" cy="365760"/>
            </a:xfrm>
            <a:prstGeom prst="rect">
              <a:avLst/>
            </a:prstGeom>
          </p:spPr>
        </p:pic>
        <p:pic>
          <p:nvPicPr>
            <p:cNvPr id="33" name="Graphic 32">
              <a:extLst>
                <a:ext uri="{FF2B5EF4-FFF2-40B4-BE49-F238E27FC236}">
                  <a16:creationId xmlns:a16="http://schemas.microsoft.com/office/drawing/2014/main" id="{E0518501-84A8-4C42-898E-5BE69B42B3CE}"/>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604788" y="4496104"/>
              <a:ext cx="365760" cy="365760"/>
            </a:xfrm>
            <a:prstGeom prst="rect">
              <a:avLst/>
            </a:prstGeom>
          </p:spPr>
        </p:pic>
        <p:sp>
          <p:nvSpPr>
            <p:cNvPr id="36" name="TextBox 35">
              <a:extLst>
                <a:ext uri="{FF2B5EF4-FFF2-40B4-BE49-F238E27FC236}">
                  <a16:creationId xmlns:a16="http://schemas.microsoft.com/office/drawing/2014/main" id="{E97EB124-A4D4-2642-B5D5-2593475411C4}"/>
                </a:ext>
              </a:extLst>
            </p:cNvPr>
            <p:cNvSpPr txBox="1"/>
            <p:nvPr/>
          </p:nvSpPr>
          <p:spPr>
            <a:xfrm>
              <a:off x="9497885" y="4684480"/>
              <a:ext cx="1984542" cy="584775"/>
            </a:xfrm>
            <a:prstGeom prst="rect">
              <a:avLst/>
            </a:prstGeom>
            <a:solidFill>
              <a:schemeClr val="bg1"/>
            </a:solidFill>
          </p:spPr>
          <p:txBody>
            <a:bodyPr wrap="square" rtlCol="0">
              <a:spAutoFit/>
            </a:bodyPr>
            <a:lstStyle/>
            <a:p>
              <a:pPr rtl="0"/>
              <a:r>
                <a:rPr lang="zh-CN" sz="1600" i="1" dirty="0">
                  <a:solidFill>
                    <a:schemeClr val="accent5"/>
                  </a:solidFill>
                  <a:latin typeface="Amazon Ember Light" panose="020B0403020204020204" pitchFamily="34" charset="0"/>
                  <a:ea typeface="Microsoft YaHei" panose="020B0503020204020204" pitchFamily="34" charset="-122"/>
                  <a:cs typeface="Amazon Ember Light" panose="020B0403020204020204" pitchFamily="34" charset="0"/>
                </a:rPr>
                <a:t>日志记录、</a:t>
              </a:r>
              <a:br>
                <a:rPr lang="en-US" altLang="zh-CN" sz="1600" i="1" dirty="0">
                  <a:solidFill>
                    <a:schemeClr val="accent5"/>
                  </a:solidFill>
                  <a:latin typeface="Amazon Ember Light" panose="020B0403020204020204" pitchFamily="34" charset="0"/>
                  <a:ea typeface="Microsoft YaHei" panose="020B0503020204020204" pitchFamily="34" charset="-122"/>
                  <a:cs typeface="Amazon Ember Light" panose="020B0403020204020204" pitchFamily="34" charset="0"/>
                </a:rPr>
              </a:br>
              <a:r>
                <a:rPr lang="zh-CN" sz="1600" i="1" dirty="0">
                  <a:solidFill>
                    <a:schemeClr val="accent5"/>
                  </a:solidFill>
                  <a:latin typeface="Amazon Ember Light" panose="020B0403020204020204" pitchFamily="34" charset="0"/>
                  <a:ea typeface="Microsoft YaHei" panose="020B0503020204020204" pitchFamily="34" charset="-122"/>
                  <a:cs typeface="Amazon Ember Light" panose="020B0403020204020204" pitchFamily="34" charset="0"/>
                </a:rPr>
                <a:t>监控和指标</a:t>
              </a:r>
            </a:p>
          </p:txBody>
        </p:sp>
        <p:sp>
          <p:nvSpPr>
            <p:cNvPr id="4" name="TextBox 3"/>
            <p:cNvSpPr txBox="1"/>
            <p:nvPr/>
          </p:nvSpPr>
          <p:spPr>
            <a:xfrm>
              <a:off x="963915" y="2165939"/>
              <a:ext cx="1213794" cy="338554"/>
            </a:xfrm>
            <a:prstGeom prst="rect">
              <a:avLst/>
            </a:prstGeom>
            <a:noFill/>
          </p:spPr>
          <p:txBody>
            <a:bodyPr wrap="none" rtlCol="0">
              <a:spAutoFit/>
            </a:bodyPr>
            <a:lstStyle/>
            <a:p>
              <a:pPr rtl="0"/>
              <a:r>
                <a:rPr lang="zh-CN" sz="1600">
                  <a:latin typeface="Amazon Ember Light" panose="020B0403020204020204" pitchFamily="34" charset="0"/>
                  <a:ea typeface="Microsoft YaHei" panose="020B0503020204020204" pitchFamily="34" charset="-122"/>
                  <a:cs typeface="Amazon Ember Light" panose="020B0403020204020204" pitchFamily="34" charset="0"/>
                </a:rPr>
                <a:t>Amazon S3</a:t>
              </a:r>
            </a:p>
          </p:txBody>
        </p:sp>
        <p:sp>
          <p:nvSpPr>
            <p:cNvPr id="30" name="TextBox 29"/>
            <p:cNvSpPr txBox="1"/>
            <p:nvPr/>
          </p:nvSpPr>
          <p:spPr>
            <a:xfrm>
              <a:off x="963915" y="2734833"/>
              <a:ext cx="1994457" cy="338554"/>
            </a:xfrm>
            <a:prstGeom prst="rect">
              <a:avLst/>
            </a:prstGeom>
            <a:noFill/>
          </p:spPr>
          <p:txBody>
            <a:bodyPr wrap="none" rtlCol="0">
              <a:spAutoFit/>
            </a:bodyPr>
            <a:lstStyle/>
            <a:p>
              <a:pPr rtl="0"/>
              <a:r>
                <a:rPr lang="zh-CN" sz="1600">
                  <a:latin typeface="Amazon Ember Light" panose="020B0403020204020204" pitchFamily="34" charset="0"/>
                  <a:ea typeface="Microsoft YaHei" panose="020B0503020204020204" pitchFamily="34" charset="-122"/>
                  <a:cs typeface="Amazon Ember Light" panose="020B0403020204020204" pitchFamily="34" charset="0"/>
                </a:rPr>
                <a:t>Amazon DynamoDB</a:t>
              </a:r>
            </a:p>
          </p:txBody>
        </p:sp>
        <p:sp>
          <p:nvSpPr>
            <p:cNvPr id="31" name="TextBox 30"/>
            <p:cNvSpPr txBox="1"/>
            <p:nvPr/>
          </p:nvSpPr>
          <p:spPr>
            <a:xfrm>
              <a:off x="963915" y="3210686"/>
              <a:ext cx="2785196" cy="584775"/>
            </a:xfrm>
            <a:prstGeom prst="rect">
              <a:avLst/>
            </a:prstGeom>
            <a:noFill/>
          </p:spPr>
          <p:txBody>
            <a:bodyPr wrap="square" rtlCol="0">
              <a:spAutoFit/>
            </a:bodyPr>
            <a:lstStyle/>
            <a:p>
              <a:pPr rtl="0"/>
              <a:r>
                <a:rPr lang="zh-CN" sz="1600">
                  <a:latin typeface="Amazon Ember Light" panose="020B0403020204020204" pitchFamily="34" charset="0"/>
                  <a:ea typeface="Microsoft YaHei" panose="020B0503020204020204" pitchFamily="34" charset="-122"/>
                  <a:cs typeface="Amazon Ember Light" panose="020B0403020204020204" pitchFamily="34" charset="0"/>
                </a:rPr>
                <a:t>Amazon Simple Notification Service (Amazon SNS)</a:t>
              </a:r>
            </a:p>
          </p:txBody>
        </p:sp>
        <p:sp>
          <p:nvSpPr>
            <p:cNvPr id="32" name="TextBox 31"/>
            <p:cNvSpPr txBox="1"/>
            <p:nvPr/>
          </p:nvSpPr>
          <p:spPr>
            <a:xfrm>
              <a:off x="963915" y="3816633"/>
              <a:ext cx="2635408" cy="584775"/>
            </a:xfrm>
            <a:prstGeom prst="rect">
              <a:avLst/>
            </a:prstGeom>
            <a:noFill/>
          </p:spPr>
          <p:txBody>
            <a:bodyPr wrap="square" rtlCol="0">
              <a:spAutoFit/>
            </a:bodyPr>
            <a:lstStyle/>
            <a:p>
              <a:pPr rtl="0"/>
              <a:r>
                <a:rPr lang="zh-CN" sz="1600">
                  <a:latin typeface="Amazon Ember Light" panose="020B0403020204020204" pitchFamily="34" charset="0"/>
                  <a:ea typeface="Microsoft YaHei" panose="020B0503020204020204" pitchFamily="34" charset="-122"/>
                  <a:cs typeface="Amazon Ember Light" panose="020B0403020204020204" pitchFamily="34" charset="0"/>
                </a:rPr>
                <a:t>Amazon Simple Queue Service (Amazon SQS)</a:t>
              </a:r>
            </a:p>
          </p:txBody>
        </p:sp>
        <p:sp>
          <p:nvSpPr>
            <p:cNvPr id="35" name="TextBox 34"/>
            <p:cNvSpPr txBox="1"/>
            <p:nvPr/>
          </p:nvSpPr>
          <p:spPr>
            <a:xfrm>
              <a:off x="963915" y="4509707"/>
              <a:ext cx="2111475" cy="338554"/>
            </a:xfrm>
            <a:prstGeom prst="rect">
              <a:avLst/>
            </a:prstGeom>
            <a:noFill/>
          </p:spPr>
          <p:txBody>
            <a:bodyPr wrap="none" rtlCol="0">
              <a:spAutoFit/>
            </a:bodyPr>
            <a:lstStyle/>
            <a:p>
              <a:pPr rtl="0"/>
              <a:r>
                <a:rPr lang="zh-CN" sz="1600">
                  <a:latin typeface="Amazon Ember Light" panose="020B0403020204020204" pitchFamily="34" charset="0"/>
                  <a:ea typeface="Microsoft YaHei" panose="020B0503020204020204" pitchFamily="34" charset="-122"/>
                  <a:cs typeface="Amazon Ember Light" panose="020B0403020204020204" pitchFamily="34" charset="0"/>
                </a:rPr>
                <a:t>Amazon API Gateway</a:t>
              </a:r>
            </a:p>
          </p:txBody>
        </p:sp>
        <p:sp>
          <p:nvSpPr>
            <p:cNvPr id="41" name="TextBox 40"/>
            <p:cNvSpPr txBox="1"/>
            <p:nvPr/>
          </p:nvSpPr>
          <p:spPr>
            <a:xfrm>
              <a:off x="963915" y="4970596"/>
              <a:ext cx="2512226" cy="584775"/>
            </a:xfrm>
            <a:prstGeom prst="rect">
              <a:avLst/>
            </a:prstGeom>
            <a:noFill/>
          </p:spPr>
          <p:txBody>
            <a:bodyPr wrap="none" rtlCol="0">
              <a:spAutoFit/>
            </a:bodyPr>
            <a:lstStyle/>
            <a:p>
              <a:pPr rtl="0"/>
              <a:r>
                <a:rPr lang="zh-CN" sz="1600" dirty="0">
                  <a:latin typeface="Amazon Ember Light" panose="020B0403020204020204" pitchFamily="34" charset="0"/>
                  <a:ea typeface="Microsoft YaHei" panose="020B0503020204020204" pitchFamily="34" charset="-122"/>
                  <a:cs typeface="Amazon Ember Light" panose="020B0403020204020204" pitchFamily="34" charset="0"/>
                </a:rPr>
                <a:t>Application Load Balancer</a:t>
              </a:r>
              <a:br>
                <a:rPr lang="en-US" altLang="zh-CN" sz="1600" dirty="0">
                  <a:latin typeface="Amazon Ember Light" panose="020B0403020204020204" pitchFamily="34" charset="0"/>
                  <a:ea typeface="Microsoft YaHei" panose="020B0503020204020204" pitchFamily="34" charset="-122"/>
                  <a:cs typeface="Amazon Ember Light" panose="020B0403020204020204" pitchFamily="34" charset="0"/>
                </a:rPr>
              </a:br>
              <a:r>
                <a:rPr lang="zh-CN" sz="1600" dirty="0">
                  <a:latin typeface="Amazon Ember Light" panose="020B0403020204020204" pitchFamily="34" charset="0"/>
                  <a:ea typeface="Microsoft YaHei" panose="020B0503020204020204" pitchFamily="34" charset="-122"/>
                  <a:cs typeface="Amazon Ember Light" panose="020B0403020204020204" pitchFamily="34" charset="0"/>
                </a:rPr>
                <a:t>（应用程序负载均衡器）</a:t>
              </a:r>
            </a:p>
          </p:txBody>
        </p:sp>
        <p:sp>
          <p:nvSpPr>
            <p:cNvPr id="42" name="TextBox 41"/>
            <p:cNvSpPr txBox="1"/>
            <p:nvPr/>
          </p:nvSpPr>
          <p:spPr>
            <a:xfrm>
              <a:off x="990457" y="5689267"/>
              <a:ext cx="1135247" cy="338554"/>
            </a:xfrm>
            <a:prstGeom prst="rect">
              <a:avLst/>
            </a:prstGeom>
            <a:noFill/>
          </p:spPr>
          <p:txBody>
            <a:bodyPr wrap="none" rtlCol="0">
              <a:spAutoFit/>
            </a:bodyPr>
            <a:lstStyle/>
            <a:p>
              <a:pPr rtl="0"/>
              <a:r>
                <a:rPr lang="zh-CN" sz="1600">
                  <a:latin typeface="Amazon Ember Light" panose="020B0403020204020204" pitchFamily="34" charset="0"/>
                  <a:ea typeface="Microsoft YaHei" panose="020B0503020204020204" pitchFamily="34" charset="-122"/>
                  <a:cs typeface="Amazon Ember Light" panose="020B0403020204020204" pitchFamily="34" charset="0"/>
                </a:rPr>
                <a:t>以及更多...</a:t>
              </a:r>
            </a:p>
          </p:txBody>
        </p:sp>
      </p:grpSp>
    </p:spTree>
    <p:custDataLst>
      <p:tags r:id="rId1"/>
    </p:custDataLst>
    <p:extLst>
      <p:ext uri="{BB962C8B-B14F-4D97-AF65-F5344CB8AC3E}">
        <p14:creationId xmlns:p14="http://schemas.microsoft.com/office/powerpoint/2010/main" val="2076532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02E44-715D-B24D-8F64-3EAC5EE86B34}"/>
              </a:ext>
            </a:extLst>
          </p:cNvPr>
          <p:cNvSpPr>
            <a:spLocks noGrp="1"/>
          </p:cNvSpPr>
          <p:nvPr>
            <p:ph type="title"/>
          </p:nvPr>
        </p:nvSpPr>
        <p:spPr/>
        <p:txBody>
          <a:bodyPr rtlCol="0"/>
          <a:lstStyle/>
          <a:p>
            <a:pPr rtl="0"/>
            <a:r>
              <a:rPr lang="zh-CN"/>
              <a:t>AWS Lambda 函数配置</a:t>
            </a:r>
          </a:p>
        </p:txBody>
      </p:sp>
      <p:sp>
        <p:nvSpPr>
          <p:cNvPr id="31" name="TextBox 30">
            <a:extLst>
              <a:ext uri="{FF2B5EF4-FFF2-40B4-BE49-F238E27FC236}">
                <a16:creationId xmlns:a16="http://schemas.microsoft.com/office/drawing/2014/main" id="{A00A4EC9-5DAD-AA4F-B556-39315C177014}"/>
              </a:ext>
            </a:extLst>
          </p:cNvPr>
          <p:cNvSpPr txBox="1"/>
          <p:nvPr/>
        </p:nvSpPr>
        <p:spPr>
          <a:xfrm>
            <a:off x="278472" y="1359457"/>
            <a:ext cx="5207928" cy="461665"/>
          </a:xfrm>
          <a:prstGeom prst="rect">
            <a:avLst/>
          </a:prstGeom>
          <a:solidFill>
            <a:schemeClr val="bg1"/>
          </a:solidFill>
        </p:spPr>
        <p:txBody>
          <a:bodyPr wrap="square" rtlCol="0">
            <a:spAutoFit/>
          </a:bodyPr>
          <a:lstStyle/>
          <a:p>
            <a:pPr rtl="0"/>
            <a:r>
              <a:rPr lang="zh-CN" sz="2400">
                <a:solidFill>
                  <a:schemeClr val="accent5"/>
                </a:solidFill>
                <a:latin typeface="Amazon Ember" panose="020B0603020204020204" pitchFamily="34" charset="0"/>
                <a:ea typeface="Amazon Ember" panose="020B0603020204020204" pitchFamily="34" charset="0"/>
                <a:cs typeface="Amazon Ember" panose="020B0603020204020204" pitchFamily="34" charset="0"/>
              </a:rPr>
              <a:t>Lambda 函数配置</a:t>
            </a:r>
          </a:p>
        </p:txBody>
      </p:sp>
      <p:grpSp>
        <p:nvGrpSpPr>
          <p:cNvPr id="40" name="Group 39" descr="graphic showing three items in a box on the left: function code, dependencies, and execution code. The rest of the diagram is the same as on the last slide - a Lambda function in the middle that leads into the Lambda service, and two outputs: the first is &quot;execution of your code&quot; and the second is CloudWatch for logging, monitoring, and metrics.">
            <a:extLst>
              <a:ext uri="{FF2B5EF4-FFF2-40B4-BE49-F238E27FC236}">
                <a16:creationId xmlns:a16="http://schemas.microsoft.com/office/drawing/2014/main" id="{824C9C86-221A-2A42-99E5-F0B58AA12225}"/>
              </a:ext>
            </a:extLst>
          </p:cNvPr>
          <p:cNvGrpSpPr/>
          <p:nvPr/>
        </p:nvGrpSpPr>
        <p:grpSpPr>
          <a:xfrm>
            <a:off x="420580" y="1989144"/>
            <a:ext cx="11352320" cy="4247317"/>
            <a:chOff x="420580" y="1989144"/>
            <a:chExt cx="11352320" cy="4247317"/>
          </a:xfrm>
        </p:grpSpPr>
        <p:sp>
          <p:nvSpPr>
            <p:cNvPr id="30" name="Rectangle 29">
              <a:extLst>
                <a:ext uri="{FF2B5EF4-FFF2-40B4-BE49-F238E27FC236}">
                  <a16:creationId xmlns:a16="http://schemas.microsoft.com/office/drawing/2014/main" id="{E3F35853-76F7-3147-B421-C6C99216CA4C}"/>
                </a:ext>
              </a:extLst>
            </p:cNvPr>
            <p:cNvSpPr/>
            <p:nvPr/>
          </p:nvSpPr>
          <p:spPr>
            <a:xfrm>
              <a:off x="420580" y="1989144"/>
              <a:ext cx="3092677" cy="4247317"/>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solidFill>
                  <a:schemeClr val="bg1">
                    <a:lumMod val="50000"/>
                  </a:schemeClr>
                </a:solidFill>
              </a:endParaRPr>
            </a:p>
          </p:txBody>
        </p:sp>
        <p:cxnSp>
          <p:nvCxnSpPr>
            <p:cNvPr id="16" name="Straight Arrow Connector 15">
              <a:extLst>
                <a:ext uri="{FF2B5EF4-FFF2-40B4-BE49-F238E27FC236}">
                  <a16:creationId xmlns:a16="http://schemas.microsoft.com/office/drawing/2014/main" id="{F3705C16-01FB-624A-91FA-5D27084F439E}"/>
                </a:ext>
              </a:extLst>
            </p:cNvPr>
            <p:cNvCxnSpPr>
              <a:cxnSpLocks/>
            </p:cNvCxnSpPr>
            <p:nvPr/>
          </p:nvCxnSpPr>
          <p:spPr>
            <a:xfrm flipV="1">
              <a:off x="3513257" y="3868009"/>
              <a:ext cx="5222107" cy="30777"/>
            </a:xfrm>
            <a:prstGeom prst="straightConnector1">
              <a:avLst/>
            </a:prstGeom>
            <a:ln w="38100">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grpSp>
          <p:nvGrpSpPr>
            <p:cNvPr id="28" name="Group 27">
              <a:extLst>
                <a:ext uri="{FF2B5EF4-FFF2-40B4-BE49-F238E27FC236}">
                  <a16:creationId xmlns:a16="http://schemas.microsoft.com/office/drawing/2014/main" id="{7C06B11D-0745-ED41-BBA7-81328E59EFC5}"/>
                </a:ext>
              </a:extLst>
            </p:cNvPr>
            <p:cNvGrpSpPr/>
            <p:nvPr/>
          </p:nvGrpSpPr>
          <p:grpSpPr>
            <a:xfrm>
              <a:off x="1216256" y="2315924"/>
              <a:ext cx="1458485" cy="981541"/>
              <a:chOff x="7522019" y="2931060"/>
              <a:chExt cx="1458485" cy="981541"/>
            </a:xfrm>
          </p:grpSpPr>
          <p:pic>
            <p:nvPicPr>
              <p:cNvPr id="9" name="Picture 8">
                <a:extLst>
                  <a:ext uri="{FF2B5EF4-FFF2-40B4-BE49-F238E27FC236}">
                    <a16:creationId xmlns:a16="http://schemas.microsoft.com/office/drawing/2014/main" id="{1FDE076E-6D84-A547-AA6B-10A9824A4B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97401" y="2931060"/>
                <a:ext cx="707720" cy="638720"/>
              </a:xfrm>
              <a:prstGeom prst="rect">
                <a:avLst/>
              </a:prstGeom>
            </p:spPr>
          </p:pic>
          <p:sp>
            <p:nvSpPr>
              <p:cNvPr id="17" name="Rectangle 16">
                <a:extLst>
                  <a:ext uri="{FF2B5EF4-FFF2-40B4-BE49-F238E27FC236}">
                    <a16:creationId xmlns:a16="http://schemas.microsoft.com/office/drawing/2014/main" id="{499AAF3F-FFCF-DC43-96DA-862781E262F6}"/>
                  </a:ext>
                </a:extLst>
              </p:cNvPr>
              <p:cNvSpPr/>
              <p:nvPr/>
            </p:nvSpPr>
            <p:spPr>
              <a:xfrm>
                <a:off x="7522019" y="3574047"/>
                <a:ext cx="1458485" cy="338554"/>
              </a:xfrm>
              <a:prstGeom prst="rect">
                <a:avLst/>
              </a:prstGeom>
            </p:spPr>
            <p:txBody>
              <a:bodyPr wrap="square" rtlCol="0">
                <a:spAutoFit/>
              </a:bodyPr>
              <a:lstStyle/>
              <a:p>
                <a:pPr algn="ctr" rtl="0"/>
                <a:r>
                  <a:rPr lang="zh-CN" sz="1600">
                    <a:latin typeface="Amazon Ember Light" charset="0"/>
                    <a:ea typeface="Amazon Ember Light" charset="0"/>
                    <a:cs typeface="Amazon Ember Light" charset="0"/>
                  </a:rPr>
                  <a:t>函数代码</a:t>
                </a:r>
              </a:p>
            </p:txBody>
          </p:sp>
        </p:grpSp>
        <p:sp>
          <p:nvSpPr>
            <p:cNvPr id="18" name="Rectangle 17">
              <a:extLst>
                <a:ext uri="{FF2B5EF4-FFF2-40B4-BE49-F238E27FC236}">
                  <a16:creationId xmlns:a16="http://schemas.microsoft.com/office/drawing/2014/main" id="{771E6B1E-3E8F-9F44-944A-B6B26484B685}"/>
                </a:ext>
              </a:extLst>
            </p:cNvPr>
            <p:cNvSpPr/>
            <p:nvPr/>
          </p:nvSpPr>
          <p:spPr>
            <a:xfrm>
              <a:off x="700535" y="4209705"/>
              <a:ext cx="2489927" cy="584775"/>
            </a:xfrm>
            <a:prstGeom prst="rect">
              <a:avLst/>
            </a:prstGeom>
          </p:spPr>
          <p:txBody>
            <a:bodyPr wrap="square" rtlCol="0">
              <a:spAutoFit/>
            </a:bodyPr>
            <a:lstStyle/>
            <a:p>
              <a:pPr algn="ctr" rtl="0"/>
              <a:r>
                <a:rPr lang="zh-CN" sz="1600" dirty="0">
                  <a:latin typeface="Amazon Ember Light" charset="0"/>
                  <a:ea typeface="Amazon Ember Light" charset="0"/>
                  <a:cs typeface="Amazon Ember Light" charset="0"/>
                </a:rPr>
                <a:t>依赖项（代码库等）</a:t>
              </a:r>
            </a:p>
          </p:txBody>
        </p:sp>
        <p:sp>
          <p:nvSpPr>
            <p:cNvPr id="19" name="Rectangle 18">
              <a:extLst>
                <a:ext uri="{FF2B5EF4-FFF2-40B4-BE49-F238E27FC236}">
                  <a16:creationId xmlns:a16="http://schemas.microsoft.com/office/drawing/2014/main" id="{353388AC-BF13-5541-B2E0-B247E8ED08A9}"/>
                </a:ext>
              </a:extLst>
            </p:cNvPr>
            <p:cNvSpPr/>
            <p:nvPr/>
          </p:nvSpPr>
          <p:spPr>
            <a:xfrm>
              <a:off x="1071449" y="5622008"/>
              <a:ext cx="1748098" cy="338554"/>
            </a:xfrm>
            <a:prstGeom prst="rect">
              <a:avLst/>
            </a:prstGeom>
          </p:spPr>
          <p:txBody>
            <a:bodyPr wrap="square" rtlCol="0">
              <a:spAutoFit/>
            </a:bodyPr>
            <a:lstStyle/>
            <a:p>
              <a:pPr algn="ctr" rtl="0"/>
              <a:r>
                <a:rPr lang="zh-CN" sz="1600">
                  <a:latin typeface="Amazon Ember Light" charset="0"/>
                  <a:ea typeface="Amazon Ember Light" charset="0"/>
                  <a:cs typeface="Amazon Ember Light" charset="0"/>
                </a:rPr>
                <a:t>执行角色</a:t>
              </a:r>
            </a:p>
          </p:txBody>
        </p:sp>
        <p:pic>
          <p:nvPicPr>
            <p:cNvPr id="21" name="Graphic 20">
              <a:extLst>
                <a:ext uri="{FF2B5EF4-FFF2-40B4-BE49-F238E27FC236}">
                  <a16:creationId xmlns:a16="http://schemas.microsoft.com/office/drawing/2014/main" id="{ED3D81D1-E373-3247-93D5-D8361B314EB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01917" y="3518495"/>
              <a:ext cx="711200" cy="711200"/>
            </a:xfrm>
            <a:prstGeom prst="rect">
              <a:avLst/>
            </a:prstGeom>
          </p:spPr>
        </p:pic>
        <p:sp>
          <p:nvSpPr>
            <p:cNvPr id="22" name="TextBox 21">
              <a:extLst>
                <a:ext uri="{FF2B5EF4-FFF2-40B4-BE49-F238E27FC236}">
                  <a16:creationId xmlns:a16="http://schemas.microsoft.com/office/drawing/2014/main" id="{4FB51E46-2DE3-0B46-84D6-BD8A9D62A324}"/>
                </a:ext>
              </a:extLst>
            </p:cNvPr>
            <p:cNvSpPr txBox="1"/>
            <p:nvPr/>
          </p:nvSpPr>
          <p:spPr>
            <a:xfrm>
              <a:off x="5206565" y="4282714"/>
              <a:ext cx="2301904" cy="338554"/>
            </a:xfrm>
            <a:prstGeom prst="rect">
              <a:avLst/>
            </a:prstGeom>
            <a:noFill/>
          </p:spPr>
          <p:txBody>
            <a:bodyPr wrap="square" rtlCol="0">
              <a:spAutoFit/>
            </a:bodyPr>
            <a:lstStyle/>
            <a:p>
              <a:pPr algn="ctr" rtl="0"/>
              <a:r>
                <a:rPr lang="zh-CN" sz="1600">
                  <a:ea typeface="Amazon Ember Light" panose="020B0403020204020204" pitchFamily="34" charset="0"/>
                  <a:cs typeface="Amazon Ember Light" panose="020B0403020204020204" pitchFamily="34" charset="0"/>
                </a:rPr>
                <a:t>AWS Lambda</a:t>
              </a:r>
            </a:p>
          </p:txBody>
        </p:sp>
        <p:pic>
          <p:nvPicPr>
            <p:cNvPr id="5" name="Graphic 4" descr="Books on shelf">
              <a:extLst>
                <a:ext uri="{FF2B5EF4-FFF2-40B4-BE49-F238E27FC236}">
                  <a16:creationId xmlns:a16="http://schemas.microsoft.com/office/drawing/2014/main" id="{5EC919BF-B0E2-4744-92F9-6EABC4E28E4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589898" y="3562707"/>
              <a:ext cx="711201" cy="711201"/>
            </a:xfrm>
            <a:prstGeom prst="rect">
              <a:avLst/>
            </a:prstGeom>
          </p:spPr>
        </p:pic>
        <p:pic>
          <p:nvPicPr>
            <p:cNvPr id="24" name="Graphic 23">
              <a:extLst>
                <a:ext uri="{FF2B5EF4-FFF2-40B4-BE49-F238E27FC236}">
                  <a16:creationId xmlns:a16="http://schemas.microsoft.com/office/drawing/2014/main" id="{C8EB2482-E97A-F141-92B3-3E8E334DCDC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954256" y="5000643"/>
              <a:ext cx="590551" cy="590551"/>
            </a:xfrm>
            <a:prstGeom prst="rect">
              <a:avLst/>
            </a:prstGeom>
          </p:spPr>
        </p:pic>
        <p:pic>
          <p:nvPicPr>
            <p:cNvPr id="26" name="Graphic 25">
              <a:extLst>
                <a:ext uri="{FF2B5EF4-FFF2-40B4-BE49-F238E27FC236}">
                  <a16:creationId xmlns:a16="http://schemas.microsoft.com/office/drawing/2014/main" id="{BAF4D3A1-3F7B-B246-9EB6-B9DBAD4FB81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369203" y="5048126"/>
              <a:ext cx="469900" cy="469900"/>
            </a:xfrm>
            <a:prstGeom prst="rect">
              <a:avLst/>
            </a:prstGeom>
          </p:spPr>
        </p:pic>
        <p:cxnSp>
          <p:nvCxnSpPr>
            <p:cNvPr id="32" name="Straight Arrow Connector 27">
              <a:extLst>
                <a:ext uri="{FF2B5EF4-FFF2-40B4-BE49-F238E27FC236}">
                  <a16:creationId xmlns:a16="http://schemas.microsoft.com/office/drawing/2014/main" id="{61C8310E-3816-1643-A549-048948573074}"/>
                </a:ext>
              </a:extLst>
            </p:cNvPr>
            <p:cNvCxnSpPr>
              <a:cxnSpLocks/>
            </p:cNvCxnSpPr>
            <p:nvPr/>
          </p:nvCxnSpPr>
          <p:spPr>
            <a:xfrm>
              <a:off x="6713117" y="3874095"/>
              <a:ext cx="2029055" cy="1102773"/>
            </a:xfrm>
            <a:prstGeom prst="bentConnector3">
              <a:avLst>
                <a:gd name="adj1" fmla="val 36251"/>
              </a:avLst>
            </a:prstGeom>
            <a:ln w="38100">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F4D12D7F-878B-FF4B-823E-8B9B13EEBA30}"/>
                </a:ext>
              </a:extLst>
            </p:cNvPr>
            <p:cNvSpPr txBox="1"/>
            <p:nvPr/>
          </p:nvSpPr>
          <p:spPr>
            <a:xfrm>
              <a:off x="8216450" y="5369596"/>
              <a:ext cx="1795057" cy="584775"/>
            </a:xfrm>
            <a:prstGeom prst="rect">
              <a:avLst/>
            </a:prstGeom>
            <a:noFill/>
          </p:spPr>
          <p:txBody>
            <a:bodyPr wrap="square" rtlCol="0">
              <a:spAutoFit/>
            </a:bodyPr>
            <a:lstStyle/>
            <a:p>
              <a:pPr algn="ctr" rtl="0"/>
              <a:r>
                <a:rPr lang="zh-CN" sz="1600">
                  <a:latin typeface="Amazon Ember Light" panose="020B0403020204020204" pitchFamily="34" charset="0"/>
                  <a:ea typeface="Amazon Ember Light" panose="020B0403020204020204" pitchFamily="34" charset="0"/>
                  <a:cs typeface="Amazon Ember Light" panose="020B0403020204020204" pitchFamily="34" charset="0"/>
                </a:rPr>
                <a:t>Amazon CloudWatch</a:t>
              </a:r>
              <a:endParaRPr lang="en-US" sz="16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pic>
          <p:nvPicPr>
            <p:cNvPr id="34" name="Graphic 33">
              <a:extLst>
                <a:ext uri="{FF2B5EF4-FFF2-40B4-BE49-F238E27FC236}">
                  <a16:creationId xmlns:a16="http://schemas.microsoft.com/office/drawing/2014/main" id="{F9B64CC4-F084-BC46-B14F-9261587AB974}"/>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742172" y="4621268"/>
              <a:ext cx="711200" cy="711200"/>
            </a:xfrm>
            <a:prstGeom prst="rect">
              <a:avLst/>
            </a:prstGeom>
          </p:spPr>
        </p:pic>
        <p:sp>
          <p:nvSpPr>
            <p:cNvPr id="35" name="Rectangle 34">
              <a:extLst>
                <a:ext uri="{FF2B5EF4-FFF2-40B4-BE49-F238E27FC236}">
                  <a16:creationId xmlns:a16="http://schemas.microsoft.com/office/drawing/2014/main" id="{03B1E2DF-7BEF-7A4E-A8E3-007405EF17A9}"/>
                </a:ext>
              </a:extLst>
            </p:cNvPr>
            <p:cNvSpPr/>
            <p:nvPr/>
          </p:nvSpPr>
          <p:spPr>
            <a:xfrm>
              <a:off x="3861269" y="3827363"/>
              <a:ext cx="1411268" cy="584775"/>
            </a:xfrm>
            <a:prstGeom prst="rect">
              <a:avLst/>
            </a:prstGeom>
            <a:solidFill>
              <a:schemeClr val="bg1"/>
            </a:solidFill>
          </p:spPr>
          <p:txBody>
            <a:bodyPr wrap="square" rtlCol="0">
              <a:spAutoFit/>
            </a:bodyPr>
            <a:lstStyle/>
            <a:p>
              <a:pPr algn="ctr" rtl="0"/>
              <a:r>
                <a:rPr lang="zh-CN" sz="1600">
                  <a:solidFill>
                    <a:schemeClr val="tx1">
                      <a:lumMod val="85000"/>
                      <a:lumOff val="15000"/>
                    </a:schemeClr>
                  </a:solidFill>
                  <a:ea typeface="Amazon Ember" panose="020B0603020204020204" pitchFamily="34" charset="0"/>
                  <a:cs typeface="Amazon Ember" panose="020B0603020204020204" pitchFamily="34" charset="0"/>
                </a:rPr>
                <a:t>AWS Lambda 函数</a:t>
              </a:r>
            </a:p>
          </p:txBody>
        </p:sp>
        <p:pic>
          <p:nvPicPr>
            <p:cNvPr id="36" name="Graphic 35">
              <a:extLst>
                <a:ext uri="{FF2B5EF4-FFF2-40B4-BE49-F238E27FC236}">
                  <a16:creationId xmlns:a16="http://schemas.microsoft.com/office/drawing/2014/main" id="{49465031-7611-3F46-BA37-2C58171FBFB3}"/>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178707" y="2958593"/>
              <a:ext cx="809293" cy="809293"/>
            </a:xfrm>
            <a:prstGeom prst="rect">
              <a:avLst/>
            </a:prstGeom>
          </p:spPr>
        </p:pic>
        <p:sp>
          <p:nvSpPr>
            <p:cNvPr id="38" name="TextBox 37">
              <a:extLst>
                <a:ext uri="{FF2B5EF4-FFF2-40B4-BE49-F238E27FC236}">
                  <a16:creationId xmlns:a16="http://schemas.microsoft.com/office/drawing/2014/main" id="{54C89E8E-5104-3749-BE53-C82EADD1C484}"/>
                </a:ext>
              </a:extLst>
            </p:cNvPr>
            <p:cNvSpPr txBox="1"/>
            <p:nvPr/>
          </p:nvSpPr>
          <p:spPr>
            <a:xfrm>
              <a:off x="8739533" y="3555089"/>
              <a:ext cx="3033367" cy="646331"/>
            </a:xfrm>
            <a:prstGeom prst="rect">
              <a:avLst/>
            </a:prstGeom>
            <a:solidFill>
              <a:schemeClr val="bg1"/>
            </a:solidFill>
          </p:spPr>
          <p:txBody>
            <a:bodyPr wrap="square" rtlCol="0">
              <a:spAutoFit/>
            </a:bodyPr>
            <a:lstStyle/>
            <a:p>
              <a:pPr algn="ctr" rtl="0"/>
              <a:r>
                <a:rPr lang="zh-CN">
                  <a:ea typeface="Amazon Ember" panose="020B0603020204020204" pitchFamily="34" charset="0"/>
                  <a:cs typeface="Amazon Ember" panose="020B0603020204020204" pitchFamily="34" charset="0"/>
                </a:rPr>
                <a:t>执行您的代码（仅在触发时）</a:t>
              </a:r>
            </a:p>
          </p:txBody>
        </p:sp>
        <p:sp>
          <p:nvSpPr>
            <p:cNvPr id="39" name="TextBox 38">
              <a:extLst>
                <a:ext uri="{FF2B5EF4-FFF2-40B4-BE49-F238E27FC236}">
                  <a16:creationId xmlns:a16="http://schemas.microsoft.com/office/drawing/2014/main" id="{54FFF743-EC7A-1246-8C4F-A4909CBC95FC}"/>
                </a:ext>
              </a:extLst>
            </p:cNvPr>
            <p:cNvSpPr txBox="1"/>
            <p:nvPr/>
          </p:nvSpPr>
          <p:spPr>
            <a:xfrm>
              <a:off x="9497885" y="4684480"/>
              <a:ext cx="1984542" cy="584775"/>
            </a:xfrm>
            <a:prstGeom prst="rect">
              <a:avLst/>
            </a:prstGeom>
            <a:solidFill>
              <a:schemeClr val="bg1"/>
            </a:solidFill>
          </p:spPr>
          <p:txBody>
            <a:bodyPr wrap="square" rtlCol="0">
              <a:spAutoFit/>
            </a:bodyPr>
            <a:lstStyle/>
            <a:p>
              <a:pPr rtl="0"/>
              <a:r>
                <a:rPr lang="zh-CN" sz="1600" i="1" dirty="0">
                  <a:solidFill>
                    <a:schemeClr val="accent5"/>
                  </a:solidFill>
                  <a:ea typeface="Amazon Ember" panose="020B0603020204020204" pitchFamily="34" charset="0"/>
                  <a:cs typeface="Amazon Ember" panose="020B0603020204020204" pitchFamily="34" charset="0"/>
                </a:rPr>
                <a:t>日志记录、</a:t>
              </a:r>
              <a:br>
                <a:rPr lang="en-US" altLang="zh-CN" sz="1600" i="1" dirty="0">
                  <a:solidFill>
                    <a:schemeClr val="accent5"/>
                  </a:solidFill>
                  <a:ea typeface="Amazon Ember" panose="020B0603020204020204" pitchFamily="34" charset="0"/>
                  <a:cs typeface="Amazon Ember" panose="020B0603020204020204" pitchFamily="34" charset="0"/>
                </a:rPr>
              </a:br>
              <a:r>
                <a:rPr lang="zh-CN" sz="1600" i="1" dirty="0">
                  <a:solidFill>
                    <a:schemeClr val="accent5"/>
                  </a:solidFill>
                  <a:ea typeface="Amazon Ember" panose="020B0603020204020204" pitchFamily="34" charset="0"/>
                  <a:cs typeface="Amazon Ember" panose="020B0603020204020204" pitchFamily="34" charset="0"/>
                </a:rPr>
                <a:t>监控和指标</a:t>
              </a:r>
            </a:p>
          </p:txBody>
        </p:sp>
      </p:grpSp>
    </p:spTree>
    <p:custDataLst>
      <p:tags r:id="rId1"/>
    </p:custDataLst>
    <p:extLst>
      <p:ext uri="{BB962C8B-B14F-4D97-AF65-F5344CB8AC3E}">
        <p14:creationId xmlns:p14="http://schemas.microsoft.com/office/powerpoint/2010/main" val="3900023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365125"/>
            <a:ext cx="9208376" cy="474119"/>
          </a:xfrm>
        </p:spPr>
        <p:txBody>
          <a:bodyPr rtlCol="0"/>
          <a:lstStyle/>
          <a:p>
            <a:pPr rtl="0"/>
            <a:r>
              <a:rPr lang="zh-CN" sz="3600"/>
              <a:t>基于计划的 Lambda 函数示例：</a:t>
            </a:r>
            <a:br>
              <a:rPr lang="en-US" sz="3600" dirty="0"/>
            </a:br>
            <a:r>
              <a:rPr lang="zh-CN" sz="3600"/>
              <a:t>启动和停止 EC2 实例</a:t>
            </a:r>
          </a:p>
        </p:txBody>
      </p:sp>
      <p:sp>
        <p:nvSpPr>
          <p:cNvPr id="75" name="TextBox 74"/>
          <p:cNvSpPr txBox="1"/>
          <p:nvPr/>
        </p:nvSpPr>
        <p:spPr>
          <a:xfrm rot="16200000">
            <a:off x="1444182" y="727608"/>
            <a:ext cx="461665" cy="1708160"/>
          </a:xfrm>
          <a:prstGeom prst="rect">
            <a:avLst/>
          </a:prstGeom>
          <a:noFill/>
        </p:spPr>
        <p:txBody>
          <a:bodyPr vert="vert" wrap="none" rtlCol="0">
            <a:spAutoFit/>
          </a:bodyPr>
          <a:lstStyle/>
          <a:p>
            <a:pPr rtl="0"/>
            <a:r>
              <a:rPr lang="zh-CN" b="1">
                <a:solidFill>
                  <a:schemeClr val="accent5"/>
                </a:solidFill>
                <a:latin typeface="Amazon Ember Light" panose="020B0403020204020204" pitchFamily="34" charset="0"/>
                <a:ea typeface="Microsoft YaHei" panose="020B0503020204020204" pitchFamily="34" charset="-122"/>
                <a:cs typeface="Amazon Ember Light" panose="020B0403020204020204" pitchFamily="34" charset="0"/>
              </a:rPr>
              <a:t>停止实例的示例</a:t>
            </a:r>
          </a:p>
        </p:txBody>
      </p:sp>
      <p:sp>
        <p:nvSpPr>
          <p:cNvPr id="76" name="TextBox 75"/>
          <p:cNvSpPr txBox="1"/>
          <p:nvPr/>
        </p:nvSpPr>
        <p:spPr>
          <a:xfrm rot="16200000">
            <a:off x="1455345" y="3483642"/>
            <a:ext cx="461665" cy="1477328"/>
          </a:xfrm>
          <a:prstGeom prst="rect">
            <a:avLst/>
          </a:prstGeom>
          <a:noFill/>
        </p:spPr>
        <p:txBody>
          <a:bodyPr vert="vert" wrap="none" rtlCol="0">
            <a:spAutoFit/>
          </a:bodyPr>
          <a:lstStyle/>
          <a:p>
            <a:pPr rtl="0"/>
            <a:r>
              <a:rPr lang="zh-CN" b="1">
                <a:solidFill>
                  <a:schemeClr val="accent5"/>
                </a:solidFill>
                <a:latin typeface="Amazon Ember Light" panose="020B0403020204020204" pitchFamily="34" charset="0"/>
                <a:ea typeface="Microsoft YaHei" panose="020B0503020204020204" pitchFamily="34" charset="-122"/>
                <a:cs typeface="Amazon Ember Light" panose="020B0403020204020204" pitchFamily="34" charset="0"/>
              </a:rPr>
              <a:t>启动实例示例</a:t>
            </a:r>
          </a:p>
        </p:txBody>
      </p:sp>
      <p:grpSp>
        <p:nvGrpSpPr>
          <p:cNvPr id="11" name="Group 10" descr="daigram showing a lambda function that stops EC2 instances. Details in the notes below the slide.">
            <a:extLst>
              <a:ext uri="{FF2B5EF4-FFF2-40B4-BE49-F238E27FC236}">
                <a16:creationId xmlns:a16="http://schemas.microsoft.com/office/drawing/2014/main" id="{314E282C-637E-C54D-9099-FC728068F93D}"/>
              </a:ext>
            </a:extLst>
          </p:cNvPr>
          <p:cNvGrpSpPr/>
          <p:nvPr/>
        </p:nvGrpSpPr>
        <p:grpSpPr>
          <a:xfrm>
            <a:off x="1858098" y="1834840"/>
            <a:ext cx="9490317" cy="1825773"/>
            <a:chOff x="1056522" y="1558042"/>
            <a:chExt cx="9490317" cy="1825773"/>
          </a:xfrm>
        </p:grpSpPr>
        <p:grpSp>
          <p:nvGrpSpPr>
            <p:cNvPr id="70" name="Group 69"/>
            <p:cNvGrpSpPr/>
            <p:nvPr/>
          </p:nvGrpSpPr>
          <p:grpSpPr>
            <a:xfrm>
              <a:off x="4170648" y="1565995"/>
              <a:ext cx="2563431" cy="1694709"/>
              <a:chOff x="4170648" y="1565995"/>
              <a:chExt cx="2563431" cy="1694709"/>
            </a:xfrm>
          </p:grpSpPr>
          <p:sp>
            <p:nvSpPr>
              <p:cNvPr id="19" name="Oval 18"/>
              <p:cNvSpPr>
                <a:spLocks noChangeAspect="1"/>
              </p:cNvSpPr>
              <p:nvPr/>
            </p:nvSpPr>
            <p:spPr>
              <a:xfrm>
                <a:off x="4170648" y="2874403"/>
                <a:ext cx="376247" cy="376247"/>
              </a:xfrm>
              <a:prstGeom prst="ellipse">
                <a:avLst/>
              </a:prstGeom>
              <a:solidFill>
                <a:schemeClr val="accent5"/>
              </a:solidFill>
              <a:ln w="63500" cap="flat" cmpd="dbl">
                <a:solidFill>
                  <a:schemeClr val="bg1"/>
                </a:solidFill>
                <a:round/>
              </a:ln>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rtl="0">
                  <a:defRPr/>
                </a:pPr>
                <a:r>
                  <a:rPr lang="zh-CN" b="1">
                    <a:solidFill>
                      <a:schemeClr val="bg1">
                        <a:lumMod val="95000"/>
                      </a:schemeClr>
                    </a:solidFill>
                    <a:latin typeface="Amazon Ember Light" panose="020B0403020204020204" pitchFamily="34" charset="0"/>
                    <a:ea typeface="Microsoft YaHei" panose="020B0503020204020204" pitchFamily="34" charset="-122"/>
                    <a:cs typeface="Amazon Ember Light" panose="020B0403020204020204" pitchFamily="34" charset="0"/>
                  </a:rPr>
                  <a:t>2</a:t>
                </a:r>
              </a:p>
            </p:txBody>
          </p:sp>
          <p:pic>
            <p:nvPicPr>
              <p:cNvPr id="14" name="Picture 13"/>
              <p:cNvPicPr>
                <a:picLocks noChangeAspect="1"/>
              </p:cNvPicPr>
              <p:nvPr/>
            </p:nvPicPr>
            <p:blipFill>
              <a:blip r:embed="rId4"/>
              <a:stretch>
                <a:fillRect/>
              </a:stretch>
            </p:blipFill>
            <p:spPr>
              <a:xfrm>
                <a:off x="4597125" y="1565995"/>
                <a:ext cx="788727" cy="913584"/>
              </a:xfrm>
              <a:prstGeom prst="rect">
                <a:avLst/>
              </a:prstGeom>
              <a:ln w="9525">
                <a:solidFill>
                  <a:schemeClr val="tx1"/>
                </a:solidFill>
              </a:ln>
            </p:spPr>
          </p:pic>
          <p:sp>
            <p:nvSpPr>
              <p:cNvPr id="30" name="TextBox 29"/>
              <p:cNvSpPr txBox="1"/>
              <p:nvPr/>
            </p:nvSpPr>
            <p:spPr>
              <a:xfrm>
                <a:off x="5594554" y="2159234"/>
                <a:ext cx="995785" cy="338554"/>
              </a:xfrm>
              <a:prstGeom prst="rect">
                <a:avLst/>
              </a:prstGeom>
              <a:noFill/>
            </p:spPr>
            <p:txBody>
              <a:bodyPr wrap="none" rtlCol="0">
                <a:spAutoFit/>
              </a:bodyPr>
              <a:lstStyle/>
              <a:p>
                <a:pPr rtl="0"/>
                <a:r>
                  <a:rPr lang="zh-CN" sz="1600">
                    <a:latin typeface="Amazon Ember Light" panose="020B0403020204020204" pitchFamily="34" charset="0"/>
                    <a:ea typeface="Microsoft YaHei" panose="020B0503020204020204" pitchFamily="34" charset="-122"/>
                    <a:cs typeface="Amazon Ember Light" panose="020B0403020204020204" pitchFamily="34" charset="0"/>
                  </a:rPr>
                  <a:t>IAM 角色</a:t>
                </a:r>
              </a:p>
            </p:txBody>
          </p:sp>
          <p:sp>
            <p:nvSpPr>
              <p:cNvPr id="57" name="TextBox 56"/>
              <p:cNvSpPr txBox="1"/>
              <p:nvPr/>
            </p:nvSpPr>
            <p:spPr>
              <a:xfrm>
                <a:off x="4552585" y="2922150"/>
                <a:ext cx="2181494" cy="338554"/>
              </a:xfrm>
              <a:prstGeom prst="rect">
                <a:avLst/>
              </a:prstGeom>
              <a:noFill/>
            </p:spPr>
            <p:txBody>
              <a:bodyPr wrap="square" rtlCol="0">
                <a:spAutoFit/>
              </a:bodyPr>
              <a:lstStyle/>
              <a:p>
                <a:pPr algn="ctr" rtl="0"/>
                <a:r>
                  <a:rPr lang="zh-CN" sz="1600" dirty="0">
                    <a:latin typeface="Amazon Ember Light" panose="020B0403020204020204" pitchFamily="34" charset="0"/>
                    <a:ea typeface="Microsoft YaHei" panose="020B0503020204020204" pitchFamily="34" charset="-122"/>
                    <a:cs typeface="Amazon Ember Light" panose="020B0403020204020204" pitchFamily="34" charset="0"/>
                  </a:rPr>
                  <a:t>已触发 Lambda 函数</a:t>
                </a:r>
              </a:p>
            </p:txBody>
          </p:sp>
        </p:grpSp>
        <p:grpSp>
          <p:nvGrpSpPr>
            <p:cNvPr id="37" name="Group 36"/>
            <p:cNvGrpSpPr/>
            <p:nvPr/>
          </p:nvGrpSpPr>
          <p:grpSpPr>
            <a:xfrm>
              <a:off x="1056522" y="2799040"/>
              <a:ext cx="2212970" cy="584775"/>
              <a:chOff x="1056522" y="2799040"/>
              <a:chExt cx="2212970" cy="584775"/>
            </a:xfrm>
          </p:grpSpPr>
          <p:sp>
            <p:nvSpPr>
              <p:cNvPr id="18" name="Oval 17"/>
              <p:cNvSpPr>
                <a:spLocks noChangeAspect="1"/>
              </p:cNvSpPr>
              <p:nvPr/>
            </p:nvSpPr>
            <p:spPr>
              <a:xfrm>
                <a:off x="1056522" y="2874403"/>
                <a:ext cx="376247" cy="376247"/>
              </a:xfrm>
              <a:prstGeom prst="ellipse">
                <a:avLst/>
              </a:prstGeom>
              <a:solidFill>
                <a:schemeClr val="accent5"/>
              </a:solidFill>
              <a:ln w="63500" cap="flat" cmpd="dbl">
                <a:solidFill>
                  <a:schemeClr val="bg1"/>
                </a:solidFill>
                <a:round/>
              </a:ln>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rtl="0">
                  <a:defRPr/>
                </a:pPr>
                <a:r>
                  <a:rPr lang="zh-CN" b="1" dirty="0">
                    <a:solidFill>
                      <a:schemeClr val="bg1">
                        <a:lumMod val="95000"/>
                      </a:schemeClr>
                    </a:solidFill>
                    <a:latin typeface="Amazon Ember Light" panose="020B0403020204020204" pitchFamily="34" charset="0"/>
                    <a:ea typeface="Microsoft YaHei" panose="020B0503020204020204" pitchFamily="34" charset="-122"/>
                    <a:cs typeface="Amazon Ember Light" panose="020B0403020204020204" pitchFamily="34" charset="0"/>
                  </a:rPr>
                  <a:t>1</a:t>
                </a:r>
              </a:p>
            </p:txBody>
          </p:sp>
          <p:sp>
            <p:nvSpPr>
              <p:cNvPr id="59" name="TextBox 58"/>
              <p:cNvSpPr txBox="1"/>
              <p:nvPr/>
            </p:nvSpPr>
            <p:spPr>
              <a:xfrm>
                <a:off x="1439763" y="2799040"/>
                <a:ext cx="1829729" cy="584775"/>
              </a:xfrm>
              <a:prstGeom prst="rect">
                <a:avLst/>
              </a:prstGeom>
              <a:noFill/>
            </p:spPr>
            <p:txBody>
              <a:bodyPr wrap="square" rtlCol="0">
                <a:spAutoFit/>
              </a:bodyPr>
              <a:lstStyle/>
              <a:p>
                <a:pPr algn="ctr" rtl="0"/>
                <a:r>
                  <a:rPr lang="zh-CN" sz="1600" dirty="0">
                    <a:latin typeface="Amazon Ember Light" panose="020B0403020204020204" pitchFamily="34" charset="0"/>
                    <a:ea typeface="Microsoft YaHei" panose="020B0503020204020204" pitchFamily="34" charset="-122"/>
                    <a:cs typeface="Amazon Ember Light" panose="020B0403020204020204" pitchFamily="34" charset="0"/>
                  </a:rPr>
                  <a:t>基于时间的 CloudWatch 事件</a:t>
                </a:r>
                <a:endParaRPr lang="en-US" sz="1600" dirty="0">
                  <a:latin typeface="Amazon Ember Light" panose="020B0403020204020204" pitchFamily="34" charset="0"/>
                  <a:ea typeface="Microsoft YaHei" panose="020B0503020204020204" pitchFamily="34" charset="-122"/>
                  <a:cs typeface="Amazon Ember Light" panose="020B0403020204020204" pitchFamily="34" charset="0"/>
                </a:endParaRPr>
              </a:p>
            </p:txBody>
          </p:sp>
        </p:grpSp>
        <p:grpSp>
          <p:nvGrpSpPr>
            <p:cNvPr id="71" name="Group 70"/>
            <p:cNvGrpSpPr/>
            <p:nvPr/>
          </p:nvGrpSpPr>
          <p:grpSpPr>
            <a:xfrm>
              <a:off x="8255857" y="1599283"/>
              <a:ext cx="2290982" cy="1651366"/>
              <a:chOff x="8255857" y="1599283"/>
              <a:chExt cx="2290982" cy="1651366"/>
            </a:xfrm>
          </p:grpSpPr>
          <p:sp>
            <p:nvSpPr>
              <p:cNvPr id="20" name="Oval 19"/>
              <p:cNvSpPr>
                <a:spLocks noChangeAspect="1"/>
              </p:cNvSpPr>
              <p:nvPr/>
            </p:nvSpPr>
            <p:spPr>
              <a:xfrm>
                <a:off x="8255857" y="2874402"/>
                <a:ext cx="376247" cy="376247"/>
              </a:xfrm>
              <a:prstGeom prst="ellipse">
                <a:avLst/>
              </a:prstGeom>
              <a:solidFill>
                <a:schemeClr val="accent5"/>
              </a:solidFill>
              <a:ln w="63500" cap="flat" cmpd="dbl">
                <a:solidFill>
                  <a:schemeClr val="bg1"/>
                </a:solidFill>
                <a:round/>
              </a:ln>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rtl="0">
                  <a:defRPr/>
                </a:pPr>
                <a:r>
                  <a:rPr lang="zh-CN" b="1">
                    <a:solidFill>
                      <a:schemeClr val="bg1">
                        <a:lumMod val="95000"/>
                      </a:schemeClr>
                    </a:solidFill>
                    <a:latin typeface="Amazon Ember Light" panose="020B0403020204020204" pitchFamily="34" charset="0"/>
                    <a:ea typeface="Microsoft YaHei" panose="020B0503020204020204" pitchFamily="34" charset="-122"/>
                    <a:cs typeface="Amazon Ember Light" panose="020B0403020204020204" pitchFamily="34" charset="0"/>
                  </a:rPr>
                  <a:t>3</a:t>
                </a:r>
              </a:p>
            </p:txBody>
          </p:sp>
          <p:sp>
            <p:nvSpPr>
              <p:cNvPr id="32" name="Octagon 31"/>
              <p:cNvSpPr/>
              <p:nvPr/>
            </p:nvSpPr>
            <p:spPr>
              <a:xfrm>
                <a:off x="9127111" y="1599283"/>
                <a:ext cx="883910" cy="843175"/>
              </a:xfrm>
              <a:prstGeom prst="octagon">
                <a:avLst/>
              </a:prstGeom>
              <a:solidFill>
                <a:srgbClr val="FF0002">
                  <a:alpha val="65098"/>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zh-CN" sz="1600">
                    <a:latin typeface="Amazon Ember Light" panose="020B0403020204020204" pitchFamily="34" charset="0"/>
                    <a:ea typeface="Microsoft YaHei" panose="020B0503020204020204" pitchFamily="34" charset="-122"/>
                    <a:cs typeface="Amazon Ember Light" panose="020B0403020204020204" pitchFamily="34" charset="0"/>
                  </a:rPr>
                  <a:t>停止</a:t>
                </a:r>
              </a:p>
            </p:txBody>
          </p:sp>
          <p:sp>
            <p:nvSpPr>
              <p:cNvPr id="61" name="TextBox 60"/>
              <p:cNvSpPr txBox="1"/>
              <p:nvPr/>
            </p:nvSpPr>
            <p:spPr>
              <a:xfrm>
                <a:off x="8478050" y="2908547"/>
                <a:ext cx="2068789" cy="338554"/>
              </a:xfrm>
              <a:prstGeom prst="rect">
                <a:avLst/>
              </a:prstGeom>
              <a:noFill/>
            </p:spPr>
            <p:txBody>
              <a:bodyPr wrap="square" rtlCol="0">
                <a:spAutoFit/>
              </a:bodyPr>
              <a:lstStyle/>
              <a:p>
                <a:pPr algn="ctr" rtl="0"/>
                <a:r>
                  <a:rPr lang="zh-CN" sz="1600" dirty="0">
                    <a:latin typeface="Amazon Ember Light" panose="020B0403020204020204" pitchFamily="34" charset="0"/>
                    <a:ea typeface="Microsoft YaHei" panose="020B0503020204020204" pitchFamily="34" charset="-122"/>
                    <a:cs typeface="Amazon Ember Light" panose="020B0403020204020204" pitchFamily="34" charset="0"/>
                  </a:rPr>
                  <a:t>停止 EC2 实例</a:t>
                </a:r>
              </a:p>
            </p:txBody>
          </p:sp>
        </p:grpSp>
        <p:pic>
          <p:nvPicPr>
            <p:cNvPr id="48" name="Graphic 42">
              <a:extLst>
                <a:ext uri="{FF2B5EF4-FFF2-40B4-BE49-F238E27FC236}">
                  <a16:creationId xmlns:a16="http://schemas.microsoft.com/office/drawing/2014/main" id="{4130D902-988A-C441-B94E-F5D6D001FFB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220764" y="1988022"/>
              <a:ext cx="820329" cy="772537"/>
            </a:xfrm>
            <a:prstGeom prst="rect">
              <a:avLst/>
            </a:prstGeom>
          </p:spPr>
        </p:pic>
        <p:pic>
          <p:nvPicPr>
            <p:cNvPr id="51" name="Graphic 54">
              <a:extLst>
                <a:ext uri="{FF2B5EF4-FFF2-40B4-BE49-F238E27FC236}">
                  <a16:creationId xmlns:a16="http://schemas.microsoft.com/office/drawing/2014/main" id="{50E1591F-DA4C-934C-BDCB-2E69767A65B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582085" y="1558042"/>
              <a:ext cx="788337" cy="742408"/>
            </a:xfrm>
            <a:prstGeom prst="rect">
              <a:avLst/>
            </a:prstGeom>
          </p:spPr>
        </p:pic>
        <p:cxnSp>
          <p:nvCxnSpPr>
            <p:cNvPr id="78" name="Straight Arrow Connector 77">
              <a:extLst>
                <a:ext uri="{FF2B5EF4-FFF2-40B4-BE49-F238E27FC236}">
                  <a16:creationId xmlns:a16="http://schemas.microsoft.com/office/drawing/2014/main" id="{21BBC288-5AFD-AB40-A3F3-F427E49EB12C}"/>
                </a:ext>
              </a:extLst>
            </p:cNvPr>
            <p:cNvCxnSpPr/>
            <p:nvPr/>
          </p:nvCxnSpPr>
          <p:spPr>
            <a:xfrm>
              <a:off x="2712851" y="1988022"/>
              <a:ext cx="1645920" cy="0"/>
            </a:xfrm>
            <a:prstGeom prst="straightConnector1">
              <a:avLst/>
            </a:prstGeom>
            <a:noFill/>
            <a:ln w="12700" cap="flat" cmpd="sng" algn="ctr">
              <a:solidFill>
                <a:srgbClr val="545B64"/>
              </a:solidFill>
              <a:prstDash val="solid"/>
              <a:miter lim="800000"/>
              <a:headEnd type="none" w="med" len="sm"/>
              <a:tailEnd type="arrow" w="med" len="sm"/>
            </a:ln>
            <a:effectLst/>
          </p:spPr>
        </p:cxnSp>
        <p:cxnSp>
          <p:nvCxnSpPr>
            <p:cNvPr id="80" name="Straight Arrow Connector 79">
              <a:extLst>
                <a:ext uri="{FF2B5EF4-FFF2-40B4-BE49-F238E27FC236}">
                  <a16:creationId xmlns:a16="http://schemas.microsoft.com/office/drawing/2014/main" id="{21BBC288-5AFD-AB40-A3F3-F427E49EB12C}"/>
                </a:ext>
              </a:extLst>
            </p:cNvPr>
            <p:cNvCxnSpPr/>
            <p:nvPr/>
          </p:nvCxnSpPr>
          <p:spPr>
            <a:xfrm>
              <a:off x="6715181" y="1988022"/>
              <a:ext cx="1645920" cy="0"/>
            </a:xfrm>
            <a:prstGeom prst="straightConnector1">
              <a:avLst/>
            </a:prstGeom>
            <a:noFill/>
            <a:ln w="12700" cap="flat" cmpd="sng" algn="ctr">
              <a:solidFill>
                <a:srgbClr val="545B64"/>
              </a:solidFill>
              <a:prstDash val="solid"/>
              <a:miter lim="800000"/>
              <a:headEnd type="none" w="med" len="sm"/>
              <a:tailEnd type="arrow" w="med" len="sm"/>
            </a:ln>
            <a:effectLst/>
          </p:spPr>
        </p:cxnSp>
        <p:pic>
          <p:nvPicPr>
            <p:cNvPr id="49" name="Graphic 48">
              <a:extLst>
                <a:ext uri="{FF2B5EF4-FFF2-40B4-BE49-F238E27FC236}">
                  <a16:creationId xmlns:a16="http://schemas.microsoft.com/office/drawing/2014/main" id="{B3FBAE75-978F-5A4E-864C-D5C40AA9705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812476" y="1568749"/>
              <a:ext cx="834271" cy="834271"/>
            </a:xfrm>
            <a:prstGeom prst="rect">
              <a:avLst/>
            </a:prstGeom>
          </p:spPr>
        </p:pic>
        <p:pic>
          <p:nvPicPr>
            <p:cNvPr id="55" name="Graphic 54">
              <a:extLst>
                <a:ext uri="{FF2B5EF4-FFF2-40B4-BE49-F238E27FC236}">
                  <a16:creationId xmlns:a16="http://schemas.microsoft.com/office/drawing/2014/main" id="{29AD1758-66A2-2D48-823B-608EBAFFD41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493835" y="1686945"/>
              <a:ext cx="1159538" cy="1159538"/>
            </a:xfrm>
            <a:prstGeom prst="rect">
              <a:avLst/>
            </a:prstGeom>
          </p:spPr>
        </p:pic>
      </p:grpSp>
      <p:grpSp>
        <p:nvGrpSpPr>
          <p:cNvPr id="10" name="Group 9" descr="daigram showing a lambda function that starts EC2 instances. Details in the notes below the slide.">
            <a:extLst>
              <a:ext uri="{FF2B5EF4-FFF2-40B4-BE49-F238E27FC236}">
                <a16:creationId xmlns:a16="http://schemas.microsoft.com/office/drawing/2014/main" id="{E5535C7D-6046-1D4F-9B0B-29F821D1EC09}"/>
              </a:ext>
            </a:extLst>
          </p:cNvPr>
          <p:cNvGrpSpPr/>
          <p:nvPr/>
        </p:nvGrpSpPr>
        <p:grpSpPr>
          <a:xfrm>
            <a:off x="1867826" y="4309619"/>
            <a:ext cx="9365269" cy="1752294"/>
            <a:chOff x="1047353" y="4254249"/>
            <a:chExt cx="9365269" cy="1752294"/>
          </a:xfrm>
        </p:grpSpPr>
        <p:pic>
          <p:nvPicPr>
            <p:cNvPr id="54" name="Graphic 137">
              <a:extLst>
                <a:ext uri="{FF2B5EF4-FFF2-40B4-BE49-F238E27FC236}">
                  <a16:creationId xmlns:a16="http://schemas.microsoft.com/office/drawing/2014/main" id="{5B22B109-5C82-FA40-91FB-DE791C44FEB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577586" y="4385485"/>
              <a:ext cx="1125643" cy="1125643"/>
            </a:xfrm>
            <a:prstGeom prst="rect">
              <a:avLst/>
            </a:prstGeom>
          </p:spPr>
        </p:pic>
        <p:grpSp>
          <p:nvGrpSpPr>
            <p:cNvPr id="73" name="Group 72"/>
            <p:cNvGrpSpPr/>
            <p:nvPr/>
          </p:nvGrpSpPr>
          <p:grpSpPr>
            <a:xfrm>
              <a:off x="4176458" y="4275097"/>
              <a:ext cx="2577636" cy="1717843"/>
              <a:chOff x="4176458" y="4275097"/>
              <a:chExt cx="2577636" cy="1717843"/>
            </a:xfrm>
          </p:grpSpPr>
          <p:sp>
            <p:nvSpPr>
              <p:cNvPr id="22" name="Oval 21"/>
              <p:cNvSpPr>
                <a:spLocks noChangeAspect="1"/>
              </p:cNvSpPr>
              <p:nvPr/>
            </p:nvSpPr>
            <p:spPr>
              <a:xfrm>
                <a:off x="4176458" y="5549920"/>
                <a:ext cx="376247" cy="376247"/>
              </a:xfrm>
              <a:prstGeom prst="ellipse">
                <a:avLst/>
              </a:prstGeom>
              <a:solidFill>
                <a:schemeClr val="accent4">
                  <a:lumMod val="50000"/>
                </a:schemeClr>
              </a:solidFill>
              <a:ln w="63500" cap="flat" cmpd="dbl">
                <a:solidFill>
                  <a:schemeClr val="bg1"/>
                </a:solidFill>
                <a:round/>
              </a:ln>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rtl="0">
                  <a:defRPr/>
                </a:pPr>
                <a:r>
                  <a:rPr lang="zh-CN" b="1">
                    <a:solidFill>
                      <a:schemeClr val="bg1">
                        <a:lumMod val="95000"/>
                      </a:schemeClr>
                    </a:solidFill>
                    <a:latin typeface="Amazon Ember Light" panose="020B0403020204020204" pitchFamily="34" charset="0"/>
                    <a:ea typeface="Microsoft YaHei" panose="020B0503020204020204" pitchFamily="34" charset="-122"/>
                    <a:cs typeface="Amazon Ember Light" panose="020B0403020204020204" pitchFamily="34" charset="0"/>
                  </a:rPr>
                  <a:t>5</a:t>
                </a:r>
              </a:p>
            </p:txBody>
          </p:sp>
          <p:pic>
            <p:nvPicPr>
              <p:cNvPr id="42" name="Picture 41"/>
              <p:cNvPicPr>
                <a:picLocks noChangeAspect="1"/>
              </p:cNvPicPr>
              <p:nvPr/>
            </p:nvPicPr>
            <p:blipFill>
              <a:blip r:embed="rId4"/>
              <a:stretch>
                <a:fillRect/>
              </a:stretch>
            </p:blipFill>
            <p:spPr>
              <a:xfrm>
                <a:off x="4683930" y="4275097"/>
                <a:ext cx="788727" cy="913584"/>
              </a:xfrm>
              <a:prstGeom prst="rect">
                <a:avLst/>
              </a:prstGeom>
              <a:ln w="9525">
                <a:solidFill>
                  <a:schemeClr val="tx1"/>
                </a:solidFill>
              </a:ln>
            </p:spPr>
          </p:pic>
          <p:sp>
            <p:nvSpPr>
              <p:cNvPr id="63" name="TextBox 62"/>
              <p:cNvSpPr txBox="1"/>
              <p:nvPr/>
            </p:nvSpPr>
            <p:spPr>
              <a:xfrm>
                <a:off x="5549091" y="4899086"/>
                <a:ext cx="995785" cy="338554"/>
              </a:xfrm>
              <a:prstGeom prst="rect">
                <a:avLst/>
              </a:prstGeom>
              <a:noFill/>
            </p:spPr>
            <p:txBody>
              <a:bodyPr wrap="none" rtlCol="0">
                <a:spAutoFit/>
              </a:bodyPr>
              <a:lstStyle/>
              <a:p>
                <a:pPr rtl="0"/>
                <a:r>
                  <a:rPr lang="zh-CN" sz="1600">
                    <a:latin typeface="Amazon Ember Light" panose="020B0403020204020204" pitchFamily="34" charset="0"/>
                    <a:ea typeface="Microsoft YaHei" panose="020B0503020204020204" pitchFamily="34" charset="-122"/>
                    <a:cs typeface="Amazon Ember Light" panose="020B0403020204020204" pitchFamily="34" charset="0"/>
                  </a:rPr>
                  <a:t>IAM 角色</a:t>
                </a:r>
              </a:p>
            </p:txBody>
          </p:sp>
          <p:sp>
            <p:nvSpPr>
              <p:cNvPr id="64" name="TextBox 63"/>
              <p:cNvSpPr txBox="1"/>
              <p:nvPr/>
            </p:nvSpPr>
            <p:spPr>
              <a:xfrm>
                <a:off x="4604180" y="5654386"/>
                <a:ext cx="2149914" cy="338554"/>
              </a:xfrm>
              <a:prstGeom prst="rect">
                <a:avLst/>
              </a:prstGeom>
              <a:noFill/>
            </p:spPr>
            <p:txBody>
              <a:bodyPr wrap="square" rtlCol="0">
                <a:spAutoFit/>
              </a:bodyPr>
              <a:lstStyle/>
              <a:p>
                <a:pPr algn="ctr" rtl="0"/>
                <a:r>
                  <a:rPr lang="zh-CN" sz="1600" dirty="0">
                    <a:latin typeface="Amazon Ember Light" panose="020B0403020204020204" pitchFamily="34" charset="0"/>
                    <a:ea typeface="Microsoft YaHei" panose="020B0503020204020204" pitchFamily="34" charset="-122"/>
                    <a:cs typeface="Amazon Ember Light" panose="020B0403020204020204" pitchFamily="34" charset="0"/>
                  </a:rPr>
                  <a:t>已触发 Lambda 函数</a:t>
                </a:r>
              </a:p>
            </p:txBody>
          </p:sp>
        </p:grpSp>
        <p:sp>
          <p:nvSpPr>
            <p:cNvPr id="21" name="Oval 20"/>
            <p:cNvSpPr>
              <a:spLocks noChangeAspect="1"/>
            </p:cNvSpPr>
            <p:nvPr/>
          </p:nvSpPr>
          <p:spPr>
            <a:xfrm>
              <a:off x="1047353" y="5546055"/>
              <a:ext cx="376247" cy="376247"/>
            </a:xfrm>
            <a:prstGeom prst="ellipse">
              <a:avLst/>
            </a:prstGeom>
            <a:solidFill>
              <a:schemeClr val="accent4">
                <a:lumMod val="50000"/>
              </a:schemeClr>
            </a:solidFill>
            <a:ln w="63500" cap="flat" cmpd="dbl">
              <a:solidFill>
                <a:schemeClr val="bg1"/>
              </a:solidFill>
              <a:round/>
            </a:ln>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rtl="0">
                <a:defRPr/>
              </a:pPr>
              <a:r>
                <a:rPr lang="zh-CN" b="1">
                  <a:solidFill>
                    <a:schemeClr val="bg1">
                      <a:lumMod val="95000"/>
                    </a:schemeClr>
                  </a:solidFill>
                  <a:latin typeface="Amazon Ember Light" panose="020B0403020204020204" pitchFamily="34" charset="0"/>
                  <a:ea typeface="Microsoft YaHei" panose="020B0503020204020204" pitchFamily="34" charset="-122"/>
                  <a:cs typeface="Amazon Ember Light" panose="020B0403020204020204" pitchFamily="34" charset="0"/>
                </a:rPr>
                <a:t>4</a:t>
              </a:r>
            </a:p>
          </p:txBody>
        </p:sp>
        <p:grpSp>
          <p:nvGrpSpPr>
            <p:cNvPr id="74" name="Group 73"/>
            <p:cNvGrpSpPr/>
            <p:nvPr/>
          </p:nvGrpSpPr>
          <p:grpSpPr>
            <a:xfrm>
              <a:off x="8234838" y="4282844"/>
              <a:ext cx="2177784" cy="1710096"/>
              <a:chOff x="8198557" y="4282844"/>
              <a:chExt cx="2177784" cy="1710096"/>
            </a:xfrm>
          </p:grpSpPr>
          <p:sp>
            <p:nvSpPr>
              <p:cNvPr id="66" name="TextBox 65"/>
              <p:cNvSpPr txBox="1"/>
              <p:nvPr/>
            </p:nvSpPr>
            <p:spPr>
              <a:xfrm>
                <a:off x="8616018" y="5654386"/>
                <a:ext cx="1760323" cy="338554"/>
              </a:xfrm>
              <a:prstGeom prst="rect">
                <a:avLst/>
              </a:prstGeom>
              <a:noFill/>
            </p:spPr>
            <p:txBody>
              <a:bodyPr wrap="square" rtlCol="0">
                <a:spAutoFit/>
              </a:bodyPr>
              <a:lstStyle/>
              <a:p>
                <a:pPr algn="ctr" rtl="0"/>
                <a:r>
                  <a:rPr lang="zh-CN" sz="1600" dirty="0">
                    <a:latin typeface="Amazon Ember Light" panose="020B0403020204020204" pitchFamily="34" charset="0"/>
                    <a:ea typeface="Microsoft YaHei" panose="020B0503020204020204" pitchFamily="34" charset="-122"/>
                    <a:cs typeface="Amazon Ember Light" panose="020B0403020204020204" pitchFamily="34" charset="0"/>
                  </a:rPr>
                  <a:t>启动 EC2 实例</a:t>
                </a:r>
              </a:p>
            </p:txBody>
          </p:sp>
          <p:sp>
            <p:nvSpPr>
              <p:cNvPr id="68" name="Oval 67"/>
              <p:cNvSpPr/>
              <p:nvPr/>
            </p:nvSpPr>
            <p:spPr>
              <a:xfrm>
                <a:off x="9227987" y="4282844"/>
                <a:ext cx="740949" cy="70680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1200" dirty="0">
                  <a:latin typeface="Amazon Ember Light" panose="020B0403020204020204" pitchFamily="34" charset="0"/>
                  <a:ea typeface="Microsoft YaHei" panose="020B0503020204020204" pitchFamily="34" charset="-122"/>
                  <a:cs typeface="Amazon Ember Light" panose="020B0403020204020204" pitchFamily="34" charset="0"/>
                </a:endParaRPr>
              </a:p>
            </p:txBody>
          </p:sp>
          <p:sp>
            <p:nvSpPr>
              <p:cNvPr id="69" name="Oval 68"/>
              <p:cNvSpPr>
                <a:spLocks noChangeAspect="1"/>
              </p:cNvSpPr>
              <p:nvPr/>
            </p:nvSpPr>
            <p:spPr>
              <a:xfrm>
                <a:off x="8198557" y="5547373"/>
                <a:ext cx="376247" cy="376247"/>
              </a:xfrm>
              <a:prstGeom prst="ellipse">
                <a:avLst/>
              </a:prstGeom>
              <a:solidFill>
                <a:schemeClr val="accent4">
                  <a:lumMod val="50000"/>
                </a:schemeClr>
              </a:solidFill>
              <a:ln w="63500" cap="flat" cmpd="dbl">
                <a:solidFill>
                  <a:schemeClr val="bg1"/>
                </a:solidFill>
                <a:round/>
              </a:ln>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rtl="0">
                  <a:defRPr/>
                </a:pPr>
                <a:r>
                  <a:rPr lang="zh-CN" b="1">
                    <a:solidFill>
                      <a:schemeClr val="bg1">
                        <a:lumMod val="95000"/>
                      </a:schemeClr>
                    </a:solidFill>
                    <a:latin typeface="Amazon Ember Light" panose="020B0403020204020204" pitchFamily="34" charset="0"/>
                    <a:ea typeface="Microsoft YaHei" panose="020B0503020204020204" pitchFamily="34" charset="-122"/>
                    <a:cs typeface="Amazon Ember Light" panose="020B0403020204020204" pitchFamily="34" charset="0"/>
                  </a:rPr>
                  <a:t>6</a:t>
                </a:r>
              </a:p>
            </p:txBody>
          </p:sp>
          <p:sp>
            <p:nvSpPr>
              <p:cNvPr id="33" name="TextBox 32"/>
              <p:cNvSpPr txBox="1"/>
              <p:nvPr/>
            </p:nvSpPr>
            <p:spPr>
              <a:xfrm>
                <a:off x="9276899" y="4497745"/>
                <a:ext cx="595035" cy="338554"/>
              </a:xfrm>
              <a:prstGeom prst="rect">
                <a:avLst/>
              </a:prstGeom>
              <a:noFill/>
            </p:spPr>
            <p:txBody>
              <a:bodyPr wrap="none" rtlCol="0">
                <a:spAutoFit/>
              </a:bodyPr>
              <a:lstStyle/>
              <a:p>
                <a:pPr rtl="0"/>
                <a:r>
                  <a:rPr lang="zh-CN" sz="1600">
                    <a:solidFill>
                      <a:schemeClr val="bg1"/>
                    </a:solidFill>
                    <a:latin typeface="Amazon Ember Light" panose="020B0403020204020204" pitchFamily="34" charset="0"/>
                    <a:ea typeface="Microsoft YaHei" panose="020B0503020204020204" pitchFamily="34" charset="-122"/>
                    <a:cs typeface="Amazon Ember Light" panose="020B0403020204020204" pitchFamily="34" charset="0"/>
                  </a:rPr>
                  <a:t>开始</a:t>
                </a:r>
              </a:p>
            </p:txBody>
          </p:sp>
        </p:grpSp>
        <p:pic>
          <p:nvPicPr>
            <p:cNvPr id="52" name="Graphic 54">
              <a:extLst>
                <a:ext uri="{FF2B5EF4-FFF2-40B4-BE49-F238E27FC236}">
                  <a16:creationId xmlns:a16="http://schemas.microsoft.com/office/drawing/2014/main" id="{50E1591F-DA4C-934C-BDCB-2E69767A65B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585055" y="4292502"/>
              <a:ext cx="788727" cy="742776"/>
            </a:xfrm>
            <a:prstGeom prst="rect">
              <a:avLst/>
            </a:prstGeom>
          </p:spPr>
        </p:pic>
        <p:cxnSp>
          <p:nvCxnSpPr>
            <p:cNvPr id="81" name="Straight Arrow Connector 80">
              <a:extLst>
                <a:ext uri="{FF2B5EF4-FFF2-40B4-BE49-F238E27FC236}">
                  <a16:creationId xmlns:a16="http://schemas.microsoft.com/office/drawing/2014/main" id="{21BBC288-5AFD-AB40-A3F3-F427E49EB12C}"/>
                </a:ext>
              </a:extLst>
            </p:cNvPr>
            <p:cNvCxnSpPr/>
            <p:nvPr/>
          </p:nvCxnSpPr>
          <p:spPr>
            <a:xfrm>
              <a:off x="2743986" y="4723826"/>
              <a:ext cx="1645920" cy="0"/>
            </a:xfrm>
            <a:prstGeom prst="straightConnector1">
              <a:avLst/>
            </a:prstGeom>
            <a:noFill/>
            <a:ln w="12700" cap="flat" cmpd="sng" algn="ctr">
              <a:solidFill>
                <a:srgbClr val="545B64"/>
              </a:solidFill>
              <a:prstDash val="solid"/>
              <a:miter lim="800000"/>
              <a:headEnd type="none" w="med" len="sm"/>
              <a:tailEnd type="arrow" w="med" len="sm"/>
            </a:ln>
            <a:effectLst/>
          </p:spPr>
        </p:cxnSp>
        <p:cxnSp>
          <p:nvCxnSpPr>
            <p:cNvPr id="82" name="Straight Arrow Connector 81">
              <a:extLst>
                <a:ext uri="{FF2B5EF4-FFF2-40B4-BE49-F238E27FC236}">
                  <a16:creationId xmlns:a16="http://schemas.microsoft.com/office/drawing/2014/main" id="{21BBC288-5AFD-AB40-A3F3-F427E49EB12C}"/>
                </a:ext>
              </a:extLst>
            </p:cNvPr>
            <p:cNvCxnSpPr/>
            <p:nvPr/>
          </p:nvCxnSpPr>
          <p:spPr>
            <a:xfrm>
              <a:off x="6814412" y="4723826"/>
              <a:ext cx="1645920" cy="0"/>
            </a:xfrm>
            <a:prstGeom prst="straightConnector1">
              <a:avLst/>
            </a:prstGeom>
            <a:noFill/>
            <a:ln w="12700" cap="flat" cmpd="sng" algn="ctr">
              <a:solidFill>
                <a:srgbClr val="545B64"/>
              </a:solidFill>
              <a:prstDash val="solid"/>
              <a:miter lim="800000"/>
              <a:headEnd type="none" w="med" len="sm"/>
              <a:tailEnd type="arrow" w="med" len="sm"/>
            </a:ln>
            <a:effectLst/>
          </p:spPr>
        </p:cxnSp>
        <p:pic>
          <p:nvPicPr>
            <p:cNvPr id="44" name="Graphic 42">
              <a:extLst>
                <a:ext uri="{FF2B5EF4-FFF2-40B4-BE49-F238E27FC236}">
                  <a16:creationId xmlns:a16="http://schemas.microsoft.com/office/drawing/2014/main" id="{4130D902-988A-C441-B94E-F5D6D001FFB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314859" y="4696137"/>
              <a:ext cx="820329" cy="772537"/>
            </a:xfrm>
            <a:prstGeom prst="rect">
              <a:avLst/>
            </a:prstGeom>
          </p:spPr>
        </p:pic>
        <p:pic>
          <p:nvPicPr>
            <p:cNvPr id="50" name="Graphic 49">
              <a:extLst>
                <a:ext uri="{FF2B5EF4-FFF2-40B4-BE49-F238E27FC236}">
                  <a16:creationId xmlns:a16="http://schemas.microsoft.com/office/drawing/2014/main" id="{23CA003E-C1CA-1848-9BCC-899C7AC9ED8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837801" y="4254249"/>
              <a:ext cx="834271" cy="834271"/>
            </a:xfrm>
            <a:prstGeom prst="rect">
              <a:avLst/>
            </a:prstGeom>
          </p:spPr>
        </p:pic>
        <p:sp>
          <p:nvSpPr>
            <p:cNvPr id="56" name="TextBox 55">
              <a:extLst>
                <a:ext uri="{FF2B5EF4-FFF2-40B4-BE49-F238E27FC236}">
                  <a16:creationId xmlns:a16="http://schemas.microsoft.com/office/drawing/2014/main" id="{8320D7C4-8035-784B-ABDD-B3087B26D56E}"/>
                </a:ext>
              </a:extLst>
            </p:cNvPr>
            <p:cNvSpPr txBox="1"/>
            <p:nvPr/>
          </p:nvSpPr>
          <p:spPr>
            <a:xfrm>
              <a:off x="1422396" y="5421768"/>
              <a:ext cx="1801272" cy="584775"/>
            </a:xfrm>
            <a:prstGeom prst="rect">
              <a:avLst/>
            </a:prstGeom>
            <a:noFill/>
          </p:spPr>
          <p:txBody>
            <a:bodyPr wrap="square" rtlCol="0">
              <a:spAutoFit/>
            </a:bodyPr>
            <a:lstStyle/>
            <a:p>
              <a:pPr algn="ctr" rtl="0"/>
              <a:r>
                <a:rPr lang="zh-CN" sz="1600" dirty="0">
                  <a:latin typeface="Amazon Ember Light" panose="020B0403020204020204" pitchFamily="34" charset="0"/>
                  <a:ea typeface="Microsoft YaHei" panose="020B0503020204020204" pitchFamily="34" charset="-122"/>
                  <a:cs typeface="Amazon Ember Light" panose="020B0403020204020204" pitchFamily="34" charset="0"/>
                </a:rPr>
                <a:t>基于时间的 CloudWatch 事件</a:t>
              </a:r>
              <a:endParaRPr lang="en-US" sz="1600" dirty="0">
                <a:latin typeface="Amazon Ember Light" panose="020B0403020204020204" pitchFamily="34" charset="0"/>
                <a:ea typeface="Microsoft YaHei" panose="020B0503020204020204" pitchFamily="34" charset="-122"/>
                <a:cs typeface="Amazon Ember Light" panose="020B0403020204020204" pitchFamily="34" charset="0"/>
              </a:endParaRPr>
            </a:p>
          </p:txBody>
        </p:sp>
      </p:grpSp>
      <p:sp>
        <p:nvSpPr>
          <p:cNvPr id="46" name="Footer Placeholder 40">
            <a:extLst>
              <a:ext uri="{FF2B5EF4-FFF2-40B4-BE49-F238E27FC236}">
                <a16:creationId xmlns:a16="http://schemas.microsoft.com/office/drawing/2014/main" id="{32793AE8-A0F9-41B2-BF9F-42CFDD2FDCC6}"/>
              </a:ext>
              <a:ext uri="{C183D7F6-B498-43B3-948B-1728B52AA6E4}">
                <adec:decorative xmlns:adec="http://schemas.microsoft.com/office/drawing/2017/decorative" val="1"/>
              </a:ext>
            </a:extLst>
          </p:cNvPr>
          <p:cNvSpPr txBox="1">
            <a:spLocks/>
          </p:cNvSpPr>
          <p:nvPr/>
        </p:nvSpPr>
        <p:spPr>
          <a:xfrm>
            <a:off x="571500" y="6508750"/>
            <a:ext cx="3735457" cy="365125"/>
          </a:xfrm>
          <a:prstGeom prst="rect">
            <a:avLst/>
          </a:prstGeom>
        </p:spPr>
        <p:txBody>
          <a:bodyPr vert="horz" lIns="91440" tIns="45720" rIns="91440" bIns="45720" rtlCol="0" anchor="ctr"/>
          <a:lstStyle>
            <a:defPPr>
              <a:defRPr lang="en-US"/>
            </a:defPPr>
            <a:lvl1pPr marL="0" algn="l" defTabSz="914400" rtl="0" eaLnBrk="1" latinLnBrk="0" hangingPunct="1">
              <a:defRPr sz="900" b="0" i="0" kern="120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zh-CN">
                <a:ea typeface="Microsoft YaHei" panose="020B0503020204020204" pitchFamily="34" charset="-122"/>
              </a:rPr>
              <a:t>© 2019 Amazon Web Services, Inc. 或其附属公司。保留所有权利。</a:t>
            </a:r>
            <a:endParaRPr lang="en-US" dirty="0">
              <a:ea typeface="Microsoft YaHei" panose="020B0503020204020204" pitchFamily="34" charset="-122"/>
            </a:endParaRPr>
          </a:p>
        </p:txBody>
      </p:sp>
    </p:spTree>
    <p:custDataLst>
      <p:tags r:id="rId1"/>
    </p:custDataLst>
    <p:extLst>
      <p:ext uri="{BB962C8B-B14F-4D97-AF65-F5344CB8AC3E}">
        <p14:creationId xmlns:p14="http://schemas.microsoft.com/office/powerpoint/2010/main" val="3557153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Autofit/>
          </a:bodyPr>
          <a:lstStyle/>
          <a:p>
            <a:pPr rtl="0"/>
            <a:r>
              <a:rPr lang="zh-CN" sz="3600"/>
              <a:t>基于事件的 Lambda 函数示例：</a:t>
            </a:r>
            <a:br>
              <a:rPr lang="en-US" sz="3600" dirty="0"/>
            </a:br>
            <a:r>
              <a:rPr lang="zh-CN" sz="3600"/>
              <a:t>创建缩略图像</a:t>
            </a:r>
          </a:p>
        </p:txBody>
      </p:sp>
      <p:grpSp>
        <p:nvGrpSpPr>
          <p:cNvPr id="6" name="Group 5" descr="diagram showing a user uploading photos to S3, where Lambda is invoked. Details description in the notes below the slide.">
            <a:extLst>
              <a:ext uri="{FF2B5EF4-FFF2-40B4-BE49-F238E27FC236}">
                <a16:creationId xmlns:a16="http://schemas.microsoft.com/office/drawing/2014/main" id="{2DF9778C-F7FE-1641-8BEE-EC31193D3638}"/>
              </a:ext>
            </a:extLst>
          </p:cNvPr>
          <p:cNvGrpSpPr/>
          <p:nvPr/>
        </p:nvGrpSpPr>
        <p:grpSpPr>
          <a:xfrm>
            <a:off x="1083418" y="1358074"/>
            <a:ext cx="8752896" cy="4851657"/>
            <a:chOff x="1083418" y="1358074"/>
            <a:chExt cx="8752896" cy="4851657"/>
          </a:xfrm>
        </p:grpSpPr>
        <p:pic>
          <p:nvPicPr>
            <p:cNvPr id="86" name="Graphic 38">
              <a:extLst>
                <a:ext uri="{FF2B5EF4-FFF2-40B4-BE49-F238E27FC236}">
                  <a16:creationId xmlns:a16="http://schemas.microsoft.com/office/drawing/2014/main" id="{D5E5831E-982F-7A42-87F0-F1973D84D2A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216191" y="3995882"/>
              <a:ext cx="1270484" cy="1270484"/>
            </a:xfrm>
            <a:prstGeom prst="rect">
              <a:avLst/>
            </a:prstGeom>
          </p:spPr>
        </p:pic>
        <p:sp>
          <p:nvSpPr>
            <p:cNvPr id="50" name="Freeform 49"/>
            <p:cNvSpPr/>
            <p:nvPr/>
          </p:nvSpPr>
          <p:spPr bwMode="auto">
            <a:xfrm>
              <a:off x="5326920" y="3913339"/>
              <a:ext cx="1451548" cy="377810"/>
            </a:xfrm>
            <a:custGeom>
              <a:avLst/>
              <a:gdLst>
                <a:gd name="connsiteX0" fmla="*/ 1247775 w 1247775"/>
                <a:gd name="connsiteY0" fmla="*/ 400132 h 428707"/>
                <a:gd name="connsiteX1" fmla="*/ 638175 w 1247775"/>
                <a:gd name="connsiteY1" fmla="*/ 82 h 428707"/>
                <a:gd name="connsiteX2" fmla="*/ 0 w 1247775"/>
                <a:gd name="connsiteY2" fmla="*/ 428707 h 428707"/>
              </a:gdLst>
              <a:ahLst/>
              <a:cxnLst>
                <a:cxn ang="0">
                  <a:pos x="connsiteX0" y="connsiteY0"/>
                </a:cxn>
                <a:cxn ang="0">
                  <a:pos x="connsiteX1" y="connsiteY1"/>
                </a:cxn>
                <a:cxn ang="0">
                  <a:pos x="connsiteX2" y="connsiteY2"/>
                </a:cxn>
              </a:cxnLst>
              <a:rect l="l" t="t" r="r" b="b"/>
              <a:pathLst>
                <a:path w="1247775" h="428707">
                  <a:moveTo>
                    <a:pt x="1247775" y="400132"/>
                  </a:moveTo>
                  <a:cubicBezTo>
                    <a:pt x="1046956" y="197726"/>
                    <a:pt x="846137" y="-4680"/>
                    <a:pt x="638175" y="82"/>
                  </a:cubicBezTo>
                  <a:cubicBezTo>
                    <a:pt x="430213" y="4844"/>
                    <a:pt x="215106" y="216775"/>
                    <a:pt x="0" y="428707"/>
                  </a:cubicBezTo>
                </a:path>
              </a:pathLst>
            </a:custGeom>
            <a:ln w="28575">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n-US" dirty="0">
                <a:latin typeface="Amazon Ember Light" panose="020B0403020204020204" pitchFamily="34" charset="0"/>
                <a:ea typeface="Microsoft YaHei" panose="020B0503020204020204" pitchFamily="34" charset="-122"/>
                <a:cs typeface="Amazon Ember Light" panose="020B0403020204020204" pitchFamily="34" charset="0"/>
              </a:endParaRPr>
            </a:p>
          </p:txBody>
        </p:sp>
        <p:sp>
          <p:nvSpPr>
            <p:cNvPr id="15" name="Freeform 14"/>
            <p:cNvSpPr/>
            <p:nvPr/>
          </p:nvSpPr>
          <p:spPr>
            <a:xfrm>
              <a:off x="6422751" y="4199221"/>
              <a:ext cx="1333948" cy="1473798"/>
            </a:xfrm>
            <a:custGeom>
              <a:avLst/>
              <a:gdLst>
                <a:gd name="connsiteX0" fmla="*/ 172123 w 1333948"/>
                <a:gd name="connsiteY0" fmla="*/ 1473798 h 1473798"/>
                <a:gd name="connsiteX1" fmla="*/ 1021977 w 1333948"/>
                <a:gd name="connsiteY1" fmla="*/ 1409252 h 1473798"/>
                <a:gd name="connsiteX2" fmla="*/ 1151068 w 1333948"/>
                <a:gd name="connsiteY2" fmla="*/ 1183341 h 1473798"/>
                <a:gd name="connsiteX3" fmla="*/ 1172584 w 1333948"/>
                <a:gd name="connsiteY3" fmla="*/ 344245 h 1473798"/>
                <a:gd name="connsiteX4" fmla="*/ 1333948 w 1333948"/>
                <a:gd name="connsiteY4" fmla="*/ 53788 h 1473798"/>
                <a:gd name="connsiteX5" fmla="*/ 1129553 w 1333948"/>
                <a:gd name="connsiteY5" fmla="*/ 0 h 1473798"/>
                <a:gd name="connsiteX6" fmla="*/ 677732 w 1333948"/>
                <a:gd name="connsiteY6" fmla="*/ 344245 h 1473798"/>
                <a:gd name="connsiteX7" fmla="*/ 301214 w 1333948"/>
                <a:gd name="connsiteY7" fmla="*/ 268941 h 1473798"/>
                <a:gd name="connsiteX8" fmla="*/ 86061 w 1333948"/>
                <a:gd name="connsiteY8" fmla="*/ 322729 h 1473798"/>
                <a:gd name="connsiteX9" fmla="*/ 0 w 1333948"/>
                <a:gd name="connsiteY9" fmla="*/ 1118795 h 1473798"/>
                <a:gd name="connsiteX10" fmla="*/ 172123 w 1333948"/>
                <a:gd name="connsiteY10" fmla="*/ 1473798 h 1473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3948" h="1473798">
                  <a:moveTo>
                    <a:pt x="172123" y="1473798"/>
                  </a:moveTo>
                  <a:lnTo>
                    <a:pt x="1021977" y="1409252"/>
                  </a:lnTo>
                  <a:lnTo>
                    <a:pt x="1151068" y="1183341"/>
                  </a:lnTo>
                  <a:lnTo>
                    <a:pt x="1172584" y="344245"/>
                  </a:lnTo>
                  <a:lnTo>
                    <a:pt x="1333948" y="53788"/>
                  </a:lnTo>
                  <a:lnTo>
                    <a:pt x="1129553" y="0"/>
                  </a:lnTo>
                  <a:lnTo>
                    <a:pt x="677732" y="344245"/>
                  </a:lnTo>
                  <a:lnTo>
                    <a:pt x="301214" y="268941"/>
                  </a:lnTo>
                  <a:lnTo>
                    <a:pt x="86061" y="322729"/>
                  </a:lnTo>
                  <a:lnTo>
                    <a:pt x="0" y="1118795"/>
                  </a:lnTo>
                  <a:lnTo>
                    <a:pt x="172123" y="1473798"/>
                  </a:lnTo>
                  <a:close/>
                </a:path>
              </a:pathLst>
            </a:custGeom>
            <a:noFill/>
          </p:spPr>
          <p:txBody>
            <a:bodyPr wrap="none" lIns="0" tIns="0" rIns="0" bIns="0" rtlCol="0">
              <a:noAutofit/>
            </a:bodyPr>
            <a:lstStyle/>
            <a:p>
              <a:pPr algn="ctr" rtl="0"/>
              <a:endParaRPr lang="en-US" sz="1400" dirty="0">
                <a:solidFill>
                  <a:schemeClr val="tx1"/>
                </a:solidFill>
                <a:latin typeface="Amazon Ember Light" panose="020B0403020204020204" pitchFamily="34" charset="0"/>
                <a:ea typeface="Microsoft YaHei" panose="020B0503020204020204" pitchFamily="34" charset="-122"/>
                <a:cs typeface="Amazon Ember Light" panose="020B0403020204020204" pitchFamily="34" charset="0"/>
              </a:endParaRPr>
            </a:p>
          </p:txBody>
        </p:sp>
        <p:sp>
          <p:nvSpPr>
            <p:cNvPr id="9" name="TextBox 8"/>
            <p:cNvSpPr txBox="1"/>
            <p:nvPr/>
          </p:nvSpPr>
          <p:spPr>
            <a:xfrm>
              <a:off x="4537950" y="3123804"/>
              <a:ext cx="636586" cy="439588"/>
            </a:xfrm>
            <a:prstGeom prst="rect">
              <a:avLst/>
            </a:prstGeom>
            <a:noFill/>
          </p:spPr>
          <p:txBody>
            <a:bodyPr wrap="none" lIns="0" tIns="0" rIns="0" bIns="0" rtlCol="0">
              <a:noAutofit/>
            </a:bodyPr>
            <a:lstStyle>
              <a:defPPr>
                <a:defRPr lang="en-US"/>
              </a:defPPr>
              <a:lvl1pPr algn="ctr">
                <a:defRPr sz="1400">
                  <a:latin typeface="Amazon Ember" panose="02000000000000000000" pitchFamily="2" charset="0"/>
                  <a:ea typeface="Amazon Ember" panose="02000000000000000000" pitchFamily="2" charset="0"/>
                </a:defRPr>
              </a:lvl1pPr>
            </a:lstStyle>
            <a:p>
              <a:pPr rtl="0"/>
              <a:r>
                <a:rPr lang="zh-CN" sz="2000">
                  <a:solidFill>
                    <a:srgbClr val="000000"/>
                  </a:solidFill>
                  <a:latin typeface="Amazon Ember Light" panose="020B0403020204020204" pitchFamily="34" charset="0"/>
                  <a:ea typeface="Microsoft YaHei" panose="020B0503020204020204" pitchFamily="34" charset="-122"/>
                  <a:cs typeface="Amazon Ember Light" panose="020B0403020204020204" pitchFamily="34" charset="0"/>
                </a:rPr>
                <a:t>源存储桶</a:t>
              </a:r>
              <a:endParaRPr lang="en-US" sz="2000" dirty="0">
                <a:solidFill>
                  <a:srgbClr val="000000"/>
                </a:solidFill>
                <a:latin typeface="Amazon Ember Light" panose="020B0403020204020204" pitchFamily="34" charset="0"/>
                <a:ea typeface="Microsoft YaHei" panose="020B0503020204020204" pitchFamily="34" charset="-122"/>
                <a:cs typeface="Amazon Ember Light" panose="020B0403020204020204" pitchFamily="34" charset="0"/>
              </a:endParaRPr>
            </a:p>
          </p:txBody>
        </p:sp>
        <p:sp>
          <p:nvSpPr>
            <p:cNvPr id="10" name="TextBox 9"/>
            <p:cNvSpPr txBox="1"/>
            <p:nvPr/>
          </p:nvSpPr>
          <p:spPr>
            <a:xfrm>
              <a:off x="4532001" y="5271431"/>
              <a:ext cx="636586" cy="439588"/>
            </a:xfrm>
            <a:prstGeom prst="rect">
              <a:avLst/>
            </a:prstGeom>
            <a:noFill/>
          </p:spPr>
          <p:txBody>
            <a:bodyPr wrap="none" lIns="0" tIns="0" rIns="0" bIns="0" rtlCol="0">
              <a:noAutofit/>
            </a:bodyPr>
            <a:lstStyle>
              <a:defPPr>
                <a:defRPr lang="en-US"/>
              </a:defPPr>
              <a:lvl1pPr algn="ctr">
                <a:defRPr sz="1400">
                  <a:latin typeface="Amazon Ember" panose="02000000000000000000" pitchFamily="2" charset="0"/>
                  <a:ea typeface="Amazon Ember" panose="02000000000000000000" pitchFamily="2" charset="0"/>
                </a:defRPr>
              </a:lvl1pPr>
            </a:lstStyle>
            <a:p>
              <a:pPr rtl="0"/>
              <a:r>
                <a:rPr lang="zh-CN" sz="2000">
                  <a:solidFill>
                    <a:srgbClr val="000000"/>
                  </a:solidFill>
                  <a:latin typeface="Amazon Ember Light" panose="020B0403020204020204" pitchFamily="34" charset="0"/>
                  <a:ea typeface="Microsoft YaHei" panose="020B0503020204020204" pitchFamily="34" charset="-122"/>
                  <a:cs typeface="Amazon Ember Light" panose="020B0403020204020204" pitchFamily="34" charset="0"/>
                </a:rPr>
                <a:t>目标存储桶</a:t>
              </a:r>
              <a:endParaRPr lang="en-US" sz="2000" dirty="0">
                <a:solidFill>
                  <a:srgbClr val="000000"/>
                </a:solidFill>
                <a:latin typeface="Amazon Ember Light" panose="020B0403020204020204" pitchFamily="34" charset="0"/>
                <a:ea typeface="Microsoft YaHei" panose="020B0503020204020204" pitchFamily="34" charset="-122"/>
                <a:cs typeface="Amazon Ember Light" panose="020B0403020204020204" pitchFamily="34" charset="0"/>
              </a:endParaRPr>
            </a:p>
          </p:txBody>
        </p:sp>
        <p:sp>
          <p:nvSpPr>
            <p:cNvPr id="18" name="Oval 17"/>
            <p:cNvSpPr>
              <a:spLocks noChangeAspect="1"/>
            </p:cNvSpPr>
            <p:nvPr/>
          </p:nvSpPr>
          <p:spPr>
            <a:xfrm>
              <a:off x="1083418" y="1583451"/>
              <a:ext cx="376247" cy="376247"/>
            </a:xfrm>
            <a:prstGeom prst="ellipse">
              <a:avLst/>
            </a:prstGeom>
            <a:solidFill>
              <a:srgbClr val="000000"/>
            </a:solidFill>
            <a:ln w="63500" cap="flat" cmpd="dbl">
              <a:solidFill>
                <a:schemeClr val="bg1"/>
              </a:solidFill>
              <a:round/>
            </a:ln>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rtl="0">
                <a:defRPr/>
              </a:pPr>
              <a:r>
                <a:rPr lang="zh-CN" b="1">
                  <a:solidFill>
                    <a:srgbClr val="F2F2F2"/>
                  </a:solidFill>
                  <a:latin typeface="Amazon Ember Light" panose="020B0403020204020204" pitchFamily="34" charset="0"/>
                  <a:ea typeface="Microsoft YaHei" panose="020B0503020204020204" pitchFamily="34" charset="-122"/>
                  <a:cs typeface="Amazon Ember Light" panose="020B0403020204020204" pitchFamily="34" charset="0"/>
                </a:rPr>
                <a:t>1</a:t>
              </a:r>
              <a:endParaRPr lang="en-US" b="1" dirty="0">
                <a:solidFill>
                  <a:srgbClr val="F2F2F2"/>
                </a:solidFill>
                <a:latin typeface="Amazon Ember Light" panose="020B0403020204020204" pitchFamily="34" charset="0"/>
                <a:ea typeface="Microsoft YaHei" panose="020B0503020204020204" pitchFamily="34" charset="-122"/>
                <a:cs typeface="Amazon Ember Light" panose="020B0403020204020204" pitchFamily="34" charset="0"/>
              </a:endParaRPr>
            </a:p>
          </p:txBody>
        </p:sp>
        <p:sp>
          <p:nvSpPr>
            <p:cNvPr id="20" name="Oval 19"/>
            <p:cNvSpPr>
              <a:spLocks noChangeAspect="1"/>
            </p:cNvSpPr>
            <p:nvPr/>
          </p:nvSpPr>
          <p:spPr>
            <a:xfrm>
              <a:off x="6173614" y="1807832"/>
              <a:ext cx="376247" cy="376247"/>
            </a:xfrm>
            <a:prstGeom prst="ellipse">
              <a:avLst/>
            </a:prstGeom>
            <a:solidFill>
              <a:srgbClr val="000000"/>
            </a:solidFill>
            <a:ln w="63500" cap="flat" cmpd="dbl">
              <a:solidFill>
                <a:schemeClr val="bg1"/>
              </a:solidFill>
              <a:round/>
            </a:ln>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rtl="0">
                <a:defRPr/>
              </a:pPr>
              <a:r>
                <a:rPr lang="zh-CN" b="1">
                  <a:solidFill>
                    <a:srgbClr val="F2F2F2"/>
                  </a:solidFill>
                  <a:latin typeface="Amazon Ember Light" panose="020B0403020204020204" pitchFamily="34" charset="0"/>
                  <a:ea typeface="Microsoft YaHei" panose="020B0503020204020204" pitchFamily="34" charset="-122"/>
                  <a:cs typeface="Amazon Ember Light" panose="020B0403020204020204" pitchFamily="34" charset="0"/>
                </a:rPr>
                <a:t>3</a:t>
              </a:r>
              <a:endParaRPr lang="en-US" b="1" dirty="0">
                <a:solidFill>
                  <a:srgbClr val="F2F2F2"/>
                </a:solidFill>
                <a:latin typeface="Amazon Ember Light" panose="020B0403020204020204" pitchFamily="34" charset="0"/>
                <a:ea typeface="Microsoft YaHei" panose="020B0503020204020204" pitchFamily="34" charset="-122"/>
                <a:cs typeface="Amazon Ember Light" panose="020B0403020204020204" pitchFamily="34" charset="0"/>
              </a:endParaRPr>
            </a:p>
          </p:txBody>
        </p:sp>
        <p:sp>
          <p:nvSpPr>
            <p:cNvPr id="24" name="Rectangle 23"/>
            <p:cNvSpPr/>
            <p:nvPr/>
          </p:nvSpPr>
          <p:spPr>
            <a:xfrm>
              <a:off x="5432604" y="3515774"/>
              <a:ext cx="401479" cy="330844"/>
            </a:xfrm>
            <a:prstGeom prst="rect">
              <a:avLst/>
            </a:prstGeom>
            <a:noFill/>
          </p:spPr>
          <p:txBody>
            <a:bodyPr wrap="none" lIns="0" tIns="0" rIns="0" bIns="0" rtlCol="0">
              <a:noAutofit/>
            </a:bodyPr>
            <a:lstStyle/>
            <a:p>
              <a:pPr algn="ctr" rtl="0"/>
              <a:endParaRPr lang="en-US" sz="1400" dirty="0">
                <a:solidFill>
                  <a:schemeClr val="tx1"/>
                </a:solidFill>
                <a:latin typeface="Amazon Ember Light" panose="020B0403020204020204" pitchFamily="34" charset="0"/>
                <a:ea typeface="Microsoft YaHei" panose="020B0503020204020204" pitchFamily="34" charset="-122"/>
                <a:cs typeface="Amazon Ember Light" panose="020B0403020204020204" pitchFamily="34" charset="0"/>
              </a:endParaRPr>
            </a:p>
          </p:txBody>
        </p:sp>
        <p:sp>
          <p:nvSpPr>
            <p:cNvPr id="26" name="Rectangle 25"/>
            <p:cNvSpPr/>
            <p:nvPr/>
          </p:nvSpPr>
          <p:spPr>
            <a:xfrm>
              <a:off x="9364540" y="3813342"/>
              <a:ext cx="471774" cy="330844"/>
            </a:xfrm>
            <a:prstGeom prst="rect">
              <a:avLst/>
            </a:prstGeom>
            <a:noFill/>
          </p:spPr>
          <p:txBody>
            <a:bodyPr wrap="none" lIns="0" tIns="0" rIns="0" bIns="0" rtlCol="0">
              <a:noAutofit/>
            </a:bodyPr>
            <a:lstStyle/>
            <a:p>
              <a:pPr algn="ctr" rtl="0"/>
              <a:endParaRPr lang="en-US" sz="1400" dirty="0">
                <a:solidFill>
                  <a:schemeClr val="tx1"/>
                </a:solidFill>
                <a:latin typeface="Amazon Ember Light" panose="020B0403020204020204" pitchFamily="34" charset="0"/>
                <a:ea typeface="Microsoft YaHei" panose="020B0503020204020204" pitchFamily="34" charset="-122"/>
                <a:cs typeface="Amazon Ember Light" panose="020B0403020204020204" pitchFamily="34" charset="0"/>
              </a:endParaRPr>
            </a:p>
          </p:txBody>
        </p:sp>
        <p:sp>
          <p:nvSpPr>
            <p:cNvPr id="28" name="Rectangle 27"/>
            <p:cNvSpPr/>
            <p:nvPr/>
          </p:nvSpPr>
          <p:spPr>
            <a:xfrm>
              <a:off x="3384051" y="4144187"/>
              <a:ext cx="220980" cy="313318"/>
            </a:xfrm>
            <a:prstGeom prst="rect">
              <a:avLst/>
            </a:prstGeom>
            <a:noFill/>
          </p:spPr>
          <p:txBody>
            <a:bodyPr wrap="none" lIns="0" tIns="0" rIns="0" bIns="0" rtlCol="0">
              <a:noAutofit/>
            </a:bodyPr>
            <a:lstStyle/>
            <a:p>
              <a:pPr algn="ctr" rtl="0"/>
              <a:endParaRPr lang="en-US" sz="1400" dirty="0">
                <a:solidFill>
                  <a:schemeClr val="tx1"/>
                </a:solidFill>
                <a:latin typeface="Amazon Ember Light" panose="020B0403020204020204" pitchFamily="34" charset="0"/>
                <a:ea typeface="Microsoft YaHei" panose="020B0503020204020204" pitchFamily="34" charset="-122"/>
                <a:cs typeface="Amazon Ember Light" panose="020B0403020204020204" pitchFamily="34" charset="0"/>
              </a:endParaRPr>
            </a:p>
          </p:txBody>
        </p:sp>
        <p:pic>
          <p:nvPicPr>
            <p:cNvPr id="71" name="Picture 70"/>
            <p:cNvPicPr>
              <a:picLocks noChangeAspect="1"/>
            </p:cNvPicPr>
            <p:nvPr/>
          </p:nvPicPr>
          <p:blipFill>
            <a:blip r:embed="rId6"/>
            <a:stretch>
              <a:fillRect/>
            </a:stretch>
          </p:blipFill>
          <p:spPr>
            <a:xfrm>
              <a:off x="6711436" y="4266249"/>
              <a:ext cx="991431" cy="1147173"/>
            </a:xfrm>
            <a:prstGeom prst="rect">
              <a:avLst/>
            </a:prstGeom>
            <a:noFill/>
            <a:ln w="12700">
              <a:solidFill>
                <a:schemeClr val="tx1"/>
              </a:solidFill>
            </a:ln>
          </p:spPr>
        </p:pic>
        <p:sp>
          <p:nvSpPr>
            <p:cNvPr id="43" name="TextBox 42"/>
            <p:cNvSpPr txBox="1"/>
            <p:nvPr/>
          </p:nvSpPr>
          <p:spPr>
            <a:xfrm>
              <a:off x="7829065" y="4525434"/>
              <a:ext cx="922800" cy="466648"/>
            </a:xfrm>
            <a:prstGeom prst="rect">
              <a:avLst/>
            </a:prstGeom>
            <a:noFill/>
          </p:spPr>
          <p:txBody>
            <a:bodyPr wrap="none" lIns="0" tIns="0" rIns="0" bIns="0" rtlCol="0">
              <a:noAutofit/>
            </a:bodyPr>
            <a:lstStyle>
              <a:defPPr>
                <a:defRPr lang="en-US"/>
              </a:defPPr>
              <a:lvl1pPr algn="ctr">
                <a:defRPr sz="1400">
                  <a:latin typeface="Amazon Ember" panose="02000000000000000000" pitchFamily="2" charset="0"/>
                  <a:ea typeface="Amazon Ember" panose="02000000000000000000" pitchFamily="2" charset="0"/>
                </a:defRPr>
              </a:lvl1pPr>
            </a:lstStyle>
            <a:p>
              <a:pPr rtl="0"/>
              <a:r>
                <a:rPr lang="zh-CN" sz="2000" dirty="0">
                  <a:solidFill>
                    <a:srgbClr val="000000"/>
                  </a:solidFill>
                  <a:latin typeface="Amazon Ember Light" panose="020B0403020204020204" pitchFamily="34" charset="0"/>
                  <a:ea typeface="Microsoft YaHei" panose="020B0503020204020204" pitchFamily="34" charset="-122"/>
                  <a:cs typeface="Amazon Ember Light" panose="020B0403020204020204" pitchFamily="34" charset="0"/>
                </a:rPr>
                <a:t>访问策略</a:t>
              </a:r>
              <a:endParaRPr lang="en-US" sz="2000" dirty="0">
                <a:solidFill>
                  <a:srgbClr val="000000"/>
                </a:solidFill>
                <a:latin typeface="Amazon Ember Light" panose="020B0403020204020204" pitchFamily="34" charset="0"/>
                <a:ea typeface="Microsoft YaHei" panose="020B0503020204020204" pitchFamily="34" charset="-122"/>
                <a:cs typeface="Amazon Ember Light" panose="020B0403020204020204" pitchFamily="34" charset="0"/>
              </a:endParaRPr>
            </a:p>
          </p:txBody>
        </p:sp>
        <p:sp>
          <p:nvSpPr>
            <p:cNvPr id="44" name="TextBox 43"/>
            <p:cNvSpPr txBox="1"/>
            <p:nvPr/>
          </p:nvSpPr>
          <p:spPr>
            <a:xfrm>
              <a:off x="6637785" y="5571367"/>
              <a:ext cx="766964" cy="466648"/>
            </a:xfrm>
            <a:prstGeom prst="rect">
              <a:avLst/>
            </a:prstGeom>
            <a:noFill/>
          </p:spPr>
          <p:txBody>
            <a:bodyPr wrap="none" lIns="0" tIns="0" rIns="0" bIns="0" rtlCol="0">
              <a:noAutofit/>
            </a:bodyPr>
            <a:lstStyle>
              <a:defPPr>
                <a:defRPr lang="en-US"/>
              </a:defPPr>
              <a:lvl1pPr algn="ctr">
                <a:defRPr sz="1400">
                  <a:latin typeface="Amazon Ember" panose="02000000000000000000" pitchFamily="2" charset="0"/>
                  <a:ea typeface="Amazon Ember" panose="02000000000000000000" pitchFamily="2" charset="0"/>
                </a:defRPr>
              </a:lvl1pPr>
            </a:lstStyle>
            <a:p>
              <a:pPr rtl="0"/>
              <a:r>
                <a:rPr lang="zh-CN" sz="2000">
                  <a:solidFill>
                    <a:srgbClr val="000000"/>
                  </a:solidFill>
                  <a:latin typeface="Amazon Ember Light" panose="020B0403020204020204" pitchFamily="34" charset="0"/>
                  <a:ea typeface="Microsoft YaHei" panose="020B0503020204020204" pitchFamily="34" charset="-122"/>
                  <a:cs typeface="Amazon Ember Light" panose="020B0403020204020204" pitchFamily="34" charset="0"/>
                </a:rPr>
                <a:t>Lambda 函数</a:t>
              </a:r>
              <a:endParaRPr lang="en-US" sz="2000" dirty="0">
                <a:solidFill>
                  <a:srgbClr val="000000"/>
                </a:solidFill>
                <a:latin typeface="Amazon Ember Light" panose="020B0403020204020204" pitchFamily="34" charset="0"/>
                <a:ea typeface="Microsoft YaHei" panose="020B0503020204020204" pitchFamily="34" charset="-122"/>
                <a:cs typeface="Amazon Ember Light" panose="020B0403020204020204" pitchFamily="34" charset="0"/>
              </a:endParaRPr>
            </a:p>
          </p:txBody>
        </p:sp>
        <p:sp>
          <p:nvSpPr>
            <p:cNvPr id="48" name="TextBox 47"/>
            <p:cNvSpPr txBox="1"/>
            <p:nvPr/>
          </p:nvSpPr>
          <p:spPr>
            <a:xfrm>
              <a:off x="1567738" y="2587773"/>
              <a:ext cx="425449" cy="278857"/>
            </a:xfrm>
            <a:prstGeom prst="rect">
              <a:avLst/>
            </a:prstGeom>
            <a:noFill/>
          </p:spPr>
          <p:txBody>
            <a:bodyPr wrap="none" lIns="0" tIns="0" rIns="0" bIns="0" rtlCol="0">
              <a:noAutofit/>
            </a:bodyPr>
            <a:lstStyle>
              <a:defPPr>
                <a:defRPr lang="en-US"/>
              </a:defPPr>
              <a:lvl1pPr algn="ctr">
                <a:defRPr sz="1400">
                  <a:latin typeface="Amazon Ember" panose="02000000000000000000" pitchFamily="2" charset="0"/>
                  <a:ea typeface="Amazon Ember" panose="02000000000000000000" pitchFamily="2" charset="0"/>
                </a:defRPr>
              </a:lvl1pPr>
            </a:lstStyle>
            <a:p>
              <a:pPr rtl="0"/>
              <a:r>
                <a:rPr lang="zh-CN" sz="1600">
                  <a:solidFill>
                    <a:srgbClr val="000000"/>
                  </a:solidFill>
                  <a:latin typeface="Amazon Ember Light" panose="020B0403020204020204" pitchFamily="34" charset="0"/>
                  <a:ea typeface="Microsoft YaHei" panose="020B0503020204020204" pitchFamily="34" charset="-122"/>
                  <a:cs typeface="Amazon Ember Light" panose="020B0403020204020204" pitchFamily="34" charset="0"/>
                </a:rPr>
                <a:t>用户</a:t>
              </a:r>
              <a:endParaRPr lang="en-US" sz="1600" dirty="0">
                <a:solidFill>
                  <a:srgbClr val="000000"/>
                </a:solidFill>
                <a:latin typeface="Amazon Ember Light" panose="020B0403020204020204" pitchFamily="34" charset="0"/>
                <a:ea typeface="Microsoft YaHei" panose="020B0503020204020204" pitchFamily="34" charset="-122"/>
                <a:cs typeface="Amazon Ember Light" panose="020B0403020204020204" pitchFamily="34" charset="0"/>
              </a:endParaRPr>
            </a:p>
          </p:txBody>
        </p:sp>
        <p:pic>
          <p:nvPicPr>
            <p:cNvPr id="51" name="Picture 5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800000">
              <a:off x="6144276" y="3834205"/>
              <a:ext cx="672682" cy="693486"/>
            </a:xfrm>
            <a:prstGeom prst="rect">
              <a:avLst/>
            </a:prstGeom>
          </p:spPr>
        </p:pic>
        <p:sp>
          <p:nvSpPr>
            <p:cNvPr id="22" name="Oval 21"/>
            <p:cNvSpPr>
              <a:spLocks noChangeAspect="1"/>
            </p:cNvSpPr>
            <p:nvPr/>
          </p:nvSpPr>
          <p:spPr>
            <a:xfrm>
              <a:off x="6846788" y="3932906"/>
              <a:ext cx="376247" cy="376247"/>
            </a:xfrm>
            <a:prstGeom prst="ellipse">
              <a:avLst/>
            </a:prstGeom>
            <a:solidFill>
              <a:srgbClr val="000000"/>
            </a:solidFill>
            <a:ln w="63500" cap="flat" cmpd="dbl">
              <a:solidFill>
                <a:schemeClr val="bg1"/>
              </a:solidFill>
              <a:round/>
            </a:ln>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rtl="0">
                <a:defRPr/>
              </a:pPr>
              <a:r>
                <a:rPr lang="zh-CN" b="1">
                  <a:solidFill>
                    <a:srgbClr val="F2F2F2"/>
                  </a:solidFill>
                  <a:latin typeface="Amazon Ember Light" panose="020B0403020204020204" pitchFamily="34" charset="0"/>
                  <a:ea typeface="Microsoft YaHei" panose="020B0503020204020204" pitchFamily="34" charset="-122"/>
                  <a:cs typeface="Amazon Ember Light" panose="020B0403020204020204" pitchFamily="34" charset="0"/>
                </a:rPr>
                <a:t>5</a:t>
              </a:r>
              <a:endParaRPr lang="en-US" b="1" dirty="0">
                <a:solidFill>
                  <a:srgbClr val="F2F2F2"/>
                </a:solidFill>
                <a:latin typeface="Amazon Ember Light" panose="020B0403020204020204" pitchFamily="34" charset="0"/>
                <a:ea typeface="Microsoft YaHei" panose="020B0503020204020204" pitchFamily="34" charset="-122"/>
                <a:cs typeface="Amazon Ember Light" panose="020B0403020204020204" pitchFamily="34" charset="0"/>
              </a:endParaRPr>
            </a:p>
          </p:txBody>
        </p:sp>
        <p:sp>
          <p:nvSpPr>
            <p:cNvPr id="11" name="TextBox 10"/>
            <p:cNvSpPr txBox="1"/>
            <p:nvPr/>
          </p:nvSpPr>
          <p:spPr>
            <a:xfrm>
              <a:off x="6570821" y="3027287"/>
              <a:ext cx="1151736" cy="330844"/>
            </a:xfrm>
            <a:prstGeom prst="rect">
              <a:avLst/>
            </a:prstGeom>
            <a:noFill/>
          </p:spPr>
          <p:txBody>
            <a:bodyPr wrap="none" lIns="0" tIns="0" rIns="0" bIns="0" rtlCol="0">
              <a:noAutofit/>
            </a:bodyPr>
            <a:lstStyle>
              <a:defPPr>
                <a:defRPr lang="en-US"/>
              </a:defPPr>
              <a:lvl1pPr algn="ctr">
                <a:defRPr sz="1400">
                  <a:latin typeface="Amazon Ember" panose="02000000000000000000" pitchFamily="2" charset="0"/>
                  <a:ea typeface="Amazon Ember" panose="02000000000000000000" pitchFamily="2" charset="0"/>
                </a:defRPr>
              </a:lvl1pPr>
            </a:lstStyle>
            <a:p>
              <a:pPr rtl="0"/>
              <a:r>
                <a:rPr lang="zh-CN" sz="2000">
                  <a:solidFill>
                    <a:srgbClr val="000000"/>
                  </a:solidFill>
                  <a:latin typeface="Amazon Ember Light" panose="020B0403020204020204" pitchFamily="34" charset="0"/>
                  <a:ea typeface="Microsoft YaHei" panose="020B0503020204020204" pitchFamily="34" charset="-122"/>
                  <a:cs typeface="Amazon Ember Light" panose="020B0403020204020204" pitchFamily="34" charset="0"/>
                </a:rPr>
                <a:t>Lambda</a:t>
              </a:r>
              <a:endParaRPr lang="en-US" sz="2000" dirty="0">
                <a:solidFill>
                  <a:srgbClr val="000000"/>
                </a:solidFill>
                <a:latin typeface="Amazon Ember Light" panose="020B0403020204020204" pitchFamily="34" charset="0"/>
                <a:ea typeface="Microsoft YaHei" panose="020B0503020204020204" pitchFamily="34" charset="-122"/>
                <a:cs typeface="Amazon Ember Light" panose="020B0403020204020204" pitchFamily="34" charset="0"/>
              </a:endParaRPr>
            </a:p>
          </p:txBody>
        </p:sp>
        <p:cxnSp>
          <p:nvCxnSpPr>
            <p:cNvPr id="35" name="Straight Arrow Connector 34"/>
            <p:cNvCxnSpPr/>
            <p:nvPr/>
          </p:nvCxnSpPr>
          <p:spPr>
            <a:xfrm>
              <a:off x="2376126" y="2044533"/>
              <a:ext cx="2305827" cy="0"/>
            </a:xfrm>
            <a:prstGeom prst="straightConnector1">
              <a:avLst/>
            </a:prstGeom>
            <a:ln w="28575">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1225620" y="1675210"/>
              <a:ext cx="1311808" cy="912563"/>
            </a:xfrm>
            <a:prstGeom prst="rect">
              <a:avLst/>
            </a:prstGeom>
          </p:spPr>
        </p:pic>
        <p:sp>
          <p:nvSpPr>
            <p:cNvPr id="67" name="Freeform 66"/>
            <p:cNvSpPr/>
            <p:nvPr/>
          </p:nvSpPr>
          <p:spPr bwMode="auto">
            <a:xfrm>
              <a:off x="7805826" y="2399223"/>
              <a:ext cx="1195621" cy="2819400"/>
            </a:xfrm>
            <a:custGeom>
              <a:avLst/>
              <a:gdLst>
                <a:gd name="connsiteX0" fmla="*/ 0 w 584200"/>
                <a:gd name="connsiteY0" fmla="*/ 0 h 2819400"/>
                <a:gd name="connsiteX1" fmla="*/ 584200 w 584200"/>
                <a:gd name="connsiteY1" fmla="*/ 0 h 2819400"/>
                <a:gd name="connsiteX2" fmla="*/ 584200 w 584200"/>
                <a:gd name="connsiteY2" fmla="*/ 2819400 h 2819400"/>
                <a:gd name="connsiteX3" fmla="*/ 38100 w 584200"/>
                <a:gd name="connsiteY3" fmla="*/ 2819400 h 2819400"/>
              </a:gdLst>
              <a:ahLst/>
              <a:cxnLst>
                <a:cxn ang="0">
                  <a:pos x="connsiteX0" y="connsiteY0"/>
                </a:cxn>
                <a:cxn ang="0">
                  <a:pos x="connsiteX1" y="connsiteY1"/>
                </a:cxn>
                <a:cxn ang="0">
                  <a:pos x="connsiteX2" y="connsiteY2"/>
                </a:cxn>
                <a:cxn ang="0">
                  <a:pos x="connsiteX3" y="connsiteY3"/>
                </a:cxn>
              </a:cxnLst>
              <a:rect l="l" t="t" r="r" b="b"/>
              <a:pathLst>
                <a:path w="584200" h="2819400">
                  <a:moveTo>
                    <a:pt x="0" y="0"/>
                  </a:moveTo>
                  <a:lnTo>
                    <a:pt x="584200" y="0"/>
                  </a:lnTo>
                  <a:lnTo>
                    <a:pt x="584200" y="2819400"/>
                  </a:lnTo>
                  <a:lnTo>
                    <a:pt x="38100" y="2819400"/>
                  </a:lnTo>
                </a:path>
              </a:pathLst>
            </a:custGeom>
            <a:ln w="28575">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n-US" dirty="0">
                <a:solidFill>
                  <a:schemeClr val="tx1"/>
                </a:solidFill>
                <a:latin typeface="Amazon Ember Light" panose="020B0403020204020204" pitchFamily="34" charset="0"/>
                <a:ea typeface="Microsoft YaHei" panose="020B0503020204020204" pitchFamily="34" charset="-122"/>
                <a:cs typeface="Amazon Ember Light" panose="020B0403020204020204" pitchFamily="34" charset="0"/>
              </a:endParaRPr>
            </a:p>
          </p:txBody>
        </p:sp>
        <p:sp>
          <p:nvSpPr>
            <p:cNvPr id="25" name="Freeform 24"/>
            <p:cNvSpPr/>
            <p:nvPr/>
          </p:nvSpPr>
          <p:spPr>
            <a:xfrm>
              <a:off x="5680585" y="4209155"/>
              <a:ext cx="806823" cy="1387736"/>
            </a:xfrm>
            <a:custGeom>
              <a:avLst/>
              <a:gdLst>
                <a:gd name="connsiteX0" fmla="*/ 215153 w 806823"/>
                <a:gd name="connsiteY0" fmla="*/ 1366221 h 1387736"/>
                <a:gd name="connsiteX1" fmla="*/ 462579 w 806823"/>
                <a:gd name="connsiteY1" fmla="*/ 1387736 h 1387736"/>
                <a:gd name="connsiteX2" fmla="*/ 742277 w 806823"/>
                <a:gd name="connsiteY2" fmla="*/ 720762 h 1387736"/>
                <a:gd name="connsiteX3" fmla="*/ 806823 w 806823"/>
                <a:gd name="connsiteY3" fmla="*/ 193637 h 1387736"/>
                <a:gd name="connsiteX4" fmla="*/ 677731 w 806823"/>
                <a:gd name="connsiteY4" fmla="*/ 0 h 1387736"/>
                <a:gd name="connsiteX5" fmla="*/ 430306 w 806823"/>
                <a:gd name="connsiteY5" fmla="*/ 215153 h 1387736"/>
                <a:gd name="connsiteX6" fmla="*/ 344244 w 806823"/>
                <a:gd name="connsiteY6" fmla="*/ 559397 h 1387736"/>
                <a:gd name="connsiteX7" fmla="*/ 75303 w 806823"/>
                <a:gd name="connsiteY7" fmla="*/ 763793 h 1387736"/>
                <a:gd name="connsiteX8" fmla="*/ 10757 w 806823"/>
                <a:gd name="connsiteY8" fmla="*/ 968188 h 1387736"/>
                <a:gd name="connsiteX9" fmla="*/ 0 w 806823"/>
                <a:gd name="connsiteY9" fmla="*/ 1344706 h 1387736"/>
                <a:gd name="connsiteX10" fmla="*/ 215153 w 806823"/>
                <a:gd name="connsiteY10" fmla="*/ 1366221 h 1387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06823" h="1387736">
                  <a:moveTo>
                    <a:pt x="215153" y="1366221"/>
                  </a:moveTo>
                  <a:lnTo>
                    <a:pt x="462579" y="1387736"/>
                  </a:lnTo>
                  <a:lnTo>
                    <a:pt x="742277" y="720762"/>
                  </a:lnTo>
                  <a:lnTo>
                    <a:pt x="806823" y="193637"/>
                  </a:lnTo>
                  <a:lnTo>
                    <a:pt x="677731" y="0"/>
                  </a:lnTo>
                  <a:lnTo>
                    <a:pt x="430306" y="215153"/>
                  </a:lnTo>
                  <a:lnTo>
                    <a:pt x="344244" y="559397"/>
                  </a:lnTo>
                  <a:lnTo>
                    <a:pt x="75303" y="763793"/>
                  </a:lnTo>
                  <a:lnTo>
                    <a:pt x="10757" y="968188"/>
                  </a:lnTo>
                  <a:lnTo>
                    <a:pt x="0" y="1344706"/>
                  </a:lnTo>
                  <a:lnTo>
                    <a:pt x="215153" y="1366221"/>
                  </a:lnTo>
                  <a:close/>
                </a:path>
              </a:pathLst>
            </a:custGeom>
            <a:noFill/>
          </p:spPr>
          <p:txBody>
            <a:bodyPr wrap="none" lIns="0" tIns="0" rIns="0" bIns="0" rtlCol="0">
              <a:noAutofit/>
            </a:bodyPr>
            <a:lstStyle/>
            <a:p>
              <a:pPr algn="ctr" rtl="0"/>
              <a:endParaRPr lang="en-US" sz="1400" dirty="0">
                <a:solidFill>
                  <a:schemeClr val="tx1"/>
                </a:solidFill>
                <a:latin typeface="Amazon Ember Light" panose="020B0403020204020204" pitchFamily="34" charset="0"/>
                <a:ea typeface="Microsoft YaHei" panose="020B0503020204020204" pitchFamily="34" charset="-122"/>
                <a:cs typeface="Amazon Ember Light" panose="020B0403020204020204" pitchFamily="34" charset="0"/>
              </a:endParaRPr>
            </a:p>
          </p:txBody>
        </p:sp>
        <p:sp>
          <p:nvSpPr>
            <p:cNvPr id="27" name="Rectangle 26"/>
            <p:cNvSpPr/>
            <p:nvPr/>
          </p:nvSpPr>
          <p:spPr>
            <a:xfrm>
              <a:off x="5733850" y="4291149"/>
              <a:ext cx="318770" cy="390893"/>
            </a:xfrm>
            <a:prstGeom prst="rect">
              <a:avLst/>
            </a:prstGeom>
            <a:noFill/>
          </p:spPr>
          <p:txBody>
            <a:bodyPr wrap="none" lIns="0" tIns="0" rIns="0" bIns="0" rtlCol="0">
              <a:noAutofit/>
            </a:bodyPr>
            <a:lstStyle/>
            <a:p>
              <a:pPr algn="ctr" rtl="0"/>
              <a:endParaRPr lang="en-US" sz="1400" dirty="0">
                <a:solidFill>
                  <a:schemeClr val="tx1"/>
                </a:solidFill>
                <a:latin typeface="Amazon Ember Light" panose="020B0403020204020204" pitchFamily="34" charset="0"/>
                <a:ea typeface="Microsoft YaHei" panose="020B0503020204020204" pitchFamily="34" charset="-122"/>
                <a:cs typeface="Amazon Ember Light" panose="020B0403020204020204" pitchFamily="34" charset="0"/>
              </a:endParaRPr>
            </a:p>
          </p:txBody>
        </p:sp>
        <p:pic>
          <p:nvPicPr>
            <p:cNvPr id="53" name="Picture 5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900000">
              <a:off x="5745356" y="3743796"/>
              <a:ext cx="478970" cy="493782"/>
            </a:xfrm>
            <a:prstGeom prst="rect">
              <a:avLst/>
            </a:prstGeom>
          </p:spPr>
        </p:pic>
        <p:pic>
          <p:nvPicPr>
            <p:cNvPr id="52" name="Picture 5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29649" y="3875473"/>
              <a:ext cx="304201" cy="313609"/>
            </a:xfrm>
            <a:prstGeom prst="rect">
              <a:avLst/>
            </a:prstGeom>
          </p:spPr>
        </p:pic>
        <p:pic>
          <p:nvPicPr>
            <p:cNvPr id="54" name="Picture 5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9800000">
              <a:off x="5194879" y="4047865"/>
              <a:ext cx="220360" cy="227175"/>
            </a:xfrm>
            <a:prstGeom prst="rect">
              <a:avLst/>
            </a:prstGeom>
          </p:spPr>
        </p:pic>
        <p:sp>
          <p:nvSpPr>
            <p:cNvPr id="19" name="Oval 18"/>
            <p:cNvSpPr>
              <a:spLocks noChangeAspect="1"/>
            </p:cNvSpPr>
            <p:nvPr/>
          </p:nvSpPr>
          <p:spPr>
            <a:xfrm>
              <a:off x="3857358" y="1853242"/>
              <a:ext cx="376247" cy="376247"/>
            </a:xfrm>
            <a:prstGeom prst="ellipse">
              <a:avLst/>
            </a:prstGeom>
            <a:solidFill>
              <a:srgbClr val="000000"/>
            </a:solidFill>
            <a:ln w="63500" cap="flat" cmpd="dbl">
              <a:solidFill>
                <a:schemeClr val="bg1"/>
              </a:solidFill>
              <a:round/>
            </a:ln>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rtl="0">
                <a:defRPr/>
              </a:pPr>
              <a:r>
                <a:rPr lang="zh-CN" b="1">
                  <a:solidFill>
                    <a:srgbClr val="F2F2F2"/>
                  </a:solidFill>
                  <a:latin typeface="Amazon Ember Light" panose="020B0403020204020204" pitchFamily="34" charset="0"/>
                  <a:ea typeface="Microsoft YaHei" panose="020B0503020204020204" pitchFamily="34" charset="-122"/>
                  <a:cs typeface="Amazon Ember Light" panose="020B0403020204020204" pitchFamily="34" charset="0"/>
                </a:rPr>
                <a:t>2</a:t>
              </a:r>
              <a:endParaRPr lang="en-US" b="1" dirty="0">
                <a:solidFill>
                  <a:srgbClr val="F2F2F2"/>
                </a:solidFill>
                <a:latin typeface="Amazon Ember Light" panose="020B0403020204020204" pitchFamily="34" charset="0"/>
                <a:ea typeface="Microsoft YaHei" panose="020B0503020204020204" pitchFamily="34" charset="-122"/>
                <a:cs typeface="Amazon Ember Light" panose="020B0403020204020204" pitchFamily="34" charset="0"/>
              </a:endParaRPr>
            </a:p>
          </p:txBody>
        </p:sp>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15067" y="1853242"/>
              <a:ext cx="672682" cy="693486"/>
            </a:xfrm>
            <a:prstGeom prst="rect">
              <a:avLst/>
            </a:prstGeom>
          </p:spPr>
        </p:pic>
        <p:cxnSp>
          <p:nvCxnSpPr>
            <p:cNvPr id="73" name="Straight Arrow Connector 72"/>
            <p:cNvCxnSpPr/>
            <p:nvPr/>
          </p:nvCxnSpPr>
          <p:spPr>
            <a:xfrm>
              <a:off x="5429649" y="2400639"/>
              <a:ext cx="1221747" cy="0"/>
            </a:xfrm>
            <a:prstGeom prst="straightConnector1">
              <a:avLst/>
            </a:prstGeom>
            <a:ln w="28575">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CE7F7081-419C-2E4F-A999-2923C4338FC0}"/>
                </a:ext>
              </a:extLst>
            </p:cNvPr>
            <p:cNvSpPr/>
            <p:nvPr/>
          </p:nvSpPr>
          <p:spPr>
            <a:xfrm>
              <a:off x="2653092" y="1358074"/>
              <a:ext cx="7183221" cy="485165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rtl="0"/>
              <a:r>
                <a:rPr lang="zh-CN">
                  <a:solidFill>
                    <a:srgbClr val="000000"/>
                  </a:solidFill>
                  <a:latin typeface="Amazon Ember Light" panose="020B0403020204020204" pitchFamily="34" charset="0"/>
                  <a:ea typeface="Microsoft YaHei" panose="020B0503020204020204" pitchFamily="34" charset="-122"/>
                  <a:cs typeface="Amazon Ember Light" panose="020B0403020204020204" pitchFamily="34" charset="0"/>
                </a:rPr>
                <a:t>AWS 云</a:t>
              </a:r>
              <a:endParaRPr lang="en-US" dirty="0">
                <a:solidFill>
                  <a:srgbClr val="000000"/>
                </a:solidFill>
                <a:latin typeface="Amazon Ember Light" panose="020B0403020204020204" pitchFamily="34" charset="0"/>
                <a:ea typeface="Microsoft YaHei" panose="020B0503020204020204" pitchFamily="34" charset="-122"/>
                <a:cs typeface="Amazon Ember Light" panose="020B0403020204020204" pitchFamily="34" charset="0"/>
              </a:endParaRPr>
            </a:p>
          </p:txBody>
        </p:sp>
        <p:pic>
          <p:nvPicPr>
            <p:cNvPr id="84" name="Graphic 11">
              <a:extLst>
                <a:ext uri="{FF2B5EF4-FFF2-40B4-BE49-F238E27FC236}">
                  <a16:creationId xmlns:a16="http://schemas.microsoft.com/office/drawing/2014/main" id="{CE52C9D7-11B0-9E41-AB16-2C9849C3ECB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653093" y="1358075"/>
              <a:ext cx="330200" cy="330200"/>
            </a:xfrm>
            <a:prstGeom prst="rect">
              <a:avLst/>
            </a:prstGeom>
          </p:spPr>
        </p:pic>
        <p:pic>
          <p:nvPicPr>
            <p:cNvPr id="85" name="Graphic 38">
              <a:extLst>
                <a:ext uri="{FF2B5EF4-FFF2-40B4-BE49-F238E27FC236}">
                  <a16:creationId xmlns:a16="http://schemas.microsoft.com/office/drawing/2014/main" id="{D5E5831E-982F-7A42-87F0-F1973D84D2A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270885" y="1824008"/>
              <a:ext cx="1270484" cy="1270484"/>
            </a:xfrm>
            <a:prstGeom prst="rect">
              <a:avLst/>
            </a:prstGeom>
          </p:spPr>
        </p:pic>
        <p:pic>
          <p:nvPicPr>
            <p:cNvPr id="87" name="Graphic 6">
              <a:extLst>
                <a:ext uri="{FF2B5EF4-FFF2-40B4-BE49-F238E27FC236}">
                  <a16:creationId xmlns:a16="http://schemas.microsoft.com/office/drawing/2014/main" id="{C49A3931-131E-124F-9BCB-3817111B7D0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667032" y="1907974"/>
              <a:ext cx="1030148" cy="1030148"/>
            </a:xfrm>
            <a:prstGeom prst="rect">
              <a:avLst/>
            </a:prstGeom>
          </p:spPr>
        </p:pic>
        <p:pic>
          <p:nvPicPr>
            <p:cNvPr id="88" name="Graphic 42">
              <a:extLst>
                <a:ext uri="{FF2B5EF4-FFF2-40B4-BE49-F238E27FC236}">
                  <a16:creationId xmlns:a16="http://schemas.microsoft.com/office/drawing/2014/main" id="{4130D902-988A-C441-B94E-F5D6D001FFBA}"/>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542412" y="4634279"/>
              <a:ext cx="933732" cy="933732"/>
            </a:xfrm>
            <a:prstGeom prst="rect">
              <a:avLst/>
            </a:prstGeom>
            <a:solidFill>
              <a:schemeClr val="bg1"/>
            </a:solidFill>
          </p:spPr>
        </p:pic>
        <p:sp>
          <p:nvSpPr>
            <p:cNvPr id="5" name="Rectangle 4"/>
            <p:cNvSpPr/>
            <p:nvPr/>
          </p:nvSpPr>
          <p:spPr>
            <a:xfrm>
              <a:off x="8429263" y="3192709"/>
              <a:ext cx="1151736" cy="5911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latin typeface="Amazon Ember Light" panose="020B0403020204020204" pitchFamily="34" charset="0"/>
                <a:ea typeface="Microsoft YaHei" panose="020B0503020204020204" pitchFamily="34" charset="-122"/>
                <a:cs typeface="Amazon Ember Light" panose="020B0403020204020204" pitchFamily="34" charset="0"/>
              </a:endParaRPr>
            </a:p>
          </p:txBody>
        </p:sp>
        <p:pic>
          <p:nvPicPr>
            <p:cNvPr id="89" name="Graphic 54">
              <a:extLst>
                <a:ext uri="{FF2B5EF4-FFF2-40B4-BE49-F238E27FC236}">
                  <a16:creationId xmlns:a16="http://schemas.microsoft.com/office/drawing/2014/main" id="{50E1591F-DA4C-934C-BDCB-2E69767A65B3}"/>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8459539" y="3013721"/>
              <a:ext cx="1010242" cy="1010242"/>
            </a:xfrm>
            <a:prstGeom prst="rect">
              <a:avLst/>
            </a:prstGeom>
            <a:noFill/>
          </p:spPr>
        </p:pic>
        <p:sp>
          <p:nvSpPr>
            <p:cNvPr id="21" name="Oval 20"/>
            <p:cNvSpPr>
              <a:spLocks noChangeAspect="1"/>
            </p:cNvSpPr>
            <p:nvPr/>
          </p:nvSpPr>
          <p:spPr>
            <a:xfrm>
              <a:off x="9311933" y="3072486"/>
              <a:ext cx="376247" cy="376247"/>
            </a:xfrm>
            <a:prstGeom prst="ellipse">
              <a:avLst/>
            </a:prstGeom>
            <a:solidFill>
              <a:srgbClr val="000000"/>
            </a:solidFill>
            <a:ln w="63500" cap="flat" cmpd="dbl">
              <a:solidFill>
                <a:schemeClr val="bg1"/>
              </a:solidFill>
              <a:round/>
            </a:ln>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rtl="0">
                <a:defRPr/>
              </a:pPr>
              <a:r>
                <a:rPr lang="zh-CN" b="1">
                  <a:solidFill>
                    <a:srgbClr val="F2F2F2"/>
                  </a:solidFill>
                  <a:latin typeface="Amazon Ember Light" panose="020B0403020204020204" pitchFamily="34" charset="0"/>
                  <a:ea typeface="Microsoft YaHei" panose="020B0503020204020204" pitchFamily="34" charset="-122"/>
                  <a:cs typeface="Amazon Ember Light" panose="020B0403020204020204" pitchFamily="34" charset="0"/>
                </a:rPr>
                <a:t>4</a:t>
              </a:r>
              <a:endParaRPr lang="en-US" b="1" dirty="0">
                <a:solidFill>
                  <a:srgbClr val="F2F2F2"/>
                </a:solidFill>
                <a:latin typeface="Amazon Ember Light" panose="020B0403020204020204" pitchFamily="34" charset="0"/>
                <a:ea typeface="Microsoft YaHei" panose="020B0503020204020204" pitchFamily="34" charset="-122"/>
                <a:cs typeface="Amazon Ember Light" panose="020B0403020204020204" pitchFamily="34" charset="0"/>
              </a:endParaRPr>
            </a:p>
          </p:txBody>
        </p:sp>
        <p:sp>
          <p:nvSpPr>
            <p:cNvPr id="12" name="TextBox 11"/>
            <p:cNvSpPr txBox="1"/>
            <p:nvPr/>
          </p:nvSpPr>
          <p:spPr>
            <a:xfrm>
              <a:off x="8429263" y="3783902"/>
              <a:ext cx="1151736" cy="604670"/>
            </a:xfrm>
            <a:prstGeom prst="rect">
              <a:avLst/>
            </a:prstGeom>
            <a:solidFill>
              <a:schemeClr val="bg1"/>
            </a:solidFill>
          </p:spPr>
          <p:txBody>
            <a:bodyPr wrap="none" lIns="0" tIns="0" rIns="0" bIns="0" rtlCol="0">
              <a:noAutofit/>
            </a:bodyPr>
            <a:lstStyle/>
            <a:p>
              <a:pPr algn="ctr" rtl="0"/>
              <a:r>
                <a:rPr lang="zh-CN" sz="2000">
                  <a:solidFill>
                    <a:srgbClr val="000000"/>
                  </a:solidFill>
                  <a:latin typeface="Amazon Ember Light" panose="020B0403020204020204" pitchFamily="34" charset="0"/>
                  <a:ea typeface="Microsoft YaHei" panose="020B0503020204020204" pitchFamily="34" charset="-122"/>
                  <a:cs typeface="Amazon Ember Light" panose="020B0403020204020204" pitchFamily="34" charset="0"/>
                </a:rPr>
                <a:t>执行角色</a:t>
              </a:r>
              <a:endParaRPr lang="en-US" sz="2000" dirty="0">
                <a:solidFill>
                  <a:srgbClr val="000000"/>
                </a:solidFill>
                <a:latin typeface="Amazon Ember Light" panose="020B0403020204020204" pitchFamily="34" charset="0"/>
                <a:ea typeface="Microsoft YaHei" panose="020B0503020204020204" pitchFamily="34" charset="-122"/>
                <a:cs typeface="Amazon Ember Light" panose="020B0403020204020204" pitchFamily="34" charset="0"/>
              </a:endParaRPr>
            </a:p>
          </p:txBody>
        </p:sp>
      </p:grpSp>
    </p:spTree>
    <p:custDataLst>
      <p:tags r:id="rId1"/>
    </p:custDataLst>
    <p:extLst>
      <p:ext uri="{BB962C8B-B14F-4D97-AF65-F5344CB8AC3E}">
        <p14:creationId xmlns:p14="http://schemas.microsoft.com/office/powerpoint/2010/main" val="1587431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zh-CN"/>
              <a:t>AWS Lambda 限制</a:t>
            </a:r>
          </a:p>
        </p:txBody>
      </p:sp>
      <p:sp>
        <p:nvSpPr>
          <p:cNvPr id="12" name="Content Placeholder 11">
            <a:extLst>
              <a:ext uri="{FF2B5EF4-FFF2-40B4-BE49-F238E27FC236}">
                <a16:creationId xmlns:a16="http://schemas.microsoft.com/office/drawing/2014/main" id="{5AAA9C38-4E8A-E646-8CA1-132D58158177}"/>
              </a:ext>
            </a:extLst>
          </p:cNvPr>
          <p:cNvSpPr>
            <a:spLocks noGrp="1"/>
          </p:cNvSpPr>
          <p:nvPr>
            <p:ph idx="1"/>
          </p:nvPr>
        </p:nvSpPr>
        <p:spPr/>
        <p:txBody>
          <a:bodyPr rtlCol="0"/>
          <a:lstStyle/>
          <a:p>
            <a:pPr marL="0" indent="0" rtl="0">
              <a:buNone/>
            </a:pPr>
            <a:r>
              <a:rPr lang="zh-CN"/>
              <a:t>每个区域的软限制：</a:t>
            </a:r>
          </a:p>
          <a:p>
            <a:pPr rtl="0"/>
            <a:r>
              <a:rPr lang="zh-CN" sz="2400"/>
              <a:t>并发执行数 = 1000</a:t>
            </a:r>
          </a:p>
          <a:p>
            <a:pPr rtl="0"/>
            <a:r>
              <a:rPr lang="zh-CN" sz="2400"/>
              <a:t>函数和层存储 = 75GB</a:t>
            </a:r>
          </a:p>
          <a:p>
            <a:pPr marL="0" indent="0" rtl="0">
              <a:buNone/>
            </a:pPr>
            <a:endParaRPr lang="en-US" sz="2000" dirty="0"/>
          </a:p>
          <a:p>
            <a:pPr marL="0" indent="0" rtl="0">
              <a:buNone/>
            </a:pPr>
            <a:r>
              <a:rPr lang="zh-CN"/>
              <a:t>单个函数硬限制：</a:t>
            </a:r>
          </a:p>
          <a:p>
            <a:pPr rtl="0"/>
            <a:r>
              <a:rPr lang="zh-CN" sz="2400"/>
              <a:t>函数最大内存分配领 = 3008MB</a:t>
            </a:r>
          </a:p>
          <a:p>
            <a:pPr rtl="0"/>
            <a:r>
              <a:rPr lang="zh-CN" sz="2400"/>
              <a:t>函数超时 = 15 分钟</a:t>
            </a:r>
          </a:p>
          <a:p>
            <a:pPr rtl="0"/>
            <a:r>
              <a:rPr lang="zh-CN" sz="2400"/>
              <a:t>部署程序包大小（解压缩后，包括层）= 250MB</a:t>
            </a:r>
          </a:p>
          <a:p>
            <a:pPr rtl="0"/>
            <a:endParaRPr lang="en-US" dirty="0"/>
          </a:p>
          <a:p>
            <a:pPr marL="0" indent="0" rtl="0">
              <a:buNone/>
            </a:pPr>
            <a:r>
              <a:rPr lang="zh-CN" sz="2400"/>
              <a:t>还有其他限制。详细信息请参见 </a:t>
            </a:r>
            <a:r>
              <a:rPr lang="zh-CN" sz="2400">
                <a:solidFill>
                  <a:schemeClr val="accent4"/>
                </a:solidFill>
                <a:hlinkClick r:id="rId4">
                  <a:extLst>
                    <a:ext uri="{A12FA001-AC4F-418D-AE19-62706E023703}">
                      <ahyp:hlinkClr xmlns:ahyp="http://schemas.microsoft.com/office/drawing/2018/hyperlinkcolor" val="tx"/>
                    </a:ext>
                  </a:extLst>
                </a:hlinkClick>
              </a:rPr>
              <a:t>AWS Lambda 限制</a:t>
            </a:r>
            <a:r>
              <a:rPr lang="zh-CN" sz="2400">
                <a:solidFill>
                  <a:schemeClr val="accent4"/>
                </a:solidFill>
              </a:rPr>
              <a:t> </a:t>
            </a:r>
            <a:r>
              <a:rPr lang="zh-CN" sz="2400"/>
              <a:t>文档。</a:t>
            </a:r>
          </a:p>
          <a:p>
            <a:pPr rtl="0"/>
            <a:endParaRPr lang="en-US" dirty="0"/>
          </a:p>
        </p:txBody>
      </p:sp>
      <p:sp>
        <p:nvSpPr>
          <p:cNvPr id="6" name="Footer Placeholder 2">
            <a:extLst>
              <a:ext uri="{FF2B5EF4-FFF2-40B4-BE49-F238E27FC236}">
                <a16:creationId xmlns:a16="http://schemas.microsoft.com/office/drawing/2014/main" id="{A64AC544-7879-4AE1-A931-7E0169E36B66}"/>
              </a:ext>
              <a:ext uri="{C183D7F6-B498-43B3-948B-1728B52AA6E4}">
                <adec:decorative xmlns:adec="http://schemas.microsoft.com/office/drawing/2017/decorative" val="1"/>
              </a:ext>
            </a:extLst>
          </p:cNvPr>
          <p:cNvSpPr txBox="1">
            <a:spLocks/>
          </p:cNvSpPr>
          <p:nvPr/>
        </p:nvSpPr>
        <p:spPr>
          <a:xfrm>
            <a:off x="571500" y="6508750"/>
            <a:ext cx="3735457" cy="365125"/>
          </a:xfrm>
          <a:prstGeom prst="rect">
            <a:avLst/>
          </a:prstGeom>
        </p:spPr>
        <p:txBody>
          <a:bodyPr vert="horz" lIns="91440" tIns="45720" rIns="91440" bIns="45720" rtlCol="0" anchor="ctr"/>
          <a:lstStyle>
            <a:defPPr>
              <a:defRPr lang="en-US"/>
            </a:defPPr>
            <a:lvl1pPr marL="0" algn="l" defTabSz="914400" rtl="0" eaLnBrk="1" latinLnBrk="0" hangingPunct="1">
              <a:defRPr sz="900" b="0" i="0" kern="120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zh-CN">
                <a:ea typeface="Microsoft YaHei" panose="020B0503020204020204" pitchFamily="34" charset="-122"/>
              </a:rPr>
              <a:t>© 2019 </a:t>
            </a:r>
            <a:r>
              <a:rPr lang="zh-CN">
                <a:solidFill>
                  <a:srgbClr val="898989"/>
                </a:solidFill>
                <a:ea typeface="Microsoft YaHei" panose="020B0503020204020204" pitchFamily="34" charset="-122"/>
              </a:rPr>
              <a:t>Amazon Web Services</a:t>
            </a:r>
            <a:r>
              <a:rPr lang="zh-CN">
                <a:ea typeface="Microsoft YaHei" panose="020B0503020204020204" pitchFamily="34" charset="-122"/>
              </a:rPr>
              <a:t>, Inc. 或其附属公司。</a:t>
            </a:r>
            <a:r>
              <a:rPr lang="zh-CN">
                <a:solidFill>
                  <a:srgbClr val="898989"/>
                </a:solidFill>
                <a:ea typeface="Microsoft YaHei" panose="020B0503020204020204" pitchFamily="34" charset="-122"/>
              </a:rPr>
              <a:t>保留</a:t>
            </a:r>
            <a:r>
              <a:rPr lang="zh-CN">
                <a:ea typeface="Microsoft YaHei" panose="020B0503020204020204" pitchFamily="34" charset="-122"/>
              </a:rPr>
              <a:t>所有</a:t>
            </a:r>
            <a:r>
              <a:rPr lang="zh-CN">
                <a:solidFill>
                  <a:srgbClr val="898989"/>
                </a:solidFill>
                <a:ea typeface="Microsoft YaHei" panose="020B0503020204020204" pitchFamily="34" charset="-122"/>
              </a:rPr>
              <a:t>权利。</a:t>
            </a:r>
          </a:p>
        </p:txBody>
      </p:sp>
    </p:spTree>
    <p:custDataLst>
      <p:tags r:id="rId1"/>
    </p:custDataLst>
    <p:extLst>
      <p:ext uri="{BB962C8B-B14F-4D97-AF65-F5344CB8AC3E}">
        <p14:creationId xmlns:p14="http://schemas.microsoft.com/office/powerpoint/2010/main" val="3990302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8A6BB-4417-ED43-AF04-90BB79A1C81C}"/>
              </a:ext>
            </a:extLst>
          </p:cNvPr>
          <p:cNvSpPr>
            <a:spLocks noGrp="1"/>
          </p:cNvSpPr>
          <p:nvPr>
            <p:ph type="title"/>
          </p:nvPr>
        </p:nvSpPr>
        <p:spPr/>
        <p:txBody>
          <a:bodyPr rtlCol="0"/>
          <a:lstStyle/>
          <a:p>
            <a:pPr rtl="0"/>
            <a:r>
              <a:rPr lang="zh-CN"/>
              <a:t>容器基础知识</a:t>
            </a:r>
          </a:p>
        </p:txBody>
      </p:sp>
      <p:sp>
        <p:nvSpPr>
          <p:cNvPr id="3" name="Content Placeholder 2">
            <a:extLst>
              <a:ext uri="{FF2B5EF4-FFF2-40B4-BE49-F238E27FC236}">
                <a16:creationId xmlns:a16="http://schemas.microsoft.com/office/drawing/2014/main" id="{285CE2C5-E15C-0047-AB42-1A82EBF78137}"/>
              </a:ext>
            </a:extLst>
          </p:cNvPr>
          <p:cNvSpPr>
            <a:spLocks noGrp="1"/>
          </p:cNvSpPr>
          <p:nvPr>
            <p:ph idx="1"/>
          </p:nvPr>
        </p:nvSpPr>
        <p:spPr>
          <a:xfrm>
            <a:off x="419099" y="1528175"/>
            <a:ext cx="7327845" cy="4648788"/>
          </a:xfrm>
        </p:spPr>
        <p:txBody>
          <a:bodyPr rtlCol="0"/>
          <a:lstStyle/>
          <a:p>
            <a:pPr rtl="0"/>
            <a:r>
              <a:rPr lang="zh-CN" sz="3200" b="1" spc="-40" dirty="0">
                <a:solidFill>
                  <a:schemeClr val="accent5"/>
                </a:solidFill>
              </a:rPr>
              <a:t>容器</a:t>
            </a:r>
            <a:r>
              <a:rPr lang="zh-CN" sz="3200" spc="-40" dirty="0"/>
              <a:t>是实现</a:t>
            </a:r>
            <a:r>
              <a:rPr lang="zh-CN" sz="3200" spc="-40" dirty="0">
                <a:solidFill>
                  <a:schemeClr val="accent6"/>
                </a:solidFill>
              </a:rPr>
              <a:t>操作系统虚拟化的一种方法。</a:t>
            </a:r>
          </a:p>
          <a:p>
            <a:pPr lvl="1" rtl="0"/>
            <a:endParaRPr lang="en-US" sz="1600" dirty="0">
              <a:solidFill>
                <a:schemeClr val="accent6"/>
              </a:solidFill>
            </a:endParaRPr>
          </a:p>
          <a:p>
            <a:pPr rtl="0"/>
            <a:r>
              <a:rPr lang="zh-CN" sz="3200" dirty="0"/>
              <a:t>优势 – </a:t>
            </a:r>
          </a:p>
          <a:p>
            <a:pPr lvl="1" rtl="0"/>
            <a:r>
              <a:rPr lang="zh-CN" dirty="0"/>
              <a:t>可重复。</a:t>
            </a:r>
          </a:p>
          <a:p>
            <a:pPr lvl="1" rtl="0"/>
            <a:r>
              <a:rPr lang="zh-CN" dirty="0"/>
              <a:t>自包含执行环境。</a:t>
            </a:r>
          </a:p>
          <a:p>
            <a:pPr lvl="1" rtl="0"/>
            <a:r>
              <a:rPr lang="zh-CN" dirty="0"/>
              <a:t>软件在不同环境中运行效果相同。</a:t>
            </a:r>
            <a:endParaRPr lang="en-US" dirty="0">
              <a:sym typeface="Wingdings" pitchFamily="2" charset="2"/>
            </a:endParaRPr>
          </a:p>
          <a:p>
            <a:pPr lvl="2" rtl="0"/>
            <a:r>
              <a:rPr lang="zh-CN" dirty="0">
                <a:sym typeface="Wingdings" pitchFamily="2" charset="2"/>
              </a:rPr>
              <a:t>开发人员的笔记本电脑、测试环境、生产环境。</a:t>
            </a:r>
            <a:endParaRPr lang="en-US" dirty="0"/>
          </a:p>
          <a:p>
            <a:pPr lvl="1" rtl="0"/>
            <a:r>
              <a:rPr lang="zh-CN" dirty="0"/>
              <a:t>与虚拟机相比，启动和停止或终止的速度更快</a:t>
            </a:r>
            <a:endParaRPr lang="en-US" sz="2800" dirty="0"/>
          </a:p>
          <a:p>
            <a:pPr lvl="1" rtl="0"/>
            <a:endParaRPr lang="en-US" sz="2800" dirty="0"/>
          </a:p>
        </p:txBody>
      </p:sp>
      <p:grpSp>
        <p:nvGrpSpPr>
          <p:cNvPr id="41" name="Group 40" descr="box labeled &quot;your container&quot; that contains &quot;your application&quot; with three items: dependencies, configurations, and &quot;hooks into the OS.&quot;">
            <a:extLst>
              <a:ext uri="{FF2B5EF4-FFF2-40B4-BE49-F238E27FC236}">
                <a16:creationId xmlns:a16="http://schemas.microsoft.com/office/drawing/2014/main" id="{1549DF6E-4BCA-464A-8D2C-3AEE49094965}"/>
              </a:ext>
              <a:ext uri="{C183D7F6-B498-43B3-948B-1728B52AA6E4}">
                <adec:decorative xmlns:adec="http://schemas.microsoft.com/office/drawing/2017/decorative" val="0"/>
              </a:ext>
            </a:extLst>
          </p:cNvPr>
          <p:cNvGrpSpPr/>
          <p:nvPr/>
        </p:nvGrpSpPr>
        <p:grpSpPr>
          <a:xfrm>
            <a:off x="8067915" y="1821262"/>
            <a:ext cx="3140412" cy="4062614"/>
            <a:chOff x="2324554" y="1765760"/>
            <a:chExt cx="3140412" cy="4062614"/>
          </a:xfrm>
        </p:grpSpPr>
        <p:grpSp>
          <p:nvGrpSpPr>
            <p:cNvPr id="17" name="Group 16">
              <a:extLst>
                <a:ext uri="{FF2B5EF4-FFF2-40B4-BE49-F238E27FC236}">
                  <a16:creationId xmlns:a16="http://schemas.microsoft.com/office/drawing/2014/main" id="{E22B5105-B1EA-A046-A5AC-D17070FF0080}"/>
                </a:ext>
              </a:extLst>
            </p:cNvPr>
            <p:cNvGrpSpPr/>
            <p:nvPr/>
          </p:nvGrpSpPr>
          <p:grpSpPr>
            <a:xfrm>
              <a:off x="2324554" y="2557789"/>
              <a:ext cx="3140412" cy="3270585"/>
              <a:chOff x="4954706" y="1793290"/>
              <a:chExt cx="3140412" cy="3270585"/>
            </a:xfrm>
          </p:grpSpPr>
          <p:sp>
            <p:nvSpPr>
              <p:cNvPr id="5" name="Rectangle 4">
                <a:extLst>
                  <a:ext uri="{FF2B5EF4-FFF2-40B4-BE49-F238E27FC236}">
                    <a16:creationId xmlns:a16="http://schemas.microsoft.com/office/drawing/2014/main" id="{F119C94F-CCCE-7A4E-A494-BC7D01619FFF}"/>
                  </a:ext>
                </a:extLst>
              </p:cNvPr>
              <p:cNvSpPr/>
              <p:nvPr/>
            </p:nvSpPr>
            <p:spPr>
              <a:xfrm>
                <a:off x="4954706" y="1793290"/>
                <a:ext cx="3051035" cy="3270585"/>
              </a:xfrm>
              <a:prstGeom prst="rect">
                <a:avLst/>
              </a:prstGeom>
              <a:solidFill>
                <a:schemeClr val="accent4">
                  <a:lumMod val="20000"/>
                  <a:lumOff val="80000"/>
                </a:schemeClr>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latin typeface="Amazon Ember Light" panose="020B0403020204020204" pitchFamily="34" charset="0"/>
                  <a:ea typeface="Microsoft YaHei" panose="020B0503020204020204" pitchFamily="34" charset="-122"/>
                  <a:cs typeface="Amazon Ember Light" panose="020B0403020204020204" pitchFamily="34" charset="0"/>
                </a:endParaRPr>
              </a:p>
            </p:txBody>
          </p:sp>
          <p:sp>
            <p:nvSpPr>
              <p:cNvPr id="6" name="TextBox 5">
                <a:extLst>
                  <a:ext uri="{FF2B5EF4-FFF2-40B4-BE49-F238E27FC236}">
                    <a16:creationId xmlns:a16="http://schemas.microsoft.com/office/drawing/2014/main" id="{3E679110-C668-AA40-8F02-A8B72711A3F0}"/>
                  </a:ext>
                </a:extLst>
              </p:cNvPr>
              <p:cNvSpPr txBox="1"/>
              <p:nvPr/>
            </p:nvSpPr>
            <p:spPr>
              <a:xfrm>
                <a:off x="4980296" y="1903395"/>
                <a:ext cx="2999855" cy="400110"/>
              </a:xfrm>
              <a:prstGeom prst="rect">
                <a:avLst/>
              </a:prstGeom>
              <a:noFill/>
            </p:spPr>
            <p:txBody>
              <a:bodyPr wrap="square" rtlCol="0">
                <a:spAutoFit/>
              </a:bodyPr>
              <a:lstStyle/>
              <a:p>
                <a:pPr algn="ctr" rtl="0"/>
                <a:r>
                  <a:rPr lang="zh-CN" sz="2000" dirty="0">
                    <a:latin typeface="Amazon Ember Light" panose="020B0403020204020204" pitchFamily="34" charset="0"/>
                    <a:ea typeface="Microsoft YaHei" panose="020B0503020204020204" pitchFamily="34" charset="-122"/>
                    <a:cs typeface="Amazon Ember Light" panose="020B0403020204020204" pitchFamily="34" charset="0"/>
                  </a:rPr>
                  <a:t>应用程序</a:t>
                </a:r>
              </a:p>
            </p:txBody>
          </p:sp>
          <p:sp>
            <p:nvSpPr>
              <p:cNvPr id="7" name="TextBox 6">
                <a:extLst>
                  <a:ext uri="{FF2B5EF4-FFF2-40B4-BE49-F238E27FC236}">
                    <a16:creationId xmlns:a16="http://schemas.microsoft.com/office/drawing/2014/main" id="{5623975A-CE68-E342-ADC3-732FFF5C5BDA}"/>
                  </a:ext>
                </a:extLst>
              </p:cNvPr>
              <p:cNvSpPr txBox="1"/>
              <p:nvPr/>
            </p:nvSpPr>
            <p:spPr>
              <a:xfrm>
                <a:off x="5934811" y="2799077"/>
                <a:ext cx="1639742" cy="369332"/>
              </a:xfrm>
              <a:prstGeom prst="rect">
                <a:avLst/>
              </a:prstGeom>
              <a:noFill/>
            </p:spPr>
            <p:txBody>
              <a:bodyPr wrap="square" rtlCol="0">
                <a:spAutoFit/>
              </a:bodyPr>
              <a:lstStyle/>
              <a:p>
                <a:pPr rtl="0"/>
                <a:r>
                  <a:rPr lang="zh-CN">
                    <a:latin typeface="Amazon Ember Light" panose="020B0403020204020204" pitchFamily="34" charset="0"/>
                    <a:ea typeface="Microsoft YaHei" panose="020B0503020204020204" pitchFamily="34" charset="-122"/>
                    <a:cs typeface="Amazon Ember Light" panose="020B0403020204020204" pitchFamily="34" charset="0"/>
                  </a:rPr>
                  <a:t>依赖项</a:t>
                </a:r>
              </a:p>
            </p:txBody>
          </p:sp>
          <p:sp>
            <p:nvSpPr>
              <p:cNvPr id="9" name="TextBox 8">
                <a:extLst>
                  <a:ext uri="{FF2B5EF4-FFF2-40B4-BE49-F238E27FC236}">
                    <a16:creationId xmlns:a16="http://schemas.microsoft.com/office/drawing/2014/main" id="{03E0855B-FEA3-F64D-94B2-7A39EB9227B4}"/>
                  </a:ext>
                </a:extLst>
              </p:cNvPr>
              <p:cNvSpPr txBox="1"/>
              <p:nvPr/>
            </p:nvSpPr>
            <p:spPr>
              <a:xfrm>
                <a:off x="5934810" y="3588405"/>
                <a:ext cx="1753569" cy="369332"/>
              </a:xfrm>
              <a:prstGeom prst="rect">
                <a:avLst/>
              </a:prstGeom>
              <a:noFill/>
            </p:spPr>
            <p:txBody>
              <a:bodyPr wrap="square" rtlCol="0">
                <a:spAutoFit/>
              </a:bodyPr>
              <a:lstStyle/>
              <a:p>
                <a:pPr rtl="0"/>
                <a:r>
                  <a:rPr lang="zh-CN">
                    <a:latin typeface="Amazon Ember Light" panose="020B0403020204020204" pitchFamily="34" charset="0"/>
                    <a:ea typeface="Microsoft YaHei" panose="020B0503020204020204" pitchFamily="34" charset="-122"/>
                    <a:cs typeface="Amazon Ember Light" panose="020B0403020204020204" pitchFamily="34" charset="0"/>
                  </a:rPr>
                  <a:t>配置</a:t>
                </a:r>
              </a:p>
            </p:txBody>
          </p:sp>
          <p:sp>
            <p:nvSpPr>
              <p:cNvPr id="10" name="TextBox 9">
                <a:extLst>
                  <a:ext uri="{FF2B5EF4-FFF2-40B4-BE49-F238E27FC236}">
                    <a16:creationId xmlns:a16="http://schemas.microsoft.com/office/drawing/2014/main" id="{9A4E2A04-627E-B041-8F54-B6E36AA50A95}"/>
                  </a:ext>
                </a:extLst>
              </p:cNvPr>
              <p:cNvSpPr txBox="1"/>
              <p:nvPr/>
            </p:nvSpPr>
            <p:spPr>
              <a:xfrm>
                <a:off x="5934810" y="4374053"/>
                <a:ext cx="2160308" cy="369332"/>
              </a:xfrm>
              <a:prstGeom prst="rect">
                <a:avLst/>
              </a:prstGeom>
              <a:noFill/>
            </p:spPr>
            <p:txBody>
              <a:bodyPr wrap="square" rtlCol="0">
                <a:spAutoFit/>
              </a:bodyPr>
              <a:lstStyle/>
              <a:p>
                <a:pPr rtl="0"/>
                <a:r>
                  <a:rPr lang="zh-CN" dirty="0">
                    <a:latin typeface="Amazon Ember Light" panose="020B0403020204020204" pitchFamily="34" charset="0"/>
                    <a:ea typeface="Microsoft YaHei" panose="020B0503020204020204" pitchFamily="34" charset="-122"/>
                    <a:cs typeface="Amazon Ember Light" panose="020B0403020204020204" pitchFamily="34" charset="0"/>
                  </a:rPr>
                  <a:t>与操作系统的关联</a:t>
                </a:r>
              </a:p>
            </p:txBody>
          </p:sp>
          <p:pic>
            <p:nvPicPr>
              <p:cNvPr id="12" name="Picture 11">
                <a:extLst>
                  <a:ext uri="{FF2B5EF4-FFF2-40B4-BE49-F238E27FC236}">
                    <a16:creationId xmlns:a16="http://schemas.microsoft.com/office/drawing/2014/main" id="{9639BAAE-0A49-3742-940E-9F6ABB02A3F1}"/>
                  </a:ext>
                </a:extLst>
              </p:cNvPr>
              <p:cNvPicPr>
                <a:picLocks noChangeAspect="1"/>
              </p:cNvPicPr>
              <p:nvPr/>
            </p:nvPicPr>
            <p:blipFill>
              <a:blip r:embed="rId4"/>
              <a:stretch>
                <a:fillRect/>
              </a:stretch>
            </p:blipFill>
            <p:spPr>
              <a:xfrm>
                <a:off x="5072043" y="2549901"/>
                <a:ext cx="862767" cy="862767"/>
              </a:xfrm>
              <a:prstGeom prst="rect">
                <a:avLst/>
              </a:prstGeom>
            </p:spPr>
          </p:pic>
          <p:pic>
            <p:nvPicPr>
              <p:cNvPr id="14" name="Picture 13">
                <a:extLst>
                  <a:ext uri="{FF2B5EF4-FFF2-40B4-BE49-F238E27FC236}">
                    <a16:creationId xmlns:a16="http://schemas.microsoft.com/office/drawing/2014/main" id="{97575240-0E79-C94B-972F-1A9BF71E68DA}"/>
                  </a:ext>
                </a:extLst>
              </p:cNvPr>
              <p:cNvPicPr>
                <a:picLocks noChangeAspect="1"/>
              </p:cNvPicPr>
              <p:nvPr/>
            </p:nvPicPr>
            <p:blipFill>
              <a:blip r:embed="rId5"/>
              <a:stretch>
                <a:fillRect/>
              </a:stretch>
            </p:blipFill>
            <p:spPr>
              <a:xfrm>
                <a:off x="5135111" y="4190406"/>
                <a:ext cx="736627" cy="736627"/>
              </a:xfrm>
              <a:prstGeom prst="rect">
                <a:avLst/>
              </a:prstGeom>
            </p:spPr>
          </p:pic>
          <p:pic>
            <p:nvPicPr>
              <p:cNvPr id="16" name="Picture 15">
                <a:extLst>
                  <a:ext uri="{FF2B5EF4-FFF2-40B4-BE49-F238E27FC236}">
                    <a16:creationId xmlns:a16="http://schemas.microsoft.com/office/drawing/2014/main" id="{528999A6-C588-624B-8E27-D3D432A3DC61}"/>
                  </a:ext>
                </a:extLst>
              </p:cNvPr>
              <p:cNvPicPr>
                <a:picLocks noChangeAspect="1"/>
              </p:cNvPicPr>
              <p:nvPr/>
            </p:nvPicPr>
            <p:blipFill>
              <a:blip r:embed="rId6"/>
              <a:stretch>
                <a:fillRect/>
              </a:stretch>
            </p:blipFill>
            <p:spPr>
              <a:xfrm>
                <a:off x="5201787" y="3471433"/>
                <a:ext cx="603277" cy="603277"/>
              </a:xfrm>
              <a:prstGeom prst="rect">
                <a:avLst/>
              </a:prstGeom>
            </p:spPr>
          </p:pic>
        </p:grpSp>
        <p:sp>
          <p:nvSpPr>
            <p:cNvPr id="18" name="Rectangle 17">
              <a:extLst>
                <a:ext uri="{FF2B5EF4-FFF2-40B4-BE49-F238E27FC236}">
                  <a16:creationId xmlns:a16="http://schemas.microsoft.com/office/drawing/2014/main" id="{1FD166AA-ED25-D440-A621-8C5FE43CE191}"/>
                </a:ext>
              </a:extLst>
            </p:cNvPr>
            <p:cNvSpPr/>
            <p:nvPr/>
          </p:nvSpPr>
          <p:spPr>
            <a:xfrm>
              <a:off x="3475610" y="1765760"/>
              <a:ext cx="748923" cy="430887"/>
            </a:xfrm>
            <a:prstGeom prst="rect">
              <a:avLst/>
            </a:prstGeom>
          </p:spPr>
          <p:txBody>
            <a:bodyPr wrap="none" rtlCol="0">
              <a:spAutoFit/>
            </a:bodyPr>
            <a:lstStyle/>
            <a:p>
              <a:pPr algn="ctr" rtl="0"/>
              <a:r>
                <a:rPr lang="zh-CN" sz="2200" b="1" dirty="0">
                  <a:solidFill>
                    <a:schemeClr val="tx1">
                      <a:lumMod val="85000"/>
                      <a:lumOff val="15000"/>
                    </a:schemeClr>
                  </a:solidFill>
                  <a:latin typeface="Amazon Ember Light" panose="020B0403020204020204" pitchFamily="34" charset="0"/>
                  <a:ea typeface="Microsoft YaHei" panose="020B0503020204020204" pitchFamily="34" charset="-122"/>
                  <a:cs typeface="Amazon Ember Light" panose="020B0403020204020204" pitchFamily="34" charset="0"/>
                </a:rPr>
                <a:t>容器</a:t>
              </a:r>
            </a:p>
          </p:txBody>
        </p:sp>
      </p:grpSp>
    </p:spTree>
    <p:custDataLst>
      <p:tags r:id="rId1"/>
    </p:custDataLst>
    <p:extLst>
      <p:ext uri="{BB962C8B-B14F-4D97-AF65-F5344CB8AC3E}">
        <p14:creationId xmlns:p14="http://schemas.microsoft.com/office/powerpoint/2010/main" val="2302068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A9215D-56A1-C14C-8D1D-ECD06964D449}"/>
              </a:ext>
            </a:extLst>
          </p:cNvPr>
          <p:cNvSpPr>
            <a:spLocks noGrp="1"/>
          </p:cNvSpPr>
          <p:nvPr>
            <p:ph type="title"/>
          </p:nvPr>
        </p:nvSpPr>
        <p:spPr/>
        <p:txBody>
          <a:bodyPr rtlCol="0"/>
          <a:lstStyle/>
          <a:p>
            <a:pPr rtl="0"/>
            <a:r>
              <a:rPr lang="zh-CN"/>
              <a:t>第 5 部分要点</a:t>
            </a:r>
          </a:p>
        </p:txBody>
      </p:sp>
      <p:sp>
        <p:nvSpPr>
          <p:cNvPr id="5" name="Content Placeholder 4">
            <a:extLst>
              <a:ext uri="{FF2B5EF4-FFF2-40B4-BE49-F238E27FC236}">
                <a16:creationId xmlns:a16="http://schemas.microsoft.com/office/drawing/2014/main" id="{5DED86B2-95F3-E144-93EC-D7312615DDBA}"/>
              </a:ext>
            </a:extLst>
          </p:cNvPr>
          <p:cNvSpPr>
            <a:spLocks noGrp="1"/>
          </p:cNvSpPr>
          <p:nvPr>
            <p:ph idx="16"/>
          </p:nvPr>
        </p:nvSpPr>
        <p:spPr>
          <a:xfrm>
            <a:off x="5714474" y="1178376"/>
            <a:ext cx="6058426" cy="4814920"/>
          </a:xfrm>
        </p:spPr>
        <p:txBody>
          <a:bodyPr rtlCol="0"/>
          <a:lstStyle/>
          <a:p>
            <a:pPr rtl="0">
              <a:lnSpc>
                <a:spcPct val="100000"/>
              </a:lnSpc>
              <a:spcBef>
                <a:spcPts val="1200"/>
              </a:spcBef>
              <a:spcAft>
                <a:spcPts val="1200"/>
              </a:spcAft>
            </a:pPr>
            <a:r>
              <a:rPr lang="zh-CN" sz="2000" b="1" dirty="0">
                <a:solidFill>
                  <a:schemeClr val="accent5"/>
                </a:solidFill>
              </a:rPr>
              <a:t>使用</a:t>
            </a:r>
            <a:r>
              <a:rPr lang="zh-CN" sz="2000" dirty="0"/>
              <a:t>无服务器计算，您可以构建并运行应用程序和服务而无需预置或管理服务器。 </a:t>
            </a:r>
          </a:p>
          <a:p>
            <a:pPr rtl="0">
              <a:lnSpc>
                <a:spcPct val="100000"/>
              </a:lnSpc>
              <a:spcBef>
                <a:spcPts val="1200"/>
              </a:spcBef>
              <a:spcAft>
                <a:spcPts val="1200"/>
              </a:spcAft>
            </a:pPr>
            <a:r>
              <a:rPr lang="zh-CN" sz="2000" b="1" dirty="0">
                <a:solidFill>
                  <a:schemeClr val="accent5"/>
                </a:solidFill>
              </a:rPr>
              <a:t>AWS Lambda 是一种无服务器计算服务</a:t>
            </a:r>
            <a:r>
              <a:rPr lang="zh-CN" sz="2000" dirty="0"/>
              <a:t>，</a:t>
            </a:r>
            <a:br>
              <a:rPr lang="en-US" altLang="zh-CN" sz="2000" dirty="0"/>
            </a:br>
            <a:r>
              <a:rPr lang="zh-CN" sz="2000" dirty="0"/>
              <a:t>提供内置的容错能力和自动扩展功能。</a:t>
            </a:r>
          </a:p>
          <a:p>
            <a:pPr rtl="0">
              <a:lnSpc>
                <a:spcPct val="100000"/>
              </a:lnSpc>
              <a:spcBef>
                <a:spcPts val="1200"/>
              </a:spcBef>
              <a:spcAft>
                <a:spcPts val="1200"/>
              </a:spcAft>
            </a:pPr>
            <a:r>
              <a:rPr lang="zh-CN" sz="2000" dirty="0"/>
              <a:t>事件源</a:t>
            </a:r>
            <a:r>
              <a:rPr lang="zh-CN" sz="2000" b="1" dirty="0">
                <a:solidFill>
                  <a:schemeClr val="accent5"/>
                </a:solidFill>
              </a:rPr>
              <a:t>是 </a:t>
            </a:r>
            <a:r>
              <a:rPr lang="zh-CN" sz="2000" b="1" dirty="0"/>
              <a:t> </a:t>
            </a:r>
            <a:r>
              <a:rPr lang="zh-CN" sz="2000" dirty="0"/>
              <a:t>AWS 服务或开发人员创建的应用程序，用于触发 Lambda 函数使其运行。 </a:t>
            </a:r>
          </a:p>
          <a:p>
            <a:pPr rtl="0">
              <a:lnSpc>
                <a:spcPct val="100000"/>
              </a:lnSpc>
              <a:spcBef>
                <a:spcPts val="1200"/>
              </a:spcBef>
              <a:spcAft>
                <a:spcPts val="1200"/>
              </a:spcAft>
            </a:pPr>
            <a:r>
              <a:rPr lang="zh-CN" sz="2000" dirty="0"/>
              <a:t>单个 Lambda 函数的最大内存分配容量为 3008MB。 </a:t>
            </a:r>
          </a:p>
          <a:p>
            <a:pPr rtl="0">
              <a:lnSpc>
                <a:spcPct val="100000"/>
              </a:lnSpc>
              <a:spcBef>
                <a:spcPts val="1200"/>
              </a:spcBef>
              <a:spcAft>
                <a:spcPts val="1200"/>
              </a:spcAft>
            </a:pPr>
            <a:r>
              <a:rPr lang="zh-CN" sz="2000" dirty="0"/>
              <a:t>Lambda 函数的最大执行时间为 15 分钟。</a:t>
            </a:r>
          </a:p>
          <a:p>
            <a:pPr rtl="0"/>
            <a:endParaRPr lang="en-US" sz="2000" dirty="0"/>
          </a:p>
          <a:p>
            <a:pPr rtl="0"/>
            <a:endParaRPr lang="en-US" sz="2000" dirty="0"/>
          </a:p>
          <a:p>
            <a:pPr rtl="0"/>
            <a:endParaRPr lang="en-US" sz="2000" dirty="0"/>
          </a:p>
        </p:txBody>
      </p:sp>
      <p:pic>
        <p:nvPicPr>
          <p:cNvPr id="6" name="Picture Placeholder 6">
            <a:extLst>
              <a:ext uri="{FF2B5EF4-FFF2-40B4-BE49-F238E27FC236}">
                <a16:creationId xmlns:a16="http://schemas.microsoft.com/office/drawing/2014/main" id="{DF245F4B-F83C-4547-948B-29463175E4C7}"/>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rcRect l="4146" r="4146"/>
          <a:stretch>
            <a:fillRect/>
          </a:stretch>
        </p:blipFill>
        <p:spPr>
          <a:xfrm>
            <a:off x="597222" y="2770357"/>
            <a:ext cx="3931314" cy="3104201"/>
          </a:xfrm>
          <a:prstGeom prst="rect">
            <a:avLst/>
          </a:prstGeom>
        </p:spPr>
      </p:pic>
    </p:spTree>
    <p:custDataLst>
      <p:tags r:id="rId1"/>
    </p:custDataLst>
    <p:extLst>
      <p:ext uri="{BB962C8B-B14F-4D97-AF65-F5344CB8AC3E}">
        <p14:creationId xmlns:p14="http://schemas.microsoft.com/office/powerpoint/2010/main" val="10820461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7FB012-E14B-5F43-B605-4C7071827C78}"/>
              </a:ext>
            </a:extLst>
          </p:cNvPr>
          <p:cNvSpPr>
            <a:spLocks noGrp="1"/>
          </p:cNvSpPr>
          <p:nvPr>
            <p:ph type="title"/>
          </p:nvPr>
        </p:nvSpPr>
        <p:spPr>
          <a:xfrm>
            <a:off x="59164" y="1178376"/>
            <a:ext cx="5176157" cy="1325563"/>
          </a:xfrm>
        </p:spPr>
        <p:txBody>
          <a:bodyPr rtlCol="0">
            <a:normAutofit fontScale="90000"/>
          </a:bodyPr>
          <a:lstStyle/>
          <a:p>
            <a:pPr rtl="0"/>
            <a:r>
              <a:rPr lang="zh-CN" spc="-40" dirty="0"/>
              <a:t>活动：创建 AWS Lambda Stopinator 函数</a:t>
            </a:r>
          </a:p>
        </p:txBody>
      </p:sp>
      <p:sp>
        <p:nvSpPr>
          <p:cNvPr id="7" name="Footer Placeholder 1">
            <a:extLst>
              <a:ext uri="{FF2B5EF4-FFF2-40B4-BE49-F238E27FC236}">
                <a16:creationId xmlns:a16="http://schemas.microsoft.com/office/drawing/2014/main" id="{9817BB4C-EC5A-0447-8EAD-E767BB0AAE70}"/>
              </a:ext>
            </a:extLst>
          </p:cNvPr>
          <p:cNvSpPr txBox="1">
            <a:spLocks/>
          </p:cNvSpPr>
          <p:nvPr/>
        </p:nvSpPr>
        <p:spPr>
          <a:xfrm>
            <a:off x="5595256" y="5427435"/>
            <a:ext cx="2018523" cy="365125"/>
          </a:xfrm>
          <a:prstGeom prst="rect">
            <a:avLst/>
          </a:prstGeom>
        </p:spPr>
        <p:txBody>
          <a:bodyPr vert="horz" lIns="91440" tIns="45720" rIns="91440" bIns="45720" rtlCol="0" anchor="ctr"/>
          <a:lstStyle>
            <a:defPPr>
              <a:defRPr lang="en-US"/>
            </a:defPPr>
            <a:lvl1pPr marL="0" algn="r" defTabSz="914400" rtl="0" eaLnBrk="1" latinLnBrk="0" hangingPunct="1">
              <a:defRPr sz="900" b="0" i="0" kern="120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zh-CN" sz="700" dirty="0">
                <a:ea typeface="Microsoft YaHei" panose="020B0503020204020204" pitchFamily="34" charset="-122"/>
              </a:rPr>
              <a:t>照片由 Pixabay 提供（摘自 Pexels）。</a:t>
            </a:r>
          </a:p>
        </p:txBody>
      </p:sp>
      <p:sp>
        <p:nvSpPr>
          <p:cNvPr id="11" name="Content Placeholder 9">
            <a:extLst>
              <a:ext uri="{FF2B5EF4-FFF2-40B4-BE49-F238E27FC236}">
                <a16:creationId xmlns:a16="http://schemas.microsoft.com/office/drawing/2014/main" id="{D13BF811-5ABE-FA49-A111-7A321686571E}"/>
              </a:ext>
            </a:extLst>
          </p:cNvPr>
          <p:cNvSpPr>
            <a:spLocks noGrp="1"/>
          </p:cNvSpPr>
          <p:nvPr>
            <p:ph idx="16"/>
          </p:nvPr>
        </p:nvSpPr>
        <p:spPr>
          <a:xfrm>
            <a:off x="5714474" y="1178376"/>
            <a:ext cx="5987900" cy="4814920"/>
          </a:xfrm>
        </p:spPr>
        <p:txBody>
          <a:bodyPr rtlCol="0"/>
          <a:lstStyle/>
          <a:p>
            <a:pPr marL="0" indent="0" rtl="0">
              <a:buNone/>
            </a:pPr>
            <a:r>
              <a:rPr lang="zh-CN" b="1" dirty="0">
                <a:solidFill>
                  <a:schemeClr val="accent5"/>
                </a:solidFill>
              </a:rPr>
              <a:t>要完成本活动，您需要完成如下任务：</a:t>
            </a:r>
          </a:p>
          <a:p>
            <a:pPr marL="0" indent="0" rtl="0">
              <a:buNone/>
            </a:pPr>
            <a:endParaRPr lang="en-US" b="1" dirty="0">
              <a:solidFill>
                <a:schemeClr val="accent5"/>
              </a:solidFill>
            </a:endParaRPr>
          </a:p>
          <a:p>
            <a:pPr rtl="0"/>
            <a:r>
              <a:rPr lang="zh-CN" sz="2400" dirty="0"/>
              <a:t>转到动手实验室环境并启动 </a:t>
            </a:r>
            <a:br>
              <a:rPr lang="en-US" altLang="zh-CN" sz="2400" dirty="0"/>
            </a:br>
            <a:r>
              <a:rPr lang="zh-CN" sz="2400" dirty="0"/>
              <a:t>AWS Lambda 活动。</a:t>
            </a:r>
          </a:p>
          <a:p>
            <a:pPr rtl="0"/>
            <a:endParaRPr lang="en-US" sz="2400" dirty="0"/>
          </a:p>
          <a:p>
            <a:pPr rtl="0"/>
            <a:r>
              <a:rPr lang="zh-CN" sz="2400" dirty="0"/>
              <a:t>按照动手实验室环境中所提供的说明操作。</a:t>
            </a:r>
          </a:p>
        </p:txBody>
      </p:sp>
    </p:spTree>
    <p:custDataLst>
      <p:tags r:id="rId1"/>
    </p:custDataLst>
    <p:extLst>
      <p:ext uri="{BB962C8B-B14F-4D97-AF65-F5344CB8AC3E}">
        <p14:creationId xmlns:p14="http://schemas.microsoft.com/office/powerpoint/2010/main" val="16974665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Autofit/>
          </a:bodyPr>
          <a:lstStyle/>
          <a:p>
            <a:pPr rtl="0"/>
            <a:r>
              <a:rPr lang="zh-CN" sz="4000"/>
              <a:t>第 6 部分：AWS Elastic Beanstalk 简介</a:t>
            </a:r>
          </a:p>
        </p:txBody>
      </p:sp>
      <p:sp>
        <p:nvSpPr>
          <p:cNvPr id="5" name="Text Placeholder 4">
            <a:extLst>
              <a:ext uri="{FF2B5EF4-FFF2-40B4-BE49-F238E27FC236}">
                <a16:creationId xmlns:a16="http://schemas.microsoft.com/office/drawing/2014/main" id="{8224D0A7-8E45-B746-A2B9-276C87DCAD0E}"/>
              </a:ext>
            </a:extLst>
          </p:cNvPr>
          <p:cNvSpPr>
            <a:spLocks noGrp="1"/>
          </p:cNvSpPr>
          <p:nvPr>
            <p:ph type="body" sz="quarter" idx="10"/>
          </p:nvPr>
        </p:nvSpPr>
        <p:spPr/>
        <p:txBody>
          <a:bodyPr rtlCol="0">
            <a:normAutofit/>
          </a:bodyPr>
          <a:lstStyle/>
          <a:p>
            <a:pPr rtl="0"/>
            <a:r>
              <a:rPr lang="zh-CN">
                <a:cs typeface="Amazon Ember Light" panose="020B0403020204020204" pitchFamily="34" charset="0"/>
              </a:rPr>
              <a:t>模块 6：计算</a:t>
            </a:r>
          </a:p>
        </p:txBody>
      </p:sp>
    </p:spTree>
    <p:custDataLst>
      <p:tags r:id="rId1"/>
    </p:custDataLst>
    <p:extLst>
      <p:ext uri="{BB962C8B-B14F-4D97-AF65-F5344CB8AC3E}">
        <p14:creationId xmlns:p14="http://schemas.microsoft.com/office/powerpoint/2010/main" val="8157849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zh-CN"/>
              <a:t>AWS Elastic Beanstalk</a:t>
            </a:r>
          </a:p>
        </p:txBody>
      </p:sp>
      <p:sp>
        <p:nvSpPr>
          <p:cNvPr id="3" name="Content Placeholder 2"/>
          <p:cNvSpPr>
            <a:spLocks noGrp="1"/>
          </p:cNvSpPr>
          <p:nvPr>
            <p:ph idx="1"/>
          </p:nvPr>
        </p:nvSpPr>
        <p:spPr>
          <a:xfrm>
            <a:off x="3697941" y="1575590"/>
            <a:ext cx="7859806" cy="4648788"/>
          </a:xfrm>
        </p:spPr>
        <p:txBody>
          <a:bodyPr rtlCol="0"/>
          <a:lstStyle/>
          <a:p>
            <a:pPr rtl="0"/>
            <a:r>
              <a:rPr lang="zh-CN" sz="2400"/>
              <a:t>让 </a:t>
            </a:r>
            <a:r>
              <a:rPr lang="zh-CN" sz="2400" b="1">
                <a:solidFill>
                  <a:schemeClr val="accent5"/>
                </a:solidFill>
              </a:rPr>
              <a:t>Web 应用程序</a:t>
            </a:r>
            <a:r>
              <a:rPr lang="zh-CN" sz="2400"/>
              <a:t>启动并运行的一种简单方法</a:t>
            </a:r>
          </a:p>
          <a:p>
            <a:pPr lvl="1" rtl="0"/>
            <a:endParaRPr lang="en-US" sz="2000" dirty="0"/>
          </a:p>
          <a:p>
            <a:pPr rtl="0"/>
            <a:r>
              <a:rPr lang="zh-CN" sz="2400"/>
              <a:t>一项可自动处理如下事项的</a:t>
            </a:r>
            <a:r>
              <a:rPr lang="zh-CN" sz="2400" b="1">
                <a:solidFill>
                  <a:schemeClr val="accent5"/>
                </a:solidFill>
              </a:rPr>
              <a:t>托管服务</a:t>
            </a:r>
            <a:r>
              <a:rPr lang="zh-CN" sz="2400"/>
              <a:t> – </a:t>
            </a:r>
            <a:endParaRPr lang="en-US" dirty="0"/>
          </a:p>
          <a:p>
            <a:pPr lvl="1" rtl="0"/>
            <a:r>
              <a:rPr lang="zh-CN" sz="2000"/>
              <a:t>基础设施预置和配置</a:t>
            </a:r>
          </a:p>
          <a:p>
            <a:pPr lvl="1" rtl="0"/>
            <a:r>
              <a:rPr lang="zh-CN" sz="2000"/>
              <a:t>部署</a:t>
            </a:r>
          </a:p>
          <a:p>
            <a:pPr lvl="1" rtl="0"/>
            <a:r>
              <a:rPr lang="zh-CN" sz="2000"/>
              <a:t>负载均衡</a:t>
            </a:r>
          </a:p>
          <a:p>
            <a:pPr lvl="1" rtl="0"/>
            <a:r>
              <a:rPr lang="zh-CN" sz="2000"/>
              <a:t>自动扩展</a:t>
            </a:r>
          </a:p>
          <a:p>
            <a:pPr lvl="1" rtl="0"/>
            <a:r>
              <a:rPr lang="zh-CN" sz="2000"/>
              <a:t>运行状况监控</a:t>
            </a:r>
          </a:p>
          <a:p>
            <a:pPr lvl="1" rtl="0"/>
            <a:r>
              <a:rPr lang="zh-CN" sz="2000"/>
              <a:t>分析和调试</a:t>
            </a:r>
          </a:p>
          <a:p>
            <a:pPr lvl="1" rtl="0"/>
            <a:r>
              <a:rPr lang="zh-CN" sz="2000"/>
              <a:t>日志记录</a:t>
            </a:r>
          </a:p>
          <a:p>
            <a:pPr lvl="1" rtl="0"/>
            <a:endParaRPr lang="en-US" sz="2000" dirty="0"/>
          </a:p>
          <a:p>
            <a:pPr rtl="0"/>
            <a:r>
              <a:rPr lang="zh-CN" sz="2400"/>
              <a:t>Elastic Beanstalk 不收取额外费用</a:t>
            </a:r>
          </a:p>
          <a:p>
            <a:pPr lvl="1" rtl="0"/>
            <a:r>
              <a:rPr lang="zh-CN" sz="2000"/>
              <a:t>只需为您使用的底层资源付费</a:t>
            </a:r>
          </a:p>
        </p:txBody>
      </p:sp>
      <p:sp>
        <p:nvSpPr>
          <p:cNvPr id="12" name="TextBox 11">
            <a:extLst>
              <a:ext uri="{FF2B5EF4-FFF2-40B4-BE49-F238E27FC236}">
                <a16:creationId xmlns:a16="http://schemas.microsoft.com/office/drawing/2014/main" id="{2D4AA567-6A34-5949-AEC2-48B6BAE5F63F}"/>
              </a:ext>
              <a:ext uri="{C183D7F6-B498-43B3-948B-1728B52AA6E4}">
                <adec:decorative xmlns:adec="http://schemas.microsoft.com/office/drawing/2017/decorative" val="1"/>
              </a:ext>
            </a:extLst>
          </p:cNvPr>
          <p:cNvSpPr txBox="1"/>
          <p:nvPr/>
        </p:nvSpPr>
        <p:spPr>
          <a:xfrm>
            <a:off x="847754" y="3952203"/>
            <a:ext cx="2215020" cy="338859"/>
          </a:xfrm>
          <a:prstGeom prst="rect">
            <a:avLst/>
          </a:prstGeom>
          <a:noFill/>
        </p:spPr>
        <p:txBody>
          <a:bodyPr wrap="square" lIns="0" tIns="0" rIns="0" bIns="0" rtlCol="0" anchor="t">
            <a:noAutofit/>
          </a:bodyPr>
          <a:lstStyle/>
          <a:p>
            <a:pPr algn="ctr" rtl="0"/>
            <a:r>
              <a:rPr lang="zh-CN" sz="2400" b="1"/>
              <a:t>AWS Elastic Beanstalk</a:t>
            </a:r>
            <a:endParaRPr lang="en-US" sz="2400" b="1" dirty="0"/>
          </a:p>
        </p:txBody>
      </p:sp>
      <p:pic>
        <p:nvPicPr>
          <p:cNvPr id="13" name="Graphic 12">
            <a:extLst>
              <a:ext uri="{FF2B5EF4-FFF2-40B4-BE49-F238E27FC236}">
                <a16:creationId xmlns:a16="http://schemas.microsoft.com/office/drawing/2014/main" id="{74324EB1-D323-034D-AA5C-A6CE4AF46CAD}"/>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02158" y="2467257"/>
            <a:ext cx="1298034" cy="1298034"/>
          </a:xfrm>
          <a:prstGeom prst="rect">
            <a:avLst/>
          </a:prstGeom>
        </p:spPr>
      </p:pic>
    </p:spTree>
    <p:custDataLst>
      <p:tags r:id="rId1"/>
    </p:custDataLst>
    <p:extLst>
      <p:ext uri="{BB962C8B-B14F-4D97-AF65-F5344CB8AC3E}">
        <p14:creationId xmlns:p14="http://schemas.microsoft.com/office/powerpoint/2010/main" val="20667966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zh-CN"/>
              <a:t>AWS Elastic Beanstalk 部署</a:t>
            </a:r>
          </a:p>
        </p:txBody>
      </p:sp>
      <p:sp>
        <p:nvSpPr>
          <p:cNvPr id="3" name="Content Placeholder 2"/>
          <p:cNvSpPr>
            <a:spLocks noGrp="1"/>
          </p:cNvSpPr>
          <p:nvPr>
            <p:ph idx="1"/>
          </p:nvPr>
        </p:nvSpPr>
        <p:spPr>
          <a:xfrm>
            <a:off x="321820" y="1469164"/>
            <a:ext cx="5319765" cy="4648788"/>
          </a:xfrm>
        </p:spPr>
        <p:txBody>
          <a:bodyPr rtlCol="0"/>
          <a:lstStyle/>
          <a:p>
            <a:pPr rtl="0"/>
            <a:r>
              <a:rPr lang="zh-CN" dirty="0"/>
              <a:t>它支持为通用平台编写的 Web 应用程序 </a:t>
            </a:r>
          </a:p>
          <a:p>
            <a:pPr lvl="1" rtl="0"/>
            <a:r>
              <a:rPr lang="zh-CN" b="1" dirty="0">
                <a:solidFill>
                  <a:schemeClr val="accent5"/>
                </a:solidFill>
              </a:rPr>
              <a:t>Java</a:t>
            </a:r>
            <a:r>
              <a:rPr lang="zh-CN" dirty="0"/>
              <a:t>、</a:t>
            </a:r>
            <a:r>
              <a:rPr lang="zh-CN" b="1" dirty="0">
                <a:solidFill>
                  <a:schemeClr val="accent5"/>
                </a:solidFill>
              </a:rPr>
              <a:t>.NET</a:t>
            </a:r>
            <a:r>
              <a:rPr lang="zh-CN" dirty="0"/>
              <a:t>、</a:t>
            </a:r>
            <a:r>
              <a:rPr lang="zh-CN" b="1" dirty="0">
                <a:solidFill>
                  <a:schemeClr val="accent5"/>
                </a:solidFill>
              </a:rPr>
              <a:t>PHP</a:t>
            </a:r>
            <a:r>
              <a:rPr lang="zh-CN" dirty="0"/>
              <a:t>、</a:t>
            </a:r>
            <a:r>
              <a:rPr lang="zh-CN" b="1" dirty="0">
                <a:solidFill>
                  <a:schemeClr val="accent5"/>
                </a:solidFill>
              </a:rPr>
              <a:t>Node.js</a:t>
            </a:r>
            <a:r>
              <a:rPr lang="zh-CN" dirty="0"/>
              <a:t>、</a:t>
            </a:r>
            <a:r>
              <a:rPr lang="zh-CN" b="1" dirty="0">
                <a:solidFill>
                  <a:schemeClr val="accent5"/>
                </a:solidFill>
              </a:rPr>
              <a:t>Python</a:t>
            </a:r>
            <a:r>
              <a:rPr lang="zh-CN" dirty="0"/>
              <a:t>、</a:t>
            </a:r>
            <a:r>
              <a:rPr lang="zh-CN" b="1" dirty="0">
                <a:solidFill>
                  <a:schemeClr val="accent5"/>
                </a:solidFill>
              </a:rPr>
              <a:t>Ruby</a:t>
            </a:r>
            <a:r>
              <a:rPr lang="zh-CN" dirty="0"/>
              <a:t>、</a:t>
            </a:r>
            <a:r>
              <a:rPr lang="zh-CN" b="1" dirty="0">
                <a:solidFill>
                  <a:schemeClr val="accent5"/>
                </a:solidFill>
              </a:rPr>
              <a:t>Go </a:t>
            </a:r>
            <a:r>
              <a:rPr lang="zh-CN" dirty="0"/>
              <a:t>和 </a:t>
            </a:r>
            <a:r>
              <a:rPr lang="zh-CN" b="1" dirty="0">
                <a:solidFill>
                  <a:schemeClr val="accent5"/>
                </a:solidFill>
              </a:rPr>
              <a:t>Docker</a:t>
            </a:r>
          </a:p>
          <a:p>
            <a:pPr lvl="1" rtl="0"/>
            <a:endParaRPr lang="en-US" dirty="0"/>
          </a:p>
          <a:p>
            <a:pPr rtl="0"/>
            <a:r>
              <a:rPr lang="zh-CN" dirty="0"/>
              <a:t>上传您的代码</a:t>
            </a:r>
          </a:p>
          <a:p>
            <a:pPr lvl="1" rtl="0"/>
            <a:r>
              <a:rPr lang="zh-CN" dirty="0"/>
              <a:t>Elastic Beanstalk 将自动处理部署</a:t>
            </a:r>
          </a:p>
          <a:p>
            <a:pPr lvl="1" rtl="0"/>
            <a:r>
              <a:rPr lang="zh-CN" spc="-30" dirty="0"/>
              <a:t>部署在 Apache、NGINX、</a:t>
            </a:r>
            <a:br>
              <a:rPr lang="en-US" altLang="zh-CN" spc="-30" dirty="0"/>
            </a:br>
            <a:r>
              <a:rPr lang="zh-CN" spc="-30" dirty="0"/>
              <a:t>Passenger、Puma 和 Microsoft Internet 信息服务 (IIS) 等服务器上</a:t>
            </a:r>
          </a:p>
        </p:txBody>
      </p:sp>
      <p:grpSp>
        <p:nvGrpSpPr>
          <p:cNvPr id="12" name="Group 11" descr="diagram shows that aws manages the host, OS, language interpreter, app server, and http server. At the top the diagram shows that &quot;your code&quot; is managed by you.">
            <a:extLst>
              <a:ext uri="{FF2B5EF4-FFF2-40B4-BE49-F238E27FC236}">
                <a16:creationId xmlns:a16="http://schemas.microsoft.com/office/drawing/2014/main" id="{D64FFDF3-1E99-CC43-8D9F-BDB62383A2FC}"/>
              </a:ext>
            </a:extLst>
          </p:cNvPr>
          <p:cNvGrpSpPr/>
          <p:nvPr/>
        </p:nvGrpSpPr>
        <p:grpSpPr>
          <a:xfrm>
            <a:off x="5880152" y="2471552"/>
            <a:ext cx="6032575" cy="2644013"/>
            <a:chOff x="2892217" y="3048623"/>
            <a:chExt cx="6032575" cy="2644013"/>
          </a:xfrm>
        </p:grpSpPr>
        <p:pic>
          <p:nvPicPr>
            <p:cNvPr id="13" name="Picture 12">
              <a:extLst>
                <a:ext uri="{FF2B5EF4-FFF2-40B4-BE49-F238E27FC236}">
                  <a16:creationId xmlns:a16="http://schemas.microsoft.com/office/drawing/2014/main" id="{EB32E947-36D1-354B-ABE8-AF3D948F5571}"/>
                </a:ext>
              </a:extLst>
            </p:cNvPr>
            <p:cNvPicPr>
              <a:picLocks noChangeAspect="1"/>
            </p:cNvPicPr>
            <p:nvPr/>
          </p:nvPicPr>
          <p:blipFill>
            <a:blip r:embed="rId4"/>
            <a:stretch>
              <a:fillRect/>
            </a:stretch>
          </p:blipFill>
          <p:spPr>
            <a:xfrm>
              <a:off x="6462643" y="3048623"/>
              <a:ext cx="2462149" cy="2644013"/>
            </a:xfrm>
            <a:prstGeom prst="rect">
              <a:avLst/>
            </a:prstGeom>
          </p:spPr>
        </p:pic>
        <p:sp>
          <p:nvSpPr>
            <p:cNvPr id="14" name="TextBox 13">
              <a:extLst>
                <a:ext uri="{FF2B5EF4-FFF2-40B4-BE49-F238E27FC236}">
                  <a16:creationId xmlns:a16="http://schemas.microsoft.com/office/drawing/2014/main" id="{CDC14727-6DE1-EC43-94D1-8D614ED2B377}"/>
                </a:ext>
              </a:extLst>
            </p:cNvPr>
            <p:cNvSpPr txBox="1"/>
            <p:nvPr/>
          </p:nvSpPr>
          <p:spPr>
            <a:xfrm>
              <a:off x="5418298" y="3146519"/>
              <a:ext cx="1005403" cy="338554"/>
            </a:xfrm>
            <a:prstGeom prst="rect">
              <a:avLst/>
            </a:prstGeom>
            <a:noFill/>
          </p:spPr>
          <p:txBody>
            <a:bodyPr wrap="none" rtlCol="0">
              <a:spAutoFit/>
            </a:bodyPr>
            <a:lstStyle/>
            <a:p>
              <a:pPr algn="r" rtl="0"/>
              <a:r>
                <a:rPr lang="zh-CN" sz="1600" b="1">
                  <a:solidFill>
                    <a:schemeClr val="accent5"/>
                  </a:solidFill>
                  <a:latin typeface="Amazon Ember Light" panose="020B0403020204020204" pitchFamily="34" charset="0"/>
                  <a:ea typeface="Microsoft YaHei" panose="020B0503020204020204" pitchFamily="34" charset="-122"/>
                  <a:cs typeface="Amazon Ember Light" panose="020B0403020204020204" pitchFamily="34" charset="0"/>
                </a:rPr>
                <a:t>您的代码</a:t>
              </a:r>
            </a:p>
          </p:txBody>
        </p:sp>
        <p:sp>
          <p:nvSpPr>
            <p:cNvPr id="15" name="TextBox 14">
              <a:extLst>
                <a:ext uri="{FF2B5EF4-FFF2-40B4-BE49-F238E27FC236}">
                  <a16:creationId xmlns:a16="http://schemas.microsoft.com/office/drawing/2014/main" id="{F9440FD3-4E5B-C84B-9F04-1941415FAC3D}"/>
                </a:ext>
              </a:extLst>
            </p:cNvPr>
            <p:cNvSpPr txBox="1"/>
            <p:nvPr/>
          </p:nvSpPr>
          <p:spPr>
            <a:xfrm>
              <a:off x="5115799" y="3637660"/>
              <a:ext cx="1346844" cy="338554"/>
            </a:xfrm>
            <a:prstGeom prst="rect">
              <a:avLst/>
            </a:prstGeom>
            <a:noFill/>
          </p:spPr>
          <p:txBody>
            <a:bodyPr wrap="none" rtlCol="0">
              <a:spAutoFit/>
            </a:bodyPr>
            <a:lstStyle/>
            <a:p>
              <a:pPr algn="r" rtl="0"/>
              <a:r>
                <a:rPr lang="zh-CN" sz="1600" b="1">
                  <a:latin typeface="Amazon Ember Light" panose="020B0403020204020204" pitchFamily="34" charset="0"/>
                  <a:ea typeface="Microsoft YaHei" panose="020B0503020204020204" pitchFamily="34" charset="-122"/>
                  <a:cs typeface="Amazon Ember Light" panose="020B0403020204020204" pitchFamily="34" charset="0"/>
                </a:rPr>
                <a:t>HTTP 服务器</a:t>
              </a:r>
            </a:p>
          </p:txBody>
        </p:sp>
        <p:sp>
          <p:nvSpPr>
            <p:cNvPr id="16" name="TextBox 15">
              <a:extLst>
                <a:ext uri="{FF2B5EF4-FFF2-40B4-BE49-F238E27FC236}">
                  <a16:creationId xmlns:a16="http://schemas.microsoft.com/office/drawing/2014/main" id="{46D939B1-5DAA-9D44-9141-6AF5BBD9D0F3}"/>
                </a:ext>
              </a:extLst>
            </p:cNvPr>
            <p:cNvSpPr txBox="1"/>
            <p:nvPr/>
          </p:nvSpPr>
          <p:spPr>
            <a:xfrm>
              <a:off x="4844892" y="4035099"/>
              <a:ext cx="1620957" cy="338554"/>
            </a:xfrm>
            <a:prstGeom prst="rect">
              <a:avLst/>
            </a:prstGeom>
            <a:noFill/>
          </p:spPr>
          <p:txBody>
            <a:bodyPr wrap="none" rtlCol="0">
              <a:spAutoFit/>
            </a:bodyPr>
            <a:lstStyle/>
            <a:p>
              <a:pPr algn="r" rtl="0"/>
              <a:r>
                <a:rPr lang="zh-CN" sz="1600" b="1">
                  <a:latin typeface="Amazon Ember Light" panose="020B0403020204020204" pitchFamily="34" charset="0"/>
                  <a:ea typeface="Microsoft YaHei" panose="020B0503020204020204" pitchFamily="34" charset="-122"/>
                  <a:cs typeface="Amazon Ember Light" panose="020B0403020204020204" pitchFamily="34" charset="0"/>
                </a:rPr>
                <a:t>应用程序服务器</a:t>
              </a:r>
            </a:p>
          </p:txBody>
        </p:sp>
        <p:sp>
          <p:nvSpPr>
            <p:cNvPr id="17" name="TextBox 16">
              <a:extLst>
                <a:ext uri="{FF2B5EF4-FFF2-40B4-BE49-F238E27FC236}">
                  <a16:creationId xmlns:a16="http://schemas.microsoft.com/office/drawing/2014/main" id="{D29FA687-BEA5-924F-8B96-3CE2D6BFE43B}"/>
                </a:ext>
              </a:extLst>
            </p:cNvPr>
            <p:cNvSpPr txBox="1"/>
            <p:nvPr/>
          </p:nvSpPr>
          <p:spPr>
            <a:xfrm>
              <a:off x="5272210" y="4437071"/>
              <a:ext cx="1210588" cy="338554"/>
            </a:xfrm>
            <a:prstGeom prst="rect">
              <a:avLst/>
            </a:prstGeom>
            <a:noFill/>
          </p:spPr>
          <p:txBody>
            <a:bodyPr wrap="none" rtlCol="0">
              <a:spAutoFit/>
            </a:bodyPr>
            <a:lstStyle/>
            <a:p>
              <a:pPr algn="r" rtl="0"/>
              <a:r>
                <a:rPr lang="zh-CN" sz="1600" b="1">
                  <a:latin typeface="Amazon Ember Light" panose="020B0403020204020204" pitchFamily="34" charset="0"/>
                  <a:ea typeface="Microsoft YaHei" panose="020B0503020204020204" pitchFamily="34" charset="-122"/>
                  <a:cs typeface="Amazon Ember Light" panose="020B0403020204020204" pitchFamily="34" charset="0"/>
                </a:rPr>
                <a:t>语言解释器</a:t>
              </a:r>
            </a:p>
          </p:txBody>
        </p:sp>
        <p:sp>
          <p:nvSpPr>
            <p:cNvPr id="18" name="TextBox 17">
              <a:extLst>
                <a:ext uri="{FF2B5EF4-FFF2-40B4-BE49-F238E27FC236}">
                  <a16:creationId xmlns:a16="http://schemas.microsoft.com/office/drawing/2014/main" id="{A228CC6B-485F-4B46-B47C-BE7D399B8AF3}"/>
                </a:ext>
              </a:extLst>
            </p:cNvPr>
            <p:cNvSpPr txBox="1"/>
            <p:nvPr/>
          </p:nvSpPr>
          <p:spPr>
            <a:xfrm>
              <a:off x="5457240" y="4877103"/>
              <a:ext cx="1005403" cy="338554"/>
            </a:xfrm>
            <a:prstGeom prst="rect">
              <a:avLst/>
            </a:prstGeom>
            <a:noFill/>
          </p:spPr>
          <p:txBody>
            <a:bodyPr wrap="none" rtlCol="0">
              <a:spAutoFit/>
            </a:bodyPr>
            <a:lstStyle/>
            <a:p>
              <a:pPr algn="r" rtl="0"/>
              <a:r>
                <a:rPr lang="zh-CN" sz="1600" b="1">
                  <a:latin typeface="Amazon Ember Light" panose="020B0403020204020204" pitchFamily="34" charset="0"/>
                  <a:ea typeface="Microsoft YaHei" panose="020B0503020204020204" pitchFamily="34" charset="-122"/>
                  <a:cs typeface="Amazon Ember Light" panose="020B0403020204020204" pitchFamily="34" charset="0"/>
                </a:rPr>
                <a:t>操作系统</a:t>
              </a:r>
            </a:p>
          </p:txBody>
        </p:sp>
        <p:sp>
          <p:nvSpPr>
            <p:cNvPr id="19" name="TextBox 18">
              <a:extLst>
                <a:ext uri="{FF2B5EF4-FFF2-40B4-BE49-F238E27FC236}">
                  <a16:creationId xmlns:a16="http://schemas.microsoft.com/office/drawing/2014/main" id="{2B35C335-F720-594D-BAC2-5ED60A03C24D}"/>
                </a:ext>
              </a:extLst>
            </p:cNvPr>
            <p:cNvSpPr txBox="1"/>
            <p:nvPr/>
          </p:nvSpPr>
          <p:spPr>
            <a:xfrm>
              <a:off x="5817445" y="5219219"/>
              <a:ext cx="606256" cy="338554"/>
            </a:xfrm>
            <a:prstGeom prst="rect">
              <a:avLst/>
            </a:prstGeom>
            <a:noFill/>
          </p:spPr>
          <p:txBody>
            <a:bodyPr wrap="none" rtlCol="0">
              <a:spAutoFit/>
            </a:bodyPr>
            <a:lstStyle/>
            <a:p>
              <a:pPr algn="r" rtl="0"/>
              <a:r>
                <a:rPr lang="zh-CN" sz="1600" b="1">
                  <a:latin typeface="Amazon Ember Light" panose="020B0403020204020204" pitchFamily="34" charset="0"/>
                  <a:ea typeface="Microsoft YaHei" panose="020B0503020204020204" pitchFamily="34" charset="-122"/>
                  <a:cs typeface="Amazon Ember Light" panose="020B0403020204020204" pitchFamily="34" charset="0"/>
                </a:rPr>
                <a:t>主机</a:t>
              </a:r>
            </a:p>
          </p:txBody>
        </p:sp>
        <p:sp>
          <p:nvSpPr>
            <p:cNvPr id="20" name="Left Brace 19">
              <a:extLst>
                <a:ext uri="{FF2B5EF4-FFF2-40B4-BE49-F238E27FC236}">
                  <a16:creationId xmlns:a16="http://schemas.microsoft.com/office/drawing/2014/main" id="{E6F3F55A-FF34-7D45-9408-2681F3BE21BD}"/>
                </a:ext>
              </a:extLst>
            </p:cNvPr>
            <p:cNvSpPr/>
            <p:nvPr/>
          </p:nvSpPr>
          <p:spPr>
            <a:xfrm>
              <a:off x="4023800" y="3726293"/>
              <a:ext cx="655983" cy="1761076"/>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n-US" dirty="0">
                <a:latin typeface="Amazon Ember Light" panose="020B0403020204020204" pitchFamily="34" charset="0"/>
                <a:ea typeface="Microsoft YaHei" panose="020B0503020204020204" pitchFamily="34" charset="-122"/>
                <a:cs typeface="Amazon Ember Light" panose="020B0403020204020204" pitchFamily="34" charset="0"/>
              </a:endParaRPr>
            </a:p>
          </p:txBody>
        </p:sp>
        <p:sp>
          <p:nvSpPr>
            <p:cNvPr id="21" name="Left Brace 20">
              <a:extLst>
                <a:ext uri="{FF2B5EF4-FFF2-40B4-BE49-F238E27FC236}">
                  <a16:creationId xmlns:a16="http://schemas.microsoft.com/office/drawing/2014/main" id="{FE7FBA11-EDA7-8D4E-AB15-5A6DE00A290C}"/>
                </a:ext>
              </a:extLst>
            </p:cNvPr>
            <p:cNvSpPr/>
            <p:nvPr/>
          </p:nvSpPr>
          <p:spPr>
            <a:xfrm>
              <a:off x="4028542" y="3136813"/>
              <a:ext cx="655983" cy="526062"/>
            </a:xfrm>
            <a:prstGeom prst="leftBrace">
              <a:avLst/>
            </a:prstGeom>
            <a:ln w="2857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n-US" b="1" dirty="0">
                <a:solidFill>
                  <a:schemeClr val="accent5"/>
                </a:solidFill>
                <a:latin typeface="Amazon Ember Light" panose="020B0403020204020204" pitchFamily="34" charset="0"/>
                <a:ea typeface="Microsoft YaHei" panose="020B0503020204020204" pitchFamily="34" charset="-122"/>
                <a:cs typeface="Amazon Ember Light" panose="020B0403020204020204" pitchFamily="34" charset="0"/>
              </a:endParaRPr>
            </a:p>
          </p:txBody>
        </p:sp>
        <p:sp>
          <p:nvSpPr>
            <p:cNvPr id="22" name="TextBox 21">
              <a:extLst>
                <a:ext uri="{FF2B5EF4-FFF2-40B4-BE49-F238E27FC236}">
                  <a16:creationId xmlns:a16="http://schemas.microsoft.com/office/drawing/2014/main" id="{14F43788-1344-134A-93AF-268D78DCD87F}"/>
                </a:ext>
              </a:extLst>
            </p:cNvPr>
            <p:cNvSpPr txBox="1"/>
            <p:nvPr/>
          </p:nvSpPr>
          <p:spPr>
            <a:xfrm>
              <a:off x="2892217" y="4388897"/>
              <a:ext cx="1128377" cy="584775"/>
            </a:xfrm>
            <a:prstGeom prst="rect">
              <a:avLst/>
            </a:prstGeom>
            <a:noFill/>
          </p:spPr>
          <p:txBody>
            <a:bodyPr wrap="square" rtlCol="0">
              <a:spAutoFit/>
            </a:bodyPr>
            <a:lstStyle/>
            <a:p>
              <a:pPr algn="ctr" rtl="0"/>
              <a:r>
                <a:rPr lang="zh-CN" sz="1600" b="1" dirty="0">
                  <a:latin typeface="Amazon Ember Light" panose="020B0403020204020204" pitchFamily="34" charset="0"/>
                  <a:ea typeface="Microsoft YaHei" panose="020B0503020204020204" pitchFamily="34" charset="-122"/>
                  <a:cs typeface="Amazon Ember Light" panose="020B0403020204020204" pitchFamily="34" charset="0"/>
                </a:rPr>
                <a:t>AWS </a:t>
              </a:r>
              <a:br>
                <a:rPr lang="en-US" altLang="zh-CN" sz="1600" b="1" dirty="0">
                  <a:latin typeface="Amazon Ember Light" panose="020B0403020204020204" pitchFamily="34" charset="0"/>
                  <a:ea typeface="Microsoft YaHei" panose="020B0503020204020204" pitchFamily="34" charset="-122"/>
                  <a:cs typeface="Amazon Ember Light" panose="020B0403020204020204" pitchFamily="34" charset="0"/>
                </a:rPr>
              </a:br>
              <a:r>
                <a:rPr lang="zh-CN" sz="1600" b="1" dirty="0">
                  <a:latin typeface="Amazon Ember Light" panose="020B0403020204020204" pitchFamily="34" charset="0"/>
                  <a:ea typeface="Microsoft YaHei" panose="020B0503020204020204" pitchFamily="34" charset="-122"/>
                  <a:cs typeface="Amazon Ember Light" panose="020B0403020204020204" pitchFamily="34" charset="0"/>
                </a:rPr>
                <a:t>负责管理</a:t>
              </a:r>
              <a:endParaRPr lang="en-US" sz="1600" b="1" dirty="0">
                <a:latin typeface="Amazon Ember Light" panose="020B0403020204020204" pitchFamily="34" charset="0"/>
                <a:ea typeface="Microsoft YaHei" panose="020B0503020204020204" pitchFamily="34" charset="-122"/>
                <a:cs typeface="Amazon Ember Light" panose="020B0403020204020204" pitchFamily="34" charset="0"/>
              </a:endParaRPr>
            </a:p>
          </p:txBody>
        </p:sp>
        <p:sp>
          <p:nvSpPr>
            <p:cNvPr id="23" name="TextBox 22">
              <a:extLst>
                <a:ext uri="{FF2B5EF4-FFF2-40B4-BE49-F238E27FC236}">
                  <a16:creationId xmlns:a16="http://schemas.microsoft.com/office/drawing/2014/main" id="{ED80AAD5-01CE-7C44-B900-ECB186740C87}"/>
                </a:ext>
              </a:extLst>
            </p:cNvPr>
            <p:cNvSpPr txBox="1"/>
            <p:nvPr/>
          </p:nvSpPr>
          <p:spPr>
            <a:xfrm>
              <a:off x="3040149" y="3149979"/>
              <a:ext cx="980445" cy="584775"/>
            </a:xfrm>
            <a:prstGeom prst="rect">
              <a:avLst/>
            </a:prstGeom>
            <a:noFill/>
          </p:spPr>
          <p:txBody>
            <a:bodyPr wrap="square" rtlCol="0">
              <a:spAutoFit/>
            </a:bodyPr>
            <a:lstStyle/>
            <a:p>
              <a:pPr algn="ctr" rtl="0"/>
              <a:r>
                <a:rPr lang="zh-CN" sz="1600" b="1" dirty="0">
                  <a:solidFill>
                    <a:schemeClr val="accent5"/>
                  </a:solidFill>
                  <a:latin typeface="Amazon Ember Light" panose="020B0403020204020204" pitchFamily="34" charset="0"/>
                  <a:ea typeface="Microsoft YaHei" panose="020B0503020204020204" pitchFamily="34" charset="-122"/>
                  <a:cs typeface="Amazon Ember Light" panose="020B0403020204020204" pitchFamily="34" charset="0"/>
                </a:rPr>
                <a:t>您负责管理</a:t>
              </a:r>
              <a:endParaRPr lang="en-US" sz="1600" b="1" dirty="0">
                <a:solidFill>
                  <a:schemeClr val="accent5"/>
                </a:solidFill>
                <a:latin typeface="Amazon Ember Light" panose="020B0403020204020204" pitchFamily="34" charset="0"/>
                <a:ea typeface="Microsoft YaHei" panose="020B0503020204020204" pitchFamily="34" charset="-122"/>
                <a:cs typeface="Amazon Ember Light" panose="020B0403020204020204" pitchFamily="34" charset="0"/>
              </a:endParaRPr>
            </a:p>
          </p:txBody>
        </p:sp>
      </p:grpSp>
    </p:spTree>
    <p:custDataLst>
      <p:tags r:id="rId1"/>
    </p:custDataLst>
    <p:extLst>
      <p:ext uri="{BB962C8B-B14F-4D97-AF65-F5344CB8AC3E}">
        <p14:creationId xmlns:p14="http://schemas.microsoft.com/office/powerpoint/2010/main" val="26082218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zh-CN"/>
              <a:t>Elastic Beanstalk 的优势</a:t>
            </a:r>
          </a:p>
        </p:txBody>
      </p:sp>
      <p:sp>
        <p:nvSpPr>
          <p:cNvPr id="12" name="TextBox 11">
            <a:extLst>
              <a:ext uri="{FF2B5EF4-FFF2-40B4-BE49-F238E27FC236}">
                <a16:creationId xmlns:a16="http://schemas.microsoft.com/office/drawing/2014/main" id="{03BE4F8F-E47E-974F-A15C-094CCD4CC341}"/>
              </a:ext>
            </a:extLst>
          </p:cNvPr>
          <p:cNvSpPr txBox="1"/>
          <p:nvPr/>
        </p:nvSpPr>
        <p:spPr>
          <a:xfrm>
            <a:off x="381407" y="4083906"/>
            <a:ext cx="2984356" cy="830997"/>
          </a:xfrm>
          <a:prstGeom prst="rect">
            <a:avLst/>
          </a:prstGeom>
          <a:noFill/>
        </p:spPr>
        <p:txBody>
          <a:bodyPr wrap="square" rtlCol="0">
            <a:spAutoFit/>
          </a:bodyPr>
          <a:lstStyle/>
          <a:p>
            <a:pPr algn="ctr" rtl="0"/>
            <a:r>
              <a:rPr lang="zh-CN" sz="2400" dirty="0">
                <a:latin typeface="Amazon Ember Light" panose="020B0403020204020204" pitchFamily="34" charset="0"/>
                <a:ea typeface="Microsoft YaHei" panose="020B0503020204020204" pitchFamily="34" charset="-122"/>
                <a:cs typeface="Amazon Ember Light" panose="020B0403020204020204" pitchFamily="34" charset="0"/>
              </a:rPr>
              <a:t>入门快速，</a:t>
            </a:r>
            <a:br>
              <a:rPr lang="en-US" altLang="zh-CN" sz="2400" dirty="0">
                <a:latin typeface="Amazon Ember Light" panose="020B0403020204020204" pitchFamily="34" charset="0"/>
                <a:ea typeface="Microsoft YaHei" panose="020B0503020204020204" pitchFamily="34" charset="-122"/>
                <a:cs typeface="Amazon Ember Light" panose="020B0403020204020204" pitchFamily="34" charset="0"/>
              </a:rPr>
            </a:br>
            <a:r>
              <a:rPr lang="zh-CN" sz="2400" dirty="0">
                <a:latin typeface="Amazon Ember Light" panose="020B0403020204020204" pitchFamily="34" charset="0"/>
                <a:ea typeface="Microsoft YaHei" panose="020B0503020204020204" pitchFamily="34" charset="-122"/>
                <a:cs typeface="Amazon Ember Light" panose="020B0403020204020204" pitchFamily="34" charset="0"/>
              </a:rPr>
              <a:t>使用简单</a:t>
            </a:r>
          </a:p>
        </p:txBody>
      </p:sp>
      <p:sp>
        <p:nvSpPr>
          <p:cNvPr id="13" name="TextBox 12">
            <a:extLst>
              <a:ext uri="{FF2B5EF4-FFF2-40B4-BE49-F238E27FC236}">
                <a16:creationId xmlns:a16="http://schemas.microsoft.com/office/drawing/2014/main" id="{3A61608D-B64A-DF43-9FE0-D7AB8068CC30}"/>
              </a:ext>
            </a:extLst>
          </p:cNvPr>
          <p:cNvSpPr txBox="1"/>
          <p:nvPr/>
        </p:nvSpPr>
        <p:spPr>
          <a:xfrm>
            <a:off x="3494098" y="4083906"/>
            <a:ext cx="2304192" cy="830997"/>
          </a:xfrm>
          <a:prstGeom prst="rect">
            <a:avLst/>
          </a:prstGeom>
          <a:noFill/>
        </p:spPr>
        <p:txBody>
          <a:bodyPr wrap="square" rtlCol="0">
            <a:spAutoFit/>
          </a:bodyPr>
          <a:lstStyle/>
          <a:p>
            <a:pPr algn="ctr" rtl="0"/>
            <a:r>
              <a:rPr lang="zh-CN" sz="2400" dirty="0">
                <a:latin typeface="Amazon Ember Light" panose="020B0403020204020204" pitchFamily="34" charset="0"/>
                <a:ea typeface="Microsoft YaHei" panose="020B0503020204020204" pitchFamily="34" charset="-122"/>
                <a:cs typeface="Amazon Ember Light" panose="020B0403020204020204" pitchFamily="34" charset="0"/>
              </a:rPr>
              <a:t>开发人员工</a:t>
            </a:r>
            <a:br>
              <a:rPr lang="en-US" altLang="zh-CN" sz="2400" dirty="0">
                <a:latin typeface="Amazon Ember Light" panose="020B0403020204020204" pitchFamily="34" charset="0"/>
                <a:ea typeface="Microsoft YaHei" panose="020B0503020204020204" pitchFamily="34" charset="-122"/>
                <a:cs typeface="Amazon Ember Light" panose="020B0403020204020204" pitchFamily="34" charset="0"/>
              </a:rPr>
            </a:br>
            <a:r>
              <a:rPr lang="zh-CN" sz="2400" dirty="0">
                <a:latin typeface="Amazon Ember Light" panose="020B0403020204020204" pitchFamily="34" charset="0"/>
                <a:ea typeface="Microsoft YaHei" panose="020B0503020204020204" pitchFamily="34" charset="-122"/>
                <a:cs typeface="Amazon Ember Light" panose="020B0403020204020204" pitchFamily="34" charset="0"/>
              </a:rPr>
              <a:t>作效率高</a:t>
            </a:r>
          </a:p>
        </p:txBody>
      </p:sp>
      <p:sp>
        <p:nvSpPr>
          <p:cNvPr id="14" name="TextBox 13">
            <a:extLst>
              <a:ext uri="{FF2B5EF4-FFF2-40B4-BE49-F238E27FC236}">
                <a16:creationId xmlns:a16="http://schemas.microsoft.com/office/drawing/2014/main" id="{72BDFD8B-FFEE-0341-B5C2-A43D95F3BC1C}"/>
              </a:ext>
            </a:extLst>
          </p:cNvPr>
          <p:cNvSpPr txBox="1"/>
          <p:nvPr/>
        </p:nvSpPr>
        <p:spPr>
          <a:xfrm>
            <a:off x="6072540" y="4083906"/>
            <a:ext cx="2304192" cy="461665"/>
          </a:xfrm>
          <a:prstGeom prst="rect">
            <a:avLst/>
          </a:prstGeom>
          <a:noFill/>
        </p:spPr>
        <p:txBody>
          <a:bodyPr wrap="square" rtlCol="0">
            <a:spAutoFit/>
          </a:bodyPr>
          <a:lstStyle/>
          <a:p>
            <a:pPr algn="ctr" rtl="0"/>
            <a:r>
              <a:rPr lang="zh-CN" sz="2400" dirty="0">
                <a:latin typeface="Amazon Ember Light" panose="020B0403020204020204" pitchFamily="34" charset="0"/>
                <a:ea typeface="Microsoft YaHei" panose="020B0503020204020204" pitchFamily="34" charset="-122"/>
                <a:cs typeface="Amazon Ember Light" panose="020B0403020204020204" pitchFamily="34" charset="0"/>
              </a:rPr>
              <a:t>难以扩大规模</a:t>
            </a:r>
          </a:p>
        </p:txBody>
      </p:sp>
      <p:sp>
        <p:nvSpPr>
          <p:cNvPr id="8" name="TextBox 7">
            <a:extLst>
              <a:ext uri="{FF2B5EF4-FFF2-40B4-BE49-F238E27FC236}">
                <a16:creationId xmlns:a16="http://schemas.microsoft.com/office/drawing/2014/main" id="{A3F0F3E0-A9D3-664A-901B-C20AF5D2A111}"/>
              </a:ext>
            </a:extLst>
          </p:cNvPr>
          <p:cNvSpPr txBox="1"/>
          <p:nvPr/>
        </p:nvSpPr>
        <p:spPr>
          <a:xfrm>
            <a:off x="8603053" y="4083905"/>
            <a:ext cx="2834627" cy="461665"/>
          </a:xfrm>
          <a:prstGeom prst="rect">
            <a:avLst/>
          </a:prstGeom>
          <a:noFill/>
        </p:spPr>
        <p:txBody>
          <a:bodyPr wrap="square" rtlCol="0">
            <a:spAutoFit/>
          </a:bodyPr>
          <a:lstStyle/>
          <a:p>
            <a:pPr algn="ctr" rtl="0"/>
            <a:r>
              <a:rPr lang="zh-CN" sz="2400">
                <a:latin typeface="Amazon Ember Light" panose="020B0403020204020204" pitchFamily="34" charset="0"/>
                <a:ea typeface="Microsoft YaHei" panose="020B0503020204020204" pitchFamily="34" charset="-122"/>
                <a:cs typeface="Amazon Ember Light" panose="020B0403020204020204" pitchFamily="34" charset="0"/>
              </a:rPr>
              <a:t>对资源完全控制</a:t>
            </a:r>
          </a:p>
        </p:txBody>
      </p:sp>
      <p:pic>
        <p:nvPicPr>
          <p:cNvPr id="4" name="Picture 3">
            <a:extLst>
              <a:ext uri="{FF2B5EF4-FFF2-40B4-BE49-F238E27FC236}">
                <a16:creationId xmlns:a16="http://schemas.microsoft.com/office/drawing/2014/main" id="{6556C07D-6B87-474E-A3C2-62AA528DCFD7}"/>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9136739" y="2370620"/>
            <a:ext cx="1767254" cy="1371600"/>
          </a:xfrm>
          <a:prstGeom prst="rect">
            <a:avLst/>
          </a:prstGeom>
        </p:spPr>
      </p:pic>
      <p:pic>
        <p:nvPicPr>
          <p:cNvPr id="7" name="Picture 6">
            <a:extLst>
              <a:ext uri="{FF2B5EF4-FFF2-40B4-BE49-F238E27FC236}">
                <a16:creationId xmlns:a16="http://schemas.microsoft.com/office/drawing/2014/main" id="{820B6646-6A9B-4448-B82E-34E4DC9DC10A}"/>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6406101" y="2370620"/>
            <a:ext cx="1637071" cy="1371600"/>
          </a:xfrm>
          <a:prstGeom prst="rect">
            <a:avLst/>
          </a:prstGeom>
        </p:spPr>
      </p:pic>
      <p:pic>
        <p:nvPicPr>
          <p:cNvPr id="10" name="Picture 9">
            <a:extLst>
              <a:ext uri="{FF2B5EF4-FFF2-40B4-BE49-F238E27FC236}">
                <a16:creationId xmlns:a16="http://schemas.microsoft.com/office/drawing/2014/main" id="{AEDF1DD9-54CE-5543-80E9-8CC037367729}"/>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3668870" y="2370620"/>
            <a:ext cx="1726322" cy="1371600"/>
          </a:xfrm>
          <a:prstGeom prst="rect">
            <a:avLst/>
          </a:prstGeom>
        </p:spPr>
      </p:pic>
      <p:pic>
        <p:nvPicPr>
          <p:cNvPr id="16" name="Picture 15">
            <a:extLst>
              <a:ext uri="{FF2B5EF4-FFF2-40B4-BE49-F238E27FC236}">
                <a16:creationId xmlns:a16="http://schemas.microsoft.com/office/drawing/2014/main" id="{5CF65933-CB29-4144-9C0D-88A7B48B5290}"/>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1097845" y="2370620"/>
            <a:ext cx="1551481" cy="1371600"/>
          </a:xfrm>
          <a:prstGeom prst="rect">
            <a:avLst/>
          </a:prstGeom>
        </p:spPr>
      </p:pic>
    </p:spTree>
    <p:custDataLst>
      <p:tags r:id="rId1"/>
    </p:custDataLst>
    <p:extLst>
      <p:ext uri="{BB962C8B-B14F-4D97-AF65-F5344CB8AC3E}">
        <p14:creationId xmlns:p14="http://schemas.microsoft.com/office/powerpoint/2010/main" val="9278845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Autofit/>
          </a:bodyPr>
          <a:lstStyle/>
          <a:p>
            <a:pPr rtl="0"/>
            <a:r>
              <a:rPr lang="zh-CN"/>
              <a:t>模块总结 </a:t>
            </a:r>
          </a:p>
        </p:txBody>
      </p:sp>
      <p:sp>
        <p:nvSpPr>
          <p:cNvPr id="6" name="Content Placeholder 5">
            <a:extLst>
              <a:ext uri="{FF2B5EF4-FFF2-40B4-BE49-F238E27FC236}">
                <a16:creationId xmlns:a16="http://schemas.microsoft.com/office/drawing/2014/main" id="{96B1D8CB-247D-9047-BFCE-7C071A34030D}"/>
              </a:ext>
            </a:extLst>
          </p:cNvPr>
          <p:cNvSpPr>
            <a:spLocks noGrp="1"/>
          </p:cNvSpPr>
          <p:nvPr>
            <p:ph idx="1"/>
          </p:nvPr>
        </p:nvSpPr>
        <p:spPr/>
        <p:txBody>
          <a:bodyPr rtlCol="0"/>
          <a:lstStyle/>
          <a:p>
            <a:pPr marL="0" indent="0" rtl="0">
              <a:buNone/>
            </a:pPr>
            <a:r>
              <a:rPr lang="zh-CN" sz="2400"/>
              <a:t>总体来说，您在本模块中学习了如何：</a:t>
            </a:r>
          </a:p>
          <a:p>
            <a:pPr rtl="0"/>
            <a:r>
              <a:rPr lang="zh-CN" sz="2400"/>
              <a:t>概述云中的不同 AWS 计算服务</a:t>
            </a:r>
          </a:p>
          <a:p>
            <a:pPr rtl="0"/>
            <a:r>
              <a:rPr lang="zh-CN" sz="2400"/>
              <a:t>演示为何要使用 Amazon Elastic Compute Cloud (Amazon EC2)</a:t>
            </a:r>
          </a:p>
          <a:p>
            <a:pPr rtl="0"/>
            <a:r>
              <a:rPr lang="zh-CN" sz="2400"/>
              <a:t>识别 Amazon EC2 控制台中的功能</a:t>
            </a:r>
          </a:p>
          <a:p>
            <a:pPr rtl="0"/>
            <a:r>
              <a:rPr lang="zh-CN" sz="2400"/>
              <a:t>在 Amazon EC2 中执行基本功能以构建虚拟计算环境</a:t>
            </a:r>
          </a:p>
          <a:p>
            <a:pPr rtl="0"/>
            <a:r>
              <a:rPr lang="zh-CN" sz="2400"/>
              <a:t>识别 Amazon EC2 成本优化要素</a:t>
            </a:r>
          </a:p>
          <a:p>
            <a:pPr rtl="0"/>
            <a:r>
              <a:rPr lang="zh-CN" sz="2400"/>
              <a:t>演示何时使用 AWS Elastic Beanstalk</a:t>
            </a:r>
          </a:p>
          <a:p>
            <a:pPr rtl="0"/>
            <a:r>
              <a:rPr lang="zh-CN" sz="2400"/>
              <a:t>演示何时使用 AWS Lambda</a:t>
            </a:r>
          </a:p>
          <a:p>
            <a:pPr rtl="0"/>
            <a:r>
              <a:rPr lang="zh-CN" sz="2400"/>
              <a:t>确定如何在托管服务器集群中运行容器化应用程序</a:t>
            </a:r>
            <a:endParaRPr lang="en-US" sz="2400" dirty="0"/>
          </a:p>
        </p:txBody>
      </p:sp>
    </p:spTree>
    <p:custDataLst>
      <p:tags r:id="rId1"/>
    </p:custDataLst>
    <p:extLst>
      <p:ext uri="{BB962C8B-B14F-4D97-AF65-F5344CB8AC3E}">
        <p14:creationId xmlns:p14="http://schemas.microsoft.com/office/powerpoint/2010/main" val="10016619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C3CE73EB-211E-124D-80C7-B13C8898C13B}"/>
              </a:ext>
            </a:extLst>
          </p:cNvPr>
          <p:cNvSpPr>
            <a:spLocks noGrp="1"/>
          </p:cNvSpPr>
          <p:nvPr>
            <p:ph type="title"/>
          </p:nvPr>
        </p:nvSpPr>
        <p:spPr/>
        <p:txBody>
          <a:bodyPr rtlCol="0"/>
          <a:lstStyle/>
          <a:p>
            <a:pPr rtl="0"/>
            <a:r>
              <a:rPr lang="zh-CN"/>
              <a:t>样题</a:t>
            </a:r>
          </a:p>
        </p:txBody>
      </p:sp>
      <p:sp>
        <p:nvSpPr>
          <p:cNvPr id="4" name="Text Placeholder 3"/>
          <p:cNvSpPr>
            <a:spLocks noGrp="1"/>
          </p:cNvSpPr>
          <p:nvPr>
            <p:ph idx="1"/>
          </p:nvPr>
        </p:nvSpPr>
        <p:spPr>
          <a:xfrm>
            <a:off x="419100" y="1528175"/>
            <a:ext cx="11353800" cy="4648788"/>
          </a:xfrm>
        </p:spPr>
        <p:txBody>
          <a:bodyPr rtlCol="0"/>
          <a:lstStyle/>
          <a:p>
            <a:pPr marL="0" lvl="0" indent="0" rtl="0">
              <a:buNone/>
            </a:pPr>
            <a:r>
              <a:rPr lang="zh-CN" dirty="0"/>
              <a:t>哪些 AWS 服务可帮助开发人员快速部署可使用不同编程语言</a:t>
            </a:r>
            <a:br>
              <a:rPr lang="en-US" altLang="zh-CN" dirty="0"/>
            </a:br>
            <a:r>
              <a:rPr lang="zh-CN" dirty="0"/>
              <a:t>（如.NET 和 Java）的资源？</a:t>
            </a:r>
          </a:p>
          <a:p>
            <a:pPr marL="0" lvl="0" indent="0" rtl="0">
              <a:buNone/>
            </a:pPr>
            <a:endParaRPr lang="en-US" dirty="0"/>
          </a:p>
          <a:p>
            <a:pPr marL="457200" lvl="0" indent="-457200" rtl="0">
              <a:lnSpc>
                <a:spcPct val="150000"/>
              </a:lnSpc>
              <a:buFont typeface="+mj-lt"/>
              <a:buAutoNum type="alphaUcPeriod"/>
            </a:pPr>
            <a:r>
              <a:rPr lang="zh-CN" sz="2400" dirty="0"/>
              <a:t>AWS CloudFormation</a:t>
            </a:r>
          </a:p>
          <a:p>
            <a:pPr marL="457200" lvl="0" indent="-457200" rtl="0">
              <a:lnSpc>
                <a:spcPct val="150000"/>
              </a:lnSpc>
              <a:buFont typeface="+mj-lt"/>
              <a:buAutoNum type="alphaUcPeriod"/>
            </a:pPr>
            <a:r>
              <a:rPr lang="zh-CN" sz="2400" dirty="0"/>
              <a:t>AWS SQS</a:t>
            </a:r>
          </a:p>
          <a:p>
            <a:pPr marL="457200" lvl="0" indent="-457200" rtl="0">
              <a:lnSpc>
                <a:spcPct val="150000"/>
              </a:lnSpc>
              <a:buFont typeface="+mj-lt"/>
              <a:buAutoNum type="alphaUcPeriod"/>
            </a:pPr>
            <a:r>
              <a:rPr lang="zh-CN" sz="2400" dirty="0"/>
              <a:t>AWS Elastic Beanstalk</a:t>
            </a:r>
          </a:p>
          <a:p>
            <a:pPr marL="457200" lvl="0" indent="-457200" rtl="0">
              <a:lnSpc>
                <a:spcPct val="150000"/>
              </a:lnSpc>
              <a:buFont typeface="+mj-lt"/>
              <a:buAutoNum type="alphaUcPeriod"/>
            </a:pPr>
            <a:r>
              <a:rPr lang="zh-CN" sz="2400" dirty="0"/>
              <a:t>Amazon Elastic Compute Cloud (Amazon EC2)</a:t>
            </a:r>
          </a:p>
        </p:txBody>
      </p:sp>
      <p:sp>
        <p:nvSpPr>
          <p:cNvPr id="22" name="Rectangle 21">
            <a:extLst>
              <a:ext uri="{FF2B5EF4-FFF2-40B4-BE49-F238E27FC236}">
                <a16:creationId xmlns:a16="http://schemas.microsoft.com/office/drawing/2014/main" id="{1C03C7B4-56D2-574C-84EC-E802BAD51BD6}"/>
              </a:ext>
              <a:ext uri="{C183D7F6-B498-43B3-948B-1728B52AA6E4}">
                <adec:decorative xmlns:adec="http://schemas.microsoft.com/office/drawing/2017/decorative" val="1"/>
              </a:ext>
            </a:extLst>
          </p:cNvPr>
          <p:cNvSpPr/>
          <p:nvPr/>
        </p:nvSpPr>
        <p:spPr>
          <a:xfrm>
            <a:off x="419100" y="4394216"/>
            <a:ext cx="3559513" cy="531259"/>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latin typeface="Amazon Ember Light" panose="020B0403020204020204" pitchFamily="34" charset="0"/>
              <a:ea typeface="Microsoft YaHei" panose="020B0503020204020204" pitchFamily="34" charset="-122"/>
              <a:cs typeface="Amazon Ember Light" panose="020B0403020204020204" pitchFamily="34" charset="0"/>
            </a:endParaRPr>
          </a:p>
        </p:txBody>
      </p:sp>
      <p:sp>
        <p:nvSpPr>
          <p:cNvPr id="23" name="Rectangle 22">
            <a:extLst>
              <a:ext uri="{FF2B5EF4-FFF2-40B4-BE49-F238E27FC236}">
                <a16:creationId xmlns:a16="http://schemas.microsoft.com/office/drawing/2014/main" id="{D917926B-89D2-A148-BEFD-97157995F014}"/>
              </a:ext>
              <a:ext uri="{C183D7F6-B498-43B3-948B-1728B52AA6E4}">
                <adec:decorative xmlns:adec="http://schemas.microsoft.com/office/drawing/2017/decorative" val="1"/>
              </a:ext>
            </a:extLst>
          </p:cNvPr>
          <p:cNvSpPr/>
          <p:nvPr/>
        </p:nvSpPr>
        <p:spPr>
          <a:xfrm>
            <a:off x="3900060" y="1508511"/>
            <a:ext cx="2870391" cy="442481"/>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latin typeface="Amazon Ember Light" panose="020B0403020204020204" pitchFamily="34" charset="0"/>
              <a:ea typeface="Microsoft YaHei" panose="020B0503020204020204" pitchFamily="34" charset="-122"/>
              <a:cs typeface="Amazon Ember Light" panose="020B0403020204020204" pitchFamily="34" charset="0"/>
            </a:endParaRPr>
          </a:p>
        </p:txBody>
      </p:sp>
      <p:sp>
        <p:nvSpPr>
          <p:cNvPr id="24" name="Rectangle 23">
            <a:extLst>
              <a:ext uri="{FF2B5EF4-FFF2-40B4-BE49-F238E27FC236}">
                <a16:creationId xmlns:a16="http://schemas.microsoft.com/office/drawing/2014/main" id="{6E0CBF61-7E56-8546-AB58-C94D4F2FF6BF}"/>
              </a:ext>
              <a:ext uri="{C183D7F6-B498-43B3-948B-1728B52AA6E4}">
                <adec:decorative xmlns:adec="http://schemas.microsoft.com/office/drawing/2017/decorative" val="1"/>
              </a:ext>
            </a:extLst>
          </p:cNvPr>
          <p:cNvSpPr/>
          <p:nvPr/>
        </p:nvSpPr>
        <p:spPr>
          <a:xfrm>
            <a:off x="7811309" y="1527243"/>
            <a:ext cx="2188725" cy="423749"/>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latin typeface="Amazon Ember Light" panose="020B0403020204020204" pitchFamily="34" charset="0"/>
              <a:ea typeface="Microsoft YaHei" panose="020B0503020204020204" pitchFamily="34" charset="-122"/>
              <a:cs typeface="Amazon Ember Light" panose="020B0403020204020204" pitchFamily="34" charset="0"/>
            </a:endParaRPr>
          </a:p>
        </p:txBody>
      </p:sp>
    </p:spTree>
    <p:custDataLst>
      <p:tags r:id="rId1"/>
    </p:custDataLst>
    <p:extLst>
      <p:ext uri="{BB962C8B-B14F-4D97-AF65-F5344CB8AC3E}">
        <p14:creationId xmlns:p14="http://schemas.microsoft.com/office/powerpoint/2010/main" val="900603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49E13-D4B8-CA44-8DE5-B78E83E43D6B}"/>
              </a:ext>
            </a:extLst>
          </p:cNvPr>
          <p:cNvSpPr>
            <a:spLocks noGrp="1"/>
          </p:cNvSpPr>
          <p:nvPr>
            <p:ph type="title"/>
          </p:nvPr>
        </p:nvSpPr>
        <p:spPr/>
        <p:txBody>
          <a:bodyPr rtlCol="0"/>
          <a:lstStyle/>
          <a:p>
            <a:pPr rtl="0"/>
            <a:r>
              <a:rPr lang="zh-CN"/>
              <a:t>什么是 Docker？</a:t>
            </a:r>
          </a:p>
        </p:txBody>
      </p:sp>
      <p:sp>
        <p:nvSpPr>
          <p:cNvPr id="3" name="Content Placeholder 2">
            <a:extLst>
              <a:ext uri="{FF2B5EF4-FFF2-40B4-BE49-F238E27FC236}">
                <a16:creationId xmlns:a16="http://schemas.microsoft.com/office/drawing/2014/main" id="{8D4F93DC-1DC2-574A-9C35-275989D9DBC8}"/>
              </a:ext>
            </a:extLst>
          </p:cNvPr>
          <p:cNvSpPr>
            <a:spLocks noGrp="1"/>
          </p:cNvSpPr>
          <p:nvPr>
            <p:ph idx="1"/>
          </p:nvPr>
        </p:nvSpPr>
        <p:spPr>
          <a:xfrm>
            <a:off x="419099" y="1528175"/>
            <a:ext cx="5801591" cy="4648788"/>
          </a:xfrm>
        </p:spPr>
        <p:txBody>
          <a:bodyPr rtlCol="0"/>
          <a:lstStyle/>
          <a:p>
            <a:pPr rtl="0"/>
            <a:r>
              <a:rPr lang="zh-CN" b="1" dirty="0">
                <a:solidFill>
                  <a:schemeClr val="accent5"/>
                </a:solidFill>
              </a:rPr>
              <a:t>Docker</a:t>
            </a:r>
            <a:r>
              <a:rPr lang="zh-CN" dirty="0"/>
              <a:t> 是一个软件平台，让您能够快速构建、测试和部署应用程序。</a:t>
            </a:r>
          </a:p>
          <a:p>
            <a:pPr rtl="0"/>
            <a:r>
              <a:rPr lang="zh-CN" dirty="0"/>
              <a:t>您在 Docker 上运行容器。</a:t>
            </a:r>
          </a:p>
          <a:p>
            <a:pPr lvl="1" rtl="0"/>
            <a:r>
              <a:rPr lang="zh-CN" dirty="0"/>
              <a:t>容器通过称为</a:t>
            </a:r>
            <a:r>
              <a:rPr lang="zh-CN" i="1" dirty="0"/>
              <a:t>映像</a:t>
            </a:r>
            <a:r>
              <a:rPr lang="zh-CN" dirty="0"/>
              <a:t>的只读模板创建。</a:t>
            </a:r>
          </a:p>
          <a:p>
            <a:pPr rtl="0"/>
            <a:r>
              <a:rPr lang="zh-CN" dirty="0"/>
              <a:t>一个</a:t>
            </a:r>
            <a:r>
              <a:rPr lang="zh-CN" b="1" dirty="0">
                <a:solidFill>
                  <a:schemeClr val="accent5"/>
                </a:solidFill>
              </a:rPr>
              <a:t>容器</a:t>
            </a:r>
            <a:r>
              <a:rPr lang="zh-CN" dirty="0"/>
              <a:t>内包含软件应用程序运行所需的一切。</a:t>
            </a:r>
          </a:p>
        </p:txBody>
      </p:sp>
      <p:graphicFrame>
        <p:nvGraphicFramePr>
          <p:cNvPr id="10" name="Diagram 9" descr="graphic that shows that containers have everything the software needs to run: libraries, system tools, code, and runtime.">
            <a:extLst>
              <a:ext uri="{FF2B5EF4-FFF2-40B4-BE49-F238E27FC236}">
                <a16:creationId xmlns:a16="http://schemas.microsoft.com/office/drawing/2014/main" id="{AD5713F4-A7E1-C442-90AD-C1FA3C079D50}"/>
              </a:ext>
            </a:extLst>
          </p:cNvPr>
          <p:cNvGraphicFramePr/>
          <p:nvPr>
            <p:extLst>
              <p:ext uri="{D42A27DB-BD31-4B8C-83A1-F6EECF244321}">
                <p14:modId xmlns:p14="http://schemas.microsoft.com/office/powerpoint/2010/main" val="1272007979"/>
              </p:ext>
            </p:extLst>
          </p:nvPr>
        </p:nvGraphicFramePr>
        <p:xfrm>
          <a:off x="6955865" y="2906223"/>
          <a:ext cx="4147668" cy="266217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 name="TextBox 10">
            <a:extLst>
              <a:ext uri="{FF2B5EF4-FFF2-40B4-BE49-F238E27FC236}">
                <a16:creationId xmlns:a16="http://schemas.microsoft.com/office/drawing/2014/main" id="{0E4A1F21-03DC-5A45-B0C6-280454B33198}"/>
              </a:ext>
              <a:ext uri="{C183D7F6-B498-43B3-948B-1728B52AA6E4}">
                <adec:decorative xmlns:adec="http://schemas.microsoft.com/office/drawing/2017/decorative" val="1"/>
              </a:ext>
            </a:extLst>
          </p:cNvPr>
          <p:cNvSpPr txBox="1"/>
          <p:nvPr/>
        </p:nvSpPr>
        <p:spPr>
          <a:xfrm>
            <a:off x="8273048" y="2030631"/>
            <a:ext cx="1513305" cy="338554"/>
          </a:xfrm>
          <a:prstGeom prst="rect">
            <a:avLst/>
          </a:prstGeom>
          <a:noFill/>
        </p:spPr>
        <p:txBody>
          <a:bodyPr wrap="square" rtlCol="0">
            <a:spAutoFit/>
          </a:bodyPr>
          <a:lstStyle/>
          <a:p>
            <a:pPr algn="ctr" rtl="0"/>
            <a:r>
              <a:rPr lang="zh-CN" sz="1600" dirty="0">
                <a:latin typeface="Amazon Ember Light" panose="020B0403020204020204" pitchFamily="34" charset="0"/>
                <a:ea typeface="Microsoft YaHei" panose="020B0503020204020204" pitchFamily="34" charset="-122"/>
                <a:cs typeface="Amazon Ember Light" panose="020B0403020204020204" pitchFamily="34" charset="0"/>
              </a:rPr>
              <a:t>容器</a:t>
            </a:r>
          </a:p>
        </p:txBody>
      </p:sp>
      <p:pic>
        <p:nvPicPr>
          <p:cNvPr id="12" name="Graphic 11">
            <a:extLst>
              <a:ext uri="{FF2B5EF4-FFF2-40B4-BE49-F238E27FC236}">
                <a16:creationId xmlns:a16="http://schemas.microsoft.com/office/drawing/2014/main" id="{DE351325-B995-B642-8A6A-F4A2F3BC4448}"/>
              </a:ext>
              <a:ext uri="{C183D7F6-B498-43B3-948B-1728B52AA6E4}">
                <adec:decorative xmlns:adec="http://schemas.microsoft.com/office/drawing/2017/decorative" val="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659028" y="1289605"/>
            <a:ext cx="741343" cy="741343"/>
          </a:xfrm>
          <a:prstGeom prst="rect">
            <a:avLst/>
          </a:prstGeom>
        </p:spPr>
      </p:pic>
    </p:spTree>
    <p:custDataLst>
      <p:tags r:id="rId1"/>
    </p:custDataLst>
    <p:extLst>
      <p:ext uri="{BB962C8B-B14F-4D97-AF65-F5344CB8AC3E}">
        <p14:creationId xmlns:p14="http://schemas.microsoft.com/office/powerpoint/2010/main" val="183377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13D16-E9DF-7041-90AF-13129C0F2779}"/>
              </a:ext>
            </a:extLst>
          </p:cNvPr>
          <p:cNvSpPr>
            <a:spLocks noGrp="1"/>
          </p:cNvSpPr>
          <p:nvPr>
            <p:ph type="title"/>
          </p:nvPr>
        </p:nvSpPr>
        <p:spPr/>
        <p:txBody>
          <a:bodyPr rtlCol="0"/>
          <a:lstStyle/>
          <a:p>
            <a:pPr rtl="0"/>
            <a:r>
              <a:rPr lang="zh-CN"/>
              <a:t>容器与虚拟机的</a:t>
            </a:r>
          </a:p>
        </p:txBody>
      </p:sp>
      <p:sp>
        <p:nvSpPr>
          <p:cNvPr id="32" name="TextBox 31">
            <a:extLst>
              <a:ext uri="{FF2B5EF4-FFF2-40B4-BE49-F238E27FC236}">
                <a16:creationId xmlns:a16="http://schemas.microsoft.com/office/drawing/2014/main" id="{EFF32382-2E2C-9645-9DFD-0F4CC93892D3}"/>
              </a:ext>
            </a:extLst>
          </p:cNvPr>
          <p:cNvSpPr txBox="1"/>
          <p:nvPr/>
        </p:nvSpPr>
        <p:spPr>
          <a:xfrm>
            <a:off x="6360297" y="1144739"/>
            <a:ext cx="3307316" cy="369332"/>
          </a:xfrm>
          <a:prstGeom prst="rect">
            <a:avLst/>
          </a:prstGeom>
          <a:solidFill>
            <a:schemeClr val="bg1"/>
          </a:solidFill>
        </p:spPr>
        <p:txBody>
          <a:bodyPr wrap="none" rtlCol="0">
            <a:spAutoFit/>
          </a:bodyPr>
          <a:lstStyle/>
          <a:p>
            <a:pPr algn="ctr" rtl="0"/>
            <a:r>
              <a:rPr lang="zh-CN" b="1">
                <a:solidFill>
                  <a:schemeClr val="accent6"/>
                </a:solidFill>
                <a:latin typeface="Amazon Ember Light" panose="020B0403020204020204" pitchFamily="34" charset="0"/>
                <a:ea typeface="Microsoft YaHei" panose="020B0503020204020204" pitchFamily="34" charset="-122"/>
                <a:cs typeface="Amazon Ember Light" panose="020B0403020204020204" pitchFamily="34" charset="0"/>
              </a:rPr>
              <a:t>三个 EC2 实例</a:t>
            </a:r>
            <a:r>
              <a:rPr lang="zh-CN">
                <a:solidFill>
                  <a:schemeClr val="accent6"/>
                </a:solidFill>
                <a:latin typeface="Amazon Ember Light" panose="020B0403020204020204" pitchFamily="34" charset="0"/>
                <a:ea typeface="Microsoft YaHei" panose="020B0503020204020204" pitchFamily="34" charset="-122"/>
                <a:cs typeface="Amazon Ember Light" panose="020B0403020204020204" pitchFamily="34" charset="0"/>
              </a:rPr>
              <a:t> </a:t>
            </a:r>
            <a:r>
              <a:rPr lang="zh-CN">
                <a:solidFill>
                  <a:schemeClr val="tx1">
                    <a:lumMod val="85000"/>
                    <a:lumOff val="15000"/>
                  </a:schemeClr>
                </a:solidFill>
                <a:latin typeface="Amazon Ember Light" panose="020B0403020204020204" pitchFamily="34" charset="0"/>
                <a:ea typeface="Microsoft YaHei" panose="020B0503020204020204" pitchFamily="34" charset="-122"/>
                <a:cs typeface="Amazon Ember Light" panose="020B0403020204020204" pitchFamily="34" charset="0"/>
              </a:rPr>
              <a:t>上的三个虚拟机</a:t>
            </a:r>
          </a:p>
        </p:txBody>
      </p:sp>
      <p:grpSp>
        <p:nvGrpSpPr>
          <p:cNvPr id="4" name="Group 3" descr="complicated diagram that contracts how virtual machines run, each one hosting a single app in isolation from each other, vs how multiple containers, each hosting an isolated app, can run on a single VM, thanks to Docker features.">
            <a:extLst>
              <a:ext uri="{FF2B5EF4-FFF2-40B4-BE49-F238E27FC236}">
                <a16:creationId xmlns:a16="http://schemas.microsoft.com/office/drawing/2014/main" id="{5B491F9C-B05D-1045-BB6E-8B3F7409E481}"/>
              </a:ext>
            </a:extLst>
          </p:cNvPr>
          <p:cNvGrpSpPr/>
          <p:nvPr/>
        </p:nvGrpSpPr>
        <p:grpSpPr>
          <a:xfrm>
            <a:off x="272945" y="1384374"/>
            <a:ext cx="11919055" cy="5014128"/>
            <a:chOff x="272945" y="1384374"/>
            <a:chExt cx="11919055" cy="5014128"/>
          </a:xfrm>
        </p:grpSpPr>
        <p:sp>
          <p:nvSpPr>
            <p:cNvPr id="9" name="TextBox 8">
              <a:extLst>
                <a:ext uri="{FF2B5EF4-FFF2-40B4-BE49-F238E27FC236}">
                  <a16:creationId xmlns:a16="http://schemas.microsoft.com/office/drawing/2014/main" id="{F4A0FEAC-F66C-0645-86B3-9AB7E576228F}"/>
                </a:ext>
              </a:extLst>
            </p:cNvPr>
            <p:cNvSpPr txBox="1"/>
            <p:nvPr/>
          </p:nvSpPr>
          <p:spPr>
            <a:xfrm>
              <a:off x="8779631" y="1861325"/>
              <a:ext cx="1363288" cy="369332"/>
            </a:xfrm>
            <a:prstGeom prst="rect">
              <a:avLst/>
            </a:prstGeom>
            <a:noFill/>
          </p:spPr>
          <p:txBody>
            <a:bodyPr wrap="square" rtlCol="0">
              <a:spAutoFit/>
            </a:bodyPr>
            <a:lstStyle/>
            <a:p>
              <a:pPr algn="ctr" rtl="0"/>
              <a:r>
                <a:rPr lang="zh-CN">
                  <a:solidFill>
                    <a:schemeClr val="bg1"/>
                  </a:solidFill>
                  <a:latin typeface="Amazon Ember Light" panose="020B0403020204020204" pitchFamily="34" charset="0"/>
                  <a:ea typeface="Microsoft YaHei" panose="020B0503020204020204" pitchFamily="34" charset="-122"/>
                  <a:cs typeface="Amazon Ember Light" panose="020B0403020204020204" pitchFamily="34" charset="0"/>
                </a:rPr>
                <a:t>容器</a:t>
              </a:r>
            </a:p>
          </p:txBody>
        </p:sp>
        <p:sp>
          <p:nvSpPr>
            <p:cNvPr id="10" name="Rounded Rectangle 9">
              <a:extLst>
                <a:ext uri="{FF2B5EF4-FFF2-40B4-BE49-F238E27FC236}">
                  <a16:creationId xmlns:a16="http://schemas.microsoft.com/office/drawing/2014/main" id="{F8AD7C8D-BAED-604A-94CC-F1F8C72B6B42}"/>
                </a:ext>
              </a:extLst>
            </p:cNvPr>
            <p:cNvSpPr/>
            <p:nvPr/>
          </p:nvSpPr>
          <p:spPr>
            <a:xfrm>
              <a:off x="419101" y="5957436"/>
              <a:ext cx="9989819" cy="441066"/>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zh-CN" sz="1400">
                  <a:solidFill>
                    <a:schemeClr val="tx1"/>
                  </a:solidFill>
                  <a:latin typeface="Amazon Ember Light" panose="020B0403020204020204" pitchFamily="34" charset="0"/>
                  <a:ea typeface="Microsoft YaHei" panose="020B0503020204020204" pitchFamily="34" charset="-122"/>
                  <a:cs typeface="Amazon Ember Light" panose="020B0403020204020204" pitchFamily="34" charset="0"/>
                </a:rPr>
                <a:t>物理服务器</a:t>
              </a:r>
            </a:p>
          </p:txBody>
        </p:sp>
        <p:sp>
          <p:nvSpPr>
            <p:cNvPr id="11" name="Rounded Rectangle 10">
              <a:extLst>
                <a:ext uri="{FF2B5EF4-FFF2-40B4-BE49-F238E27FC236}">
                  <a16:creationId xmlns:a16="http://schemas.microsoft.com/office/drawing/2014/main" id="{6902F3B7-CDC8-7B48-9C8A-0040C8ED8920}"/>
                </a:ext>
              </a:extLst>
            </p:cNvPr>
            <p:cNvSpPr/>
            <p:nvPr/>
          </p:nvSpPr>
          <p:spPr>
            <a:xfrm>
              <a:off x="419101" y="5478447"/>
              <a:ext cx="9989819" cy="397315"/>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zh-CN" sz="1400">
                  <a:solidFill>
                    <a:schemeClr val="tx1"/>
                  </a:solidFill>
                  <a:latin typeface="Amazon Ember Light" panose="020B0403020204020204" pitchFamily="34" charset="0"/>
                  <a:ea typeface="Microsoft YaHei" panose="020B0503020204020204" pitchFamily="34" charset="-122"/>
                  <a:cs typeface="Amazon Ember Light" panose="020B0403020204020204" pitchFamily="34" charset="0"/>
                </a:rPr>
                <a:t>主机操作系统</a:t>
              </a:r>
              <a:endParaRPr lang="en-US" sz="1400" dirty="0">
                <a:solidFill>
                  <a:schemeClr val="tx1"/>
                </a:solidFill>
                <a:latin typeface="Amazon Ember Light" panose="020B0403020204020204" pitchFamily="34" charset="0"/>
                <a:ea typeface="Microsoft YaHei" panose="020B0503020204020204" pitchFamily="34" charset="-122"/>
                <a:cs typeface="Amazon Ember Light" panose="020B0403020204020204" pitchFamily="34" charset="0"/>
              </a:endParaRPr>
            </a:p>
          </p:txBody>
        </p:sp>
        <p:sp>
          <p:nvSpPr>
            <p:cNvPr id="12" name="Rounded Rectangle 11">
              <a:extLst>
                <a:ext uri="{FF2B5EF4-FFF2-40B4-BE49-F238E27FC236}">
                  <a16:creationId xmlns:a16="http://schemas.microsoft.com/office/drawing/2014/main" id="{55B8CC38-627A-5C41-AF85-F2C677F856A8}"/>
                </a:ext>
              </a:extLst>
            </p:cNvPr>
            <p:cNvSpPr/>
            <p:nvPr/>
          </p:nvSpPr>
          <p:spPr>
            <a:xfrm>
              <a:off x="419101" y="4989438"/>
              <a:ext cx="9989819" cy="397315"/>
            </a:xfrm>
            <a:prstGeom prst="round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zh-CN" sz="1400">
                  <a:solidFill>
                    <a:schemeClr val="tx1"/>
                  </a:solidFill>
                  <a:latin typeface="Amazon Ember Light" panose="020B0403020204020204" pitchFamily="34" charset="0"/>
                  <a:ea typeface="Microsoft YaHei" panose="020B0503020204020204" pitchFamily="34" charset="-122"/>
                  <a:cs typeface="Amazon Ember Light" panose="020B0403020204020204" pitchFamily="34" charset="0"/>
                </a:rPr>
                <a:t>虚拟机管理程序</a:t>
              </a:r>
              <a:endParaRPr lang="en-US" sz="1400" dirty="0">
                <a:solidFill>
                  <a:schemeClr val="tx1"/>
                </a:solidFill>
                <a:latin typeface="Amazon Ember Light" panose="020B0403020204020204" pitchFamily="34" charset="0"/>
                <a:ea typeface="Microsoft YaHei" panose="020B0503020204020204" pitchFamily="34" charset="-122"/>
                <a:cs typeface="Amazon Ember Light" panose="020B0403020204020204" pitchFamily="34" charset="0"/>
              </a:endParaRPr>
            </a:p>
          </p:txBody>
        </p:sp>
        <p:sp>
          <p:nvSpPr>
            <p:cNvPr id="13" name="Rounded Rectangle 12">
              <a:extLst>
                <a:ext uri="{FF2B5EF4-FFF2-40B4-BE49-F238E27FC236}">
                  <a16:creationId xmlns:a16="http://schemas.microsoft.com/office/drawing/2014/main" id="{7A37D29C-4F4D-4F42-A753-D0C5D0454805}"/>
                </a:ext>
              </a:extLst>
            </p:cNvPr>
            <p:cNvSpPr/>
            <p:nvPr/>
          </p:nvSpPr>
          <p:spPr>
            <a:xfrm>
              <a:off x="6117215" y="3198038"/>
              <a:ext cx="1179576" cy="1554480"/>
            </a:xfrm>
            <a:prstGeom prst="roundRect">
              <a:avLst>
                <a:gd name="adj" fmla="val 8219"/>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zh-CN" sz="1400">
                  <a:solidFill>
                    <a:schemeClr val="tx1"/>
                  </a:solidFill>
                  <a:latin typeface="Amazon Ember Light" panose="020B0403020204020204" pitchFamily="34" charset="0"/>
                  <a:ea typeface="Microsoft YaHei" panose="020B0503020204020204" pitchFamily="34" charset="-122"/>
                  <a:cs typeface="Amazon Ember Light" panose="020B0403020204020204" pitchFamily="34" charset="0"/>
                </a:rPr>
                <a:t>EC2 实例来宾操作系统</a:t>
              </a:r>
              <a:endParaRPr lang="en-US" sz="1400" dirty="0">
                <a:solidFill>
                  <a:schemeClr val="tx1"/>
                </a:solidFill>
                <a:latin typeface="Amazon Ember Light" panose="020B0403020204020204" pitchFamily="34" charset="0"/>
                <a:ea typeface="Microsoft YaHei" panose="020B0503020204020204" pitchFamily="34" charset="-122"/>
                <a:cs typeface="Amazon Ember Light" panose="020B0403020204020204" pitchFamily="34" charset="0"/>
              </a:endParaRPr>
            </a:p>
          </p:txBody>
        </p:sp>
        <p:sp>
          <p:nvSpPr>
            <p:cNvPr id="14" name="Rounded Rectangle 13">
              <a:extLst>
                <a:ext uri="{FF2B5EF4-FFF2-40B4-BE49-F238E27FC236}">
                  <a16:creationId xmlns:a16="http://schemas.microsoft.com/office/drawing/2014/main" id="{BFC7CD8D-868A-7F41-A040-060DD31A35FB}"/>
                </a:ext>
              </a:extLst>
            </p:cNvPr>
            <p:cNvSpPr/>
            <p:nvPr/>
          </p:nvSpPr>
          <p:spPr>
            <a:xfrm>
              <a:off x="7521713" y="3198038"/>
              <a:ext cx="1179576" cy="1554480"/>
            </a:xfrm>
            <a:prstGeom prst="roundRect">
              <a:avLst>
                <a:gd name="adj" fmla="val 7280"/>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zh-CN" sz="1400">
                  <a:solidFill>
                    <a:schemeClr val="tx1"/>
                  </a:solidFill>
                  <a:latin typeface="Amazon Ember Light" panose="020B0403020204020204" pitchFamily="34" charset="0"/>
                  <a:ea typeface="Microsoft YaHei" panose="020B0503020204020204" pitchFamily="34" charset="-122"/>
                  <a:cs typeface="Amazon Ember Light" panose="020B0403020204020204" pitchFamily="34" charset="0"/>
                </a:rPr>
                <a:t>EC2 实例来宾操作系统</a:t>
              </a:r>
              <a:endParaRPr lang="en-US" sz="1400" dirty="0">
                <a:solidFill>
                  <a:schemeClr val="tx1"/>
                </a:solidFill>
                <a:latin typeface="Amazon Ember Light" panose="020B0403020204020204" pitchFamily="34" charset="0"/>
                <a:ea typeface="Microsoft YaHei" panose="020B0503020204020204" pitchFamily="34" charset="-122"/>
                <a:cs typeface="Amazon Ember Light" panose="020B0403020204020204" pitchFamily="34" charset="0"/>
              </a:endParaRPr>
            </a:p>
          </p:txBody>
        </p:sp>
        <p:sp>
          <p:nvSpPr>
            <p:cNvPr id="15" name="Rounded Rectangle 14">
              <a:extLst>
                <a:ext uri="{FF2B5EF4-FFF2-40B4-BE49-F238E27FC236}">
                  <a16:creationId xmlns:a16="http://schemas.microsoft.com/office/drawing/2014/main" id="{4479C64C-B141-964D-A342-34899ABD02A4}"/>
                </a:ext>
              </a:extLst>
            </p:cNvPr>
            <p:cNvSpPr/>
            <p:nvPr/>
          </p:nvSpPr>
          <p:spPr>
            <a:xfrm>
              <a:off x="8926406" y="3198038"/>
              <a:ext cx="1179576" cy="1554480"/>
            </a:xfrm>
            <a:prstGeom prst="roundRect">
              <a:avLst>
                <a:gd name="adj" fmla="val 8219"/>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zh-CN" sz="1400">
                  <a:solidFill>
                    <a:schemeClr val="tx1"/>
                  </a:solidFill>
                  <a:latin typeface="Amazon Ember Light" panose="020B0403020204020204" pitchFamily="34" charset="0"/>
                  <a:ea typeface="Microsoft YaHei" panose="020B0503020204020204" pitchFamily="34" charset="-122"/>
                  <a:cs typeface="Amazon Ember Light" panose="020B0403020204020204" pitchFamily="34" charset="0"/>
                </a:rPr>
                <a:t>EC2 实例来宾操作系统</a:t>
              </a:r>
              <a:endParaRPr lang="en-US" sz="1400" dirty="0">
                <a:solidFill>
                  <a:schemeClr val="tx1"/>
                </a:solidFill>
                <a:latin typeface="Amazon Ember Light" panose="020B0403020204020204" pitchFamily="34" charset="0"/>
                <a:ea typeface="Microsoft YaHei" panose="020B0503020204020204" pitchFamily="34" charset="-122"/>
                <a:cs typeface="Amazon Ember Light" panose="020B0403020204020204" pitchFamily="34" charset="0"/>
              </a:endParaRPr>
            </a:p>
          </p:txBody>
        </p:sp>
        <p:sp>
          <p:nvSpPr>
            <p:cNvPr id="16" name="Rounded Rectangle 15">
              <a:extLst>
                <a:ext uri="{FF2B5EF4-FFF2-40B4-BE49-F238E27FC236}">
                  <a16:creationId xmlns:a16="http://schemas.microsoft.com/office/drawing/2014/main" id="{946D6969-D676-2942-81A7-DDBF2F71F175}"/>
                </a:ext>
              </a:extLst>
            </p:cNvPr>
            <p:cNvSpPr/>
            <p:nvPr/>
          </p:nvSpPr>
          <p:spPr>
            <a:xfrm>
              <a:off x="6117215" y="2753463"/>
              <a:ext cx="1179576" cy="399977"/>
            </a:xfrm>
            <a:prstGeom prst="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sz="1400" spc="-40">
                  <a:solidFill>
                    <a:schemeClr val="tx1"/>
                  </a:solidFill>
                  <a:latin typeface="Amazon Ember Light" panose="020B0403020204020204" pitchFamily="34" charset="0"/>
                  <a:ea typeface="Microsoft YaHei" panose="020B0503020204020204" pitchFamily="34" charset="-122"/>
                  <a:cs typeface="Amazon Ember Light" panose="020B0403020204020204" pitchFamily="34" charset="0"/>
                </a:rPr>
                <a:t>系统文件/库</a:t>
              </a:r>
              <a:endParaRPr lang="en-US" sz="1400" spc="-40" dirty="0">
                <a:solidFill>
                  <a:schemeClr val="tx1"/>
                </a:solidFill>
                <a:latin typeface="Amazon Ember Light" panose="020B0403020204020204" pitchFamily="34" charset="0"/>
                <a:ea typeface="Microsoft YaHei" panose="020B0503020204020204" pitchFamily="34" charset="-122"/>
                <a:cs typeface="Amazon Ember Light" panose="020B0403020204020204" pitchFamily="34" charset="0"/>
              </a:endParaRPr>
            </a:p>
          </p:txBody>
        </p:sp>
        <p:sp>
          <p:nvSpPr>
            <p:cNvPr id="17" name="Rounded Rectangle 16">
              <a:extLst>
                <a:ext uri="{FF2B5EF4-FFF2-40B4-BE49-F238E27FC236}">
                  <a16:creationId xmlns:a16="http://schemas.microsoft.com/office/drawing/2014/main" id="{8D530905-870E-594E-8172-41C88CA35F11}"/>
                </a:ext>
              </a:extLst>
            </p:cNvPr>
            <p:cNvSpPr/>
            <p:nvPr/>
          </p:nvSpPr>
          <p:spPr>
            <a:xfrm>
              <a:off x="6117215" y="2236157"/>
              <a:ext cx="1179576" cy="399977"/>
            </a:xfrm>
            <a:prstGeom prst="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zh-CN" sz="1400" dirty="0">
                  <a:solidFill>
                    <a:schemeClr val="tx1"/>
                  </a:solidFill>
                  <a:latin typeface="Amazon Ember Light" panose="020B0403020204020204" pitchFamily="34" charset="0"/>
                  <a:ea typeface="Microsoft YaHei" panose="020B0503020204020204" pitchFamily="34" charset="-122"/>
                  <a:cs typeface="Amazon Ember Light" panose="020B0403020204020204" pitchFamily="34" charset="0"/>
                </a:rPr>
                <a:t>应用程序 1</a:t>
              </a:r>
              <a:endParaRPr lang="en-US" sz="1400" dirty="0">
                <a:solidFill>
                  <a:schemeClr val="tx1"/>
                </a:solidFill>
                <a:latin typeface="Amazon Ember Light" panose="020B0403020204020204" pitchFamily="34" charset="0"/>
                <a:ea typeface="Microsoft YaHei" panose="020B0503020204020204" pitchFamily="34" charset="-122"/>
                <a:cs typeface="Amazon Ember Light" panose="020B0403020204020204" pitchFamily="34" charset="0"/>
              </a:endParaRPr>
            </a:p>
          </p:txBody>
        </p:sp>
        <p:sp>
          <p:nvSpPr>
            <p:cNvPr id="18" name="Rounded Rectangle 17">
              <a:extLst>
                <a:ext uri="{FF2B5EF4-FFF2-40B4-BE49-F238E27FC236}">
                  <a16:creationId xmlns:a16="http://schemas.microsoft.com/office/drawing/2014/main" id="{DC080031-E503-F643-8A4F-5B078D538B7E}"/>
                </a:ext>
              </a:extLst>
            </p:cNvPr>
            <p:cNvSpPr/>
            <p:nvPr/>
          </p:nvSpPr>
          <p:spPr>
            <a:xfrm>
              <a:off x="7521713" y="2736580"/>
              <a:ext cx="1179576" cy="399977"/>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sz="1400" spc="-40">
                  <a:solidFill>
                    <a:schemeClr val="tx1"/>
                  </a:solidFill>
                  <a:latin typeface="Amazon Ember Light" panose="020B0403020204020204" pitchFamily="34" charset="0"/>
                  <a:ea typeface="Microsoft YaHei" panose="020B0503020204020204" pitchFamily="34" charset="-122"/>
                  <a:cs typeface="Amazon Ember Light" panose="020B0403020204020204" pitchFamily="34" charset="0"/>
                </a:rPr>
                <a:t>系统文件/库</a:t>
              </a:r>
              <a:endParaRPr lang="en-US" sz="1400" spc="-40" dirty="0">
                <a:solidFill>
                  <a:schemeClr val="tx1"/>
                </a:solidFill>
                <a:latin typeface="Amazon Ember Light" panose="020B0403020204020204" pitchFamily="34" charset="0"/>
                <a:ea typeface="Microsoft YaHei" panose="020B0503020204020204" pitchFamily="34" charset="-122"/>
                <a:cs typeface="Amazon Ember Light" panose="020B0403020204020204" pitchFamily="34" charset="0"/>
              </a:endParaRPr>
            </a:p>
          </p:txBody>
        </p:sp>
        <p:sp>
          <p:nvSpPr>
            <p:cNvPr id="19" name="Rounded Rectangle 18">
              <a:extLst>
                <a:ext uri="{FF2B5EF4-FFF2-40B4-BE49-F238E27FC236}">
                  <a16:creationId xmlns:a16="http://schemas.microsoft.com/office/drawing/2014/main" id="{B1CBCDCF-CB1D-FB46-B0F0-83099B8FF3D4}"/>
                </a:ext>
              </a:extLst>
            </p:cNvPr>
            <p:cNvSpPr/>
            <p:nvPr/>
          </p:nvSpPr>
          <p:spPr>
            <a:xfrm>
              <a:off x="7521713" y="2219274"/>
              <a:ext cx="1179576" cy="399977"/>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zh-CN" sz="1400">
                  <a:solidFill>
                    <a:schemeClr val="tx1"/>
                  </a:solidFill>
                  <a:latin typeface="Amazon Ember Light" panose="020B0403020204020204" pitchFamily="34" charset="0"/>
                  <a:ea typeface="Microsoft YaHei" panose="020B0503020204020204" pitchFamily="34" charset="-122"/>
                  <a:cs typeface="Amazon Ember Light" panose="020B0403020204020204" pitchFamily="34" charset="0"/>
                </a:rPr>
                <a:t>应用程序 2</a:t>
              </a:r>
              <a:endParaRPr lang="en-US" sz="1400" dirty="0">
                <a:solidFill>
                  <a:schemeClr val="tx1"/>
                </a:solidFill>
                <a:latin typeface="Amazon Ember Light" panose="020B0403020204020204" pitchFamily="34" charset="0"/>
                <a:ea typeface="Microsoft YaHei" panose="020B0503020204020204" pitchFamily="34" charset="-122"/>
                <a:cs typeface="Amazon Ember Light" panose="020B0403020204020204" pitchFamily="34" charset="0"/>
              </a:endParaRPr>
            </a:p>
          </p:txBody>
        </p:sp>
        <p:sp>
          <p:nvSpPr>
            <p:cNvPr id="20" name="Rounded Rectangle 19">
              <a:extLst>
                <a:ext uri="{FF2B5EF4-FFF2-40B4-BE49-F238E27FC236}">
                  <a16:creationId xmlns:a16="http://schemas.microsoft.com/office/drawing/2014/main" id="{01D847AA-BBBA-6B48-8493-8C96F71985CF}"/>
                </a:ext>
              </a:extLst>
            </p:cNvPr>
            <p:cNvSpPr/>
            <p:nvPr/>
          </p:nvSpPr>
          <p:spPr>
            <a:xfrm>
              <a:off x="8926406" y="2736580"/>
              <a:ext cx="1179576" cy="399977"/>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sz="1400" spc="-40">
                  <a:solidFill>
                    <a:schemeClr val="tx1"/>
                  </a:solidFill>
                  <a:latin typeface="Amazon Ember Light" panose="020B0403020204020204" pitchFamily="34" charset="0"/>
                  <a:ea typeface="Microsoft YaHei" panose="020B0503020204020204" pitchFamily="34" charset="-122"/>
                  <a:cs typeface="Amazon Ember Light" panose="020B0403020204020204" pitchFamily="34" charset="0"/>
                </a:rPr>
                <a:t>系统文件/库</a:t>
              </a:r>
              <a:endParaRPr lang="en-US" sz="1400" spc="-40" dirty="0">
                <a:solidFill>
                  <a:schemeClr val="tx1"/>
                </a:solidFill>
                <a:latin typeface="Amazon Ember Light" panose="020B0403020204020204" pitchFamily="34" charset="0"/>
                <a:ea typeface="Microsoft YaHei" panose="020B0503020204020204" pitchFamily="34" charset="-122"/>
                <a:cs typeface="Amazon Ember Light" panose="020B0403020204020204" pitchFamily="34" charset="0"/>
              </a:endParaRPr>
            </a:p>
          </p:txBody>
        </p:sp>
        <p:sp>
          <p:nvSpPr>
            <p:cNvPr id="21" name="Rounded Rectangle 20">
              <a:extLst>
                <a:ext uri="{FF2B5EF4-FFF2-40B4-BE49-F238E27FC236}">
                  <a16:creationId xmlns:a16="http://schemas.microsoft.com/office/drawing/2014/main" id="{38D6CA6E-59B0-DD46-A2CA-5B669F3B37DC}"/>
                </a:ext>
              </a:extLst>
            </p:cNvPr>
            <p:cNvSpPr/>
            <p:nvPr/>
          </p:nvSpPr>
          <p:spPr>
            <a:xfrm>
              <a:off x="8926406" y="2219274"/>
              <a:ext cx="1179576" cy="399977"/>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zh-CN" sz="1400">
                  <a:solidFill>
                    <a:schemeClr val="tx1"/>
                  </a:solidFill>
                  <a:latin typeface="Amazon Ember Light" panose="020B0403020204020204" pitchFamily="34" charset="0"/>
                  <a:ea typeface="Microsoft YaHei" panose="020B0503020204020204" pitchFamily="34" charset="-122"/>
                  <a:cs typeface="Amazon Ember Light" panose="020B0403020204020204" pitchFamily="34" charset="0"/>
                </a:rPr>
                <a:t>应用程序 3</a:t>
              </a:r>
              <a:endParaRPr lang="en-US" sz="1400" dirty="0">
                <a:solidFill>
                  <a:schemeClr val="tx1"/>
                </a:solidFill>
                <a:latin typeface="Amazon Ember Light" panose="020B0403020204020204" pitchFamily="34" charset="0"/>
                <a:ea typeface="Microsoft YaHei" panose="020B0503020204020204" pitchFamily="34" charset="-122"/>
                <a:cs typeface="Amazon Ember Light" panose="020B0403020204020204" pitchFamily="34" charset="0"/>
              </a:endParaRPr>
            </a:p>
          </p:txBody>
        </p:sp>
        <p:sp>
          <p:nvSpPr>
            <p:cNvPr id="3" name="Rounded Rectangle 2">
              <a:extLst>
                <a:ext uri="{FF2B5EF4-FFF2-40B4-BE49-F238E27FC236}">
                  <a16:creationId xmlns:a16="http://schemas.microsoft.com/office/drawing/2014/main" id="{72D7DE17-08E8-B84A-BF52-180E330BB6F1}"/>
                </a:ext>
              </a:extLst>
            </p:cNvPr>
            <p:cNvSpPr/>
            <p:nvPr/>
          </p:nvSpPr>
          <p:spPr>
            <a:xfrm>
              <a:off x="5947876" y="1494107"/>
              <a:ext cx="4310796" cy="3411511"/>
            </a:xfrm>
            <a:prstGeom prst="roundRect">
              <a:avLst>
                <a:gd name="adj" fmla="val 951"/>
              </a:avLst>
            </a:prstGeom>
            <a:noFill/>
            <a:ln w="2540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latin typeface="Amazon Ember Light" panose="020B0403020204020204" pitchFamily="34" charset="0"/>
                <a:ea typeface="Microsoft YaHei" panose="020B0503020204020204" pitchFamily="34" charset="-122"/>
                <a:cs typeface="Amazon Ember Light" panose="020B0403020204020204" pitchFamily="34" charset="0"/>
              </a:endParaRPr>
            </a:p>
          </p:txBody>
        </p:sp>
        <p:sp>
          <p:nvSpPr>
            <p:cNvPr id="36" name="Rounded Rectangle 35">
              <a:extLst>
                <a:ext uri="{FF2B5EF4-FFF2-40B4-BE49-F238E27FC236}">
                  <a16:creationId xmlns:a16="http://schemas.microsoft.com/office/drawing/2014/main" id="{FF4D185E-66E0-3347-A46D-3F692CB6CE8C}"/>
                </a:ext>
              </a:extLst>
            </p:cNvPr>
            <p:cNvSpPr/>
            <p:nvPr/>
          </p:nvSpPr>
          <p:spPr>
            <a:xfrm>
              <a:off x="607196" y="3198723"/>
              <a:ext cx="914400" cy="1062634"/>
            </a:xfrm>
            <a:prstGeom prst="roundRect">
              <a:avLst/>
            </a:prstGeom>
            <a:solidFill>
              <a:schemeClr val="accent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zh-CN" sz="1600">
                  <a:solidFill>
                    <a:schemeClr val="tx1"/>
                  </a:solidFill>
                  <a:latin typeface="Amazon Ember Light" panose="020B0403020204020204" pitchFamily="34" charset="0"/>
                  <a:ea typeface="Microsoft YaHei" panose="020B0503020204020204" pitchFamily="34" charset="-122"/>
                  <a:cs typeface="Amazon Ember Light" panose="020B0403020204020204" pitchFamily="34" charset="0"/>
                </a:rPr>
                <a:t>Docker 引擎</a:t>
              </a:r>
              <a:endParaRPr lang="en-US" sz="1600" dirty="0">
                <a:solidFill>
                  <a:schemeClr val="tx1"/>
                </a:solidFill>
                <a:latin typeface="Amazon Ember Light" panose="020B0403020204020204" pitchFamily="34" charset="0"/>
                <a:ea typeface="Microsoft YaHei" panose="020B0503020204020204" pitchFamily="34" charset="-122"/>
                <a:cs typeface="Amazon Ember Light" panose="020B0403020204020204" pitchFamily="34" charset="0"/>
              </a:endParaRPr>
            </a:p>
          </p:txBody>
        </p:sp>
        <p:sp>
          <p:nvSpPr>
            <p:cNvPr id="37" name="Rounded Rectangle 36">
              <a:extLst>
                <a:ext uri="{FF2B5EF4-FFF2-40B4-BE49-F238E27FC236}">
                  <a16:creationId xmlns:a16="http://schemas.microsoft.com/office/drawing/2014/main" id="{5511A06E-5078-454A-AA51-65F8F26485FB}"/>
                </a:ext>
              </a:extLst>
            </p:cNvPr>
            <p:cNvSpPr/>
            <p:nvPr/>
          </p:nvSpPr>
          <p:spPr>
            <a:xfrm>
              <a:off x="1670099" y="3807143"/>
              <a:ext cx="1179576" cy="399977"/>
            </a:xfrm>
            <a:prstGeom prst="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zh-CN" sz="1400" spc="-30" dirty="0">
                  <a:solidFill>
                    <a:schemeClr val="tx1"/>
                  </a:solidFill>
                  <a:latin typeface="Amazon Ember Light" panose="020B0403020204020204" pitchFamily="34" charset="0"/>
                  <a:ea typeface="Microsoft YaHei" panose="020B0503020204020204" pitchFamily="34" charset="-122"/>
                  <a:cs typeface="Amazon Ember Light" panose="020B0403020204020204" pitchFamily="34" charset="0"/>
                </a:rPr>
                <a:t>系统文件/库</a:t>
              </a:r>
              <a:endParaRPr lang="en-US" sz="1400" spc="-30" dirty="0">
                <a:solidFill>
                  <a:schemeClr val="tx1"/>
                </a:solidFill>
                <a:latin typeface="Amazon Ember Light" panose="020B0403020204020204" pitchFamily="34" charset="0"/>
                <a:ea typeface="Microsoft YaHei" panose="020B0503020204020204" pitchFamily="34" charset="-122"/>
                <a:cs typeface="Amazon Ember Light" panose="020B0403020204020204" pitchFamily="34" charset="0"/>
              </a:endParaRPr>
            </a:p>
          </p:txBody>
        </p:sp>
        <p:sp>
          <p:nvSpPr>
            <p:cNvPr id="38" name="Rounded Rectangle 37">
              <a:extLst>
                <a:ext uri="{FF2B5EF4-FFF2-40B4-BE49-F238E27FC236}">
                  <a16:creationId xmlns:a16="http://schemas.microsoft.com/office/drawing/2014/main" id="{36FC095D-C22E-D64C-82C1-8F8412A978D0}"/>
                </a:ext>
              </a:extLst>
            </p:cNvPr>
            <p:cNvSpPr/>
            <p:nvPr/>
          </p:nvSpPr>
          <p:spPr>
            <a:xfrm>
              <a:off x="1670099" y="3304387"/>
              <a:ext cx="1179576" cy="399977"/>
            </a:xfrm>
            <a:prstGeom prst="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zh-CN" sz="1400" spc="-40" dirty="0">
                  <a:solidFill>
                    <a:schemeClr val="tx1"/>
                  </a:solidFill>
                  <a:latin typeface="Amazon Ember Light" panose="020B0403020204020204" pitchFamily="34" charset="0"/>
                  <a:ea typeface="Microsoft YaHei" panose="020B0503020204020204" pitchFamily="34" charset="-122"/>
                  <a:cs typeface="Amazon Ember Light" panose="020B0403020204020204" pitchFamily="34" charset="0"/>
                </a:rPr>
                <a:t>应用程序 1</a:t>
              </a:r>
              <a:endParaRPr lang="en-US" sz="1400" spc="-40" dirty="0">
                <a:solidFill>
                  <a:schemeClr val="tx1"/>
                </a:solidFill>
                <a:latin typeface="Amazon Ember Light" panose="020B0403020204020204" pitchFamily="34" charset="0"/>
                <a:ea typeface="Microsoft YaHei" panose="020B0503020204020204" pitchFamily="34" charset="-122"/>
                <a:cs typeface="Amazon Ember Light" panose="020B0403020204020204" pitchFamily="34" charset="0"/>
              </a:endParaRPr>
            </a:p>
          </p:txBody>
        </p:sp>
        <p:sp>
          <p:nvSpPr>
            <p:cNvPr id="39" name="Rounded Rectangle 38">
              <a:extLst>
                <a:ext uri="{FF2B5EF4-FFF2-40B4-BE49-F238E27FC236}">
                  <a16:creationId xmlns:a16="http://schemas.microsoft.com/office/drawing/2014/main" id="{C2D02936-831A-644D-9F2D-D2CBB0F713C3}"/>
                </a:ext>
              </a:extLst>
            </p:cNvPr>
            <p:cNvSpPr/>
            <p:nvPr/>
          </p:nvSpPr>
          <p:spPr>
            <a:xfrm>
              <a:off x="3028360" y="3804811"/>
              <a:ext cx="1179576" cy="399977"/>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sz="1400" spc="-40" dirty="0">
                  <a:solidFill>
                    <a:schemeClr val="tx1"/>
                  </a:solidFill>
                  <a:latin typeface="Amazon Ember Light" panose="020B0403020204020204" pitchFamily="34" charset="0"/>
                  <a:ea typeface="Microsoft YaHei" panose="020B0503020204020204" pitchFamily="34" charset="-122"/>
                  <a:cs typeface="Amazon Ember Light" panose="020B0403020204020204" pitchFamily="34" charset="0"/>
                </a:rPr>
                <a:t>系统文件/库</a:t>
              </a:r>
              <a:endParaRPr lang="en-US" sz="1400" spc="-40" dirty="0">
                <a:solidFill>
                  <a:schemeClr val="tx1"/>
                </a:solidFill>
                <a:latin typeface="Amazon Ember Light" panose="020B0403020204020204" pitchFamily="34" charset="0"/>
                <a:ea typeface="Microsoft YaHei" panose="020B0503020204020204" pitchFamily="34" charset="-122"/>
                <a:cs typeface="Amazon Ember Light" panose="020B0403020204020204" pitchFamily="34" charset="0"/>
              </a:endParaRPr>
            </a:p>
          </p:txBody>
        </p:sp>
        <p:sp>
          <p:nvSpPr>
            <p:cNvPr id="40" name="Rounded Rectangle 39">
              <a:extLst>
                <a:ext uri="{FF2B5EF4-FFF2-40B4-BE49-F238E27FC236}">
                  <a16:creationId xmlns:a16="http://schemas.microsoft.com/office/drawing/2014/main" id="{2DE7A6D6-8CD4-8746-B75E-0FDFD082D6E4}"/>
                </a:ext>
              </a:extLst>
            </p:cNvPr>
            <p:cNvSpPr/>
            <p:nvPr/>
          </p:nvSpPr>
          <p:spPr>
            <a:xfrm>
              <a:off x="3028360" y="3287505"/>
              <a:ext cx="1179576" cy="399977"/>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zh-CN" sz="1400" dirty="0">
                  <a:solidFill>
                    <a:schemeClr val="tx1"/>
                  </a:solidFill>
                  <a:latin typeface="Amazon Ember Light" panose="020B0403020204020204" pitchFamily="34" charset="0"/>
                  <a:ea typeface="Microsoft YaHei" panose="020B0503020204020204" pitchFamily="34" charset="-122"/>
                  <a:cs typeface="Amazon Ember Light" panose="020B0403020204020204" pitchFamily="34" charset="0"/>
                </a:rPr>
                <a:t>应用程序 2</a:t>
              </a:r>
              <a:endParaRPr lang="en-US" sz="1400" dirty="0">
                <a:solidFill>
                  <a:schemeClr val="tx1"/>
                </a:solidFill>
                <a:latin typeface="Amazon Ember Light" panose="020B0403020204020204" pitchFamily="34" charset="0"/>
                <a:ea typeface="Microsoft YaHei" panose="020B0503020204020204" pitchFamily="34" charset="-122"/>
                <a:cs typeface="Amazon Ember Light" panose="020B0403020204020204" pitchFamily="34" charset="0"/>
              </a:endParaRPr>
            </a:p>
          </p:txBody>
        </p:sp>
        <p:sp>
          <p:nvSpPr>
            <p:cNvPr id="41" name="Rounded Rectangle 40">
              <a:extLst>
                <a:ext uri="{FF2B5EF4-FFF2-40B4-BE49-F238E27FC236}">
                  <a16:creationId xmlns:a16="http://schemas.microsoft.com/office/drawing/2014/main" id="{9C2BDB3E-D799-544D-BB56-5B1027EE9C83}"/>
                </a:ext>
              </a:extLst>
            </p:cNvPr>
            <p:cNvSpPr/>
            <p:nvPr/>
          </p:nvSpPr>
          <p:spPr>
            <a:xfrm>
              <a:off x="4427942" y="3804811"/>
              <a:ext cx="1179576" cy="399977"/>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sz="1400" spc="-40">
                  <a:solidFill>
                    <a:schemeClr val="tx1"/>
                  </a:solidFill>
                  <a:latin typeface="Amazon Ember Light" panose="020B0403020204020204" pitchFamily="34" charset="0"/>
                  <a:ea typeface="Microsoft YaHei" panose="020B0503020204020204" pitchFamily="34" charset="-122"/>
                  <a:cs typeface="Amazon Ember Light" panose="020B0403020204020204" pitchFamily="34" charset="0"/>
                </a:rPr>
                <a:t>系统文件/库</a:t>
              </a:r>
              <a:endParaRPr lang="en-US" sz="1400" spc="-40" dirty="0">
                <a:solidFill>
                  <a:schemeClr val="tx1"/>
                </a:solidFill>
                <a:latin typeface="Amazon Ember Light" panose="020B0403020204020204" pitchFamily="34" charset="0"/>
                <a:ea typeface="Microsoft YaHei" panose="020B0503020204020204" pitchFamily="34" charset="-122"/>
                <a:cs typeface="Amazon Ember Light" panose="020B0403020204020204" pitchFamily="34" charset="0"/>
              </a:endParaRPr>
            </a:p>
          </p:txBody>
        </p:sp>
        <p:sp>
          <p:nvSpPr>
            <p:cNvPr id="42" name="Rounded Rectangle 41">
              <a:extLst>
                <a:ext uri="{FF2B5EF4-FFF2-40B4-BE49-F238E27FC236}">
                  <a16:creationId xmlns:a16="http://schemas.microsoft.com/office/drawing/2014/main" id="{99FF9E39-5600-B64C-98D4-EDB3E5AEE680}"/>
                </a:ext>
              </a:extLst>
            </p:cNvPr>
            <p:cNvSpPr/>
            <p:nvPr/>
          </p:nvSpPr>
          <p:spPr>
            <a:xfrm>
              <a:off x="4427942" y="3287505"/>
              <a:ext cx="1179576" cy="399977"/>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zh-CN" sz="1400">
                  <a:solidFill>
                    <a:schemeClr val="tx1"/>
                  </a:solidFill>
                  <a:latin typeface="Amazon Ember Light" panose="020B0403020204020204" pitchFamily="34" charset="0"/>
                  <a:ea typeface="Microsoft YaHei" panose="020B0503020204020204" pitchFamily="34" charset="-122"/>
                  <a:cs typeface="Amazon Ember Light" panose="020B0403020204020204" pitchFamily="34" charset="0"/>
                </a:rPr>
                <a:t>应用程序 3</a:t>
              </a:r>
              <a:endParaRPr lang="en-US" sz="1400" dirty="0">
                <a:solidFill>
                  <a:schemeClr val="tx1"/>
                </a:solidFill>
                <a:latin typeface="Amazon Ember Light" panose="020B0403020204020204" pitchFamily="34" charset="0"/>
                <a:ea typeface="Microsoft YaHei" panose="020B0503020204020204" pitchFamily="34" charset="-122"/>
                <a:cs typeface="Amazon Ember Light" panose="020B0403020204020204" pitchFamily="34" charset="0"/>
              </a:endParaRPr>
            </a:p>
          </p:txBody>
        </p:sp>
        <p:sp>
          <p:nvSpPr>
            <p:cNvPr id="43" name="Rounded Rectangle 42">
              <a:extLst>
                <a:ext uri="{FF2B5EF4-FFF2-40B4-BE49-F238E27FC236}">
                  <a16:creationId xmlns:a16="http://schemas.microsoft.com/office/drawing/2014/main" id="{6BD80AA0-3801-F843-9500-8B5210423AE4}"/>
                </a:ext>
              </a:extLst>
            </p:cNvPr>
            <p:cNvSpPr/>
            <p:nvPr/>
          </p:nvSpPr>
          <p:spPr>
            <a:xfrm>
              <a:off x="447676" y="2373424"/>
              <a:ext cx="5337566" cy="2509334"/>
            </a:xfrm>
            <a:prstGeom prst="roundRect">
              <a:avLst>
                <a:gd name="adj" fmla="val 951"/>
              </a:avLst>
            </a:prstGeom>
            <a:noFill/>
            <a:ln w="2540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latin typeface="Amazon Ember Light" panose="020B0403020204020204" pitchFamily="34" charset="0"/>
                <a:ea typeface="Microsoft YaHei" panose="020B0503020204020204" pitchFamily="34" charset="-122"/>
                <a:cs typeface="Amazon Ember Light" panose="020B0403020204020204" pitchFamily="34" charset="0"/>
              </a:endParaRPr>
            </a:p>
          </p:txBody>
        </p:sp>
        <p:sp>
          <p:nvSpPr>
            <p:cNvPr id="44" name="TextBox 43">
              <a:extLst>
                <a:ext uri="{FF2B5EF4-FFF2-40B4-BE49-F238E27FC236}">
                  <a16:creationId xmlns:a16="http://schemas.microsoft.com/office/drawing/2014/main" id="{B264792F-E8D6-5041-A5BF-92A32A8C4C9A}"/>
                </a:ext>
              </a:extLst>
            </p:cNvPr>
            <p:cNvSpPr txBox="1"/>
            <p:nvPr/>
          </p:nvSpPr>
          <p:spPr>
            <a:xfrm>
              <a:off x="272945" y="1972073"/>
              <a:ext cx="4191533" cy="369332"/>
            </a:xfrm>
            <a:prstGeom prst="rect">
              <a:avLst/>
            </a:prstGeom>
            <a:solidFill>
              <a:schemeClr val="bg1"/>
            </a:solidFill>
          </p:spPr>
          <p:txBody>
            <a:bodyPr wrap="square" rtlCol="0">
              <a:spAutoFit/>
            </a:bodyPr>
            <a:lstStyle/>
            <a:p>
              <a:pPr algn="ctr" rtl="0"/>
              <a:r>
                <a:rPr lang="zh-CN" b="1" dirty="0">
                  <a:solidFill>
                    <a:schemeClr val="accent6"/>
                  </a:solidFill>
                  <a:latin typeface="Amazon Ember Light" panose="020B0403020204020204" pitchFamily="34" charset="0"/>
                  <a:ea typeface="Microsoft YaHei" panose="020B0503020204020204" pitchFamily="34" charset="-122"/>
                  <a:cs typeface="Amazon Ember Light" panose="020B0403020204020204" pitchFamily="34" charset="0"/>
                </a:rPr>
                <a:t>1 个 EC2 实例上的</a:t>
              </a:r>
              <a:r>
                <a:rPr lang="zh-CN" dirty="0">
                  <a:solidFill>
                    <a:schemeClr val="tx1">
                      <a:lumMod val="85000"/>
                      <a:lumOff val="15000"/>
                    </a:schemeClr>
                  </a:solidFill>
                  <a:latin typeface="Amazon Ember Light" panose="020B0403020204020204" pitchFamily="34" charset="0"/>
                  <a:ea typeface="Microsoft YaHei" panose="020B0503020204020204" pitchFamily="34" charset="-122"/>
                  <a:cs typeface="Amazon Ember Light" panose="020B0403020204020204" pitchFamily="34" charset="0"/>
                </a:rPr>
                <a:t>三个容器</a:t>
              </a:r>
            </a:p>
          </p:txBody>
        </p:sp>
        <p:sp>
          <p:nvSpPr>
            <p:cNvPr id="46" name="Rounded Rectangle 45">
              <a:extLst>
                <a:ext uri="{FF2B5EF4-FFF2-40B4-BE49-F238E27FC236}">
                  <a16:creationId xmlns:a16="http://schemas.microsoft.com/office/drawing/2014/main" id="{3036244E-4C58-F34A-AFE8-7B7F9A2CC6A0}"/>
                </a:ext>
              </a:extLst>
            </p:cNvPr>
            <p:cNvSpPr/>
            <p:nvPr/>
          </p:nvSpPr>
          <p:spPr>
            <a:xfrm>
              <a:off x="641007" y="4355203"/>
              <a:ext cx="5040879" cy="397315"/>
            </a:xfrm>
            <a:prstGeom prst="roundRect">
              <a:avLst>
                <a:gd name="adj" fmla="val 8219"/>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zh-CN">
                  <a:solidFill>
                    <a:schemeClr val="tx1"/>
                  </a:solidFill>
                  <a:latin typeface="Amazon Ember Light" panose="020B0403020204020204" pitchFamily="34" charset="0"/>
                  <a:ea typeface="Microsoft YaHei" panose="020B0503020204020204" pitchFamily="34" charset="-122"/>
                  <a:cs typeface="Amazon Ember Light" panose="020B0403020204020204" pitchFamily="34" charset="0"/>
                </a:rPr>
                <a:t>EC2 实例来宾操作系统</a:t>
              </a:r>
              <a:endParaRPr lang="en-US" dirty="0">
                <a:solidFill>
                  <a:schemeClr val="tx1"/>
                </a:solidFill>
                <a:latin typeface="Amazon Ember Light" panose="020B0403020204020204" pitchFamily="34" charset="0"/>
                <a:ea typeface="Microsoft YaHei" panose="020B0503020204020204" pitchFamily="34" charset="-122"/>
                <a:cs typeface="Amazon Ember Light" panose="020B0403020204020204" pitchFamily="34" charset="0"/>
              </a:endParaRPr>
            </a:p>
          </p:txBody>
        </p:sp>
        <p:sp>
          <p:nvSpPr>
            <p:cNvPr id="47" name="Rounded Rectangle 46">
              <a:extLst>
                <a:ext uri="{FF2B5EF4-FFF2-40B4-BE49-F238E27FC236}">
                  <a16:creationId xmlns:a16="http://schemas.microsoft.com/office/drawing/2014/main" id="{A1EF0FE0-8BB8-404E-BAEB-9D1D1B43AB92}"/>
                </a:ext>
              </a:extLst>
            </p:cNvPr>
            <p:cNvSpPr/>
            <p:nvPr/>
          </p:nvSpPr>
          <p:spPr>
            <a:xfrm>
              <a:off x="1616862" y="3205137"/>
              <a:ext cx="1280160" cy="1062634"/>
            </a:xfrm>
            <a:prstGeom prst="roundRect">
              <a:avLst>
                <a:gd name="adj" fmla="val 951"/>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latin typeface="Amazon Ember Light" panose="020B0403020204020204" pitchFamily="34" charset="0"/>
                <a:ea typeface="Microsoft YaHei" panose="020B0503020204020204" pitchFamily="34" charset="-122"/>
                <a:cs typeface="Amazon Ember Light" panose="020B0403020204020204" pitchFamily="34" charset="0"/>
              </a:endParaRPr>
            </a:p>
          </p:txBody>
        </p:sp>
        <p:sp>
          <p:nvSpPr>
            <p:cNvPr id="48" name="Rounded Rectangle 47">
              <a:extLst>
                <a:ext uri="{FF2B5EF4-FFF2-40B4-BE49-F238E27FC236}">
                  <a16:creationId xmlns:a16="http://schemas.microsoft.com/office/drawing/2014/main" id="{A6670D61-87CC-C54D-AC34-0E851A219282}"/>
                </a:ext>
              </a:extLst>
            </p:cNvPr>
            <p:cNvSpPr/>
            <p:nvPr/>
          </p:nvSpPr>
          <p:spPr>
            <a:xfrm>
              <a:off x="2984859" y="3222020"/>
              <a:ext cx="1280160" cy="1062634"/>
            </a:xfrm>
            <a:prstGeom prst="roundRect">
              <a:avLst>
                <a:gd name="adj" fmla="val 951"/>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latin typeface="Amazon Ember Light" panose="020B0403020204020204" pitchFamily="34" charset="0"/>
                <a:ea typeface="Microsoft YaHei" panose="020B0503020204020204" pitchFamily="34" charset="-122"/>
                <a:cs typeface="Amazon Ember Light" panose="020B0403020204020204" pitchFamily="34" charset="0"/>
              </a:endParaRPr>
            </a:p>
          </p:txBody>
        </p:sp>
        <p:sp>
          <p:nvSpPr>
            <p:cNvPr id="49" name="Rounded Rectangle 48">
              <a:extLst>
                <a:ext uri="{FF2B5EF4-FFF2-40B4-BE49-F238E27FC236}">
                  <a16:creationId xmlns:a16="http://schemas.microsoft.com/office/drawing/2014/main" id="{6792AC23-8749-1847-A307-47CE166F6999}"/>
                </a:ext>
              </a:extLst>
            </p:cNvPr>
            <p:cNvSpPr/>
            <p:nvPr/>
          </p:nvSpPr>
          <p:spPr>
            <a:xfrm>
              <a:off x="4382118" y="3222020"/>
              <a:ext cx="1280160" cy="1062634"/>
            </a:xfrm>
            <a:prstGeom prst="roundRect">
              <a:avLst>
                <a:gd name="adj" fmla="val 951"/>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latin typeface="Amazon Ember Light" panose="020B0403020204020204" pitchFamily="34" charset="0"/>
                <a:ea typeface="Microsoft YaHei" panose="020B0503020204020204" pitchFamily="34" charset="-122"/>
                <a:cs typeface="Amazon Ember Light" panose="020B0403020204020204" pitchFamily="34" charset="0"/>
              </a:endParaRPr>
            </a:p>
          </p:txBody>
        </p:sp>
        <p:sp>
          <p:nvSpPr>
            <p:cNvPr id="50" name="TextBox 49">
              <a:extLst>
                <a:ext uri="{FF2B5EF4-FFF2-40B4-BE49-F238E27FC236}">
                  <a16:creationId xmlns:a16="http://schemas.microsoft.com/office/drawing/2014/main" id="{C326F786-A6B9-1D4C-9B71-51F5BD5D446F}"/>
                </a:ext>
              </a:extLst>
            </p:cNvPr>
            <p:cNvSpPr txBox="1"/>
            <p:nvPr/>
          </p:nvSpPr>
          <p:spPr>
            <a:xfrm>
              <a:off x="1531244" y="2648692"/>
              <a:ext cx="1463247" cy="307777"/>
            </a:xfrm>
            <a:prstGeom prst="rect">
              <a:avLst/>
            </a:prstGeom>
            <a:noFill/>
          </p:spPr>
          <p:txBody>
            <a:bodyPr wrap="square" rtlCol="0">
              <a:spAutoFit/>
            </a:bodyPr>
            <a:lstStyle/>
            <a:p>
              <a:pPr algn="ctr" rtl="0"/>
              <a:r>
                <a:rPr lang="zh-CN" sz="1400" dirty="0">
                  <a:solidFill>
                    <a:schemeClr val="tx1">
                      <a:lumMod val="85000"/>
                      <a:lumOff val="15000"/>
                    </a:schemeClr>
                  </a:solidFill>
                  <a:latin typeface="Amazon Ember Light" panose="020B0403020204020204" pitchFamily="34" charset="0"/>
                  <a:ea typeface="Microsoft YaHei" panose="020B0503020204020204" pitchFamily="34" charset="-122"/>
                  <a:cs typeface="Amazon Ember Light" panose="020B0403020204020204" pitchFamily="34" charset="0"/>
                </a:rPr>
                <a:t>容器实例 1</a:t>
              </a:r>
            </a:p>
          </p:txBody>
        </p:sp>
        <p:sp>
          <p:nvSpPr>
            <p:cNvPr id="51" name="TextBox 50">
              <a:extLst>
                <a:ext uri="{FF2B5EF4-FFF2-40B4-BE49-F238E27FC236}">
                  <a16:creationId xmlns:a16="http://schemas.microsoft.com/office/drawing/2014/main" id="{BBD9F486-7A79-DC48-BD75-11A3B648A38F}"/>
                </a:ext>
              </a:extLst>
            </p:cNvPr>
            <p:cNvSpPr txBox="1"/>
            <p:nvPr/>
          </p:nvSpPr>
          <p:spPr>
            <a:xfrm>
              <a:off x="2907527" y="2651337"/>
              <a:ext cx="1463247" cy="307777"/>
            </a:xfrm>
            <a:prstGeom prst="rect">
              <a:avLst/>
            </a:prstGeom>
            <a:noFill/>
          </p:spPr>
          <p:txBody>
            <a:bodyPr wrap="square" rtlCol="0">
              <a:spAutoFit/>
            </a:bodyPr>
            <a:lstStyle/>
            <a:p>
              <a:pPr algn="ctr" rtl="0"/>
              <a:r>
                <a:rPr lang="zh-CN" sz="1400">
                  <a:solidFill>
                    <a:schemeClr val="tx1">
                      <a:lumMod val="85000"/>
                      <a:lumOff val="15000"/>
                    </a:schemeClr>
                  </a:solidFill>
                  <a:latin typeface="Amazon Ember Light" panose="020B0403020204020204" pitchFamily="34" charset="0"/>
                  <a:ea typeface="Microsoft YaHei" panose="020B0503020204020204" pitchFamily="34" charset="-122"/>
                  <a:cs typeface="Amazon Ember Light" panose="020B0403020204020204" pitchFamily="34" charset="0"/>
                </a:rPr>
                <a:t>容器实例 2</a:t>
              </a:r>
            </a:p>
          </p:txBody>
        </p:sp>
        <p:sp>
          <p:nvSpPr>
            <p:cNvPr id="52" name="TextBox 51">
              <a:extLst>
                <a:ext uri="{FF2B5EF4-FFF2-40B4-BE49-F238E27FC236}">
                  <a16:creationId xmlns:a16="http://schemas.microsoft.com/office/drawing/2014/main" id="{3D7CD7AE-E1BB-8647-B61F-9808639DC1B4}"/>
                </a:ext>
              </a:extLst>
            </p:cNvPr>
            <p:cNvSpPr txBox="1"/>
            <p:nvPr/>
          </p:nvSpPr>
          <p:spPr>
            <a:xfrm>
              <a:off x="4273482" y="2651337"/>
              <a:ext cx="1463247" cy="307777"/>
            </a:xfrm>
            <a:prstGeom prst="rect">
              <a:avLst/>
            </a:prstGeom>
            <a:noFill/>
          </p:spPr>
          <p:txBody>
            <a:bodyPr wrap="square" rtlCol="0">
              <a:spAutoFit/>
            </a:bodyPr>
            <a:lstStyle/>
            <a:p>
              <a:pPr algn="ctr" rtl="0"/>
              <a:r>
                <a:rPr lang="zh-CN" sz="1400">
                  <a:solidFill>
                    <a:schemeClr val="tx1">
                      <a:lumMod val="85000"/>
                      <a:lumOff val="15000"/>
                    </a:schemeClr>
                  </a:solidFill>
                  <a:latin typeface="Amazon Ember Light" panose="020B0403020204020204" pitchFamily="34" charset="0"/>
                  <a:ea typeface="Microsoft YaHei" panose="020B0503020204020204" pitchFamily="34" charset="-122"/>
                  <a:cs typeface="Amazon Ember Light" panose="020B0403020204020204" pitchFamily="34" charset="0"/>
                </a:rPr>
                <a:t>容器实例 3</a:t>
              </a:r>
            </a:p>
          </p:txBody>
        </p:sp>
        <p:sp>
          <p:nvSpPr>
            <p:cNvPr id="5" name="TextBox 4">
              <a:extLst>
                <a:ext uri="{FF2B5EF4-FFF2-40B4-BE49-F238E27FC236}">
                  <a16:creationId xmlns:a16="http://schemas.microsoft.com/office/drawing/2014/main" id="{6874A7CA-698F-1142-B832-D8B443E3CE9E}"/>
                </a:ext>
              </a:extLst>
            </p:cNvPr>
            <p:cNvSpPr txBox="1"/>
            <p:nvPr/>
          </p:nvSpPr>
          <p:spPr>
            <a:xfrm>
              <a:off x="10683240" y="5261605"/>
              <a:ext cx="1508760" cy="584775"/>
            </a:xfrm>
            <a:prstGeom prst="rect">
              <a:avLst/>
            </a:prstGeom>
            <a:noFill/>
          </p:spPr>
          <p:txBody>
            <a:bodyPr wrap="square" rtlCol="0">
              <a:spAutoFit/>
            </a:bodyPr>
            <a:lstStyle/>
            <a:p>
              <a:pPr rtl="0"/>
              <a:r>
                <a:rPr lang="zh-CN" sz="1600" dirty="0">
                  <a:latin typeface="Amazon Ember Light" panose="020B0403020204020204" pitchFamily="34" charset="0"/>
                  <a:ea typeface="Microsoft YaHei" panose="020B0503020204020204" pitchFamily="34" charset="-122"/>
                  <a:cs typeface="Amazon Ember Light" panose="020B0403020204020204" pitchFamily="34" charset="0"/>
                </a:rPr>
                <a:t>AWS 全球基础设施的一部分</a:t>
              </a:r>
            </a:p>
          </p:txBody>
        </p:sp>
        <p:sp>
          <p:nvSpPr>
            <p:cNvPr id="6" name="Right Brace 5">
              <a:extLst>
                <a:ext uri="{FF2B5EF4-FFF2-40B4-BE49-F238E27FC236}">
                  <a16:creationId xmlns:a16="http://schemas.microsoft.com/office/drawing/2014/main" id="{AF0C7BC0-5D85-8A46-8B17-1AA3413E8CBB}"/>
                </a:ext>
              </a:extLst>
            </p:cNvPr>
            <p:cNvSpPr/>
            <p:nvPr/>
          </p:nvSpPr>
          <p:spPr>
            <a:xfrm>
              <a:off x="10408920" y="4989438"/>
              <a:ext cx="274320" cy="140906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n-US" dirty="0">
                <a:latin typeface="Amazon Ember Light" panose="020B0403020204020204" pitchFamily="34" charset="0"/>
                <a:ea typeface="Microsoft YaHei" panose="020B0503020204020204" pitchFamily="34" charset="-122"/>
                <a:cs typeface="Amazon Ember Light" panose="020B0403020204020204" pitchFamily="34" charset="0"/>
              </a:endParaRPr>
            </a:p>
          </p:txBody>
        </p:sp>
        <p:sp>
          <p:nvSpPr>
            <p:cNvPr id="53" name="TextBox 52">
              <a:extLst>
                <a:ext uri="{FF2B5EF4-FFF2-40B4-BE49-F238E27FC236}">
                  <a16:creationId xmlns:a16="http://schemas.microsoft.com/office/drawing/2014/main" id="{B56BCEBF-E422-4B40-B425-639DAE79B929}"/>
                </a:ext>
              </a:extLst>
            </p:cNvPr>
            <p:cNvSpPr txBox="1"/>
            <p:nvPr/>
          </p:nvSpPr>
          <p:spPr>
            <a:xfrm>
              <a:off x="398188" y="1384374"/>
              <a:ext cx="800219" cy="461665"/>
            </a:xfrm>
            <a:prstGeom prst="rect">
              <a:avLst/>
            </a:prstGeom>
            <a:noFill/>
          </p:spPr>
          <p:txBody>
            <a:bodyPr wrap="none" rtlCol="0">
              <a:spAutoFit/>
            </a:bodyPr>
            <a:lstStyle/>
            <a:p>
              <a:pPr rtl="0"/>
              <a:r>
                <a:rPr lang="zh-CN" sz="2400" b="1">
                  <a:latin typeface="Amazon Ember Light" panose="020B0403020204020204" pitchFamily="34" charset="0"/>
                  <a:ea typeface="Microsoft YaHei" panose="020B0503020204020204" pitchFamily="34" charset="-122"/>
                  <a:cs typeface="Amazon Ember Light" panose="020B0403020204020204" pitchFamily="34" charset="0"/>
                </a:rPr>
                <a:t>示例</a:t>
              </a:r>
            </a:p>
          </p:txBody>
        </p:sp>
        <p:sp>
          <p:nvSpPr>
            <p:cNvPr id="45" name="Rounded Rectangle 44">
              <a:extLst>
                <a:ext uri="{FF2B5EF4-FFF2-40B4-BE49-F238E27FC236}">
                  <a16:creationId xmlns:a16="http://schemas.microsoft.com/office/drawing/2014/main" id="{8EEB8D81-C9CA-BE47-BA91-C4213E969954}"/>
                </a:ext>
              </a:extLst>
            </p:cNvPr>
            <p:cNvSpPr/>
            <p:nvPr/>
          </p:nvSpPr>
          <p:spPr>
            <a:xfrm>
              <a:off x="6044322" y="2092919"/>
              <a:ext cx="1328983" cy="2746269"/>
            </a:xfrm>
            <a:prstGeom prst="roundRect">
              <a:avLst>
                <a:gd name="adj" fmla="val 951"/>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latin typeface="Amazon Ember Light" panose="020B0403020204020204" pitchFamily="34" charset="0"/>
                <a:ea typeface="Microsoft YaHei" panose="020B0503020204020204" pitchFamily="34" charset="-122"/>
                <a:cs typeface="Amazon Ember Light" panose="020B0403020204020204" pitchFamily="34" charset="0"/>
              </a:endParaRPr>
            </a:p>
          </p:txBody>
        </p:sp>
        <p:sp>
          <p:nvSpPr>
            <p:cNvPr id="54" name="Rounded Rectangle 53">
              <a:extLst>
                <a:ext uri="{FF2B5EF4-FFF2-40B4-BE49-F238E27FC236}">
                  <a16:creationId xmlns:a16="http://schemas.microsoft.com/office/drawing/2014/main" id="{FD50582D-46A6-F64E-BF59-BA4FD49C972E}"/>
                </a:ext>
              </a:extLst>
            </p:cNvPr>
            <p:cNvSpPr/>
            <p:nvPr/>
          </p:nvSpPr>
          <p:spPr>
            <a:xfrm>
              <a:off x="7465452" y="2099798"/>
              <a:ext cx="1298448" cy="2743200"/>
            </a:xfrm>
            <a:prstGeom prst="roundRect">
              <a:avLst>
                <a:gd name="adj" fmla="val 951"/>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latin typeface="Amazon Ember Light" panose="020B0403020204020204" pitchFamily="34" charset="0"/>
                <a:ea typeface="Microsoft YaHei" panose="020B0503020204020204" pitchFamily="34" charset="-122"/>
                <a:cs typeface="Amazon Ember Light" panose="020B0403020204020204" pitchFamily="34" charset="0"/>
              </a:endParaRPr>
            </a:p>
          </p:txBody>
        </p:sp>
        <p:sp>
          <p:nvSpPr>
            <p:cNvPr id="55" name="Rounded Rectangle 54">
              <a:extLst>
                <a:ext uri="{FF2B5EF4-FFF2-40B4-BE49-F238E27FC236}">
                  <a16:creationId xmlns:a16="http://schemas.microsoft.com/office/drawing/2014/main" id="{DA248E16-D992-C840-828A-300388AF016E}"/>
                </a:ext>
              </a:extLst>
            </p:cNvPr>
            <p:cNvSpPr/>
            <p:nvPr/>
          </p:nvSpPr>
          <p:spPr>
            <a:xfrm>
              <a:off x="8863722" y="2099559"/>
              <a:ext cx="1328983" cy="2738828"/>
            </a:xfrm>
            <a:prstGeom prst="roundRect">
              <a:avLst>
                <a:gd name="adj" fmla="val 951"/>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latin typeface="Amazon Ember Light" panose="020B0403020204020204" pitchFamily="34" charset="0"/>
                <a:ea typeface="Microsoft YaHei" panose="020B0503020204020204" pitchFamily="34" charset="-122"/>
                <a:cs typeface="Amazon Ember Light" panose="020B0403020204020204" pitchFamily="34" charset="0"/>
              </a:endParaRPr>
            </a:p>
          </p:txBody>
        </p:sp>
        <p:sp>
          <p:nvSpPr>
            <p:cNvPr id="56" name="TextBox 55">
              <a:extLst>
                <a:ext uri="{FF2B5EF4-FFF2-40B4-BE49-F238E27FC236}">
                  <a16:creationId xmlns:a16="http://schemas.microsoft.com/office/drawing/2014/main" id="{0146B527-375E-284B-9453-AEC6A0CFA9A8}"/>
                </a:ext>
              </a:extLst>
            </p:cNvPr>
            <p:cNvSpPr txBox="1"/>
            <p:nvPr/>
          </p:nvSpPr>
          <p:spPr>
            <a:xfrm>
              <a:off x="8832368" y="1754365"/>
              <a:ext cx="1463247" cy="338554"/>
            </a:xfrm>
            <a:prstGeom prst="rect">
              <a:avLst/>
            </a:prstGeom>
            <a:noFill/>
          </p:spPr>
          <p:txBody>
            <a:bodyPr wrap="square" rtlCol="0">
              <a:spAutoFit/>
            </a:bodyPr>
            <a:lstStyle/>
            <a:p>
              <a:pPr algn="ctr" rtl="0"/>
              <a:r>
                <a:rPr lang="zh-CN" sz="1600">
                  <a:solidFill>
                    <a:schemeClr val="tx1">
                      <a:lumMod val="85000"/>
                      <a:lumOff val="15000"/>
                    </a:schemeClr>
                  </a:solidFill>
                  <a:latin typeface="Amazon Ember Light" panose="020B0403020204020204" pitchFamily="34" charset="0"/>
                  <a:ea typeface="Microsoft YaHei" panose="020B0503020204020204" pitchFamily="34" charset="-122"/>
                  <a:cs typeface="Amazon Ember Light" panose="020B0403020204020204" pitchFamily="34" charset="0"/>
                </a:rPr>
                <a:t>VM 3</a:t>
              </a:r>
            </a:p>
          </p:txBody>
        </p:sp>
        <p:sp>
          <p:nvSpPr>
            <p:cNvPr id="57" name="TextBox 56">
              <a:extLst>
                <a:ext uri="{FF2B5EF4-FFF2-40B4-BE49-F238E27FC236}">
                  <a16:creationId xmlns:a16="http://schemas.microsoft.com/office/drawing/2014/main" id="{E5B430CD-7285-AB41-A839-398D3B0A6BAB}"/>
                </a:ext>
              </a:extLst>
            </p:cNvPr>
            <p:cNvSpPr txBox="1"/>
            <p:nvPr/>
          </p:nvSpPr>
          <p:spPr>
            <a:xfrm>
              <a:off x="7353390" y="1754365"/>
              <a:ext cx="1463247" cy="338554"/>
            </a:xfrm>
            <a:prstGeom prst="rect">
              <a:avLst/>
            </a:prstGeom>
            <a:noFill/>
          </p:spPr>
          <p:txBody>
            <a:bodyPr wrap="square" rtlCol="0">
              <a:spAutoFit/>
            </a:bodyPr>
            <a:lstStyle/>
            <a:p>
              <a:pPr algn="ctr" rtl="0"/>
              <a:r>
                <a:rPr lang="zh-CN" sz="1600">
                  <a:solidFill>
                    <a:schemeClr val="tx1">
                      <a:lumMod val="85000"/>
                      <a:lumOff val="15000"/>
                    </a:schemeClr>
                  </a:solidFill>
                  <a:latin typeface="Amazon Ember Light" panose="020B0403020204020204" pitchFamily="34" charset="0"/>
                  <a:ea typeface="Microsoft YaHei" panose="020B0503020204020204" pitchFamily="34" charset="-122"/>
                  <a:cs typeface="Amazon Ember Light" panose="020B0403020204020204" pitchFamily="34" charset="0"/>
                </a:rPr>
                <a:t>VM 2</a:t>
              </a:r>
            </a:p>
          </p:txBody>
        </p:sp>
        <p:sp>
          <p:nvSpPr>
            <p:cNvPr id="58" name="TextBox 57">
              <a:extLst>
                <a:ext uri="{FF2B5EF4-FFF2-40B4-BE49-F238E27FC236}">
                  <a16:creationId xmlns:a16="http://schemas.microsoft.com/office/drawing/2014/main" id="{ABC268F1-5D17-9344-851E-AC3D34661073}"/>
                </a:ext>
              </a:extLst>
            </p:cNvPr>
            <p:cNvSpPr txBox="1"/>
            <p:nvPr/>
          </p:nvSpPr>
          <p:spPr>
            <a:xfrm>
              <a:off x="5959250" y="1754365"/>
              <a:ext cx="1463247" cy="338554"/>
            </a:xfrm>
            <a:prstGeom prst="rect">
              <a:avLst/>
            </a:prstGeom>
            <a:noFill/>
          </p:spPr>
          <p:txBody>
            <a:bodyPr wrap="square" rtlCol="0">
              <a:spAutoFit/>
            </a:bodyPr>
            <a:lstStyle/>
            <a:p>
              <a:pPr algn="ctr" rtl="0"/>
              <a:r>
                <a:rPr lang="zh-CN" sz="1600">
                  <a:solidFill>
                    <a:schemeClr val="tx1">
                      <a:lumMod val="85000"/>
                      <a:lumOff val="15000"/>
                    </a:schemeClr>
                  </a:solidFill>
                  <a:latin typeface="Amazon Ember Light" panose="020B0403020204020204" pitchFamily="34" charset="0"/>
                  <a:ea typeface="Microsoft YaHei" panose="020B0503020204020204" pitchFamily="34" charset="-122"/>
                  <a:cs typeface="Amazon Ember Light" panose="020B0403020204020204" pitchFamily="34" charset="0"/>
                </a:rPr>
                <a:t>VM 1</a:t>
              </a:r>
            </a:p>
          </p:txBody>
        </p:sp>
      </p:grpSp>
    </p:spTree>
    <p:custDataLst>
      <p:tags r:id="rId1"/>
    </p:custDataLst>
    <p:extLst>
      <p:ext uri="{BB962C8B-B14F-4D97-AF65-F5344CB8AC3E}">
        <p14:creationId xmlns:p14="http://schemas.microsoft.com/office/powerpoint/2010/main" val="703087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CB5FF-F659-D946-BD0D-07C817244E90}"/>
              </a:ext>
            </a:extLst>
          </p:cNvPr>
          <p:cNvSpPr>
            <a:spLocks noGrp="1"/>
          </p:cNvSpPr>
          <p:nvPr>
            <p:ph type="title"/>
          </p:nvPr>
        </p:nvSpPr>
        <p:spPr>
          <a:xfrm>
            <a:off x="419100" y="365125"/>
            <a:ext cx="8610600" cy="474119"/>
          </a:xfrm>
        </p:spPr>
        <p:txBody>
          <a:bodyPr rtlCol="0"/>
          <a:lstStyle/>
          <a:p>
            <a:pPr rtl="0"/>
            <a:r>
              <a:rPr lang="zh-CN" sz="3600"/>
              <a:t>Amazon Elastic Container Service (Amazon ECS)</a:t>
            </a:r>
          </a:p>
        </p:txBody>
      </p:sp>
      <p:sp>
        <p:nvSpPr>
          <p:cNvPr id="3" name="Content Placeholder 2">
            <a:extLst>
              <a:ext uri="{FF2B5EF4-FFF2-40B4-BE49-F238E27FC236}">
                <a16:creationId xmlns:a16="http://schemas.microsoft.com/office/drawing/2014/main" id="{1F12B058-C6BF-3842-8DE0-4F810FD2007A}"/>
              </a:ext>
            </a:extLst>
          </p:cNvPr>
          <p:cNvSpPr>
            <a:spLocks noGrp="1"/>
          </p:cNvSpPr>
          <p:nvPr>
            <p:ph idx="1"/>
          </p:nvPr>
        </p:nvSpPr>
        <p:spPr/>
        <p:txBody>
          <a:bodyPr rtlCol="0"/>
          <a:lstStyle/>
          <a:p>
            <a:pPr rtl="0"/>
            <a:r>
              <a:rPr lang="zh-CN" sz="2400" dirty="0"/>
              <a:t>Amazon Elastic Container Service (</a:t>
            </a:r>
            <a:r>
              <a:rPr lang="zh-CN" sz="2400" b="1" dirty="0">
                <a:solidFill>
                  <a:schemeClr val="accent5"/>
                </a:solidFill>
              </a:rPr>
              <a:t>Amazon ECS</a:t>
            </a:r>
            <a:r>
              <a:rPr lang="zh-CN" sz="2400" dirty="0"/>
              <a:t>) – </a:t>
            </a:r>
          </a:p>
          <a:p>
            <a:pPr lvl="1" rtl="0"/>
            <a:r>
              <a:rPr lang="zh-CN" sz="2000" dirty="0"/>
              <a:t>高度可扩展的快速</a:t>
            </a:r>
            <a:r>
              <a:rPr lang="zh-CN" sz="2000" dirty="0">
                <a:solidFill>
                  <a:schemeClr val="accent6"/>
                </a:solidFill>
              </a:rPr>
              <a:t>容器管理服务 </a:t>
            </a:r>
          </a:p>
          <a:p>
            <a:pPr lvl="1" rtl="0"/>
            <a:endParaRPr lang="en-US" sz="2000" dirty="0"/>
          </a:p>
          <a:p>
            <a:pPr rtl="0"/>
            <a:r>
              <a:rPr lang="zh-CN" sz="2400" dirty="0">
                <a:solidFill>
                  <a:srgbClr val="000000"/>
                </a:solidFill>
              </a:rPr>
              <a:t>主要优势 – </a:t>
            </a:r>
          </a:p>
          <a:p>
            <a:pPr lvl="1" rtl="0"/>
            <a:r>
              <a:rPr lang="zh-CN" sz="2000" dirty="0">
                <a:solidFill>
                  <a:srgbClr val="000000"/>
                </a:solidFill>
              </a:rPr>
              <a:t>编排 Docker 容器的执行</a:t>
            </a:r>
          </a:p>
          <a:p>
            <a:pPr lvl="1" rtl="0"/>
            <a:r>
              <a:rPr lang="zh-CN" sz="2000" dirty="0"/>
              <a:t>维护和扩展运行容器的节点队列</a:t>
            </a:r>
          </a:p>
          <a:p>
            <a:pPr lvl="1" rtl="0"/>
            <a:r>
              <a:rPr lang="zh-CN" sz="2000" dirty="0"/>
              <a:t>消除构建基础设施的复杂性</a:t>
            </a:r>
          </a:p>
          <a:p>
            <a:pPr lvl="1" rtl="0"/>
            <a:endParaRPr lang="en-US" sz="2000" dirty="0"/>
          </a:p>
          <a:p>
            <a:pPr rtl="0"/>
            <a:r>
              <a:rPr lang="zh-CN" sz="2400" dirty="0"/>
              <a:t>集成 Amazon EC2 服务用户熟悉的功能 – </a:t>
            </a:r>
          </a:p>
          <a:p>
            <a:pPr lvl="1" rtl="0"/>
            <a:r>
              <a:rPr lang="zh-CN" sz="2000" dirty="0"/>
              <a:t>Elastic Load Balancing</a:t>
            </a:r>
          </a:p>
          <a:p>
            <a:pPr lvl="1" rtl="0"/>
            <a:r>
              <a:rPr lang="zh-CN" sz="2000" dirty="0"/>
              <a:t>Amazon EC2 安全组</a:t>
            </a:r>
          </a:p>
          <a:p>
            <a:pPr lvl="1" rtl="0"/>
            <a:r>
              <a:rPr lang="zh-CN" sz="2000" dirty="0"/>
              <a:t>Amazon EBS 卷</a:t>
            </a:r>
          </a:p>
          <a:p>
            <a:pPr lvl="1" rtl="0"/>
            <a:r>
              <a:rPr lang="zh-CN" sz="2000" dirty="0"/>
              <a:t>IAM 角色</a:t>
            </a:r>
          </a:p>
        </p:txBody>
      </p:sp>
      <p:sp>
        <p:nvSpPr>
          <p:cNvPr id="6" name="TextBox 5">
            <a:extLst>
              <a:ext uri="{FF2B5EF4-FFF2-40B4-BE49-F238E27FC236}">
                <a16:creationId xmlns:a16="http://schemas.microsoft.com/office/drawing/2014/main" id="{8B1771C9-595D-544D-B023-B8B47FD77A86}"/>
              </a:ext>
              <a:ext uri="{C183D7F6-B498-43B3-948B-1728B52AA6E4}">
                <adec:decorative xmlns:adec="http://schemas.microsoft.com/office/drawing/2017/decorative" val="1"/>
              </a:ext>
            </a:extLst>
          </p:cNvPr>
          <p:cNvSpPr txBox="1"/>
          <p:nvPr/>
        </p:nvSpPr>
        <p:spPr>
          <a:xfrm>
            <a:off x="9570212" y="2625455"/>
            <a:ext cx="2301904" cy="584775"/>
          </a:xfrm>
          <a:prstGeom prst="rect">
            <a:avLst/>
          </a:prstGeom>
          <a:noFill/>
        </p:spPr>
        <p:txBody>
          <a:bodyPr wrap="square" rtlCol="0">
            <a:spAutoFit/>
          </a:bodyPr>
          <a:lstStyle/>
          <a:p>
            <a:pPr algn="ctr" rtl="0"/>
            <a:r>
              <a:rPr lang="zh-CN" sz="1600" b="1">
                <a:latin typeface="Amazon Ember Light" panose="020B0403020204020204" pitchFamily="34" charset="0"/>
                <a:ea typeface="Microsoft YaHei" panose="020B0503020204020204" pitchFamily="34" charset="-122"/>
                <a:cs typeface="Amazon Ember Light" panose="020B0403020204020204" pitchFamily="34" charset="0"/>
              </a:rPr>
              <a:t>Amazon Elastic Container Service</a:t>
            </a:r>
          </a:p>
        </p:txBody>
      </p:sp>
      <p:pic>
        <p:nvPicPr>
          <p:cNvPr id="7" name="Graphic 6">
            <a:extLst>
              <a:ext uri="{FF2B5EF4-FFF2-40B4-BE49-F238E27FC236}">
                <a16:creationId xmlns:a16="http://schemas.microsoft.com/office/drawing/2014/main" id="{7A08C55A-9ABF-5541-B1FB-ACBF4301506B}"/>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172524" y="1503597"/>
            <a:ext cx="1097280" cy="1097280"/>
          </a:xfrm>
          <a:prstGeom prst="rect">
            <a:avLst/>
          </a:prstGeom>
        </p:spPr>
      </p:pic>
    </p:spTree>
    <p:custDataLst>
      <p:tags r:id="rId1"/>
    </p:custDataLst>
    <p:extLst>
      <p:ext uri="{BB962C8B-B14F-4D97-AF65-F5344CB8AC3E}">
        <p14:creationId xmlns:p14="http://schemas.microsoft.com/office/powerpoint/2010/main" val="217124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B06A7-05F6-AB41-9112-FABB41DF87E7}"/>
              </a:ext>
            </a:extLst>
          </p:cNvPr>
          <p:cNvSpPr>
            <a:spLocks noGrp="1"/>
          </p:cNvSpPr>
          <p:nvPr>
            <p:ph type="title"/>
          </p:nvPr>
        </p:nvSpPr>
        <p:spPr/>
        <p:txBody>
          <a:bodyPr rtlCol="0"/>
          <a:lstStyle/>
          <a:p>
            <a:pPr rtl="0"/>
            <a:r>
              <a:rPr lang="zh-CN"/>
              <a:t>Amazon ECS 编排容器</a:t>
            </a:r>
          </a:p>
        </p:txBody>
      </p:sp>
      <p:grpSp>
        <p:nvGrpSpPr>
          <p:cNvPr id="3" name="Group 2" descr="graphic shows container A and container B on the left. In the center the Amazon ECS takes requiest for how many of each container to deploy, and then deploys them appropriately where room exists on the ECS cluster on the right which containers two instances that can each handle up to 4 containers.">
            <a:extLst>
              <a:ext uri="{FF2B5EF4-FFF2-40B4-BE49-F238E27FC236}">
                <a16:creationId xmlns:a16="http://schemas.microsoft.com/office/drawing/2014/main" id="{3C3241B8-23C8-8B4D-9841-F651E2CABF93}"/>
              </a:ext>
            </a:extLst>
          </p:cNvPr>
          <p:cNvGrpSpPr/>
          <p:nvPr/>
        </p:nvGrpSpPr>
        <p:grpSpPr>
          <a:xfrm>
            <a:off x="0" y="1328739"/>
            <a:ext cx="11618282" cy="5347855"/>
            <a:chOff x="0" y="1328739"/>
            <a:chExt cx="11618282" cy="5347855"/>
          </a:xfrm>
        </p:grpSpPr>
        <p:sp>
          <p:nvSpPr>
            <p:cNvPr id="8" name="TextBox 7">
              <a:extLst>
                <a:ext uri="{FF2B5EF4-FFF2-40B4-BE49-F238E27FC236}">
                  <a16:creationId xmlns:a16="http://schemas.microsoft.com/office/drawing/2014/main" id="{9BF28E1E-22E3-204F-BF55-71237348C61B}"/>
                </a:ext>
              </a:extLst>
            </p:cNvPr>
            <p:cNvSpPr txBox="1"/>
            <p:nvPr/>
          </p:nvSpPr>
          <p:spPr>
            <a:xfrm>
              <a:off x="3364610" y="4828757"/>
              <a:ext cx="3328550" cy="645690"/>
            </a:xfrm>
            <a:prstGeom prst="rect">
              <a:avLst/>
            </a:prstGeom>
            <a:noFill/>
          </p:spPr>
          <p:txBody>
            <a:bodyPr wrap="square" rtlCol="0">
              <a:spAutoFit/>
            </a:bodyPr>
            <a:lstStyle/>
            <a:p>
              <a:pPr algn="ctr" rtl="0"/>
              <a:r>
                <a:rPr lang="zh-CN">
                  <a:latin typeface="Amazon Ember Light" panose="020B0403020204020204" pitchFamily="34" charset="0"/>
                  <a:ea typeface="Microsoft YaHei" panose="020B0503020204020204" pitchFamily="34" charset="-122"/>
                  <a:cs typeface="Amazon Ember Light" panose="020B0403020204020204" pitchFamily="34" charset="0"/>
                </a:rPr>
                <a:t>Amazon Elastic Container Service (Amazon ECS)</a:t>
              </a:r>
            </a:p>
          </p:txBody>
        </p:sp>
        <p:sp>
          <p:nvSpPr>
            <p:cNvPr id="11" name="Rectangle 10">
              <a:extLst>
                <a:ext uri="{FF2B5EF4-FFF2-40B4-BE49-F238E27FC236}">
                  <a16:creationId xmlns:a16="http://schemas.microsoft.com/office/drawing/2014/main" id="{C4167B08-4425-754D-BAA2-ED7AB2C34F4E}"/>
                </a:ext>
              </a:extLst>
            </p:cNvPr>
            <p:cNvSpPr/>
            <p:nvPr/>
          </p:nvSpPr>
          <p:spPr>
            <a:xfrm>
              <a:off x="489657" y="3490462"/>
              <a:ext cx="1714901" cy="369332"/>
            </a:xfrm>
            <a:prstGeom prst="rect">
              <a:avLst/>
            </a:prstGeom>
          </p:spPr>
          <p:txBody>
            <a:bodyPr wrap="square" rtlCol="0">
              <a:spAutoFit/>
            </a:bodyPr>
            <a:lstStyle/>
            <a:p>
              <a:pPr algn="ctr" rtl="0"/>
              <a:r>
                <a:rPr lang="zh-CN" b="1">
                  <a:latin typeface="Amazon Ember Light" panose="020B0403020204020204" pitchFamily="34" charset="0"/>
                  <a:ea typeface="Microsoft YaHei" panose="020B0503020204020204" pitchFamily="34" charset="-122"/>
                  <a:cs typeface="Amazon Ember Light" panose="020B0403020204020204" pitchFamily="34" charset="0"/>
                </a:rPr>
                <a:t>容器 A</a:t>
              </a:r>
            </a:p>
          </p:txBody>
        </p:sp>
        <p:cxnSp>
          <p:nvCxnSpPr>
            <p:cNvPr id="35" name="Straight Arrow Connector 34">
              <a:extLst>
                <a:ext uri="{FF2B5EF4-FFF2-40B4-BE49-F238E27FC236}">
                  <a16:creationId xmlns:a16="http://schemas.microsoft.com/office/drawing/2014/main" id="{2DC1AEA7-6B4C-3745-82DB-3B12470CBBBC}"/>
                </a:ext>
              </a:extLst>
            </p:cNvPr>
            <p:cNvCxnSpPr>
              <a:cxnSpLocks/>
            </p:cNvCxnSpPr>
            <p:nvPr/>
          </p:nvCxnSpPr>
          <p:spPr>
            <a:xfrm>
              <a:off x="2933613" y="3649908"/>
              <a:ext cx="1457761" cy="36968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0C09A488-7245-DE47-9BDD-E756A2FF4EA4}"/>
                </a:ext>
              </a:extLst>
            </p:cNvPr>
            <p:cNvSpPr/>
            <p:nvPr/>
          </p:nvSpPr>
          <p:spPr>
            <a:xfrm>
              <a:off x="0" y="4478836"/>
              <a:ext cx="2707884" cy="369332"/>
            </a:xfrm>
            <a:prstGeom prst="rect">
              <a:avLst/>
            </a:prstGeom>
          </p:spPr>
          <p:txBody>
            <a:bodyPr wrap="square" rtlCol="0">
              <a:spAutoFit/>
            </a:bodyPr>
            <a:lstStyle/>
            <a:p>
              <a:pPr algn="ctr" rtl="0"/>
              <a:r>
                <a:rPr lang="zh-CN" b="1">
                  <a:latin typeface="Amazon Ember Light" panose="020B0403020204020204" pitchFamily="34" charset="0"/>
                  <a:ea typeface="Microsoft YaHei" panose="020B0503020204020204" pitchFamily="34" charset="-122"/>
                  <a:cs typeface="Amazon Ember Light" panose="020B0403020204020204" pitchFamily="34" charset="0"/>
                </a:rPr>
                <a:t>容器 B</a:t>
              </a:r>
            </a:p>
          </p:txBody>
        </p:sp>
        <p:cxnSp>
          <p:nvCxnSpPr>
            <p:cNvPr id="38" name="Straight Arrow Connector 37">
              <a:extLst>
                <a:ext uri="{FF2B5EF4-FFF2-40B4-BE49-F238E27FC236}">
                  <a16:creationId xmlns:a16="http://schemas.microsoft.com/office/drawing/2014/main" id="{2BA486A5-2F10-C546-8CC9-033FF265F3ED}"/>
                </a:ext>
              </a:extLst>
            </p:cNvPr>
            <p:cNvCxnSpPr>
              <a:cxnSpLocks/>
            </p:cNvCxnSpPr>
            <p:nvPr/>
          </p:nvCxnSpPr>
          <p:spPr>
            <a:xfrm flipV="1">
              <a:off x="2930268" y="4304261"/>
              <a:ext cx="1461106" cy="35924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2EDA8039-F4CF-D542-8892-024711F5B5CB}"/>
                </a:ext>
              </a:extLst>
            </p:cNvPr>
            <p:cNvSpPr txBox="1"/>
            <p:nvPr/>
          </p:nvSpPr>
          <p:spPr>
            <a:xfrm>
              <a:off x="3471411" y="2006524"/>
              <a:ext cx="3064042" cy="369012"/>
            </a:xfrm>
            <a:prstGeom prst="rect">
              <a:avLst/>
            </a:prstGeom>
            <a:noFill/>
          </p:spPr>
          <p:txBody>
            <a:bodyPr wrap="square" rtlCol="0">
              <a:spAutoFit/>
            </a:bodyPr>
            <a:lstStyle/>
            <a:p>
              <a:pPr algn="ctr" rtl="0"/>
              <a:r>
                <a:rPr lang="zh-CN">
                  <a:latin typeface="Amazon Ember Light" panose="020B0403020204020204" pitchFamily="34" charset="0"/>
                  <a:ea typeface="Microsoft YaHei" panose="020B0503020204020204" pitchFamily="34" charset="-122"/>
                  <a:cs typeface="Amazon Ember Light" panose="020B0403020204020204" pitchFamily="34" charset="0"/>
                </a:rPr>
                <a:t>运行容器的请求</a:t>
              </a:r>
            </a:p>
          </p:txBody>
        </p:sp>
        <p:grpSp>
          <p:nvGrpSpPr>
            <p:cNvPr id="56" name="Group 55">
              <a:extLst>
                <a:ext uri="{FF2B5EF4-FFF2-40B4-BE49-F238E27FC236}">
                  <a16:creationId xmlns:a16="http://schemas.microsoft.com/office/drawing/2014/main" id="{A4DC4C22-7556-D246-9EB9-A65D383ABFAE}"/>
                </a:ext>
              </a:extLst>
            </p:cNvPr>
            <p:cNvGrpSpPr/>
            <p:nvPr/>
          </p:nvGrpSpPr>
          <p:grpSpPr>
            <a:xfrm>
              <a:off x="3358658" y="2457320"/>
              <a:ext cx="2212916" cy="374927"/>
              <a:chOff x="2964928" y="2235113"/>
              <a:chExt cx="2212916" cy="374927"/>
            </a:xfrm>
          </p:grpSpPr>
          <p:sp>
            <p:nvSpPr>
              <p:cNvPr id="51" name="TextBox 50">
                <a:extLst>
                  <a:ext uri="{FF2B5EF4-FFF2-40B4-BE49-F238E27FC236}">
                    <a16:creationId xmlns:a16="http://schemas.microsoft.com/office/drawing/2014/main" id="{2A07424A-0638-CD43-A0D6-557838A5EA99}"/>
                  </a:ext>
                </a:extLst>
              </p:cNvPr>
              <p:cNvSpPr txBox="1"/>
              <p:nvPr/>
            </p:nvSpPr>
            <p:spPr>
              <a:xfrm>
                <a:off x="2964928" y="2235113"/>
                <a:ext cx="766944" cy="369012"/>
              </a:xfrm>
              <a:prstGeom prst="rect">
                <a:avLst/>
              </a:prstGeom>
              <a:noFill/>
            </p:spPr>
            <p:txBody>
              <a:bodyPr wrap="square" rtlCol="0">
                <a:spAutoFit/>
              </a:bodyPr>
              <a:lstStyle/>
              <a:p>
                <a:pPr algn="r" rtl="0"/>
                <a:r>
                  <a:rPr lang="zh-CN">
                    <a:latin typeface="Amazon Ember Light" panose="020B0403020204020204" pitchFamily="34" charset="0"/>
                    <a:ea typeface="Microsoft YaHei" panose="020B0503020204020204" pitchFamily="34" charset="-122"/>
                    <a:cs typeface="Amazon Ember Light" panose="020B0403020204020204" pitchFamily="34" charset="0"/>
                  </a:rPr>
                  <a:t>x3</a:t>
                </a:r>
              </a:p>
            </p:txBody>
          </p:sp>
          <p:sp>
            <p:nvSpPr>
              <p:cNvPr id="52" name="TextBox 51">
                <a:extLst>
                  <a:ext uri="{FF2B5EF4-FFF2-40B4-BE49-F238E27FC236}">
                    <a16:creationId xmlns:a16="http://schemas.microsoft.com/office/drawing/2014/main" id="{9E4EF8B3-BC25-104B-BBCB-B15EDBF06DE1}"/>
                  </a:ext>
                </a:extLst>
              </p:cNvPr>
              <p:cNvSpPr txBox="1"/>
              <p:nvPr/>
            </p:nvSpPr>
            <p:spPr>
              <a:xfrm>
                <a:off x="4410900" y="2241028"/>
                <a:ext cx="766944" cy="369012"/>
              </a:xfrm>
              <a:prstGeom prst="rect">
                <a:avLst/>
              </a:prstGeom>
              <a:noFill/>
            </p:spPr>
            <p:txBody>
              <a:bodyPr wrap="square" rtlCol="0">
                <a:spAutoFit/>
              </a:bodyPr>
              <a:lstStyle/>
              <a:p>
                <a:pPr algn="r" rtl="0"/>
                <a:r>
                  <a:rPr lang="zh-CN">
                    <a:latin typeface="Amazon Ember Light" panose="020B0403020204020204" pitchFamily="34" charset="0"/>
                    <a:ea typeface="Microsoft YaHei" panose="020B0503020204020204" pitchFamily="34" charset="-122"/>
                    <a:cs typeface="Amazon Ember Light" panose="020B0403020204020204" pitchFamily="34" charset="0"/>
                  </a:rPr>
                  <a:t>x2</a:t>
                </a:r>
              </a:p>
            </p:txBody>
          </p:sp>
        </p:grpSp>
        <p:cxnSp>
          <p:nvCxnSpPr>
            <p:cNvPr id="54" name="Straight Arrow Connector 53">
              <a:extLst>
                <a:ext uri="{FF2B5EF4-FFF2-40B4-BE49-F238E27FC236}">
                  <a16:creationId xmlns:a16="http://schemas.microsoft.com/office/drawing/2014/main" id="{D4A455A7-2D69-314B-94CE-EB350FD62D39}"/>
                </a:ext>
              </a:extLst>
            </p:cNvPr>
            <p:cNvCxnSpPr/>
            <p:nvPr/>
          </p:nvCxnSpPr>
          <p:spPr>
            <a:xfrm>
              <a:off x="5022627" y="2928553"/>
              <a:ext cx="0" cy="362086"/>
            </a:xfrm>
            <a:prstGeom prst="straightConnector1">
              <a:avLst/>
            </a:prstGeom>
            <a:ln w="38100">
              <a:solidFill>
                <a:srgbClr val="4AC1FF"/>
              </a:solidFill>
              <a:tailEnd type="triangl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3D715926-412D-894E-BEE1-2248AE9ED6E2}"/>
                </a:ext>
              </a:extLst>
            </p:cNvPr>
            <p:cNvSpPr/>
            <p:nvPr/>
          </p:nvSpPr>
          <p:spPr>
            <a:xfrm>
              <a:off x="3213307" y="1908891"/>
              <a:ext cx="3580251" cy="1019662"/>
            </a:xfrm>
            <a:prstGeom prst="rect">
              <a:avLst/>
            </a:prstGeom>
            <a:noFill/>
            <a:ln w="25400">
              <a:solidFill>
                <a:srgbClr val="4AC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latin typeface="Amazon Ember Light" panose="020B0403020204020204" pitchFamily="34" charset="0"/>
                <a:ea typeface="Microsoft YaHei" panose="020B0503020204020204" pitchFamily="34" charset="-122"/>
                <a:cs typeface="Amazon Ember Light" panose="020B0403020204020204" pitchFamily="34" charset="0"/>
              </a:endParaRPr>
            </a:p>
          </p:txBody>
        </p:sp>
        <p:cxnSp>
          <p:nvCxnSpPr>
            <p:cNvPr id="58" name="Straight Arrow Connector 57">
              <a:extLst>
                <a:ext uri="{FF2B5EF4-FFF2-40B4-BE49-F238E27FC236}">
                  <a16:creationId xmlns:a16="http://schemas.microsoft.com/office/drawing/2014/main" id="{A0EE41E8-7271-F441-B085-B0F2EB26A542}"/>
                </a:ext>
              </a:extLst>
            </p:cNvPr>
            <p:cNvCxnSpPr>
              <a:cxnSpLocks/>
            </p:cNvCxnSpPr>
            <p:nvPr/>
          </p:nvCxnSpPr>
          <p:spPr>
            <a:xfrm flipV="1">
              <a:off x="5586399" y="2846816"/>
              <a:ext cx="3072578" cy="98389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20C650A9-FAD5-E045-88E3-F23E27C8B5A1}"/>
                </a:ext>
              </a:extLst>
            </p:cNvPr>
            <p:cNvCxnSpPr>
              <a:cxnSpLocks/>
            </p:cNvCxnSpPr>
            <p:nvPr/>
          </p:nvCxnSpPr>
          <p:spPr>
            <a:xfrm>
              <a:off x="5568153" y="4270807"/>
              <a:ext cx="3036360" cy="8152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a:extLst>
                <a:ext uri="{FF2B5EF4-FFF2-40B4-BE49-F238E27FC236}">
                  <a16:creationId xmlns:a16="http://schemas.microsoft.com/office/drawing/2014/main" id="{737D7DFD-AC62-1143-94A2-0C34123576A6}"/>
                </a:ext>
              </a:extLst>
            </p:cNvPr>
            <p:cNvSpPr/>
            <p:nvPr/>
          </p:nvSpPr>
          <p:spPr>
            <a:xfrm>
              <a:off x="8870631" y="1974574"/>
              <a:ext cx="2302535" cy="1630484"/>
            </a:xfrm>
            <a:prstGeom prst="roundRect">
              <a:avLst/>
            </a:prstGeom>
            <a:noFill/>
            <a:ln w="254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latin typeface="Amazon Ember Light" panose="020B0403020204020204" pitchFamily="34" charset="0"/>
                <a:ea typeface="Microsoft YaHei" panose="020B0503020204020204" pitchFamily="34" charset="-122"/>
                <a:cs typeface="Amazon Ember Light" panose="020B0403020204020204" pitchFamily="34" charset="0"/>
              </a:endParaRPr>
            </a:p>
          </p:txBody>
        </p:sp>
        <p:sp>
          <p:nvSpPr>
            <p:cNvPr id="46" name="TextBox 45">
              <a:extLst>
                <a:ext uri="{FF2B5EF4-FFF2-40B4-BE49-F238E27FC236}">
                  <a16:creationId xmlns:a16="http://schemas.microsoft.com/office/drawing/2014/main" id="{48195173-95B7-424E-AC3F-75CE5A5A3E14}"/>
                </a:ext>
              </a:extLst>
            </p:cNvPr>
            <p:cNvSpPr txBox="1"/>
            <p:nvPr/>
          </p:nvSpPr>
          <p:spPr>
            <a:xfrm>
              <a:off x="9406787" y="1623137"/>
              <a:ext cx="1678484" cy="369012"/>
            </a:xfrm>
            <a:prstGeom prst="rect">
              <a:avLst/>
            </a:prstGeom>
            <a:noFill/>
          </p:spPr>
          <p:txBody>
            <a:bodyPr wrap="square" rtlCol="0">
              <a:spAutoFit/>
            </a:bodyPr>
            <a:lstStyle/>
            <a:p>
              <a:pPr algn="ctr" rtl="0"/>
              <a:r>
                <a:rPr lang="zh-CN">
                  <a:latin typeface="Amazon Ember Light" panose="020B0403020204020204" pitchFamily="34" charset="0"/>
                  <a:ea typeface="Microsoft YaHei" panose="020B0503020204020204" pitchFamily="34" charset="-122"/>
                  <a:cs typeface="Amazon Ember Light" panose="020B0403020204020204" pitchFamily="34" charset="0"/>
                </a:rPr>
                <a:t>EC2 实例</a:t>
              </a:r>
            </a:p>
          </p:txBody>
        </p:sp>
        <p:cxnSp>
          <p:nvCxnSpPr>
            <p:cNvPr id="70" name="Straight Connector 69">
              <a:extLst>
                <a:ext uri="{FF2B5EF4-FFF2-40B4-BE49-F238E27FC236}">
                  <a16:creationId xmlns:a16="http://schemas.microsoft.com/office/drawing/2014/main" id="{2EB274C0-2361-7A47-B8FC-5FDC6B4676B9}"/>
                </a:ext>
              </a:extLst>
            </p:cNvPr>
            <p:cNvCxnSpPr/>
            <p:nvPr/>
          </p:nvCxnSpPr>
          <p:spPr>
            <a:xfrm>
              <a:off x="10031402" y="2101327"/>
              <a:ext cx="0" cy="140063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C4A9633-D3FB-6241-8DE5-CE1804A4A223}"/>
                </a:ext>
              </a:extLst>
            </p:cNvPr>
            <p:cNvCxnSpPr>
              <a:cxnSpLocks/>
            </p:cNvCxnSpPr>
            <p:nvPr/>
          </p:nvCxnSpPr>
          <p:spPr>
            <a:xfrm flipH="1">
              <a:off x="9192162" y="2789817"/>
              <a:ext cx="1659473" cy="1"/>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87" name="Rounded Rectangle 86">
              <a:extLst>
                <a:ext uri="{FF2B5EF4-FFF2-40B4-BE49-F238E27FC236}">
                  <a16:creationId xmlns:a16="http://schemas.microsoft.com/office/drawing/2014/main" id="{E2100854-BC52-354F-BAF1-CAAED7A8B77C}"/>
                </a:ext>
              </a:extLst>
            </p:cNvPr>
            <p:cNvSpPr/>
            <p:nvPr/>
          </p:nvSpPr>
          <p:spPr>
            <a:xfrm>
              <a:off x="8870631" y="4270807"/>
              <a:ext cx="2302535" cy="1630484"/>
            </a:xfrm>
            <a:prstGeom prst="roundRect">
              <a:avLst/>
            </a:prstGeom>
            <a:noFill/>
            <a:ln w="254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latin typeface="Amazon Ember Light" panose="020B0403020204020204" pitchFamily="34" charset="0"/>
                <a:ea typeface="Microsoft YaHei" panose="020B0503020204020204" pitchFamily="34" charset="-122"/>
                <a:cs typeface="Amazon Ember Light" panose="020B0403020204020204" pitchFamily="34" charset="0"/>
              </a:endParaRPr>
            </a:p>
          </p:txBody>
        </p:sp>
        <p:sp>
          <p:nvSpPr>
            <p:cNvPr id="88" name="TextBox 87">
              <a:extLst>
                <a:ext uri="{FF2B5EF4-FFF2-40B4-BE49-F238E27FC236}">
                  <a16:creationId xmlns:a16="http://schemas.microsoft.com/office/drawing/2014/main" id="{924C808A-D77A-D940-9EC0-5CE9AFFDF061}"/>
                </a:ext>
              </a:extLst>
            </p:cNvPr>
            <p:cNvSpPr txBox="1"/>
            <p:nvPr/>
          </p:nvSpPr>
          <p:spPr>
            <a:xfrm>
              <a:off x="9276475" y="3895811"/>
              <a:ext cx="1678484" cy="369012"/>
            </a:xfrm>
            <a:prstGeom prst="rect">
              <a:avLst/>
            </a:prstGeom>
            <a:noFill/>
          </p:spPr>
          <p:txBody>
            <a:bodyPr wrap="square" rtlCol="0">
              <a:spAutoFit/>
            </a:bodyPr>
            <a:lstStyle/>
            <a:p>
              <a:pPr algn="ctr" rtl="0"/>
              <a:r>
                <a:rPr lang="zh-CN">
                  <a:latin typeface="Amazon Ember Light" panose="020B0403020204020204" pitchFamily="34" charset="0"/>
                  <a:ea typeface="Microsoft YaHei" panose="020B0503020204020204" pitchFamily="34" charset="-122"/>
                  <a:cs typeface="Amazon Ember Light" panose="020B0403020204020204" pitchFamily="34" charset="0"/>
                </a:rPr>
                <a:t>EC2 实例</a:t>
              </a:r>
            </a:p>
          </p:txBody>
        </p:sp>
        <p:cxnSp>
          <p:nvCxnSpPr>
            <p:cNvPr id="92" name="Straight Connector 91">
              <a:extLst>
                <a:ext uri="{FF2B5EF4-FFF2-40B4-BE49-F238E27FC236}">
                  <a16:creationId xmlns:a16="http://schemas.microsoft.com/office/drawing/2014/main" id="{6868A445-4C28-BC4B-BB08-0A3A5261F97C}"/>
                </a:ext>
              </a:extLst>
            </p:cNvPr>
            <p:cNvCxnSpPr/>
            <p:nvPr/>
          </p:nvCxnSpPr>
          <p:spPr>
            <a:xfrm>
              <a:off x="10031402" y="4397560"/>
              <a:ext cx="0" cy="140063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6DEEEFDA-5F89-A145-9694-498DE296B38B}"/>
                </a:ext>
              </a:extLst>
            </p:cNvPr>
            <p:cNvCxnSpPr>
              <a:cxnSpLocks/>
            </p:cNvCxnSpPr>
            <p:nvPr/>
          </p:nvCxnSpPr>
          <p:spPr>
            <a:xfrm flipH="1">
              <a:off x="9192162" y="5086050"/>
              <a:ext cx="1659473" cy="1"/>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95" name="Rounded Rectangle 94">
              <a:extLst>
                <a:ext uri="{FF2B5EF4-FFF2-40B4-BE49-F238E27FC236}">
                  <a16:creationId xmlns:a16="http://schemas.microsoft.com/office/drawing/2014/main" id="{6360C585-7915-A14A-83EF-7F2FBA5F8202}"/>
                </a:ext>
              </a:extLst>
            </p:cNvPr>
            <p:cNvSpPr/>
            <p:nvPr/>
          </p:nvSpPr>
          <p:spPr>
            <a:xfrm>
              <a:off x="8289731" y="1328739"/>
              <a:ext cx="3328551" cy="4853402"/>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defRPr/>
              </a:pPr>
              <a:endParaRPr lang="en-US" dirty="0">
                <a:solidFill>
                  <a:schemeClr val="tx1"/>
                </a:solidFill>
                <a:latin typeface="Amazon Ember Light" panose="020B0403020204020204" pitchFamily="34" charset="0"/>
                <a:ea typeface="Microsoft YaHei" panose="020B0503020204020204" pitchFamily="34" charset="-122"/>
                <a:cs typeface="Amazon Ember Light" panose="020B0403020204020204" pitchFamily="34" charset="0"/>
              </a:endParaRPr>
            </a:p>
          </p:txBody>
        </p:sp>
        <p:sp>
          <p:nvSpPr>
            <p:cNvPr id="103" name="TextBox 102">
              <a:extLst>
                <a:ext uri="{FF2B5EF4-FFF2-40B4-BE49-F238E27FC236}">
                  <a16:creationId xmlns:a16="http://schemas.microsoft.com/office/drawing/2014/main" id="{05E67983-3CCA-A046-90EA-B7079A6B6D2E}"/>
                </a:ext>
              </a:extLst>
            </p:cNvPr>
            <p:cNvSpPr txBox="1"/>
            <p:nvPr/>
          </p:nvSpPr>
          <p:spPr>
            <a:xfrm>
              <a:off x="9187093" y="6276484"/>
              <a:ext cx="1642398" cy="400110"/>
            </a:xfrm>
            <a:prstGeom prst="rect">
              <a:avLst/>
            </a:prstGeom>
            <a:solidFill>
              <a:schemeClr val="bg1"/>
            </a:solidFill>
            <a:ln>
              <a:noFill/>
            </a:ln>
          </p:spPr>
          <p:txBody>
            <a:bodyPr wrap="square" rtlCol="0">
              <a:spAutoFit/>
            </a:bodyPr>
            <a:lstStyle/>
            <a:p>
              <a:pPr algn="ctr" rtl="0"/>
              <a:r>
                <a:rPr lang="zh-CN" sz="2000">
                  <a:latin typeface="Amazon Ember Light" panose="020B0403020204020204" pitchFamily="34" charset="0"/>
                  <a:ea typeface="Microsoft YaHei" panose="020B0503020204020204" pitchFamily="34" charset="-122"/>
                  <a:cs typeface="Amazon Ember Light" panose="020B0403020204020204" pitchFamily="34" charset="0"/>
                </a:rPr>
                <a:t>ECS 集群</a:t>
              </a:r>
            </a:p>
          </p:txBody>
        </p:sp>
        <p:pic>
          <p:nvPicPr>
            <p:cNvPr id="45" name="Graphic 44">
              <a:extLst>
                <a:ext uri="{FF2B5EF4-FFF2-40B4-BE49-F238E27FC236}">
                  <a16:creationId xmlns:a16="http://schemas.microsoft.com/office/drawing/2014/main" id="{9268D860-F743-0C4B-B983-748C5587EED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013158" y="1471662"/>
              <a:ext cx="469900" cy="469900"/>
            </a:xfrm>
            <a:prstGeom prst="rect">
              <a:avLst/>
            </a:prstGeom>
          </p:spPr>
        </p:pic>
        <p:pic>
          <p:nvPicPr>
            <p:cNvPr id="47" name="Graphic 46">
              <a:extLst>
                <a:ext uri="{FF2B5EF4-FFF2-40B4-BE49-F238E27FC236}">
                  <a16:creationId xmlns:a16="http://schemas.microsoft.com/office/drawing/2014/main" id="{84793C01-DFE5-EF4C-9BBE-4ED24E6AD69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114671" y="3329868"/>
              <a:ext cx="640080" cy="640080"/>
            </a:xfrm>
            <a:prstGeom prst="rect">
              <a:avLst/>
            </a:prstGeom>
          </p:spPr>
        </p:pic>
        <p:pic>
          <p:nvPicPr>
            <p:cNvPr id="53" name="Graphic 52">
              <a:extLst>
                <a:ext uri="{FF2B5EF4-FFF2-40B4-BE49-F238E27FC236}">
                  <a16:creationId xmlns:a16="http://schemas.microsoft.com/office/drawing/2014/main" id="{4CEE35A3-86CF-094B-8603-37097663486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128752" y="4343462"/>
              <a:ext cx="640080" cy="640080"/>
            </a:xfrm>
            <a:prstGeom prst="rect">
              <a:avLst/>
            </a:prstGeom>
          </p:spPr>
        </p:pic>
        <p:pic>
          <p:nvPicPr>
            <p:cNvPr id="57" name="Graphic 56">
              <a:extLst>
                <a:ext uri="{FF2B5EF4-FFF2-40B4-BE49-F238E27FC236}">
                  <a16:creationId xmlns:a16="http://schemas.microsoft.com/office/drawing/2014/main" id="{D24D1CF0-7A0C-3843-AC52-82BE1C63B38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090139" y="2316043"/>
              <a:ext cx="640080" cy="640080"/>
            </a:xfrm>
            <a:prstGeom prst="rect">
              <a:avLst/>
            </a:prstGeom>
          </p:spPr>
        </p:pic>
        <p:pic>
          <p:nvPicPr>
            <p:cNvPr id="59" name="Graphic 58">
              <a:extLst>
                <a:ext uri="{FF2B5EF4-FFF2-40B4-BE49-F238E27FC236}">
                  <a16:creationId xmlns:a16="http://schemas.microsoft.com/office/drawing/2014/main" id="{F31C02BD-3BB2-514B-B9D0-071B360D7BC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252873" y="2167758"/>
              <a:ext cx="640080" cy="640080"/>
            </a:xfrm>
            <a:prstGeom prst="rect">
              <a:avLst/>
            </a:prstGeom>
          </p:spPr>
        </p:pic>
        <p:pic>
          <p:nvPicPr>
            <p:cNvPr id="61" name="Graphic 60">
              <a:extLst>
                <a:ext uri="{FF2B5EF4-FFF2-40B4-BE49-F238E27FC236}">
                  <a16:creationId xmlns:a16="http://schemas.microsoft.com/office/drawing/2014/main" id="{91C0B0E8-0880-C94A-820B-F1C357C3903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192325" y="2167461"/>
              <a:ext cx="640080" cy="640080"/>
            </a:xfrm>
            <a:prstGeom prst="rect">
              <a:avLst/>
            </a:prstGeom>
          </p:spPr>
        </p:pic>
        <p:pic>
          <p:nvPicPr>
            <p:cNvPr id="62" name="Graphic 61">
              <a:extLst>
                <a:ext uri="{FF2B5EF4-FFF2-40B4-BE49-F238E27FC236}">
                  <a16:creationId xmlns:a16="http://schemas.microsoft.com/office/drawing/2014/main" id="{E28C5C77-B60E-EE41-BCC7-1206B1B4C0C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202642" y="5163423"/>
              <a:ext cx="640080" cy="640080"/>
            </a:xfrm>
            <a:prstGeom prst="rect">
              <a:avLst/>
            </a:prstGeom>
          </p:spPr>
        </p:pic>
        <p:pic>
          <p:nvPicPr>
            <p:cNvPr id="64" name="Graphic 63">
              <a:extLst>
                <a:ext uri="{FF2B5EF4-FFF2-40B4-BE49-F238E27FC236}">
                  <a16:creationId xmlns:a16="http://schemas.microsoft.com/office/drawing/2014/main" id="{FF1A7FB2-34D1-EB47-88F3-47B1759306C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536886" y="2294581"/>
              <a:ext cx="640080" cy="640080"/>
            </a:xfrm>
            <a:prstGeom prst="rect">
              <a:avLst/>
            </a:prstGeom>
          </p:spPr>
        </p:pic>
        <p:pic>
          <p:nvPicPr>
            <p:cNvPr id="66" name="Graphic 65">
              <a:extLst>
                <a:ext uri="{FF2B5EF4-FFF2-40B4-BE49-F238E27FC236}">
                  <a16:creationId xmlns:a16="http://schemas.microsoft.com/office/drawing/2014/main" id="{252C3B15-10E7-2B47-810D-7A5C30612E8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242682" y="5163423"/>
              <a:ext cx="640080" cy="640080"/>
            </a:xfrm>
            <a:prstGeom prst="rect">
              <a:avLst/>
            </a:prstGeom>
          </p:spPr>
        </p:pic>
        <p:pic>
          <p:nvPicPr>
            <p:cNvPr id="68" name="Graphic 67">
              <a:extLst>
                <a:ext uri="{FF2B5EF4-FFF2-40B4-BE49-F238E27FC236}">
                  <a16:creationId xmlns:a16="http://schemas.microsoft.com/office/drawing/2014/main" id="{93075AFE-E630-E347-8EA7-DAC44D5D1ED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243598" y="2867190"/>
              <a:ext cx="640080" cy="640080"/>
            </a:xfrm>
            <a:prstGeom prst="rect">
              <a:avLst/>
            </a:prstGeom>
          </p:spPr>
        </p:pic>
        <p:pic>
          <p:nvPicPr>
            <p:cNvPr id="69" name="Graphic 68">
              <a:extLst>
                <a:ext uri="{FF2B5EF4-FFF2-40B4-BE49-F238E27FC236}">
                  <a16:creationId xmlns:a16="http://schemas.microsoft.com/office/drawing/2014/main" id="{C42FB981-1985-3D45-980D-16F552A0C24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56579" y="3790931"/>
              <a:ext cx="469900" cy="469900"/>
            </a:xfrm>
            <a:prstGeom prst="rect">
              <a:avLst/>
            </a:prstGeom>
          </p:spPr>
        </p:pic>
        <p:pic>
          <p:nvPicPr>
            <p:cNvPr id="72" name="Graphic 71">
              <a:extLst>
                <a:ext uri="{FF2B5EF4-FFF2-40B4-BE49-F238E27FC236}">
                  <a16:creationId xmlns:a16="http://schemas.microsoft.com/office/drawing/2014/main" id="{9F51CA00-CECF-2C42-987D-E96D29EB018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532470" y="3661244"/>
              <a:ext cx="894587" cy="894587"/>
            </a:xfrm>
            <a:prstGeom prst="rect">
              <a:avLst/>
            </a:prstGeom>
          </p:spPr>
        </p:pic>
      </p:grpSp>
    </p:spTree>
    <p:custDataLst>
      <p:tags r:id="rId1"/>
    </p:custDataLst>
    <p:extLst>
      <p:ext uri="{BB962C8B-B14F-4D97-AF65-F5344CB8AC3E}">
        <p14:creationId xmlns:p14="http://schemas.microsoft.com/office/powerpoint/2010/main" val="799838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06149-4E31-D247-AD3C-17157871ACCB}"/>
              </a:ext>
            </a:extLst>
          </p:cNvPr>
          <p:cNvSpPr>
            <a:spLocks noGrp="1"/>
          </p:cNvSpPr>
          <p:nvPr>
            <p:ph type="title"/>
          </p:nvPr>
        </p:nvSpPr>
        <p:spPr/>
        <p:txBody>
          <a:bodyPr rtlCol="0"/>
          <a:lstStyle/>
          <a:p>
            <a:pPr rtl="0"/>
            <a:r>
              <a:rPr lang="zh-CN"/>
              <a:t>Amazon ECS 集群选项</a:t>
            </a:r>
          </a:p>
        </p:txBody>
      </p:sp>
      <p:sp>
        <p:nvSpPr>
          <p:cNvPr id="3" name="Content Placeholder 2">
            <a:extLst>
              <a:ext uri="{FF2B5EF4-FFF2-40B4-BE49-F238E27FC236}">
                <a16:creationId xmlns:a16="http://schemas.microsoft.com/office/drawing/2014/main" id="{D9023550-FC52-9D46-AB36-F5577EA8BCB9}"/>
              </a:ext>
            </a:extLst>
          </p:cNvPr>
          <p:cNvSpPr>
            <a:spLocks noGrp="1"/>
          </p:cNvSpPr>
          <p:nvPr>
            <p:ph idx="1"/>
          </p:nvPr>
        </p:nvSpPr>
        <p:spPr>
          <a:xfrm>
            <a:off x="419100" y="1402906"/>
            <a:ext cx="11353800" cy="1877819"/>
          </a:xfrm>
        </p:spPr>
        <p:txBody>
          <a:bodyPr rtlCol="0"/>
          <a:lstStyle/>
          <a:p>
            <a:pPr algn="just" rtl="0"/>
            <a:r>
              <a:rPr lang="zh-CN" sz="2200" b="1" dirty="0"/>
              <a:t>关键问题</a:t>
            </a:r>
            <a:r>
              <a:rPr lang="zh-CN" sz="2200" dirty="0"/>
              <a:t>：</a:t>
            </a:r>
            <a:r>
              <a:rPr lang="zh-CN" sz="2200" b="1" i="1" dirty="0"/>
              <a:t>您</a:t>
            </a:r>
            <a:r>
              <a:rPr lang="zh-CN" sz="2200" dirty="0"/>
              <a:t>是否想要管理运行容器的</a:t>
            </a:r>
            <a:r>
              <a:rPr lang="zh-CN" sz="2200" dirty="0">
                <a:solidFill>
                  <a:schemeClr val="accent6"/>
                </a:solidFill>
              </a:rPr>
              <a:t> </a:t>
            </a:r>
            <a:r>
              <a:rPr lang="zh-CN" sz="2200" dirty="0"/>
              <a:t> Amazon ECS 集群？</a:t>
            </a:r>
          </a:p>
          <a:p>
            <a:pPr algn="just" rtl="0"/>
            <a:endParaRPr lang="en-US" sz="1100" dirty="0"/>
          </a:p>
          <a:p>
            <a:pPr lvl="1" rtl="0"/>
            <a:r>
              <a:rPr lang="zh-CN" sz="2000" dirty="0"/>
              <a:t>如果</a:t>
            </a:r>
            <a:r>
              <a:rPr lang="zh-CN" sz="2000" b="1" dirty="0">
                <a:solidFill>
                  <a:schemeClr val="accent5"/>
                </a:solidFill>
              </a:rPr>
              <a:t>是</a:t>
            </a:r>
            <a:r>
              <a:rPr lang="zh-CN" sz="2000" dirty="0"/>
              <a:t>，请创建由 </a:t>
            </a:r>
            <a:r>
              <a:rPr lang="zh-CN" sz="2000" b="1" dirty="0">
                <a:solidFill>
                  <a:schemeClr val="accent5"/>
                </a:solidFill>
              </a:rPr>
              <a:t>Amazon EC2 支持的 Amazon ECS 集群</a:t>
            </a:r>
            <a:r>
              <a:rPr lang="zh-CN" sz="2000" dirty="0"/>
              <a:t>（支持更精细地控制基础设施）</a:t>
            </a:r>
          </a:p>
          <a:p>
            <a:pPr lvl="1" rtl="0"/>
            <a:r>
              <a:rPr lang="zh-CN" sz="2000" dirty="0"/>
              <a:t>如果</a:t>
            </a:r>
            <a:r>
              <a:rPr lang="zh-CN" sz="2000" dirty="0">
                <a:solidFill>
                  <a:schemeClr val="accent6"/>
                </a:solidFill>
              </a:rPr>
              <a:t>不是</a:t>
            </a:r>
            <a:r>
              <a:rPr lang="zh-CN" sz="2000" dirty="0"/>
              <a:t>，请创建一个</a:t>
            </a:r>
            <a:r>
              <a:rPr lang="zh-CN" sz="2000" dirty="0">
                <a:solidFill>
                  <a:schemeClr val="accent6"/>
                </a:solidFill>
              </a:rPr>
              <a:t>由 AWS Fargate 支持的Amazon ECS 集群</a:t>
            </a:r>
            <a:r>
              <a:rPr lang="zh-CN" sz="2000" dirty="0"/>
              <a:t>（更易于维护，</a:t>
            </a:r>
            <a:br>
              <a:rPr lang="en-US" altLang="zh-CN" sz="2000" dirty="0"/>
            </a:br>
            <a:r>
              <a:rPr lang="zh-CN" sz="2000" dirty="0"/>
              <a:t>专注于您的应用程序）</a:t>
            </a:r>
          </a:p>
        </p:txBody>
      </p:sp>
      <p:grpSp>
        <p:nvGrpSpPr>
          <p:cNvPr id="43" name="Group 42" descr="diagram shows three apps running in containers. If it is a Fargate-backed ECS cluster then you only need to manage the apps. If it is an EC2-backed ECS cluster, you also have to manage the VM guest OSs as well as the Docker engine."/>
          <p:cNvGrpSpPr/>
          <p:nvPr/>
        </p:nvGrpSpPr>
        <p:grpSpPr>
          <a:xfrm>
            <a:off x="211214" y="3336998"/>
            <a:ext cx="11623652" cy="2963079"/>
            <a:chOff x="273180" y="3239112"/>
            <a:chExt cx="11623652" cy="2963079"/>
          </a:xfrm>
        </p:grpSpPr>
        <p:sp>
          <p:nvSpPr>
            <p:cNvPr id="6" name="Rounded Rectangle 5">
              <a:extLst>
                <a:ext uri="{FF2B5EF4-FFF2-40B4-BE49-F238E27FC236}">
                  <a16:creationId xmlns:a16="http://schemas.microsoft.com/office/drawing/2014/main" id="{919BAAC4-1AC1-7F45-9680-6CAAB064511D}"/>
                </a:ext>
              </a:extLst>
            </p:cNvPr>
            <p:cNvSpPr/>
            <p:nvPr/>
          </p:nvSpPr>
          <p:spPr>
            <a:xfrm>
              <a:off x="2973059" y="5294842"/>
              <a:ext cx="5965793" cy="397315"/>
            </a:xfrm>
            <a:prstGeom prst="roundRect">
              <a:avLst/>
            </a:prstGeom>
            <a:solidFill>
              <a:schemeClr val="accent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zh-CN">
                  <a:solidFill>
                    <a:schemeClr val="tx1"/>
                  </a:solidFill>
                  <a:latin typeface="Amazon Ember Light" panose="020B0403020204020204" pitchFamily="34" charset="0"/>
                  <a:ea typeface="Microsoft YaHei" panose="020B0503020204020204" pitchFamily="34" charset="-122"/>
                  <a:cs typeface="Amazon Ember Light" panose="020B0403020204020204" pitchFamily="34" charset="0"/>
                </a:rPr>
                <a:t>Docker 引擎（集群中的每个操作系统一个）</a:t>
              </a:r>
              <a:endParaRPr lang="en-US" dirty="0">
                <a:solidFill>
                  <a:schemeClr val="tx1"/>
                </a:solidFill>
                <a:latin typeface="Amazon Ember Light" panose="020B0403020204020204" pitchFamily="34" charset="0"/>
                <a:ea typeface="Microsoft YaHei" panose="020B0503020204020204" pitchFamily="34" charset="-122"/>
                <a:cs typeface="Amazon Ember Light" panose="020B0403020204020204" pitchFamily="34" charset="0"/>
              </a:endParaRPr>
            </a:p>
          </p:txBody>
        </p:sp>
        <p:sp>
          <p:nvSpPr>
            <p:cNvPr id="7" name="Rounded Rectangle 6">
              <a:extLst>
                <a:ext uri="{FF2B5EF4-FFF2-40B4-BE49-F238E27FC236}">
                  <a16:creationId xmlns:a16="http://schemas.microsoft.com/office/drawing/2014/main" id="{7FB77F61-7F57-1041-85ED-B0F2F6886034}"/>
                </a:ext>
              </a:extLst>
            </p:cNvPr>
            <p:cNvSpPr/>
            <p:nvPr/>
          </p:nvSpPr>
          <p:spPr>
            <a:xfrm>
              <a:off x="3110805" y="4722834"/>
              <a:ext cx="1504134" cy="399977"/>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zh-CN">
                  <a:solidFill>
                    <a:schemeClr val="tx1"/>
                  </a:solidFill>
                  <a:latin typeface="Amazon Ember Light" panose="020B0403020204020204" pitchFamily="34" charset="0"/>
                  <a:ea typeface="Microsoft YaHei" panose="020B0503020204020204" pitchFamily="34" charset="-122"/>
                  <a:cs typeface="Amazon Ember Light" panose="020B0403020204020204" pitchFamily="34" charset="0"/>
                </a:rPr>
                <a:t>系统文件/库</a:t>
              </a:r>
              <a:endParaRPr lang="en-US" dirty="0">
                <a:solidFill>
                  <a:schemeClr val="tx1"/>
                </a:solidFill>
                <a:latin typeface="Amazon Ember Light" panose="020B0403020204020204" pitchFamily="34" charset="0"/>
                <a:ea typeface="Microsoft YaHei" panose="020B0503020204020204" pitchFamily="34" charset="-122"/>
                <a:cs typeface="Amazon Ember Light" panose="020B0403020204020204" pitchFamily="34" charset="0"/>
              </a:endParaRPr>
            </a:p>
          </p:txBody>
        </p:sp>
        <p:sp>
          <p:nvSpPr>
            <p:cNvPr id="8" name="Rounded Rectangle 7">
              <a:extLst>
                <a:ext uri="{FF2B5EF4-FFF2-40B4-BE49-F238E27FC236}">
                  <a16:creationId xmlns:a16="http://schemas.microsoft.com/office/drawing/2014/main" id="{A891A383-A59B-D841-833D-7185EDD86293}"/>
                </a:ext>
              </a:extLst>
            </p:cNvPr>
            <p:cNvSpPr/>
            <p:nvPr/>
          </p:nvSpPr>
          <p:spPr>
            <a:xfrm>
              <a:off x="3110805" y="4220078"/>
              <a:ext cx="1504134" cy="399977"/>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zh-CN">
                  <a:solidFill>
                    <a:schemeClr val="tx1"/>
                  </a:solidFill>
                  <a:latin typeface="Amazon Ember Light" panose="020B0403020204020204" pitchFamily="34" charset="0"/>
                  <a:ea typeface="Microsoft YaHei" panose="020B0503020204020204" pitchFamily="34" charset="-122"/>
                  <a:cs typeface="Amazon Ember Light" panose="020B0403020204020204" pitchFamily="34" charset="0"/>
                </a:rPr>
                <a:t>应用程序 1</a:t>
              </a:r>
              <a:endParaRPr lang="en-US" dirty="0">
                <a:solidFill>
                  <a:schemeClr val="tx1"/>
                </a:solidFill>
                <a:latin typeface="Amazon Ember Light" panose="020B0403020204020204" pitchFamily="34" charset="0"/>
                <a:ea typeface="Microsoft YaHei" panose="020B0503020204020204" pitchFamily="34" charset="-122"/>
                <a:cs typeface="Amazon Ember Light" panose="020B0403020204020204" pitchFamily="34" charset="0"/>
              </a:endParaRPr>
            </a:p>
          </p:txBody>
        </p:sp>
        <p:sp>
          <p:nvSpPr>
            <p:cNvPr id="9" name="Rounded Rectangle 8">
              <a:extLst>
                <a:ext uri="{FF2B5EF4-FFF2-40B4-BE49-F238E27FC236}">
                  <a16:creationId xmlns:a16="http://schemas.microsoft.com/office/drawing/2014/main" id="{9C861A48-AD47-6544-AEC6-DC748C894991}"/>
                </a:ext>
              </a:extLst>
            </p:cNvPr>
            <p:cNvSpPr/>
            <p:nvPr/>
          </p:nvSpPr>
          <p:spPr>
            <a:xfrm>
              <a:off x="5156974" y="4792774"/>
              <a:ext cx="1504134" cy="399977"/>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zh-CN">
                  <a:solidFill>
                    <a:schemeClr val="tx1"/>
                  </a:solidFill>
                  <a:latin typeface="Amazon Ember Light" panose="020B0403020204020204" pitchFamily="34" charset="0"/>
                  <a:ea typeface="Microsoft YaHei" panose="020B0503020204020204" pitchFamily="34" charset="-122"/>
                  <a:cs typeface="Amazon Ember Light" panose="020B0403020204020204" pitchFamily="34" charset="0"/>
                </a:rPr>
                <a:t>系统文件/库</a:t>
              </a:r>
              <a:endParaRPr lang="en-US" dirty="0">
                <a:solidFill>
                  <a:schemeClr val="tx1"/>
                </a:solidFill>
                <a:latin typeface="Amazon Ember Light" panose="020B0403020204020204" pitchFamily="34" charset="0"/>
                <a:ea typeface="Microsoft YaHei" panose="020B0503020204020204" pitchFamily="34" charset="-122"/>
                <a:cs typeface="Amazon Ember Light" panose="020B0403020204020204" pitchFamily="34" charset="0"/>
              </a:endParaRPr>
            </a:p>
          </p:txBody>
        </p:sp>
        <p:sp>
          <p:nvSpPr>
            <p:cNvPr id="10" name="Rounded Rectangle 9">
              <a:extLst>
                <a:ext uri="{FF2B5EF4-FFF2-40B4-BE49-F238E27FC236}">
                  <a16:creationId xmlns:a16="http://schemas.microsoft.com/office/drawing/2014/main" id="{E59892C6-18B1-8746-9B05-BE267665BF29}"/>
                </a:ext>
              </a:extLst>
            </p:cNvPr>
            <p:cNvSpPr/>
            <p:nvPr/>
          </p:nvSpPr>
          <p:spPr>
            <a:xfrm>
              <a:off x="5156974" y="4275468"/>
              <a:ext cx="1504134" cy="399977"/>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zh-CN">
                  <a:solidFill>
                    <a:schemeClr val="tx1"/>
                  </a:solidFill>
                  <a:latin typeface="Amazon Ember Light" panose="020B0403020204020204" pitchFamily="34" charset="0"/>
                  <a:ea typeface="Microsoft YaHei" panose="020B0503020204020204" pitchFamily="34" charset="-122"/>
                  <a:cs typeface="Amazon Ember Light" panose="020B0403020204020204" pitchFamily="34" charset="0"/>
                </a:rPr>
                <a:t>应用程序 2</a:t>
              </a:r>
              <a:endParaRPr lang="en-US" dirty="0">
                <a:solidFill>
                  <a:schemeClr val="tx1"/>
                </a:solidFill>
                <a:latin typeface="Amazon Ember Light" panose="020B0403020204020204" pitchFamily="34" charset="0"/>
                <a:ea typeface="Microsoft YaHei" panose="020B0503020204020204" pitchFamily="34" charset="-122"/>
                <a:cs typeface="Amazon Ember Light" panose="020B0403020204020204" pitchFamily="34" charset="0"/>
              </a:endParaRPr>
            </a:p>
          </p:txBody>
        </p:sp>
        <p:sp>
          <p:nvSpPr>
            <p:cNvPr id="11" name="Rounded Rectangle 10">
              <a:extLst>
                <a:ext uri="{FF2B5EF4-FFF2-40B4-BE49-F238E27FC236}">
                  <a16:creationId xmlns:a16="http://schemas.microsoft.com/office/drawing/2014/main" id="{0C1B1DC0-04A1-8F46-9E73-CA304499E088}"/>
                </a:ext>
              </a:extLst>
            </p:cNvPr>
            <p:cNvSpPr/>
            <p:nvPr/>
          </p:nvSpPr>
          <p:spPr>
            <a:xfrm>
              <a:off x="7258866" y="4792774"/>
              <a:ext cx="1504134" cy="399977"/>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zh-CN">
                  <a:solidFill>
                    <a:schemeClr val="tx1"/>
                  </a:solidFill>
                  <a:latin typeface="Amazon Ember Light" panose="020B0403020204020204" pitchFamily="34" charset="0"/>
                  <a:ea typeface="Microsoft YaHei" panose="020B0503020204020204" pitchFamily="34" charset="-122"/>
                  <a:cs typeface="Amazon Ember Light" panose="020B0403020204020204" pitchFamily="34" charset="0"/>
                </a:rPr>
                <a:t>系统文件/库</a:t>
              </a:r>
              <a:endParaRPr lang="en-US" dirty="0">
                <a:solidFill>
                  <a:schemeClr val="tx1"/>
                </a:solidFill>
                <a:latin typeface="Amazon Ember Light" panose="020B0403020204020204" pitchFamily="34" charset="0"/>
                <a:ea typeface="Microsoft YaHei" panose="020B0503020204020204" pitchFamily="34" charset="-122"/>
                <a:cs typeface="Amazon Ember Light" panose="020B0403020204020204" pitchFamily="34" charset="0"/>
              </a:endParaRPr>
            </a:p>
          </p:txBody>
        </p:sp>
        <p:sp>
          <p:nvSpPr>
            <p:cNvPr id="12" name="Rounded Rectangle 11">
              <a:extLst>
                <a:ext uri="{FF2B5EF4-FFF2-40B4-BE49-F238E27FC236}">
                  <a16:creationId xmlns:a16="http://schemas.microsoft.com/office/drawing/2014/main" id="{6E7D7825-3C76-0948-BE8F-B433ABA2C7C6}"/>
                </a:ext>
              </a:extLst>
            </p:cNvPr>
            <p:cNvSpPr/>
            <p:nvPr/>
          </p:nvSpPr>
          <p:spPr>
            <a:xfrm>
              <a:off x="7258866" y="4275468"/>
              <a:ext cx="1504134" cy="399977"/>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zh-CN">
                  <a:solidFill>
                    <a:schemeClr val="tx1"/>
                  </a:solidFill>
                  <a:latin typeface="Amazon Ember Light" panose="020B0403020204020204" pitchFamily="34" charset="0"/>
                  <a:ea typeface="Microsoft YaHei" panose="020B0503020204020204" pitchFamily="34" charset="-122"/>
                  <a:cs typeface="Amazon Ember Light" panose="020B0403020204020204" pitchFamily="34" charset="0"/>
                </a:rPr>
                <a:t>应用程序 3</a:t>
              </a:r>
              <a:endParaRPr lang="en-US" dirty="0">
                <a:solidFill>
                  <a:schemeClr val="tx1"/>
                </a:solidFill>
                <a:latin typeface="Amazon Ember Light" panose="020B0403020204020204" pitchFamily="34" charset="0"/>
                <a:ea typeface="Microsoft YaHei" panose="020B0503020204020204" pitchFamily="34" charset="-122"/>
                <a:cs typeface="Amazon Ember Light" panose="020B0403020204020204" pitchFamily="34" charset="0"/>
              </a:endParaRPr>
            </a:p>
          </p:txBody>
        </p:sp>
        <p:sp>
          <p:nvSpPr>
            <p:cNvPr id="13" name="Rounded Rectangle 12">
              <a:extLst>
                <a:ext uri="{FF2B5EF4-FFF2-40B4-BE49-F238E27FC236}">
                  <a16:creationId xmlns:a16="http://schemas.microsoft.com/office/drawing/2014/main" id="{5254A079-543F-CB4B-958F-A1CB2D5CC06F}"/>
                </a:ext>
              </a:extLst>
            </p:cNvPr>
            <p:cNvSpPr/>
            <p:nvPr/>
          </p:nvSpPr>
          <p:spPr>
            <a:xfrm>
              <a:off x="2801729" y="3449214"/>
              <a:ext cx="6283940" cy="2752977"/>
            </a:xfrm>
            <a:prstGeom prst="roundRect">
              <a:avLst>
                <a:gd name="adj" fmla="val 951"/>
              </a:avLst>
            </a:prstGeom>
            <a:noFill/>
            <a:ln w="2540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latin typeface="Amazon Ember Light" panose="020B0403020204020204" pitchFamily="34" charset="0"/>
                <a:ea typeface="Microsoft YaHei" panose="020B0503020204020204" pitchFamily="34" charset="-122"/>
                <a:cs typeface="Amazon Ember Light" panose="020B0403020204020204" pitchFamily="34" charset="0"/>
              </a:endParaRPr>
            </a:p>
          </p:txBody>
        </p:sp>
        <p:sp>
          <p:nvSpPr>
            <p:cNvPr id="14" name="TextBox 13">
              <a:extLst>
                <a:ext uri="{FF2B5EF4-FFF2-40B4-BE49-F238E27FC236}">
                  <a16:creationId xmlns:a16="http://schemas.microsoft.com/office/drawing/2014/main" id="{712C5095-0793-AE4F-B8A0-44184F4CFA34}"/>
                </a:ext>
              </a:extLst>
            </p:cNvPr>
            <p:cNvSpPr txBox="1"/>
            <p:nvPr/>
          </p:nvSpPr>
          <p:spPr>
            <a:xfrm>
              <a:off x="5300436" y="3239112"/>
              <a:ext cx="1455964" cy="369332"/>
            </a:xfrm>
            <a:prstGeom prst="rect">
              <a:avLst/>
            </a:prstGeom>
            <a:solidFill>
              <a:schemeClr val="bg1"/>
            </a:solidFill>
          </p:spPr>
          <p:txBody>
            <a:bodyPr wrap="square" rtlCol="0">
              <a:spAutoFit/>
            </a:bodyPr>
            <a:lstStyle/>
            <a:p>
              <a:pPr algn="ctr" rtl="0"/>
              <a:r>
                <a:rPr lang="zh-CN">
                  <a:latin typeface="Amazon Ember Light" panose="020B0403020204020204" pitchFamily="34" charset="0"/>
                  <a:ea typeface="Microsoft YaHei" panose="020B0503020204020204" pitchFamily="34" charset="-122"/>
                  <a:cs typeface="Amazon Ember Light" panose="020B0403020204020204" pitchFamily="34" charset="0"/>
                </a:rPr>
                <a:t>容器</a:t>
              </a:r>
            </a:p>
          </p:txBody>
        </p:sp>
        <p:sp>
          <p:nvSpPr>
            <p:cNvPr id="15" name="Rounded Rectangle 14">
              <a:extLst>
                <a:ext uri="{FF2B5EF4-FFF2-40B4-BE49-F238E27FC236}">
                  <a16:creationId xmlns:a16="http://schemas.microsoft.com/office/drawing/2014/main" id="{A70B4221-7485-DC45-BE48-A39837C79317}"/>
                </a:ext>
              </a:extLst>
            </p:cNvPr>
            <p:cNvSpPr/>
            <p:nvPr/>
          </p:nvSpPr>
          <p:spPr>
            <a:xfrm>
              <a:off x="2977646" y="5765766"/>
              <a:ext cx="5925003" cy="397315"/>
            </a:xfrm>
            <a:prstGeom prst="roundRect">
              <a:avLst>
                <a:gd name="adj" fmla="val 8219"/>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zh-CN">
                  <a:solidFill>
                    <a:schemeClr val="tx1"/>
                  </a:solidFill>
                  <a:latin typeface="Amazon Ember Light" panose="020B0403020204020204" pitchFamily="34" charset="0"/>
                  <a:ea typeface="Microsoft YaHei" panose="020B0503020204020204" pitchFamily="34" charset="-122"/>
                  <a:cs typeface="Amazon Ember Light" panose="020B0403020204020204" pitchFamily="34" charset="0"/>
                </a:rPr>
                <a:t>Amazon ECS 集群中的 VM 来宾操作系统</a:t>
              </a:r>
              <a:endParaRPr lang="en-US" dirty="0">
                <a:solidFill>
                  <a:schemeClr val="tx1"/>
                </a:solidFill>
                <a:latin typeface="Amazon Ember Light" panose="020B0403020204020204" pitchFamily="34" charset="0"/>
                <a:ea typeface="Microsoft YaHei" panose="020B0503020204020204" pitchFamily="34" charset="-122"/>
                <a:cs typeface="Amazon Ember Light" panose="020B0403020204020204" pitchFamily="34" charset="0"/>
              </a:endParaRPr>
            </a:p>
          </p:txBody>
        </p:sp>
        <p:sp>
          <p:nvSpPr>
            <p:cNvPr id="16" name="Rounded Rectangle 15">
              <a:extLst>
                <a:ext uri="{FF2B5EF4-FFF2-40B4-BE49-F238E27FC236}">
                  <a16:creationId xmlns:a16="http://schemas.microsoft.com/office/drawing/2014/main" id="{01885922-BA53-F14C-ABCF-CEC254A5A460}"/>
                </a:ext>
              </a:extLst>
            </p:cNvPr>
            <p:cNvSpPr/>
            <p:nvPr/>
          </p:nvSpPr>
          <p:spPr>
            <a:xfrm>
              <a:off x="2977646" y="4158990"/>
              <a:ext cx="1825622" cy="1062634"/>
            </a:xfrm>
            <a:prstGeom prst="roundRect">
              <a:avLst>
                <a:gd name="adj" fmla="val 951"/>
              </a:avLst>
            </a:prstGeom>
            <a:noFill/>
            <a:ln w="2540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latin typeface="Amazon Ember Light" panose="020B0403020204020204" pitchFamily="34" charset="0"/>
                <a:ea typeface="Microsoft YaHei" panose="020B0503020204020204" pitchFamily="34" charset="-122"/>
                <a:cs typeface="Amazon Ember Light" panose="020B0403020204020204" pitchFamily="34" charset="0"/>
              </a:endParaRPr>
            </a:p>
          </p:txBody>
        </p:sp>
        <p:sp>
          <p:nvSpPr>
            <p:cNvPr id="17" name="Rounded Rectangle 16">
              <a:extLst>
                <a:ext uri="{FF2B5EF4-FFF2-40B4-BE49-F238E27FC236}">
                  <a16:creationId xmlns:a16="http://schemas.microsoft.com/office/drawing/2014/main" id="{5C90749E-0230-DA4E-AC06-C653726F7C33}"/>
                </a:ext>
              </a:extLst>
            </p:cNvPr>
            <p:cNvSpPr/>
            <p:nvPr/>
          </p:nvSpPr>
          <p:spPr>
            <a:xfrm>
              <a:off x="5038764" y="4158990"/>
              <a:ext cx="1825622" cy="1062634"/>
            </a:xfrm>
            <a:prstGeom prst="roundRect">
              <a:avLst>
                <a:gd name="adj" fmla="val 951"/>
              </a:avLst>
            </a:prstGeom>
            <a:noFill/>
            <a:ln w="2540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latin typeface="Amazon Ember Light" panose="020B0403020204020204" pitchFamily="34" charset="0"/>
                <a:ea typeface="Microsoft YaHei" panose="020B0503020204020204" pitchFamily="34" charset="-122"/>
                <a:cs typeface="Amazon Ember Light" panose="020B0403020204020204" pitchFamily="34" charset="0"/>
              </a:endParaRPr>
            </a:p>
          </p:txBody>
        </p:sp>
        <p:sp>
          <p:nvSpPr>
            <p:cNvPr id="18" name="Rounded Rectangle 17">
              <a:extLst>
                <a:ext uri="{FF2B5EF4-FFF2-40B4-BE49-F238E27FC236}">
                  <a16:creationId xmlns:a16="http://schemas.microsoft.com/office/drawing/2014/main" id="{143DF2B6-CDD6-694A-829E-48820A9A08D9}"/>
                </a:ext>
              </a:extLst>
            </p:cNvPr>
            <p:cNvSpPr/>
            <p:nvPr/>
          </p:nvSpPr>
          <p:spPr>
            <a:xfrm>
              <a:off x="7133120" y="4158990"/>
              <a:ext cx="1825622" cy="1062634"/>
            </a:xfrm>
            <a:prstGeom prst="roundRect">
              <a:avLst>
                <a:gd name="adj" fmla="val 951"/>
              </a:avLst>
            </a:prstGeom>
            <a:noFill/>
            <a:ln w="2540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latin typeface="Amazon Ember Light" panose="020B0403020204020204" pitchFamily="34" charset="0"/>
                <a:ea typeface="Microsoft YaHei" panose="020B0503020204020204" pitchFamily="34" charset="-122"/>
                <a:cs typeface="Amazon Ember Light" panose="020B0403020204020204" pitchFamily="34" charset="0"/>
              </a:endParaRPr>
            </a:p>
          </p:txBody>
        </p:sp>
        <p:sp>
          <p:nvSpPr>
            <p:cNvPr id="19" name="TextBox 18">
              <a:extLst>
                <a:ext uri="{FF2B5EF4-FFF2-40B4-BE49-F238E27FC236}">
                  <a16:creationId xmlns:a16="http://schemas.microsoft.com/office/drawing/2014/main" id="{4255D363-E8E6-C24D-80B5-E5371799B834}"/>
                </a:ext>
              </a:extLst>
            </p:cNvPr>
            <p:cNvSpPr txBox="1"/>
            <p:nvPr/>
          </p:nvSpPr>
          <p:spPr>
            <a:xfrm>
              <a:off x="2983380" y="3598673"/>
              <a:ext cx="1786650" cy="338554"/>
            </a:xfrm>
            <a:prstGeom prst="rect">
              <a:avLst/>
            </a:prstGeom>
            <a:noFill/>
          </p:spPr>
          <p:txBody>
            <a:bodyPr wrap="square" rtlCol="0">
              <a:spAutoFit/>
            </a:bodyPr>
            <a:lstStyle/>
            <a:p>
              <a:pPr algn="ctr" rtl="0"/>
              <a:r>
                <a:rPr lang="zh-CN" sz="1600">
                  <a:solidFill>
                    <a:schemeClr val="tx1">
                      <a:lumMod val="85000"/>
                      <a:lumOff val="15000"/>
                    </a:schemeClr>
                  </a:solidFill>
                  <a:latin typeface="Amazon Ember Light" panose="020B0403020204020204" pitchFamily="34" charset="0"/>
                  <a:ea typeface="Microsoft YaHei" panose="020B0503020204020204" pitchFamily="34" charset="-122"/>
                  <a:cs typeface="Amazon Ember Light" panose="020B0403020204020204" pitchFamily="34" charset="0"/>
                </a:rPr>
                <a:t>容器实例 1</a:t>
              </a:r>
            </a:p>
          </p:txBody>
        </p:sp>
        <p:sp>
          <p:nvSpPr>
            <p:cNvPr id="20" name="TextBox 19">
              <a:extLst>
                <a:ext uri="{FF2B5EF4-FFF2-40B4-BE49-F238E27FC236}">
                  <a16:creationId xmlns:a16="http://schemas.microsoft.com/office/drawing/2014/main" id="{B4BF32FC-DBCE-C24B-A17D-4E8884B87F88}"/>
                </a:ext>
              </a:extLst>
            </p:cNvPr>
            <p:cNvSpPr txBox="1"/>
            <p:nvPr/>
          </p:nvSpPr>
          <p:spPr>
            <a:xfrm>
              <a:off x="5038764" y="3598673"/>
              <a:ext cx="1825621" cy="338554"/>
            </a:xfrm>
            <a:prstGeom prst="rect">
              <a:avLst/>
            </a:prstGeom>
            <a:noFill/>
          </p:spPr>
          <p:txBody>
            <a:bodyPr wrap="square" rtlCol="0">
              <a:spAutoFit/>
            </a:bodyPr>
            <a:lstStyle/>
            <a:p>
              <a:pPr algn="ctr" rtl="0"/>
              <a:r>
                <a:rPr lang="zh-CN" sz="1600">
                  <a:solidFill>
                    <a:schemeClr val="tx1">
                      <a:lumMod val="85000"/>
                      <a:lumOff val="15000"/>
                    </a:schemeClr>
                  </a:solidFill>
                  <a:latin typeface="Amazon Ember Light" panose="020B0403020204020204" pitchFamily="34" charset="0"/>
                  <a:ea typeface="Microsoft YaHei" panose="020B0503020204020204" pitchFamily="34" charset="-122"/>
                  <a:cs typeface="Amazon Ember Light" panose="020B0403020204020204" pitchFamily="34" charset="0"/>
                </a:rPr>
                <a:t>容器实例 2</a:t>
              </a:r>
            </a:p>
          </p:txBody>
        </p:sp>
        <p:sp>
          <p:nvSpPr>
            <p:cNvPr id="21" name="TextBox 20">
              <a:extLst>
                <a:ext uri="{FF2B5EF4-FFF2-40B4-BE49-F238E27FC236}">
                  <a16:creationId xmlns:a16="http://schemas.microsoft.com/office/drawing/2014/main" id="{F7D4B71D-1FF9-044D-A403-608675B08431}"/>
                </a:ext>
              </a:extLst>
            </p:cNvPr>
            <p:cNvSpPr txBox="1"/>
            <p:nvPr/>
          </p:nvSpPr>
          <p:spPr>
            <a:xfrm>
              <a:off x="7127266" y="3598673"/>
              <a:ext cx="1831476" cy="338554"/>
            </a:xfrm>
            <a:prstGeom prst="rect">
              <a:avLst/>
            </a:prstGeom>
            <a:noFill/>
          </p:spPr>
          <p:txBody>
            <a:bodyPr wrap="square" rtlCol="0">
              <a:spAutoFit/>
            </a:bodyPr>
            <a:lstStyle/>
            <a:p>
              <a:pPr algn="ctr" rtl="0"/>
              <a:r>
                <a:rPr lang="zh-CN" sz="1600">
                  <a:solidFill>
                    <a:schemeClr val="tx1">
                      <a:lumMod val="85000"/>
                      <a:lumOff val="15000"/>
                    </a:schemeClr>
                  </a:solidFill>
                  <a:latin typeface="Amazon Ember Light" panose="020B0403020204020204" pitchFamily="34" charset="0"/>
                  <a:ea typeface="Microsoft YaHei" panose="020B0503020204020204" pitchFamily="34" charset="-122"/>
                  <a:cs typeface="Amazon Ember Light" panose="020B0403020204020204" pitchFamily="34" charset="0"/>
                </a:rPr>
                <a:t>容器实例 3</a:t>
              </a:r>
            </a:p>
          </p:txBody>
        </p:sp>
        <p:sp>
          <p:nvSpPr>
            <p:cNvPr id="22" name="Right Brace 21">
              <a:extLst>
                <a:ext uri="{FF2B5EF4-FFF2-40B4-BE49-F238E27FC236}">
                  <a16:creationId xmlns:a16="http://schemas.microsoft.com/office/drawing/2014/main" id="{E506BB6C-57B0-0549-B184-EA09F8B325BF}"/>
                </a:ext>
              </a:extLst>
            </p:cNvPr>
            <p:cNvSpPr/>
            <p:nvPr/>
          </p:nvSpPr>
          <p:spPr>
            <a:xfrm>
              <a:off x="9199372" y="5294841"/>
              <a:ext cx="345948" cy="907349"/>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n-US" dirty="0">
                <a:latin typeface="Amazon Ember Light" panose="020B0403020204020204" pitchFamily="34" charset="0"/>
                <a:ea typeface="Microsoft YaHei" panose="020B0503020204020204" pitchFamily="34" charset="-122"/>
                <a:cs typeface="Amazon Ember Light" panose="020B0403020204020204" pitchFamily="34" charset="0"/>
              </a:endParaRPr>
            </a:p>
          </p:txBody>
        </p:sp>
        <p:sp>
          <p:nvSpPr>
            <p:cNvPr id="23" name="TextBox 22">
              <a:extLst>
                <a:ext uri="{FF2B5EF4-FFF2-40B4-BE49-F238E27FC236}">
                  <a16:creationId xmlns:a16="http://schemas.microsoft.com/office/drawing/2014/main" id="{367B5ACC-AF7A-A94C-9E11-9B54332820E3}"/>
                </a:ext>
              </a:extLst>
            </p:cNvPr>
            <p:cNvSpPr txBox="1"/>
            <p:nvPr/>
          </p:nvSpPr>
          <p:spPr>
            <a:xfrm>
              <a:off x="9712960" y="5579238"/>
              <a:ext cx="1508760" cy="338554"/>
            </a:xfrm>
            <a:prstGeom prst="rect">
              <a:avLst/>
            </a:prstGeom>
            <a:noFill/>
          </p:spPr>
          <p:txBody>
            <a:bodyPr wrap="square" rtlCol="0">
              <a:spAutoFit/>
            </a:bodyPr>
            <a:lstStyle/>
            <a:p>
              <a:pPr rtl="0"/>
              <a:r>
                <a:rPr lang="zh-CN" sz="1600" b="1">
                  <a:latin typeface="Amazon Ember Light" panose="020B0403020204020204" pitchFamily="34" charset="0"/>
                  <a:ea typeface="Microsoft YaHei" panose="020B0503020204020204" pitchFamily="34" charset="-122"/>
                  <a:cs typeface="Amazon Ember Light" panose="020B0403020204020204" pitchFamily="34" charset="0"/>
                </a:rPr>
                <a:t>AWS</a:t>
              </a:r>
              <a:r>
                <a:rPr lang="zh-CN" sz="1600">
                  <a:latin typeface="Amazon Ember Light" panose="020B0403020204020204" pitchFamily="34" charset="0"/>
                  <a:ea typeface="Microsoft YaHei" panose="020B0503020204020204" pitchFamily="34" charset="-122"/>
                  <a:cs typeface="Amazon Ember Light" panose="020B0403020204020204" pitchFamily="34" charset="0"/>
                </a:rPr>
                <a:t> 负责管理</a:t>
              </a:r>
            </a:p>
          </p:txBody>
        </p:sp>
        <p:sp>
          <p:nvSpPr>
            <p:cNvPr id="24" name="Right Brace 23">
              <a:extLst>
                <a:ext uri="{FF2B5EF4-FFF2-40B4-BE49-F238E27FC236}">
                  <a16:creationId xmlns:a16="http://schemas.microsoft.com/office/drawing/2014/main" id="{D7585786-5E52-7F46-8EDD-190B6E270FD7}"/>
                </a:ext>
              </a:extLst>
            </p:cNvPr>
            <p:cNvSpPr/>
            <p:nvPr/>
          </p:nvSpPr>
          <p:spPr>
            <a:xfrm>
              <a:off x="9199372" y="4275468"/>
              <a:ext cx="345948" cy="907349"/>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n-US" dirty="0">
                <a:latin typeface="Amazon Ember Light" panose="020B0403020204020204" pitchFamily="34" charset="0"/>
                <a:ea typeface="Microsoft YaHei" panose="020B0503020204020204" pitchFamily="34" charset="-122"/>
                <a:cs typeface="Amazon Ember Light" panose="020B0403020204020204" pitchFamily="34" charset="0"/>
              </a:endParaRPr>
            </a:p>
          </p:txBody>
        </p:sp>
        <p:sp>
          <p:nvSpPr>
            <p:cNvPr id="25" name="TextBox 24">
              <a:extLst>
                <a:ext uri="{FF2B5EF4-FFF2-40B4-BE49-F238E27FC236}">
                  <a16:creationId xmlns:a16="http://schemas.microsoft.com/office/drawing/2014/main" id="{7701AB17-5699-E949-8CAE-63D7919F5CE9}"/>
                </a:ext>
              </a:extLst>
            </p:cNvPr>
            <p:cNvSpPr txBox="1"/>
            <p:nvPr/>
          </p:nvSpPr>
          <p:spPr>
            <a:xfrm>
              <a:off x="9712960" y="4559865"/>
              <a:ext cx="1508760" cy="338554"/>
            </a:xfrm>
            <a:prstGeom prst="rect">
              <a:avLst/>
            </a:prstGeom>
            <a:noFill/>
          </p:spPr>
          <p:txBody>
            <a:bodyPr wrap="square" rtlCol="0">
              <a:spAutoFit/>
            </a:bodyPr>
            <a:lstStyle/>
            <a:p>
              <a:pPr rtl="0"/>
              <a:r>
                <a:rPr lang="zh-CN" sz="1600">
                  <a:solidFill>
                    <a:schemeClr val="accent6"/>
                  </a:solidFill>
                  <a:latin typeface="Amazon Ember Light" panose="020B0403020204020204" pitchFamily="34" charset="0"/>
                  <a:ea typeface="Microsoft YaHei" panose="020B0503020204020204" pitchFamily="34" charset="-122"/>
                  <a:cs typeface="Amazon Ember Light" panose="020B0403020204020204" pitchFamily="34" charset="0"/>
                </a:rPr>
                <a:t>您负责管理</a:t>
              </a:r>
            </a:p>
          </p:txBody>
        </p:sp>
        <p:sp>
          <p:nvSpPr>
            <p:cNvPr id="26" name="TextBox 25">
              <a:extLst>
                <a:ext uri="{FF2B5EF4-FFF2-40B4-BE49-F238E27FC236}">
                  <a16:creationId xmlns:a16="http://schemas.microsoft.com/office/drawing/2014/main" id="{2E4B2F5C-8E81-0C46-9EAC-8CC416A8C6A0}"/>
                </a:ext>
              </a:extLst>
            </p:cNvPr>
            <p:cNvSpPr txBox="1"/>
            <p:nvPr/>
          </p:nvSpPr>
          <p:spPr>
            <a:xfrm>
              <a:off x="9247700" y="3449214"/>
              <a:ext cx="2649132" cy="707886"/>
            </a:xfrm>
            <a:prstGeom prst="rect">
              <a:avLst/>
            </a:prstGeom>
            <a:noFill/>
          </p:spPr>
          <p:txBody>
            <a:bodyPr wrap="square" rtlCol="0">
              <a:spAutoFit/>
            </a:bodyPr>
            <a:lstStyle/>
            <a:p>
              <a:pPr rtl="0"/>
              <a:r>
                <a:rPr lang="zh-CN" sz="2000" b="1" dirty="0">
                  <a:solidFill>
                    <a:schemeClr val="accent6"/>
                  </a:solidFill>
                  <a:latin typeface="Amazon Ember Light" panose="020B0403020204020204" pitchFamily="34" charset="0"/>
                  <a:ea typeface="Microsoft YaHei" panose="020B0503020204020204" pitchFamily="34" charset="-122"/>
                  <a:cs typeface="Amazon Ember Light" panose="020B0403020204020204" pitchFamily="34" charset="0"/>
                </a:rPr>
                <a:t>由 Fargate 支持的 Amazon ECS 集群</a:t>
              </a:r>
            </a:p>
          </p:txBody>
        </p:sp>
        <p:sp>
          <p:nvSpPr>
            <p:cNvPr id="27" name="TextBox 26">
              <a:extLst>
                <a:ext uri="{FF2B5EF4-FFF2-40B4-BE49-F238E27FC236}">
                  <a16:creationId xmlns:a16="http://schemas.microsoft.com/office/drawing/2014/main" id="{17F5540F-F8BB-B34A-BA5E-2B61E27FF00D}"/>
                </a:ext>
              </a:extLst>
            </p:cNvPr>
            <p:cNvSpPr txBox="1"/>
            <p:nvPr/>
          </p:nvSpPr>
          <p:spPr>
            <a:xfrm>
              <a:off x="273180" y="3506841"/>
              <a:ext cx="2558546" cy="707886"/>
            </a:xfrm>
            <a:prstGeom prst="rect">
              <a:avLst/>
            </a:prstGeom>
            <a:noFill/>
          </p:spPr>
          <p:txBody>
            <a:bodyPr wrap="square" rtlCol="0">
              <a:spAutoFit/>
            </a:bodyPr>
            <a:lstStyle/>
            <a:p>
              <a:pPr rtl="0"/>
              <a:r>
                <a:rPr lang="zh-CN" sz="2000" b="1" dirty="0">
                  <a:solidFill>
                    <a:schemeClr val="accent5"/>
                  </a:solidFill>
                  <a:latin typeface="Amazon Ember Light" panose="020B0403020204020204" pitchFamily="34" charset="0"/>
                  <a:ea typeface="Microsoft YaHei" panose="020B0503020204020204" pitchFamily="34" charset="-122"/>
                  <a:cs typeface="Amazon Ember Light" panose="020B0403020204020204" pitchFamily="34" charset="0"/>
                </a:rPr>
                <a:t>由 Amazon EC2 支持的 Amazon ECS 集群</a:t>
              </a:r>
            </a:p>
          </p:txBody>
        </p:sp>
        <p:sp>
          <p:nvSpPr>
            <p:cNvPr id="28" name="Right Brace 27">
              <a:extLst>
                <a:ext uri="{FF2B5EF4-FFF2-40B4-BE49-F238E27FC236}">
                  <a16:creationId xmlns:a16="http://schemas.microsoft.com/office/drawing/2014/main" id="{D6794952-CF30-D24C-A852-6DEF1CCE4D90}"/>
                </a:ext>
              </a:extLst>
            </p:cNvPr>
            <p:cNvSpPr/>
            <p:nvPr/>
          </p:nvSpPr>
          <p:spPr>
            <a:xfrm rot="10800000">
              <a:off x="2365546" y="4224074"/>
              <a:ext cx="306642" cy="1978115"/>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n-US" dirty="0">
                <a:latin typeface="Amazon Ember Light" panose="020B0403020204020204" pitchFamily="34" charset="0"/>
                <a:ea typeface="Microsoft YaHei" panose="020B0503020204020204" pitchFamily="34" charset="-122"/>
                <a:cs typeface="Amazon Ember Light" panose="020B0403020204020204" pitchFamily="34" charset="0"/>
              </a:endParaRPr>
            </a:p>
          </p:txBody>
        </p:sp>
        <p:sp>
          <p:nvSpPr>
            <p:cNvPr id="29" name="TextBox 28">
              <a:extLst>
                <a:ext uri="{FF2B5EF4-FFF2-40B4-BE49-F238E27FC236}">
                  <a16:creationId xmlns:a16="http://schemas.microsoft.com/office/drawing/2014/main" id="{FD400CD3-A826-024B-8679-5AFFE5C2F46A}"/>
                </a:ext>
              </a:extLst>
            </p:cNvPr>
            <p:cNvSpPr txBox="1"/>
            <p:nvPr/>
          </p:nvSpPr>
          <p:spPr>
            <a:xfrm>
              <a:off x="854107" y="5078443"/>
              <a:ext cx="1508760" cy="338554"/>
            </a:xfrm>
            <a:prstGeom prst="rect">
              <a:avLst/>
            </a:prstGeom>
            <a:noFill/>
          </p:spPr>
          <p:txBody>
            <a:bodyPr wrap="square" rtlCol="0">
              <a:spAutoFit/>
            </a:bodyPr>
            <a:lstStyle/>
            <a:p>
              <a:pPr rtl="0"/>
              <a:r>
                <a:rPr lang="zh-CN" sz="1600" b="1">
                  <a:solidFill>
                    <a:schemeClr val="accent5"/>
                  </a:solidFill>
                  <a:latin typeface="Amazon Ember Light" panose="020B0403020204020204" pitchFamily="34" charset="0"/>
                  <a:ea typeface="Microsoft YaHei" panose="020B0503020204020204" pitchFamily="34" charset="-122"/>
                  <a:cs typeface="Amazon Ember Light" panose="020B0403020204020204" pitchFamily="34" charset="0"/>
                </a:rPr>
                <a:t>您负责管理</a:t>
              </a:r>
            </a:p>
          </p:txBody>
        </p:sp>
      </p:grpSp>
    </p:spTree>
    <p:custDataLst>
      <p:tags r:id="rId1"/>
    </p:custDataLst>
    <p:extLst>
      <p:ext uri="{BB962C8B-B14F-4D97-AF65-F5344CB8AC3E}">
        <p14:creationId xmlns:p14="http://schemas.microsoft.com/office/powerpoint/2010/main" val="1259653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066F6-DE2E-ED4E-8204-49F913EA8AFE}"/>
              </a:ext>
            </a:extLst>
          </p:cNvPr>
          <p:cNvSpPr>
            <a:spLocks noGrp="1"/>
          </p:cNvSpPr>
          <p:nvPr>
            <p:ph type="title"/>
          </p:nvPr>
        </p:nvSpPr>
        <p:spPr/>
        <p:txBody>
          <a:bodyPr rtlCol="0"/>
          <a:lstStyle/>
          <a:p>
            <a:pPr rtl="0"/>
            <a:r>
              <a:rPr lang="zh-CN"/>
              <a:t>什么是 Kubernetes？</a:t>
            </a:r>
          </a:p>
        </p:txBody>
      </p:sp>
      <p:sp>
        <p:nvSpPr>
          <p:cNvPr id="3" name="Content Placeholder 2">
            <a:extLst>
              <a:ext uri="{FF2B5EF4-FFF2-40B4-BE49-F238E27FC236}">
                <a16:creationId xmlns:a16="http://schemas.microsoft.com/office/drawing/2014/main" id="{F7724B34-3FBC-CE4B-A48F-110BF52E6C6C}"/>
              </a:ext>
            </a:extLst>
          </p:cNvPr>
          <p:cNvSpPr>
            <a:spLocks noGrp="1"/>
          </p:cNvSpPr>
          <p:nvPr>
            <p:ph idx="1"/>
          </p:nvPr>
        </p:nvSpPr>
        <p:spPr/>
        <p:txBody>
          <a:bodyPr rtlCol="0"/>
          <a:lstStyle/>
          <a:p>
            <a:pPr rtl="0"/>
            <a:r>
              <a:rPr lang="zh-CN" dirty="0"/>
              <a:t>Kubernetes 是用于容器编排的开源软件。</a:t>
            </a:r>
          </a:p>
          <a:p>
            <a:pPr lvl="1" rtl="0"/>
            <a:r>
              <a:rPr lang="zh-CN" dirty="0"/>
              <a:t>大规模</a:t>
            </a:r>
            <a:r>
              <a:rPr lang="zh-CN" b="1" dirty="0">
                <a:solidFill>
                  <a:schemeClr val="accent5"/>
                </a:solidFill>
              </a:rPr>
              <a:t>部署和管理容器化应用程序</a:t>
            </a:r>
            <a:r>
              <a:rPr lang="zh-CN" dirty="0"/>
              <a:t> </a:t>
            </a:r>
            <a:r>
              <a:rPr lang="zh-CN" i="1" dirty="0"/>
              <a:t>。</a:t>
            </a:r>
          </a:p>
          <a:p>
            <a:pPr lvl="1" rtl="0"/>
            <a:r>
              <a:rPr lang="zh-CN" dirty="0"/>
              <a:t>相同的工具集可用于本地环境和云环境。</a:t>
            </a:r>
          </a:p>
          <a:p>
            <a:pPr rtl="0"/>
            <a:r>
              <a:rPr lang="zh-CN" dirty="0"/>
              <a:t>作为 Docker 的补充。</a:t>
            </a:r>
          </a:p>
          <a:p>
            <a:pPr lvl="1" rtl="0"/>
            <a:r>
              <a:rPr lang="zh-CN" dirty="0"/>
              <a:t>Docker 使您能够在一台单 OS 主机上运行多个容器。 </a:t>
            </a:r>
          </a:p>
          <a:p>
            <a:pPr lvl="1" rtl="0"/>
            <a:r>
              <a:rPr lang="zh-CN" dirty="0"/>
              <a:t>Kubernetes </a:t>
            </a:r>
            <a:r>
              <a:rPr lang="zh-CN" b="1" dirty="0">
                <a:solidFill>
                  <a:schemeClr val="accent5"/>
                </a:solidFill>
              </a:rPr>
              <a:t>编排</a:t>
            </a:r>
            <a:r>
              <a:rPr lang="zh-CN" dirty="0"/>
              <a:t>多个 Docker 主机（节点）。</a:t>
            </a:r>
          </a:p>
          <a:p>
            <a:pPr rtl="0"/>
            <a:r>
              <a:rPr lang="zh-CN" dirty="0"/>
              <a:t>自动化 – </a:t>
            </a:r>
          </a:p>
          <a:p>
            <a:pPr lvl="1" rtl="0"/>
            <a:r>
              <a:rPr lang="zh-CN" dirty="0"/>
              <a:t>容器预置。</a:t>
            </a:r>
          </a:p>
          <a:p>
            <a:pPr lvl="1" rtl="0"/>
            <a:r>
              <a:rPr lang="zh-CN" dirty="0"/>
              <a:t>联网。</a:t>
            </a:r>
          </a:p>
          <a:p>
            <a:pPr lvl="1" rtl="0"/>
            <a:r>
              <a:rPr lang="zh-CN" dirty="0"/>
              <a:t>负载分配。</a:t>
            </a:r>
          </a:p>
          <a:p>
            <a:pPr lvl="1" rtl="0"/>
            <a:r>
              <a:rPr lang="zh-CN" dirty="0"/>
              <a:t>扩展。</a:t>
            </a:r>
          </a:p>
        </p:txBody>
      </p:sp>
    </p:spTree>
    <p:custDataLst>
      <p:tags r:id="rId1"/>
    </p:custDataLst>
    <p:extLst>
      <p:ext uri="{BB962C8B-B14F-4D97-AF65-F5344CB8AC3E}">
        <p14:creationId xmlns:p14="http://schemas.microsoft.com/office/powerpoint/2010/main" val="1168310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789EF-D3CE-684D-9CBF-88F6B7CCDD5B}"/>
              </a:ext>
            </a:extLst>
          </p:cNvPr>
          <p:cNvSpPr>
            <a:spLocks noGrp="1"/>
          </p:cNvSpPr>
          <p:nvPr>
            <p:ph type="title"/>
          </p:nvPr>
        </p:nvSpPr>
        <p:spPr>
          <a:xfrm>
            <a:off x="419100" y="365125"/>
            <a:ext cx="8446604" cy="474119"/>
          </a:xfrm>
        </p:spPr>
        <p:txBody>
          <a:bodyPr rtlCol="0"/>
          <a:lstStyle/>
          <a:p>
            <a:pPr rtl="0"/>
            <a:r>
              <a:rPr lang="zh-CN" sz="3600"/>
              <a:t>Amazon Elastic Kubernetes Service (Amazon EKS)</a:t>
            </a:r>
          </a:p>
        </p:txBody>
      </p:sp>
      <p:sp>
        <p:nvSpPr>
          <p:cNvPr id="3" name="Content Placeholder 2">
            <a:extLst>
              <a:ext uri="{FF2B5EF4-FFF2-40B4-BE49-F238E27FC236}">
                <a16:creationId xmlns:a16="http://schemas.microsoft.com/office/drawing/2014/main" id="{78195254-CD8F-C645-AEEA-C0A2BD232F7F}"/>
              </a:ext>
            </a:extLst>
          </p:cNvPr>
          <p:cNvSpPr>
            <a:spLocks noGrp="1"/>
          </p:cNvSpPr>
          <p:nvPr>
            <p:ph idx="1"/>
          </p:nvPr>
        </p:nvSpPr>
        <p:spPr>
          <a:xfrm>
            <a:off x="419101" y="1528175"/>
            <a:ext cx="9034271" cy="4648788"/>
          </a:xfrm>
        </p:spPr>
        <p:txBody>
          <a:bodyPr rtlCol="0"/>
          <a:lstStyle/>
          <a:p>
            <a:pPr rtl="0"/>
            <a:r>
              <a:rPr lang="zh-CN" dirty="0"/>
              <a:t>Amazon Elastic Kubernetes Service (</a:t>
            </a:r>
            <a:r>
              <a:rPr lang="zh-CN" b="1" dirty="0">
                <a:solidFill>
                  <a:schemeClr val="accent5"/>
                </a:solidFill>
              </a:rPr>
              <a:t>Amazon EKS</a:t>
            </a:r>
            <a:r>
              <a:rPr lang="zh-CN" dirty="0"/>
              <a:t>)</a:t>
            </a:r>
          </a:p>
          <a:p>
            <a:pPr lvl="1" rtl="0"/>
            <a:r>
              <a:rPr lang="zh-CN" dirty="0"/>
              <a:t>使您能够在 AWS 上运行 Kubernetes</a:t>
            </a:r>
          </a:p>
          <a:p>
            <a:pPr lvl="1" rtl="0"/>
            <a:r>
              <a:rPr lang="zh-CN" dirty="0"/>
              <a:t>经过认证的 Kubernetes 一致性（支持轻松迁移）</a:t>
            </a:r>
          </a:p>
          <a:p>
            <a:pPr lvl="1" rtl="0"/>
            <a:r>
              <a:rPr lang="zh-CN" dirty="0"/>
              <a:t>支持 Linux 和 Windows 容器</a:t>
            </a:r>
          </a:p>
          <a:p>
            <a:pPr lvl="1" rtl="0"/>
            <a:r>
              <a:rPr lang="zh-CN" dirty="0"/>
              <a:t>与 Kubernetes 社区工具兼容，并支持常见的 </a:t>
            </a:r>
            <a:br>
              <a:rPr lang="en-US" altLang="zh-CN" dirty="0"/>
            </a:br>
            <a:r>
              <a:rPr lang="zh-CN" dirty="0"/>
              <a:t>Kubernetes 附加模块</a:t>
            </a:r>
            <a:br>
              <a:rPr lang="en-US" dirty="0"/>
            </a:br>
            <a:endParaRPr lang="en-US" dirty="0"/>
          </a:p>
          <a:p>
            <a:pPr rtl="0"/>
            <a:r>
              <a:rPr lang="zh-CN" dirty="0"/>
              <a:t>选择 Amazon EKS 以用于如下用途 – </a:t>
            </a:r>
          </a:p>
          <a:p>
            <a:pPr lvl="1" rtl="0"/>
            <a:r>
              <a:rPr lang="zh-CN" dirty="0"/>
              <a:t>管理 Amazon EC2 计算实例集群</a:t>
            </a:r>
          </a:p>
          <a:p>
            <a:pPr lvl="1" rtl="0"/>
            <a:r>
              <a:rPr lang="zh-CN" dirty="0"/>
              <a:t>运行通过 Kubernetes 在这些实例上编排的容器</a:t>
            </a:r>
          </a:p>
        </p:txBody>
      </p:sp>
      <p:sp>
        <p:nvSpPr>
          <p:cNvPr id="6" name="TextBox 5">
            <a:extLst>
              <a:ext uri="{FF2B5EF4-FFF2-40B4-BE49-F238E27FC236}">
                <a16:creationId xmlns:a16="http://schemas.microsoft.com/office/drawing/2014/main" id="{3BBBDD1A-A138-3748-8A68-1796D5CE03F8}"/>
              </a:ext>
              <a:ext uri="{C183D7F6-B498-43B3-948B-1728B52AA6E4}">
                <adec:decorative xmlns:adec="http://schemas.microsoft.com/office/drawing/2017/decorative" val="1"/>
              </a:ext>
            </a:extLst>
          </p:cNvPr>
          <p:cNvSpPr txBox="1"/>
          <p:nvPr/>
        </p:nvSpPr>
        <p:spPr>
          <a:xfrm>
            <a:off x="9540602" y="2742407"/>
            <a:ext cx="2301904" cy="584775"/>
          </a:xfrm>
          <a:prstGeom prst="rect">
            <a:avLst/>
          </a:prstGeom>
          <a:noFill/>
        </p:spPr>
        <p:txBody>
          <a:bodyPr wrap="square" rtlCol="0">
            <a:spAutoFit/>
          </a:bodyPr>
          <a:lstStyle/>
          <a:p>
            <a:pPr algn="ctr" rtl="0"/>
            <a:r>
              <a:rPr lang="zh-CN" sz="1600" b="1">
                <a:latin typeface="Amazon Ember Light" panose="020B0403020204020204" pitchFamily="34" charset="0"/>
                <a:ea typeface="Microsoft YaHei" panose="020B0503020204020204" pitchFamily="34" charset="-122"/>
                <a:cs typeface="Amazon Ember Light" panose="020B0403020204020204" pitchFamily="34" charset="0"/>
              </a:rPr>
              <a:t>Amazon Elastic Kubernetes Service</a:t>
            </a:r>
            <a:endParaRPr lang="en-US" sz="1200" b="1" dirty="0">
              <a:latin typeface="Amazon Ember Light" panose="020B0403020204020204" pitchFamily="34" charset="0"/>
              <a:ea typeface="Microsoft YaHei" panose="020B0503020204020204" pitchFamily="34" charset="-122"/>
              <a:cs typeface="Amazon Ember Light" panose="020B0403020204020204" pitchFamily="34" charset="0"/>
            </a:endParaRPr>
          </a:p>
        </p:txBody>
      </p:sp>
      <p:pic>
        <p:nvPicPr>
          <p:cNvPr id="7" name="Graphic 6">
            <a:extLst>
              <a:ext uri="{FF2B5EF4-FFF2-40B4-BE49-F238E27FC236}">
                <a16:creationId xmlns:a16="http://schemas.microsoft.com/office/drawing/2014/main" id="{D6469277-4207-D448-8A24-4A48D2E057AF}"/>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142914" y="1621393"/>
            <a:ext cx="1097280" cy="1097280"/>
          </a:xfrm>
          <a:prstGeom prst="rect">
            <a:avLst/>
          </a:prstGeom>
        </p:spPr>
      </p:pic>
    </p:spTree>
    <p:custDataLst>
      <p:tags r:id="rId1"/>
    </p:custDataLst>
    <p:extLst>
      <p:ext uri="{BB962C8B-B14F-4D97-AF65-F5344CB8AC3E}">
        <p14:creationId xmlns:p14="http://schemas.microsoft.com/office/powerpoint/2010/main" val="308658913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OFFICE THEME" val="qJFqUAbJ"/>
  <p:tag name="ARTICULATE_SLIDE_THUMBNAIL_REFRESH" val="1"/>
  <p:tag name="ARTICULATE_SLIDE_COUNT" val="90"/>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Training and Certification 1">
      <a:dk1>
        <a:srgbClr val="000000"/>
      </a:dk1>
      <a:lt1>
        <a:srgbClr val="FFFFFF"/>
      </a:lt1>
      <a:dk2>
        <a:srgbClr val="36C2B3"/>
      </a:dk2>
      <a:lt2>
        <a:srgbClr val="FFFFFF"/>
      </a:lt2>
      <a:accent1>
        <a:srgbClr val="232F3E"/>
      </a:accent1>
      <a:accent2>
        <a:srgbClr val="D5DBDB"/>
      </a:accent2>
      <a:accent3>
        <a:srgbClr val="36C2B3"/>
      </a:accent3>
      <a:accent4>
        <a:srgbClr val="1CC9F7"/>
      </a:accent4>
      <a:accent5>
        <a:srgbClr val="4D27AA"/>
      </a:accent5>
      <a:accent6>
        <a:srgbClr val="E617E6"/>
      </a:accent6>
      <a:hlink>
        <a:srgbClr val="1CC9F7"/>
      </a:hlink>
      <a:folHlink>
        <a:srgbClr val="232F3E"/>
      </a:folHlink>
    </a:clrScheme>
    <a:fontScheme name="Custom 1">
      <a:majorFont>
        <a:latin typeface="Amazon Ember Light"/>
        <a:ea typeface=""/>
        <a:cs typeface=""/>
      </a:majorFont>
      <a:minorFont>
        <a:latin typeface="Amazon Ember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2800" dirty="0" err="1" smtClean="0">
            <a:latin typeface="Amazon Ember Light" panose="020B0403020204020204" pitchFamily="34" charset="0"/>
            <a:ea typeface="Amazon Ember Light" panose="020B0403020204020204" pitchFamily="34" charset="0"/>
            <a:cs typeface="Amazon Ember Light" panose="020B0403020204020204" pitchFamily="34" charset="0"/>
          </a:defRPr>
        </a:defPPr>
      </a:lstStyle>
    </a:txDef>
  </a:objectDefaults>
  <a:extraClrSchemeLst/>
  <a:extLst>
    <a:ext uri="{05A4C25C-085E-4340-85A3-A5531E510DB2}">
      <thm15:themeFamily xmlns:thm15="http://schemas.microsoft.com/office/thememl/2012/main" name="Academy_2019_Accessible" id="{0B1EFAAE-1898-4168-A8E4-48C906B750E4}" vid="{0BAE7003-4F32-4828-986F-3F3EE3E6BA8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TotalTime>
  <Words>6385</Words>
  <Application>Microsoft Macintosh PowerPoint</Application>
  <PresentationFormat>Widescreen</PresentationFormat>
  <Paragraphs>517</Paragraphs>
  <Slides>27</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Amazon Ember</vt:lpstr>
      <vt:lpstr>Amazon Ember Light</vt:lpstr>
      <vt:lpstr>Arial</vt:lpstr>
      <vt:lpstr>Calibri</vt:lpstr>
      <vt:lpstr>Lucida Console</vt:lpstr>
      <vt:lpstr>Office Theme</vt:lpstr>
      <vt:lpstr>第 4 部分：容器服务</vt:lpstr>
      <vt:lpstr>容器基础知识</vt:lpstr>
      <vt:lpstr>什么是 Docker？</vt:lpstr>
      <vt:lpstr>容器与虚拟机的</vt:lpstr>
      <vt:lpstr>Amazon Elastic Container Service (Amazon ECS)</vt:lpstr>
      <vt:lpstr>Amazon ECS 编排容器</vt:lpstr>
      <vt:lpstr>Amazon ECS 集群选项</vt:lpstr>
      <vt:lpstr>什么是 Kubernetes？</vt:lpstr>
      <vt:lpstr>Amazon Elastic Kubernetes Service (Amazon EKS)</vt:lpstr>
      <vt:lpstr>Amazon Elastic Container Registry (Amazon ECR)</vt:lpstr>
      <vt:lpstr>第 4 部分要点</vt:lpstr>
      <vt:lpstr>第 5 部分：AWS Lambda 简介</vt:lpstr>
      <vt:lpstr>AWS Lambda：无服务器运行代码</vt:lpstr>
      <vt:lpstr>Lambda 的优势</vt:lpstr>
      <vt:lpstr>AWS Lambda 事件源</vt:lpstr>
      <vt:lpstr>AWS Lambda 函数配置</vt:lpstr>
      <vt:lpstr>基于计划的 Lambda 函数示例： 启动和停止 EC2 实例</vt:lpstr>
      <vt:lpstr>基于事件的 Lambda 函数示例： 创建缩略图像</vt:lpstr>
      <vt:lpstr>AWS Lambda 限制</vt:lpstr>
      <vt:lpstr>第 5 部分要点</vt:lpstr>
      <vt:lpstr>活动：创建 AWS Lambda Stopinator 函数</vt:lpstr>
      <vt:lpstr>第 6 部分：AWS Elastic Beanstalk 简介</vt:lpstr>
      <vt:lpstr>AWS Elastic Beanstalk</vt:lpstr>
      <vt:lpstr>AWS Elastic Beanstalk 部署</vt:lpstr>
      <vt:lpstr>Elastic Beanstalk 的优势</vt:lpstr>
      <vt:lpstr>模块总结 </vt:lpstr>
      <vt:lpstr>样题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Mohr</dc:creator>
  <cp:keywords>v1.0</cp:keywords>
  <cp:lastModifiedBy>geng yu</cp:lastModifiedBy>
  <cp:revision>769</cp:revision>
  <cp:lastPrinted>2019-10-30T18:18:48Z</cp:lastPrinted>
  <dcterms:created xsi:type="dcterms:W3CDTF">2019-09-12T17:35:03Z</dcterms:created>
  <dcterms:modified xsi:type="dcterms:W3CDTF">2021-10-26T02:30:19Z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373078B8-3778-4BED-93CE-B8FC9DC9BD60</vt:lpwstr>
  </property>
  <property fmtid="{D5CDD505-2E9C-101B-9397-08002B2CF9AE}" pid="3" name="ArticulatePath">
    <vt:lpwstr>NEW 2019_TO TEST</vt:lpwstr>
  </property>
</Properties>
</file>