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60" r:id="rId3"/>
    <p:sldId id="434" r:id="rId5"/>
    <p:sldId id="361" r:id="rId6"/>
    <p:sldId id="362" r:id="rId7"/>
    <p:sldId id="365" r:id="rId8"/>
    <p:sldId id="366" r:id="rId9"/>
    <p:sldId id="368" r:id="rId10"/>
    <p:sldId id="370" r:id="rId11"/>
  </p:sldIdLst>
  <p:sldSz cx="9144000" cy="6858000" type="screen4x3"/>
  <p:notesSz cx="6858000" cy="9144000"/>
  <p:custShowLst>
    <p:custShow name="自定义放映 1" id="0">
      <p:sldLst/>
    </p:custShow>
  </p:custShowLst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F83E3"/>
    <a:srgbClr val="CBE3F2"/>
    <a:srgbClr val="BFC6E1"/>
    <a:srgbClr val="596B9D"/>
    <a:srgbClr val="F29111"/>
    <a:srgbClr val="0D74C9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9545" autoAdjust="0"/>
  </p:normalViewPr>
  <p:slideViewPr>
    <p:cSldViewPr snapToGrid="0" snapToObjects="1">
      <p:cViewPr>
        <p:scale>
          <a:sx n="70" d="100"/>
          <a:sy n="70" d="100"/>
        </p:scale>
        <p:origin x="-1350" y="-540"/>
      </p:cViewPr>
      <p:guideLst>
        <p:guide orient="horz" pos="2074"/>
        <p:guide pos="2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BE0CB5-A72B-4E1C-9CE4-5181FAED0B7D}" type="datetimeFigureOut">
              <a:rPr lang="zh-CN" altLang="en-US"/>
            </a:fld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C0D08B-6894-4B58-AE8A-95D375709A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50DB156-4F03-4716-9725-FDB684D169E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50DB156-4F03-4716-9725-FDB684D169E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7926EA2-0A69-4FF8-91A8-3969482EC53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08F02B7-646F-4248-B2DA-24CD19C4FDC7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1B21277-B388-42CB-9A58-CA5D5669B665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76B2423-1FFA-4492-9C72-EF5A5CA96645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F8051CF-B514-42E1-8848-F0195C38A49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EEBEB71-59A8-4D52-A184-A12B5F5E2E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/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endParaRPr lang="zh-CN" altLang="en-US" sz="110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865" y="704850"/>
            <a:ext cx="46355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374900" y="713740"/>
            <a:ext cx="4304665" cy="1383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深圳信息职业技术学院</a:t>
            </a:r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6655" y="1597660"/>
            <a:ext cx="4291330" cy="103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8155" y="199390"/>
            <a:ext cx="8200390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490" y="6610985"/>
            <a:ext cx="1765300" cy="247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>
                <a:cs typeface="Times New Roman" panose="02020603050405020304" pitchFamily="18" charset="0"/>
              </a:rPr>
              <a:t>2.1 </a:t>
            </a:r>
            <a:r>
              <a:rPr lang="zh-CN" altLang="en-US" smtClean="0">
                <a:cs typeface="Times New Roman" panose="02020603050405020304" pitchFamily="18" charset="0"/>
              </a:rPr>
              <a:t>数据库操作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1523" y="344488"/>
            <a:ext cx="4703762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2-1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数据库随堂练习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9"/>
          <p:cNvSpPr txBox="1"/>
          <p:nvPr/>
        </p:nvSpPr>
        <p:spPr>
          <a:xfrm>
            <a:off x="353695" y="1154430"/>
            <a:ext cx="8383905" cy="42462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要求：把下面的操作，依次完成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提交：word文档命名为【学号+姓名（2-1）】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内容要求：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1.全屏copy，能反映出全部MySQL操作界面和sql命令内容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2.显示结果：全屏copy，要求对每一次的sql编程，实现“实践需求的一个小括号内容”后，都显示结果。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提交方式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提交截止时间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：本章结束后，下一章内容开始前。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>
                <a:cs typeface="Times New Roman" panose="02020603050405020304" pitchFamily="18" charset="0"/>
              </a:rPr>
              <a:t>2.1 </a:t>
            </a:r>
            <a:r>
              <a:rPr lang="zh-CN" altLang="en-US" smtClean="0">
                <a:cs typeface="Times New Roman" panose="02020603050405020304" pitchFamily="18" charset="0"/>
              </a:rPr>
              <a:t>数据库操作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93" name="组合 74"/>
          <p:cNvGrpSpPr/>
          <p:nvPr/>
        </p:nvGrpSpPr>
        <p:grpSpPr bwMode="auto">
          <a:xfrm>
            <a:off x="5568950" y="2187575"/>
            <a:ext cx="1246188" cy="396875"/>
            <a:chOff x="5515767" y="2166188"/>
            <a:chExt cx="1245856" cy="396268"/>
          </a:xfrm>
        </p:grpSpPr>
        <p:cxnSp>
          <p:nvCxnSpPr>
            <p:cNvPr id="12315" name="直接连接符 51"/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6" name="直接连接符 53"/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94" name="组合 73"/>
          <p:cNvGrpSpPr/>
          <p:nvPr/>
        </p:nvGrpSpPr>
        <p:grpSpPr bwMode="auto">
          <a:xfrm>
            <a:off x="2198688" y="3055938"/>
            <a:ext cx="1352550" cy="346075"/>
            <a:chOff x="2145175" y="3234519"/>
            <a:chExt cx="1352930" cy="347234"/>
          </a:xfrm>
        </p:grpSpPr>
        <p:cxnSp>
          <p:nvCxnSpPr>
            <p:cNvPr id="12313" name="直接连接符 68"/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4" name="直接连接符 70"/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95" name="组合 101"/>
          <p:cNvGrpSpPr/>
          <p:nvPr/>
        </p:nvGrpSpPr>
        <p:grpSpPr bwMode="auto">
          <a:xfrm>
            <a:off x="2282825" y="3651250"/>
            <a:ext cx="4384675" cy="1830388"/>
            <a:chOff x="1998440" y="4217158"/>
            <a:chExt cx="4872268" cy="1910687"/>
          </a:xfrm>
        </p:grpSpPr>
        <p:sp>
          <p:nvSpPr>
            <p:cNvPr id="87" name="矩形 86"/>
            <p:cNvSpPr/>
            <p:nvPr/>
          </p:nvSpPr>
          <p:spPr bwMode="auto">
            <a:xfrm>
              <a:off x="2157203" y="4217158"/>
              <a:ext cx="4713505" cy="1910687"/>
            </a:xfrm>
            <a:prstGeom prst="rect">
              <a:avLst/>
            </a:prstGeom>
            <a:solidFill>
              <a:srgbClr val="ECF6FE"/>
            </a:solidFill>
            <a:ln w="12700" cap="flat" cmpd="sng" algn="ctr">
              <a:solidFill>
                <a:srgbClr val="DFEFF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300" name="组合 100"/>
            <p:cNvGrpSpPr/>
            <p:nvPr/>
          </p:nvGrpSpPr>
          <p:grpSpPr bwMode="auto">
            <a:xfrm>
              <a:off x="1998440" y="4502047"/>
              <a:ext cx="339980" cy="1346554"/>
              <a:chOff x="1998440" y="4502047"/>
              <a:chExt cx="339980" cy="1346554"/>
            </a:xfrm>
          </p:grpSpPr>
          <p:sp>
            <p:nvSpPr>
              <p:cNvPr id="12301" name="流程图: 联系 87"/>
              <p:cNvSpPr>
                <a:spLocks noChangeArrowheads="1"/>
              </p:cNvSpPr>
              <p:nvPr/>
            </p:nvSpPr>
            <p:spPr bwMode="auto">
              <a:xfrm>
                <a:off x="2181368" y="4502047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2" name="流程图: 联系 88"/>
              <p:cNvSpPr>
                <a:spLocks noChangeArrowheads="1"/>
              </p:cNvSpPr>
              <p:nvPr/>
            </p:nvSpPr>
            <p:spPr bwMode="auto">
              <a:xfrm>
                <a:off x="2188662" y="4749983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3" name="流程图: 联系 89"/>
              <p:cNvSpPr>
                <a:spLocks noChangeArrowheads="1"/>
              </p:cNvSpPr>
              <p:nvPr/>
            </p:nvSpPr>
            <p:spPr bwMode="auto">
              <a:xfrm>
                <a:off x="2187126" y="4990861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4" name="流程图: 联系 90"/>
              <p:cNvSpPr>
                <a:spLocks noChangeArrowheads="1"/>
              </p:cNvSpPr>
              <p:nvPr/>
            </p:nvSpPr>
            <p:spPr bwMode="auto">
              <a:xfrm>
                <a:off x="2194420" y="5238797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5" name="流程图: 联系 91"/>
              <p:cNvSpPr>
                <a:spLocks noChangeArrowheads="1"/>
              </p:cNvSpPr>
              <p:nvPr/>
            </p:nvSpPr>
            <p:spPr bwMode="auto">
              <a:xfrm>
                <a:off x="2187126" y="5456665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6" name="流程图: 联系 92"/>
              <p:cNvSpPr>
                <a:spLocks noChangeArrowheads="1"/>
              </p:cNvSpPr>
              <p:nvPr/>
            </p:nvSpPr>
            <p:spPr bwMode="auto">
              <a:xfrm>
                <a:off x="2194420" y="5704601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弧形 94"/>
              <p:cNvSpPr/>
              <p:nvPr/>
            </p:nvSpPr>
            <p:spPr bwMode="auto">
              <a:xfrm>
                <a:off x="1998440" y="4573445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 bwMode="auto">
              <a:xfrm>
                <a:off x="2003733" y="4822016"/>
                <a:ext cx="254022" cy="44742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弧形 96"/>
              <p:cNvSpPr/>
              <p:nvPr/>
            </p:nvSpPr>
            <p:spPr bwMode="auto">
              <a:xfrm>
                <a:off x="2012552" y="5062302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 bwMode="auto">
              <a:xfrm>
                <a:off x="2017845" y="5309217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 bwMode="auto">
              <a:xfrm>
                <a:off x="2012552" y="5536245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 bwMode="auto">
              <a:xfrm>
                <a:off x="2017845" y="5783160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2647950" y="3730625"/>
            <a:ext cx="28908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打开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data/</a:t>
            </a:r>
            <a:r>
              <a:rPr lang="en-US" altLang="zh-CN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mydb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zh-CN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db.opt</a:t>
            </a:r>
            <a:r>
              <a:rPr lang="zh-CN" altLang="zh-CN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文件</a:t>
            </a:r>
            <a:endParaRPr lang="zh-CN" altLang="zh-CN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297" name="矩形 102"/>
          <p:cNvSpPr>
            <a:spLocks noChangeArrowheads="1"/>
          </p:cNvSpPr>
          <p:nvPr/>
        </p:nvSpPr>
        <p:spPr bwMode="auto">
          <a:xfrm>
            <a:off x="2695575" y="4213225"/>
            <a:ext cx="39719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default-character-set=latin1</a:t>
            </a:r>
            <a:endParaRPr lang="zh-CN" altLang="zh-CN" smtClean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default-collation=latin1_swedish_ci</a:t>
            </a:r>
            <a:endParaRPr lang="zh-CN" altLang="zh-CN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298" name="矩形 110"/>
          <p:cNvSpPr>
            <a:spLocks noChangeArrowheads="1"/>
          </p:cNvSpPr>
          <p:nvPr/>
        </p:nvSpPr>
        <p:spPr bwMode="auto">
          <a:xfrm>
            <a:off x="2981325" y="2601913"/>
            <a:ext cx="318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+mn-lt"/>
                <a:cs typeface="Times New Roman" panose="02020603050405020304" pitchFamily="18" charset="0"/>
              </a:rPr>
              <a:t>CREATE DATABASE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 mydb;</a:t>
            </a:r>
            <a:endParaRPr lang="zh-CN" altLang="en-US" smtClean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2297" grpId="0"/>
      <p:bldP spid="122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2.1 </a:t>
            </a:r>
            <a:r>
              <a:rPr lang="zh-CN" altLang="en-US" smtClean="0"/>
              <a:t>数据库操作</a:t>
            </a:r>
            <a:endParaRPr lang="zh-CN" altLang="en-US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3317" name="组合 32"/>
          <p:cNvGrpSpPr/>
          <p:nvPr/>
        </p:nvGrpSpPr>
        <p:grpSpPr bwMode="auto">
          <a:xfrm>
            <a:off x="5983288" y="2187575"/>
            <a:ext cx="1246187" cy="396875"/>
            <a:chOff x="5515767" y="2166188"/>
            <a:chExt cx="1245856" cy="396268"/>
          </a:xfrm>
        </p:grpSpPr>
        <p:cxnSp>
          <p:nvCxnSpPr>
            <p:cNvPr id="13323" name="直接连接符 33"/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4" name="直接连接符 34"/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8" name="组合 35"/>
          <p:cNvGrpSpPr/>
          <p:nvPr/>
        </p:nvGrpSpPr>
        <p:grpSpPr bwMode="auto">
          <a:xfrm>
            <a:off x="2038350" y="3055938"/>
            <a:ext cx="1354138" cy="346075"/>
            <a:chOff x="2145175" y="3234519"/>
            <a:chExt cx="1352930" cy="347234"/>
          </a:xfrm>
        </p:grpSpPr>
        <p:cxnSp>
          <p:nvCxnSpPr>
            <p:cNvPr id="13321" name="直接连接符 36"/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2" name="直接连接符 37"/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19" name="矩形 57"/>
          <p:cNvSpPr>
            <a:spLocks noChangeArrowheads="1"/>
          </p:cNvSpPr>
          <p:nvPr/>
        </p:nvSpPr>
        <p:spPr bwMode="auto">
          <a:xfrm>
            <a:off x="2290763" y="2601913"/>
            <a:ext cx="476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CREATE DATABASE </a:t>
            </a:r>
            <a:r>
              <a:rPr lang="en-US" altLang="zh-CN" b="1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IF NOT EXISTS</a:t>
            </a:r>
            <a:r>
              <a:rPr lang="en-US" altLang="zh-CN" b="1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mydb;</a:t>
            </a:r>
            <a:endParaRPr lang="zh-CN" altLang="en-US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320" name="矩形 2"/>
          <p:cNvSpPr>
            <a:spLocks noChangeArrowheads="1"/>
          </p:cNvSpPr>
          <p:nvPr/>
        </p:nvSpPr>
        <p:spPr bwMode="auto">
          <a:xfrm>
            <a:off x="2166938" y="3541713"/>
            <a:ext cx="5089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防止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创建的数据库已存在，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则程序会报错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创建的数据库已存在，会返回警告信息。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2.1 </a:t>
            </a:r>
            <a:r>
              <a:rPr lang="zh-CN" altLang="en-US" smtClean="0"/>
              <a:t>数据库操作</a:t>
            </a:r>
            <a:endParaRPr lang="zh-CN" altLang="en-US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3" name="组合 7"/>
          <p:cNvGrpSpPr/>
          <p:nvPr/>
        </p:nvGrpSpPr>
        <p:grpSpPr bwMode="auto">
          <a:xfrm>
            <a:off x="744538" y="3297238"/>
            <a:ext cx="655637" cy="657225"/>
            <a:chOff x="765530" y="3286093"/>
            <a:chExt cx="656530" cy="657462"/>
          </a:xfrm>
        </p:grpSpPr>
        <p:sp>
          <p:nvSpPr>
            <p:cNvPr id="14345" name="等腰三角形 6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4346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244600" y="2435225"/>
            <a:ext cx="7383463" cy="2022475"/>
            <a:chOff x="1244600" y="2435225"/>
            <a:chExt cx="7383463" cy="2022475"/>
          </a:xfrm>
        </p:grpSpPr>
        <p:sp>
          <p:nvSpPr>
            <p:cNvPr id="14343" name="矩形 3"/>
            <p:cNvSpPr>
              <a:spLocks noChangeArrowheads="1"/>
            </p:cNvSpPr>
            <p:nvPr/>
          </p:nvSpPr>
          <p:spPr bwMode="auto">
            <a:xfrm>
              <a:off x="1244600" y="2857500"/>
              <a:ext cx="738346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SHOW WARNINGS</a:t>
              </a:r>
              <a:r>
                <a:rPr lang="en-US" altLang="zh-CN" sz="1400">
                  <a:latin typeface="Courier New" panose="02070309020205020404" pitchFamily="49" charset="0"/>
                </a:rPr>
                <a:t>;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+-------+------+-----------------------------------------------+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Level | Code | Message                                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+-------+------+-----------------------------------------------+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Note  | 1007 | Can't create database 'mydb'; database exists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+-------+------+-----------------------------------------------+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1 row in set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14344" name="矩形 8"/>
            <p:cNvSpPr>
              <a:spLocks noChangeArrowheads="1"/>
            </p:cNvSpPr>
            <p:nvPr/>
          </p:nvSpPr>
          <p:spPr bwMode="auto">
            <a:xfrm>
              <a:off x="1530350" y="2435225"/>
              <a:ext cx="15700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查看警告信息</a:t>
              </a:r>
              <a:endPara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2.1 </a:t>
            </a:r>
            <a:r>
              <a:rPr lang="zh-CN" altLang="en-US" smtClean="0"/>
              <a:t>数据库操作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7413" name="矩形 2"/>
          <p:cNvSpPr>
            <a:spLocks noChangeArrowheads="1"/>
          </p:cNvSpPr>
          <p:nvPr/>
        </p:nvSpPr>
        <p:spPr bwMode="auto">
          <a:xfrm>
            <a:off x="728663" y="2582863"/>
            <a:ext cx="331152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</a:rPr>
              <a:t>SHOW DATABASES</a:t>
            </a:r>
            <a:r>
              <a:rPr lang="en-US" altLang="zh-CN" sz="1400">
                <a:latin typeface="Courier New" panose="02070309020205020404" pitchFamily="49" charset="0"/>
              </a:rPr>
              <a:t>;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Database          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information_schema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mysql             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performance_schema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mydb              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sys               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5 rows in set (0.00 sec)</a:t>
            </a:r>
            <a:endParaRPr lang="zh-CN" altLang="zh-CN" sz="1400">
              <a:latin typeface="Courier New" panose="02070309020205020404" pitchFamily="49" charset="0"/>
            </a:endParaRPr>
          </a:p>
        </p:txBody>
      </p:sp>
      <p:sp>
        <p:nvSpPr>
          <p:cNvPr id="17414" name="矩形 3"/>
          <p:cNvSpPr>
            <a:spLocks noChangeArrowheads="1"/>
          </p:cNvSpPr>
          <p:nvPr/>
        </p:nvSpPr>
        <p:spPr bwMode="auto">
          <a:xfrm>
            <a:off x="4289425" y="2603500"/>
            <a:ext cx="43545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mtClean="0">
                <a:latin typeface="+mn-lt"/>
              </a:rPr>
              <a:t>information_schema</a:t>
            </a:r>
            <a:r>
              <a:rPr lang="zh-CN" altLang="en-US" smtClean="0">
                <a:latin typeface="+mn-lt"/>
              </a:rPr>
              <a:t>：</a:t>
            </a:r>
            <a:r>
              <a:rPr lang="zh-CN" altLang="zh-CN" smtClean="0">
                <a:latin typeface="+mn-lt"/>
              </a:rPr>
              <a:t>数据字典</a:t>
            </a:r>
            <a:endParaRPr lang="en-US" altLang="zh-CN" smtClean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mtClean="0">
                <a:latin typeface="+mn-lt"/>
              </a:rPr>
              <a:t>performance_schema</a:t>
            </a:r>
            <a:r>
              <a:rPr lang="zh-CN" altLang="en-US" smtClean="0">
                <a:latin typeface="+mn-lt"/>
              </a:rPr>
              <a:t>：</a:t>
            </a:r>
            <a:r>
              <a:rPr lang="zh-CN" altLang="zh-CN" smtClean="0">
                <a:latin typeface="+mn-lt"/>
              </a:rPr>
              <a:t>性能字典</a:t>
            </a:r>
            <a:endParaRPr lang="en-US" altLang="zh-CN" smtClean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mtClean="0">
                <a:latin typeface="+mn-lt"/>
              </a:rPr>
              <a:t>mysql</a:t>
            </a:r>
            <a:r>
              <a:rPr lang="zh-CN" altLang="en-US" smtClean="0">
                <a:latin typeface="+mn-lt"/>
              </a:rPr>
              <a:t>：</a:t>
            </a:r>
            <a:r>
              <a:rPr lang="zh-CN" altLang="zh-CN" smtClean="0">
                <a:latin typeface="+mn-lt"/>
              </a:rPr>
              <a:t>控制和管理信息</a:t>
            </a:r>
            <a:endParaRPr lang="en-US" altLang="zh-CN" smtClean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mtClean="0">
                <a:latin typeface="+mn-lt"/>
              </a:rPr>
              <a:t>sys</a:t>
            </a:r>
            <a:r>
              <a:rPr lang="zh-CN" altLang="en-US" smtClean="0">
                <a:latin typeface="+mn-lt"/>
              </a:rPr>
              <a:t>：</a:t>
            </a:r>
            <a:r>
              <a:rPr lang="zh-CN" altLang="zh-CN" smtClean="0">
                <a:latin typeface="+mn-lt"/>
              </a:rPr>
              <a:t>系统数据库</a:t>
            </a:r>
            <a:endParaRPr lang="zh-CN" altLang="zh-CN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2.1 </a:t>
            </a:r>
            <a:r>
              <a:rPr lang="zh-CN" altLang="en-US" smtClean="0"/>
              <a:t>数据库操作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725" y="2601913"/>
            <a:ext cx="8813800" cy="166211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>
              <a:spcAft>
                <a:spcPts val="0"/>
              </a:spcAft>
              <a:defRPr/>
            </a:pPr>
            <a:r>
              <a:rPr lang="en-US" altLang="zh-CN" sz="1400" err="1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&gt;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SHOW CREATE DATABASE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err="1">
                <a:solidFill>
                  <a:srgbClr val="FF0000"/>
                </a:solidFill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mydb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+----------+-----------------------------------------------------------------+</a:t>
            </a:r>
            <a:endParaRPr lang="zh-CN" altLang="zh-CN" sz="16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| Database | Create Database                                                 |</a:t>
            </a:r>
            <a:endParaRPr lang="zh-CN" altLang="zh-CN" sz="16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+----------+-----------------------------------------------------------------+</a:t>
            </a:r>
            <a:endParaRPr lang="zh-CN" altLang="zh-CN" sz="16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|  </a:t>
            </a:r>
            <a:r>
              <a:rPr lang="en-US" altLang="zh-CN" sz="1400" err="1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mydb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    | CREATE DATABASE `</a:t>
            </a:r>
            <a:r>
              <a:rPr lang="en-US" altLang="zh-CN" sz="1600" err="1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mydb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` /*!40100 DEFAULT CHARACTER SET latin1 */|</a:t>
            </a:r>
            <a:endParaRPr lang="zh-CN" altLang="zh-CN" sz="16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+----------+-----------------------------------------------------------------+</a:t>
            </a:r>
            <a:endParaRPr lang="zh-CN" altLang="zh-CN" sz="16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1 row in set (0.00 sec)</a:t>
            </a:r>
            <a:endParaRPr lang="zh-CN" altLang="zh-CN" sz="16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482600" y="4389438"/>
            <a:ext cx="851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>
                <a:latin typeface="+mn-lt"/>
              </a:rPr>
              <a:t>以上输出结果显示了创建</a:t>
            </a:r>
            <a:r>
              <a:rPr lang="en-US" altLang="zh-CN">
                <a:latin typeface="+mn-lt"/>
              </a:rPr>
              <a:t>mydb</a:t>
            </a:r>
            <a:r>
              <a:rPr lang="zh-CN" altLang="en-US">
                <a:latin typeface="+mn-lt"/>
              </a:rPr>
              <a:t>数据库的</a:t>
            </a:r>
            <a:r>
              <a:rPr lang="en-US" altLang="zh-CN">
                <a:latin typeface="+mn-lt"/>
              </a:rPr>
              <a:t>SQL</a:t>
            </a:r>
            <a:r>
              <a:rPr lang="zh-CN" altLang="en-US">
                <a:latin typeface="+mn-lt"/>
              </a:rPr>
              <a:t>语句，以及数据库的默认字符集。</a:t>
            </a:r>
            <a:endParaRPr lang="zh-CN" altLang="zh-CN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2.1 </a:t>
            </a:r>
            <a:r>
              <a:rPr lang="zh-CN" altLang="en-US" smtClean="0"/>
              <a:t>数据库操作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0485" name="圆角矩形 30"/>
          <p:cNvSpPr>
            <a:spLocks noChangeArrowheads="1"/>
          </p:cNvSpPr>
          <p:nvPr/>
        </p:nvSpPr>
        <p:spPr bwMode="auto">
          <a:xfrm>
            <a:off x="2647950" y="2220913"/>
            <a:ext cx="4162425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矩形 35"/>
          <p:cNvSpPr>
            <a:spLocks noChangeArrowheads="1"/>
          </p:cNvSpPr>
          <p:nvPr/>
        </p:nvSpPr>
        <p:spPr bwMode="auto">
          <a:xfrm>
            <a:off x="2647950" y="2663825"/>
            <a:ext cx="416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USE </a:t>
            </a:r>
            <a:r>
              <a:rPr lang="zh-CN" altLang="en-US" smtClean="0">
                <a:latin typeface="+mn-lt"/>
                <a:cs typeface="Times New Roman" panose="02020603050405020304" pitchFamily="18" charset="0"/>
              </a:rPr>
              <a:t>数据库名称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;</a:t>
            </a:r>
            <a:endParaRPr lang="en-US" altLang="zh-CN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487" name="矩形 4"/>
          <p:cNvSpPr>
            <a:spLocks noChangeArrowheads="1"/>
          </p:cNvSpPr>
          <p:nvPr/>
        </p:nvSpPr>
        <p:spPr bwMode="auto">
          <a:xfrm>
            <a:off x="3657600" y="3952875"/>
            <a:ext cx="2946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</a:rPr>
              <a:t>USE</a:t>
            </a:r>
            <a:r>
              <a:rPr lang="en-US" altLang="zh-CN" sz="1400">
                <a:latin typeface="Courier New" panose="02070309020205020404" pitchFamily="49" charset="0"/>
              </a:rPr>
              <a:t> mydb;</a:t>
            </a:r>
            <a:endParaRPr lang="zh-CN" altLang="zh-CN" sz="140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Courier New" panose="02070309020205020404" pitchFamily="49" charset="0"/>
              </a:rPr>
              <a:t>Database changed</a:t>
            </a:r>
            <a:endParaRPr lang="zh-CN" altLang="zh-CN" sz="1400">
              <a:latin typeface="Courier New" panose="02070309020205020404" pitchFamily="49" charset="0"/>
            </a:endParaRPr>
          </a:p>
        </p:txBody>
      </p:sp>
      <p:grpSp>
        <p:nvGrpSpPr>
          <p:cNvPr id="19" name="组合 10"/>
          <p:cNvGrpSpPr/>
          <p:nvPr/>
        </p:nvGrpSpPr>
        <p:grpSpPr bwMode="auto">
          <a:xfrm>
            <a:off x="2647950" y="4013200"/>
            <a:ext cx="655638" cy="657225"/>
            <a:chOff x="765530" y="3286093"/>
            <a:chExt cx="656530" cy="657462"/>
          </a:xfrm>
        </p:grpSpPr>
        <p:sp>
          <p:nvSpPr>
            <p:cNvPr id="20489" name="等腰三角形 11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490" name="等腰三角形 12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ldLvl="0" animBg="1"/>
      <p:bldP spid="20486" grpId="0"/>
      <p:bldP spid="204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2.1 </a:t>
            </a:r>
            <a:r>
              <a:rPr lang="zh-CN" altLang="en-US" smtClean="0"/>
              <a:t>数据库操作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2533" name="圆角矩形 12"/>
          <p:cNvSpPr>
            <a:spLocks noChangeArrowheads="1"/>
          </p:cNvSpPr>
          <p:nvPr/>
        </p:nvSpPr>
        <p:spPr bwMode="auto">
          <a:xfrm>
            <a:off x="2647950" y="2220913"/>
            <a:ext cx="4162425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4" name="矩形 13"/>
          <p:cNvSpPr>
            <a:spLocks noChangeArrowheads="1"/>
          </p:cNvSpPr>
          <p:nvPr/>
        </p:nvSpPr>
        <p:spPr bwMode="auto">
          <a:xfrm>
            <a:off x="2647950" y="2663825"/>
            <a:ext cx="416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DROP DATABASE </a:t>
            </a:r>
            <a:r>
              <a:rPr lang="zh-CN" altLang="en-US" smtClean="0">
                <a:latin typeface="+mn-lt"/>
                <a:cs typeface="Times New Roman" panose="02020603050405020304" pitchFamily="18" charset="0"/>
              </a:rPr>
              <a:t>数据库名称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;</a:t>
            </a:r>
            <a:endParaRPr lang="en-US" altLang="zh-CN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2535" name="组合 14"/>
          <p:cNvGrpSpPr/>
          <p:nvPr/>
        </p:nvGrpSpPr>
        <p:grpSpPr bwMode="auto">
          <a:xfrm>
            <a:off x="5756275" y="3676650"/>
            <a:ext cx="1246188" cy="395288"/>
            <a:chOff x="5515767" y="2166188"/>
            <a:chExt cx="1245856" cy="396268"/>
          </a:xfrm>
        </p:grpSpPr>
        <p:cxnSp>
          <p:nvCxnSpPr>
            <p:cNvPr id="22540" name="直接连接符 15"/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1" name="直接连接符 16"/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536" name="组合 17"/>
          <p:cNvGrpSpPr/>
          <p:nvPr/>
        </p:nvGrpSpPr>
        <p:grpSpPr bwMode="auto">
          <a:xfrm>
            <a:off x="2343150" y="4884738"/>
            <a:ext cx="1352550" cy="346075"/>
            <a:chOff x="2145175" y="3234519"/>
            <a:chExt cx="1352930" cy="347234"/>
          </a:xfrm>
        </p:grpSpPr>
        <p:cxnSp>
          <p:nvCxnSpPr>
            <p:cNvPr id="22538" name="直接连接符 18"/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9" name="直接连接符 19"/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537" name="矩形 20"/>
          <p:cNvSpPr>
            <a:spLocks noChangeArrowheads="1"/>
          </p:cNvSpPr>
          <p:nvPr/>
        </p:nvSpPr>
        <p:spPr bwMode="auto">
          <a:xfrm>
            <a:off x="2817813" y="3813175"/>
            <a:ext cx="395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smtClean="0">
                <a:latin typeface="+mn-lt"/>
                <a:cs typeface="Times New Roman" panose="02020603050405020304" pitchFamily="18" charset="0"/>
              </a:rPr>
              <a:t>DROP DATABASE 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mydb;</a:t>
            </a:r>
            <a:endParaRPr lang="en-US" altLang="zh-CN" smtClean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DROP DATABASE </a:t>
            </a:r>
            <a:r>
              <a:rPr lang="en-US" altLang="zh-CN" b="1" smtClean="0">
                <a:latin typeface="+mn-lt"/>
                <a:cs typeface="Times New Roman" panose="02020603050405020304" pitchFamily="18" charset="0"/>
              </a:rPr>
              <a:t>IF EXISTS 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mydb;</a:t>
            </a:r>
            <a:endParaRPr lang="zh-CN" altLang="en-US" smtClean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533" grpId="0" bldLvl="0" animBg="1"/>
      <p:bldP spid="22534" grpId="0"/>
      <p:bldP spid="22537" grpId="0"/>
    </p:bldLst>
  </p:timing>
</p:sld>
</file>

<file path=ppt/tags/tag1.xml><?xml version="1.0" encoding="utf-8"?>
<p:tagLst xmlns:p="http://schemas.openxmlformats.org/presentationml/2006/main">
  <p:tag name="ISPRING_RESOURCE_PATHS_HASH_PRESENTER" val="fbab0ff71f75388b47178f11794d46c26dce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2283</Words>
  <Application>WPS 演示</Application>
  <PresentationFormat>全屏显示(4:3)</PresentationFormat>
  <Paragraphs>114</Paragraphs>
  <Slides>8</Slides>
  <Notes>111</Notes>
  <HiddenSlides>4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  <vt:variant>
        <vt:lpstr>自定义放映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华文彩云</vt:lpstr>
      <vt:lpstr>微软雅黑</vt:lpstr>
      <vt:lpstr>方正舒体</vt:lpstr>
      <vt:lpstr>Calibri</vt:lpstr>
      <vt:lpstr>Times New Roman</vt:lpstr>
      <vt:lpstr>Broadway</vt:lpstr>
      <vt:lpstr>Courier New</vt:lpstr>
      <vt:lpstr>Courier New</vt:lpstr>
      <vt:lpstr>Arial Unicode MS</vt:lpstr>
      <vt:lpstr>默认设计模板</vt:lpstr>
      <vt:lpstr>2.1 数据库操作</vt:lpstr>
      <vt:lpstr>2.1 数据库操作</vt:lpstr>
      <vt:lpstr>2.1 数据库操作</vt:lpstr>
      <vt:lpstr>2.1 数据库操作</vt:lpstr>
      <vt:lpstr>2.1 数据库操作</vt:lpstr>
      <vt:lpstr>2.1 数据库操作</vt:lpstr>
      <vt:lpstr>2.1 数据库操作</vt:lpstr>
      <vt:lpstr>2.1 数据库操作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邹锐涛</cp:lastModifiedBy>
  <cp:revision>459</cp:revision>
  <dcterms:created xsi:type="dcterms:W3CDTF">2013-01-25T01:44:00Z</dcterms:created>
  <dcterms:modified xsi:type="dcterms:W3CDTF">2022-03-09T09:07:10Z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4E58971342F844AB89FB6605C594D9CD</vt:lpwstr>
  </property>
</Properties>
</file>