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32" r:id="rId3"/>
    <p:sldId id="375" r:id="rId5"/>
    <p:sldId id="379" r:id="rId6"/>
    <p:sldId id="380" r:id="rId7"/>
    <p:sldId id="385" r:id="rId8"/>
    <p:sldId id="387" r:id="rId9"/>
    <p:sldId id="390" r:id="rId10"/>
    <p:sldId id="393" r:id="rId11"/>
    <p:sldId id="395" r:id="rId12"/>
    <p:sldId id="399" r:id="rId13"/>
    <p:sldId id="401" r:id="rId14"/>
    <p:sldId id="403" r:id="rId15"/>
    <p:sldId id="405" r:id="rId16"/>
    <p:sldId id="407" r:id="rId17"/>
  </p:sldIdLst>
  <p:sldSz cx="9144000" cy="6858000" type="screen4x3"/>
  <p:notesSz cx="6858000" cy="9144000"/>
  <p:custShowLst>
    <p:custShow name="自定义放映 1" id="0">
      <p:sldLst/>
    </p:custShow>
  </p:custShowLst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130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0DB156-4F03-4716-9725-FDB684D169E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041A3CA-D3DA-47D9-B7D8-47A1572B296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44D547D-A891-40D9-8BE4-9B42A147C95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2D4800E-7BBE-4ACD-931E-4EC4F86CE53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3BA4B5A-DA84-44F6-AFED-FD40F1F2EB2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D547AC9-F850-4629-80FE-130BC700047C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F2CEC69-A69D-46B4-BD88-8945DCC8284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847B159-308F-4A6D-BC7C-9D0304B5C08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215E891-647B-470C-8082-A82119F581C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580E38F-1BD6-4274-A8D2-985D7A0D2EB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77827AA-12F4-44DD-BC12-953C21E3B7E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ED29AE9-2931-4880-8472-829AEFEC0E1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74AB120-20E2-466B-9C9A-93A0A45ABB4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E884BAB-AC5C-4981-8D40-86EC1767C2D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cs typeface="Times New Roman" panose="02020603050405020304" pitchFamily="18" charset="0"/>
              </a:rPr>
              <a:t>数据库操作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1523" y="344488"/>
            <a:ext cx="4703762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2-2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表随堂练习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9"/>
          <p:cNvSpPr txBox="1"/>
          <p:nvPr/>
        </p:nvSpPr>
        <p:spPr>
          <a:xfrm>
            <a:off x="353695" y="1154430"/>
            <a:ext cx="838390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要求：把下面的操作，依次完成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提交：word文档命名为【学号+姓名（2-2）】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内容要求：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1.全屏copy，能反映出全部MySQL操作界面和sql命令内容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2.显示结果：全屏copy，要求对每一次的sql编程，实现“实践需求的一个小括号内容”后，都显示结果。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提交方式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提交截止时间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：本章结束后，下一章内容开始前。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2234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235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371600" y="2292350"/>
            <a:ext cx="7708900" cy="3375025"/>
            <a:chOff x="1371561" y="2292350"/>
            <a:chExt cx="7708611" cy="3374808"/>
          </a:xfrm>
        </p:grpSpPr>
        <p:sp>
          <p:nvSpPr>
            <p:cNvPr id="52231" name="矩形 2"/>
            <p:cNvSpPr>
              <a:spLocks noChangeArrowheads="1"/>
            </p:cNvSpPr>
            <p:nvPr/>
          </p:nvSpPr>
          <p:spPr bwMode="auto">
            <a:xfrm>
              <a:off x="1371561" y="2753373"/>
              <a:ext cx="770861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ALTER TABLE my_goods CHANGE description des VARCHAR(255);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(0.03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Records: 0  Duplicates: 0  Warnings: 0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52232" name="矩形 3"/>
            <p:cNvSpPr>
              <a:spLocks noChangeArrowheads="1"/>
            </p:cNvSpPr>
            <p:nvPr/>
          </p:nvSpPr>
          <p:spPr bwMode="auto">
            <a:xfrm>
              <a:off x="1371568" y="3420389"/>
              <a:ext cx="6422065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DESC my_goods;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Field | Type         | Null | Key | Default | Extra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id    | int(11)    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name  | varchar(32)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price | int(11)    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des   </a:t>
              </a:r>
              <a:r>
                <a:rPr lang="en-US" altLang="zh-CN" sz="1400">
                  <a:latin typeface="Courier New" panose="02070309020205020404" pitchFamily="49" charset="0"/>
                </a:rPr>
                <a:t>|</a:t>
              </a:r>
              <a:r>
                <a:rPr lang="en-US" altLang="zh-CN" sz="1400" b="1">
                  <a:latin typeface="Courier New" panose="02070309020205020404" pitchFamily="49" charset="0"/>
                </a:rPr>
                <a:t> varchar(255)</a:t>
              </a:r>
              <a:r>
                <a:rPr lang="en-US" altLang="zh-CN" sz="1400">
                  <a:latin typeface="Courier New" panose="02070309020205020404" pitchFamily="49" charset="0"/>
                </a:rPr>
                <a:t> |</a:t>
              </a:r>
              <a:r>
                <a:rPr lang="en-US" altLang="zh-CN" sz="1400" b="1">
                  <a:latin typeface="Courier New" panose="02070309020205020404" pitchFamily="49" charset="0"/>
                </a:rPr>
                <a:t> YES  </a:t>
              </a:r>
              <a:r>
                <a:rPr lang="en-US" altLang="zh-CN" sz="1400">
                  <a:latin typeface="Courier New" panose="02070309020205020404" pitchFamily="49" charset="0"/>
                </a:rPr>
                <a:t>|     |</a:t>
              </a:r>
              <a:r>
                <a:rPr lang="en-US" altLang="zh-CN" sz="1400" b="1">
                  <a:latin typeface="Courier New" panose="02070309020205020404" pitchFamily="49" charset="0"/>
                </a:rPr>
                <a:t> NULL    </a:t>
              </a:r>
              <a:r>
                <a:rPr lang="en-US" altLang="zh-CN" sz="1400">
                  <a:latin typeface="Courier New" panose="02070309020205020404" pitchFamily="49" charset="0"/>
                </a:rPr>
                <a:t>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4 rows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530305" y="2292350"/>
              <a:ext cx="6002113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将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数据表中名为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description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的字段修改为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des</a:t>
              </a:r>
              <a:endParaRPr lang="en-US" altLang="zh-CN" b="1" u="sng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4282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4283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339850" y="2292350"/>
            <a:ext cx="7593013" cy="2789238"/>
            <a:chOff x="1339653" y="2292350"/>
            <a:chExt cx="7592788" cy="2789983"/>
          </a:xfrm>
        </p:grpSpPr>
        <p:sp>
          <p:nvSpPr>
            <p:cNvPr id="54279" name="矩形 2"/>
            <p:cNvSpPr>
              <a:spLocks noChangeArrowheads="1"/>
            </p:cNvSpPr>
            <p:nvPr/>
          </p:nvSpPr>
          <p:spPr bwMode="auto">
            <a:xfrm>
              <a:off x="1339663" y="2785763"/>
              <a:ext cx="564588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ALTER TABLE my_goods MODIFY des CHAR(255);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(0.03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Records: 0  Duplicates: 0  Warnings: 0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54280" name="矩形 4"/>
            <p:cNvSpPr>
              <a:spLocks noChangeArrowheads="1"/>
            </p:cNvSpPr>
            <p:nvPr/>
          </p:nvSpPr>
          <p:spPr bwMode="auto">
            <a:xfrm>
              <a:off x="1339653" y="3481895"/>
              <a:ext cx="6464595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DESC my_goods des;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Field | Type      | Null | Key | Default | Extra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des   | </a:t>
              </a:r>
              <a:r>
                <a:rPr lang="en-US" altLang="zh-CN" sz="1400" b="1">
                  <a:latin typeface="Courier New" panose="02070309020205020404" pitchFamily="49" charset="0"/>
                </a:rPr>
                <a:t>char(255) </a:t>
              </a:r>
              <a:r>
                <a:rPr lang="en-US" altLang="zh-CN" sz="1400">
                  <a:latin typeface="Courier New" panose="02070309020205020404" pitchFamily="49" charset="0"/>
                </a:rPr>
                <a:t>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1 row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530147" y="2292350"/>
              <a:ext cx="7402294" cy="3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将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数据表中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des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字段的类型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VARCHAR (255)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改为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CHAR(255)</a:t>
              </a:r>
              <a:endParaRPr lang="en-US" altLang="zh-CN" b="1" u="sng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6330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6331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328738" y="2122488"/>
            <a:ext cx="7326312" cy="3473450"/>
            <a:chOff x="1329036" y="2122222"/>
            <a:chExt cx="7325837" cy="3474019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530635" y="2122222"/>
              <a:ext cx="5825747" cy="369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将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表中最后一个字段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des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移动到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name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字段后</a:t>
              </a:r>
              <a:endParaRPr lang="zh-CN" altLang="en-US" b="1" u="sng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56328" name="矩形 4"/>
            <p:cNvSpPr>
              <a:spLocks noChangeArrowheads="1"/>
            </p:cNvSpPr>
            <p:nvPr/>
          </p:nvSpPr>
          <p:spPr bwMode="auto">
            <a:xfrm>
              <a:off x="1329036" y="2668707"/>
              <a:ext cx="728330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ALTER TABLE my_goods MODIFY des VARCHAR(255) AFTER name;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(0.03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Records: 0  Duplicates: 0  Warnings: 0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9036" y="3349560"/>
              <a:ext cx="7325837" cy="22466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DESC my_goods;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| Field | Type         | Null | Key | Default | Extra 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| id    | int(11)    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| name  | varchar(32)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| des   | varchar(255)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| price | int(11)    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4 rows in set (0.00 sec)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8378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8379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296988" y="2122488"/>
            <a:ext cx="7585075" cy="3624262"/>
            <a:chOff x="1297123" y="2122222"/>
            <a:chExt cx="7584282" cy="3624032"/>
          </a:xfrm>
        </p:grpSpPr>
        <p:sp>
          <p:nvSpPr>
            <p:cNvPr id="58375" name="矩形 1"/>
            <p:cNvSpPr>
              <a:spLocks noChangeArrowheads="1"/>
            </p:cNvSpPr>
            <p:nvPr/>
          </p:nvSpPr>
          <p:spPr bwMode="auto">
            <a:xfrm>
              <a:off x="1297123" y="2590699"/>
              <a:ext cx="593296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ALTER TABLE my_goods ADD num INT AFTER name;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(0.01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Records: 0  Duplicates: 0  Warnings: 0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97123" y="3284198"/>
              <a:ext cx="6539816" cy="24620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</a:rPr>
                <a:t>DESC my_goods;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| Field | Type         | Null | Key | Default | Extra 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| id    | int(11)    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| name  | varchar(32)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</a:rPr>
                <a:t>|</a:t>
              </a: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 </a:t>
              </a: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</a:rPr>
                <a:t>num   | int(11)      | YES  |     | NULL    |</a:t>
              </a: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       </a:t>
              </a: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</a:rPr>
                <a:t>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| des   | varchar(255)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| price | int(11)      | YES  |     | NULL    |       |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+-------+--------------+------+-----+---------+-------+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</a:rPr>
                <a:t>5 rows in set (0.00 sec)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38394" y="2122222"/>
              <a:ext cx="7543011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在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数据表中字段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name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后新增一个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num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字段，表示商品的数量</a:t>
              </a:r>
              <a:endParaRPr lang="zh-CN" altLang="en-US" b="1" u="sng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0426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0427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327150" y="2292350"/>
            <a:ext cx="6913563" cy="3390900"/>
            <a:chOff x="1327727" y="2292350"/>
            <a:chExt cx="6912503" cy="3391023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530896" y="2292350"/>
              <a:ext cx="3685610" cy="369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删除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数据表中</a:t>
              </a:r>
              <a:r>
                <a:rPr lang="en-US" altLang="zh-CN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num</a:t>
              </a: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字段</a:t>
              </a:r>
              <a:endParaRPr lang="zh-CN" altLang="en-US" b="1" u="sng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0424" name="矩形 1"/>
            <p:cNvSpPr>
              <a:spLocks noChangeArrowheads="1"/>
            </p:cNvSpPr>
            <p:nvPr/>
          </p:nvSpPr>
          <p:spPr bwMode="auto">
            <a:xfrm>
              <a:off x="1327727" y="2756092"/>
              <a:ext cx="4572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ALTER TABLE my_goods DROP num;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(0.02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Records: 0  Duplicates: 0  Warnings: 0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60425" name="矩形 3"/>
            <p:cNvSpPr>
              <a:spLocks noChangeArrowheads="1"/>
            </p:cNvSpPr>
            <p:nvPr/>
          </p:nvSpPr>
          <p:spPr bwMode="auto">
            <a:xfrm>
              <a:off x="1336377" y="3436604"/>
              <a:ext cx="6903853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DESC my_goods;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Field | Type         | Null | Key | Default | Extra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id</a:t>
              </a:r>
              <a:r>
                <a:rPr lang="en-US" altLang="zh-CN" sz="1400">
                  <a:latin typeface="Courier New" panose="02070309020205020404" pitchFamily="49" charset="0"/>
                </a:rPr>
                <a:t>    | int(11)    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name  </a:t>
              </a:r>
              <a:r>
                <a:rPr lang="en-US" altLang="zh-CN" sz="1400">
                  <a:latin typeface="Courier New" panose="02070309020205020404" pitchFamily="49" charset="0"/>
                </a:rPr>
                <a:t>| varchar(32)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des   </a:t>
              </a:r>
              <a:r>
                <a:rPr lang="en-US" altLang="zh-CN" sz="1400">
                  <a:latin typeface="Courier New" panose="02070309020205020404" pitchFamily="49" charset="0"/>
                </a:rPr>
                <a:t>| varchar(255)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price</a:t>
              </a:r>
              <a:r>
                <a:rPr lang="en-US" altLang="zh-CN" sz="1400">
                  <a:latin typeface="Courier New" panose="02070309020205020404" pitchFamily="49" charset="0"/>
                </a:rPr>
                <a:t> | int(11)      | YES  |     | NULL    |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+-------+--------------+------+-----+---------+-------+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4 rows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7653" name="矩形 2"/>
          <p:cNvSpPr>
            <a:spLocks noChangeArrowheads="1"/>
          </p:cNvSpPr>
          <p:nvPr/>
        </p:nvSpPr>
        <p:spPr bwMode="auto">
          <a:xfrm>
            <a:off x="1763713" y="2251075"/>
            <a:ext cx="59674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CREATE TABLE goods (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    -&gt;   id INT COMMENT '</a:t>
            </a:r>
            <a:r>
              <a:rPr lang="zh-CN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编号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    -&gt;   name VARCHAR(32) COMMENT '</a:t>
            </a:r>
            <a:r>
              <a:rPr lang="zh-CN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商品名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    -&gt;   price INT COMMENT '</a:t>
            </a:r>
            <a:r>
              <a:rPr lang="zh-CN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价格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    -&gt;   description VARCHAR(255) COMMENT '</a:t>
            </a:r>
            <a:r>
              <a:rPr lang="zh-CN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商品描述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    -&gt; );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Query OK, 0 rows affected (0.01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grpSp>
        <p:nvGrpSpPr>
          <p:cNvPr id="27654" name="组合 10"/>
          <p:cNvGrpSpPr/>
          <p:nvPr/>
        </p:nvGrpSpPr>
        <p:grpSpPr bwMode="auto">
          <a:xfrm>
            <a:off x="1019175" y="2722563"/>
            <a:ext cx="655638" cy="657225"/>
            <a:chOff x="765530" y="3286093"/>
            <a:chExt cx="656530" cy="657462"/>
          </a:xfrm>
        </p:grpSpPr>
        <p:sp>
          <p:nvSpPr>
            <p:cNvPr id="27656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657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7655" name="矩形 3"/>
          <p:cNvSpPr>
            <a:spLocks noChangeArrowheads="1"/>
          </p:cNvSpPr>
          <p:nvPr/>
        </p:nvSpPr>
        <p:spPr bwMode="auto">
          <a:xfrm>
            <a:off x="1763713" y="4103688"/>
            <a:ext cx="7262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INT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设置字段数据类型是整型；</a:t>
            </a:r>
            <a:endParaRPr lang="en-US" altLang="zh-CN" smtClean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VARCHAR(L)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表示可变长度的字符串，</a:t>
            </a:r>
            <a:r>
              <a:rPr lang="en-US" altLang="zh-CN" smtClean="0">
                <a:latin typeface="+mn-lt"/>
              </a:rPr>
              <a:t>L</a:t>
            </a:r>
            <a:r>
              <a:rPr lang="zh-CN" altLang="zh-CN" smtClean="0">
                <a:latin typeface="+mn-lt"/>
              </a:rPr>
              <a:t>表示字符数，如</a:t>
            </a:r>
            <a:r>
              <a:rPr lang="en-US" altLang="zh-CN" smtClean="0">
                <a:latin typeface="+mn-lt"/>
              </a:rPr>
              <a:t>VARCHAR(32)</a:t>
            </a:r>
            <a:r>
              <a:rPr lang="zh-CN" altLang="zh-CN" smtClean="0">
                <a:latin typeface="+mn-lt"/>
              </a:rPr>
              <a:t>表示可变的字符数是</a:t>
            </a:r>
            <a:r>
              <a:rPr lang="en-US" altLang="zh-CN" smtClean="0">
                <a:latin typeface="+mn-lt"/>
              </a:rPr>
              <a:t>32</a:t>
            </a:r>
            <a:r>
              <a:rPr lang="zh-CN" altLang="zh-CN" smtClean="0">
                <a:latin typeface="+mn-lt"/>
              </a:rPr>
              <a:t>；</a:t>
            </a:r>
            <a:endParaRPr lang="en-US" altLang="zh-CN" smtClean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mtClean="0">
                <a:latin typeface="+mn-lt"/>
              </a:rPr>
              <a:t>COMMENT</a:t>
            </a:r>
            <a:r>
              <a:rPr lang="zh-CN" altLang="en-US" smtClean="0">
                <a:latin typeface="+mn-lt"/>
              </a:rPr>
              <a:t>：</a:t>
            </a:r>
            <a:r>
              <a:rPr lang="zh-CN" altLang="zh-CN" smtClean="0">
                <a:latin typeface="+mn-lt"/>
              </a:rPr>
              <a:t>创建表时添加注释内容，并将其保存到表结构中。</a:t>
            </a:r>
            <a:endParaRPr lang="zh-CN" altLang="zh-CN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30726" name="组合 13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175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5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336675" y="2292350"/>
            <a:ext cx="6145213" cy="2073275"/>
            <a:chOff x="1336675" y="2292350"/>
            <a:chExt cx="6145213" cy="2073275"/>
          </a:xfrm>
        </p:grpSpPr>
        <p:sp>
          <p:nvSpPr>
            <p:cNvPr id="31751" name="矩形 2"/>
            <p:cNvSpPr>
              <a:spLocks noChangeArrowheads="1"/>
            </p:cNvSpPr>
            <p:nvPr/>
          </p:nvSpPr>
          <p:spPr bwMode="auto">
            <a:xfrm>
              <a:off x="1336675" y="2765425"/>
              <a:ext cx="614521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CREATE TABLE new_goods (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  id INT COMMENT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编号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',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  name VARCHAR(32) COMMENT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商品名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',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  price INT COMMENT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价格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',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  description VARCHAR(255) COMMENT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商品描述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);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(0.01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30727" name="矩形 16"/>
            <p:cNvSpPr>
              <a:spLocks noChangeArrowheads="1"/>
            </p:cNvSpPr>
            <p:nvPr/>
          </p:nvSpPr>
          <p:spPr bwMode="auto">
            <a:xfrm>
              <a:off x="1530350" y="2292350"/>
              <a:ext cx="58626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为演示案例做准备</a:t>
              </a:r>
              <a:r>
                <a:rPr lang="zh-CN" altLang="en-US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，在</a:t>
              </a:r>
              <a:r>
                <a:rPr lang="en-US" altLang="zh-CN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mydb</a:t>
              </a:r>
              <a:r>
                <a:rPr lang="zh-CN" altLang="en-US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数据库下再创建一张数据表</a:t>
              </a:r>
              <a:endParaRPr lang="zh-CN" altLang="en-US" b="1" u="sng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1749" name="矩形 3"/>
          <p:cNvSpPr>
            <a:spLocks noChangeArrowheads="1"/>
          </p:cNvSpPr>
          <p:nvPr/>
        </p:nvSpPr>
        <p:spPr bwMode="auto">
          <a:xfrm>
            <a:off x="1098550" y="2732088"/>
            <a:ext cx="3105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① 查看所有数据表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SHOW TABLES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Tables_in_mydb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goods          |</a:t>
            </a:r>
            <a:endParaRPr lang="en-US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new_goods     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1 rows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sp>
        <p:nvSpPr>
          <p:cNvPr id="31750" name="矩形 4"/>
          <p:cNvSpPr>
            <a:spLocks noChangeArrowheads="1"/>
          </p:cNvSpPr>
          <p:nvPr/>
        </p:nvSpPr>
        <p:spPr bwMode="auto">
          <a:xfrm>
            <a:off x="4438650" y="2713038"/>
            <a:ext cx="41735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② 查看名称中含有</a:t>
            </a:r>
            <a:r>
              <a:rPr lang="en-US" altLang="zh-CN" sz="1400">
                <a:latin typeface="Courier New" panose="02070309020205020404" pitchFamily="49" charset="0"/>
              </a:rPr>
              <a:t>new</a:t>
            </a:r>
            <a:r>
              <a:rPr lang="zh-CN" altLang="zh-CN" sz="1400">
                <a:latin typeface="Courier New" panose="02070309020205020404" pitchFamily="49" charset="0"/>
              </a:rPr>
              <a:t>的数据表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SHOW TABLES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 LIKE '%new%'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Tables_in_mydb (%new%)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new_goods       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1 row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7897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7898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347788" y="2292350"/>
            <a:ext cx="6858000" cy="2708275"/>
            <a:chOff x="1347855" y="2292350"/>
            <a:chExt cx="6858000" cy="2708406"/>
          </a:xfrm>
        </p:grpSpPr>
        <p:sp>
          <p:nvSpPr>
            <p:cNvPr id="37895" name="矩形 2"/>
            <p:cNvSpPr>
              <a:spLocks noChangeArrowheads="1"/>
            </p:cNvSpPr>
            <p:nvPr/>
          </p:nvSpPr>
          <p:spPr bwMode="auto">
            <a:xfrm>
              <a:off x="1347855" y="2753987"/>
              <a:ext cx="6858000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</a:t>
              </a:r>
              <a:r>
                <a:rPr lang="en-US" altLang="zh-CN" sz="1400" b="1">
                  <a:latin typeface="Courier New" panose="02070309020205020404" pitchFamily="49" charset="0"/>
                </a:rPr>
                <a:t>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RENAME TABLE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 new_goods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TO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 my_goods;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0 rows affected (0.01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SHOW TABLES;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Tables_in_mydb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goods         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</a:t>
              </a:r>
              <a:r>
                <a:rPr lang="en-US" altLang="zh-CN" sz="1400" b="1">
                  <a:latin typeface="Courier New" panose="02070309020205020404" pitchFamily="49" charset="0"/>
                </a:rPr>
                <a:t>my_goods       </a:t>
              </a:r>
              <a:r>
                <a:rPr lang="en-US" altLang="zh-CN" sz="1400">
                  <a:latin typeface="Courier New" panose="02070309020205020404" pitchFamily="49" charset="0"/>
                </a:rPr>
                <a:t>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2 rows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530417" y="2292350"/>
              <a:ext cx="4467225" cy="369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将</a:t>
              </a:r>
              <a:r>
                <a:rPr lang="en-US" altLang="zh-CN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new_goods</a:t>
              </a:r>
              <a:r>
                <a:rPr lang="zh-CN" altLang="en-US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表的名称修改为</a:t>
              </a:r>
              <a:r>
                <a:rPr lang="en-US" altLang="zh-CN" b="1" u="sng" smtClean="0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my_goods</a:t>
              </a:r>
              <a:endParaRPr lang="zh-CN" altLang="en-US" b="1" u="sng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994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71613" y="2078038"/>
            <a:ext cx="7256462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① 将</a:t>
            </a:r>
            <a:r>
              <a:rPr lang="en-US" altLang="zh-CN" sz="1400">
                <a:latin typeface="Courier New" panose="02070309020205020404" pitchFamily="49" charset="0"/>
              </a:rPr>
              <a:t>my_goods</a:t>
            </a:r>
            <a:r>
              <a:rPr lang="zh-CN" altLang="zh-CN" sz="1400">
                <a:latin typeface="Courier New" panose="02070309020205020404" pitchFamily="49" charset="0"/>
              </a:rPr>
              <a:t>数据表的字符集改为</a:t>
            </a:r>
            <a:r>
              <a:rPr lang="en-US" altLang="zh-CN" sz="1400">
                <a:latin typeface="Courier New" panose="02070309020205020404" pitchFamily="49" charset="0"/>
              </a:rPr>
              <a:t>utf8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ALTER TABLE my_goods CHARSET = utf8;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Query OK, 0 rows affected (0.01 sec)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Records: 0  Duplicates: 0  Warnings: 0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② 查看修改结果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SHOW CREATE TABLE my_goods \G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*************************** 1. row ***************************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        Table: my_goods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Create Table: CREATE TABLE `my_goods` (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  `id` int(11) DEFAULT NULL COMMENT '</a:t>
            </a:r>
            <a:r>
              <a:rPr lang="zh-CN" altLang="zh-CN" sz="1400">
                <a:latin typeface="Courier New" panose="02070309020205020404" pitchFamily="49" charset="0"/>
              </a:rPr>
              <a:t>编号</a:t>
            </a:r>
            <a:r>
              <a:rPr lang="en-US" altLang="zh-CN" sz="1400">
                <a:latin typeface="Courier New" panose="02070309020205020404" pitchFamily="49" charset="0"/>
              </a:rPr>
              <a:t>',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  `name` varchar(32) CHARACTER SET latin1 DEFAULT NULL COMMENT '</a:t>
            </a:r>
            <a:r>
              <a:rPr lang="zh-CN" altLang="zh-CN" sz="1400">
                <a:latin typeface="Courier New" panose="02070309020205020404" pitchFamily="49" charset="0"/>
              </a:rPr>
              <a:t>商品名</a:t>
            </a:r>
            <a:r>
              <a:rPr lang="en-US" altLang="zh-CN" sz="1400">
                <a:latin typeface="Courier New" panose="02070309020205020404" pitchFamily="49" charset="0"/>
              </a:rPr>
              <a:t>',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  `price` int(11) DEFAULT NULL COMMENT '</a:t>
            </a:r>
            <a:r>
              <a:rPr lang="zh-CN" altLang="zh-CN" sz="1400">
                <a:latin typeface="Courier New" panose="02070309020205020404" pitchFamily="49" charset="0"/>
              </a:rPr>
              <a:t>价格</a:t>
            </a:r>
            <a:r>
              <a:rPr lang="en-US" altLang="zh-CN" sz="1400">
                <a:latin typeface="Courier New" panose="02070309020205020404" pitchFamily="49" charset="0"/>
              </a:rPr>
              <a:t>',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  `description` varchar(255) CHARACTER SET latin1 DEFAULT NULL COMMENT '</a:t>
            </a:r>
            <a:r>
              <a:rPr lang="zh-CN" altLang="zh-CN" sz="1400">
                <a:latin typeface="Courier New" panose="02070309020205020404" pitchFamily="49" charset="0"/>
              </a:rPr>
              <a:t>商品描述</a:t>
            </a:r>
            <a:r>
              <a:rPr lang="en-US" altLang="zh-CN" sz="1400">
                <a:latin typeface="Courier New" panose="02070309020205020404" pitchFamily="49" charset="0"/>
              </a:rPr>
              <a:t>'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) ENGINE=InnoDB DEFAULT </a:t>
            </a:r>
            <a:r>
              <a:rPr lang="en-US" altLang="zh-CN" sz="1400" b="1">
                <a:latin typeface="Courier New" panose="02070309020205020404" pitchFamily="49" charset="0"/>
              </a:rPr>
              <a:t>CHARSET=utf8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1 row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66850" y="2097088"/>
            <a:ext cx="69770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① 所有字段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DESC my_goods;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</a:t>
            </a:r>
            <a:r>
              <a:rPr lang="en-US" altLang="zh-CN" sz="1400" b="1">
                <a:latin typeface="Courier New" panose="02070309020205020404" pitchFamily="49" charset="0"/>
              </a:rPr>
              <a:t>Field</a:t>
            </a:r>
            <a:r>
              <a:rPr lang="en-US" altLang="zh-CN" sz="1400">
                <a:latin typeface="Courier New" panose="02070309020205020404" pitchFamily="49" charset="0"/>
              </a:rPr>
              <a:t>       | </a:t>
            </a:r>
            <a:r>
              <a:rPr lang="en-US" altLang="zh-CN" sz="1400" b="1">
                <a:latin typeface="Courier New" panose="02070309020205020404" pitchFamily="49" charset="0"/>
              </a:rPr>
              <a:t>Type         </a:t>
            </a:r>
            <a:r>
              <a:rPr lang="en-US" altLang="zh-CN" sz="1400">
                <a:latin typeface="Courier New" panose="02070309020205020404" pitchFamily="49" charset="0"/>
              </a:rPr>
              <a:t>| </a:t>
            </a:r>
            <a:r>
              <a:rPr lang="en-US" altLang="zh-CN" sz="1400" b="1">
                <a:latin typeface="Courier New" panose="02070309020205020404" pitchFamily="49" charset="0"/>
              </a:rPr>
              <a:t>Null</a:t>
            </a:r>
            <a:r>
              <a:rPr lang="en-US" altLang="zh-CN" sz="1400">
                <a:latin typeface="Courier New" panose="02070309020205020404" pitchFamily="49" charset="0"/>
              </a:rPr>
              <a:t> | </a:t>
            </a:r>
            <a:r>
              <a:rPr lang="en-US" altLang="zh-CN" sz="1400" b="1">
                <a:latin typeface="Courier New" panose="02070309020205020404" pitchFamily="49" charset="0"/>
              </a:rPr>
              <a:t>Key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Default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Extra</a:t>
            </a:r>
            <a:r>
              <a:rPr lang="en-US" altLang="zh-CN" sz="1400">
                <a:latin typeface="Courier New" panose="02070309020205020404" pitchFamily="49" charset="0"/>
              </a:rPr>
              <a:t>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id          | int(11)      | YES  |     | NULL    |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name        | varchar(32)  | YES  |     | NULL    |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price       | int(11)      | YES  |     | NULL    |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description | varchar(255) | YES  |     | NULL    |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4 rows in set (0.00 sec)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# </a:t>
            </a:r>
            <a:r>
              <a:rPr lang="zh-CN" altLang="zh-CN" sz="1400">
                <a:latin typeface="Courier New" panose="02070309020205020404" pitchFamily="49" charset="0"/>
              </a:rPr>
              <a:t>②</a:t>
            </a:r>
            <a:r>
              <a:rPr lang="en-US" altLang="zh-CN" sz="1400">
                <a:latin typeface="Courier New" panose="02070309020205020404" pitchFamily="49" charset="0"/>
              </a:rPr>
              <a:t> name</a:t>
            </a:r>
            <a:r>
              <a:rPr lang="zh-CN" altLang="zh-CN" sz="1400">
                <a:latin typeface="Courier New" panose="02070309020205020404" pitchFamily="49" charset="0"/>
              </a:rPr>
              <a:t>字段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DESC my_goods name;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+-------+-------------+------+-----+---------+-------+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</a:t>
            </a:r>
            <a:r>
              <a:rPr lang="en-US" altLang="zh-CN" sz="1400" b="1">
                <a:latin typeface="Courier New" panose="02070309020205020404" pitchFamily="49" charset="0"/>
              </a:rPr>
              <a:t>Field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Type        </a:t>
            </a:r>
            <a:r>
              <a:rPr lang="en-US" altLang="zh-CN" sz="1400">
                <a:latin typeface="Courier New" panose="02070309020205020404" pitchFamily="49" charset="0"/>
              </a:rPr>
              <a:t>| </a:t>
            </a:r>
            <a:r>
              <a:rPr lang="en-US" altLang="zh-CN" sz="1400" b="1">
                <a:latin typeface="Courier New" panose="02070309020205020404" pitchFamily="49" charset="0"/>
              </a:rPr>
              <a:t>Null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Key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Default</a:t>
            </a:r>
            <a:r>
              <a:rPr lang="en-US" altLang="zh-CN" sz="1400">
                <a:latin typeface="Courier New" panose="02070309020205020404" pitchFamily="49" charset="0"/>
              </a:rPr>
              <a:t> | </a:t>
            </a:r>
            <a:r>
              <a:rPr lang="en-US" altLang="zh-CN" sz="1400" b="1">
                <a:latin typeface="Courier New" panose="02070309020205020404" pitchFamily="49" charset="0"/>
              </a:rPr>
              <a:t>Extra</a:t>
            </a:r>
            <a:r>
              <a:rPr lang="en-US" altLang="zh-CN" sz="1400">
                <a:latin typeface="Courier New" panose="02070309020205020404" pitchFamily="49" charset="0"/>
              </a:rPr>
              <a:t>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+-------+-------------+------+-----+---------+-------+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name  | varchar(32) | YES  |     | NULL    |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+-------+-------------+------+-----+---------+-------+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1 row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3015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3016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6388" y="2209800"/>
            <a:ext cx="6523037" cy="28924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SHOW CREATE TABLE my_goods \G</a:t>
            </a:r>
            <a:endParaRPr lang="zh-CN" altLang="zh-CN" sz="1400">
              <a:solidFill>
                <a:srgbClr val="FF0000"/>
              </a:solidFill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*************************** 1. row ***************************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      </a:t>
            </a:r>
            <a:r>
              <a:rPr lang="en-US" altLang="zh-CN" sz="1400" b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: my_goods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9235">
              <a:spcAft>
                <a:spcPts val="0"/>
              </a:spcAft>
              <a:defRPr/>
            </a:pPr>
            <a:r>
              <a:rPr lang="en-US" altLang="zh-CN" sz="1400" b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Create Table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: CREATE TABLE `my_goods` (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`id` int(11) DEFAULT NULL COMMENT '</a:t>
            </a:r>
            <a:r>
              <a: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编号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`name` varchar(32) CHARACTER SET latin1 DEFAULT NULL COMMENT '</a:t>
            </a:r>
            <a:r>
              <a: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商品名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`price` int(11) DEFAULT NULL COMMENT '</a:t>
            </a:r>
            <a:r>
              <a: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价格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  `description` varchar(255) CHARACTER SET latin1 DEFAULT NULL COMMENT '</a:t>
            </a:r>
            <a:r>
              <a: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商品描述</a:t>
            </a: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400" b="1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ENGINE=InnoDB DEFAULT CHARSET=utf8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1 row in set (0.00 sec)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6088" name="等腰三角形 15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089" name="等腰三角形 16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4800" y="5195888"/>
            <a:ext cx="5586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Table</a:t>
            </a:r>
            <a:r>
              <a:rPr lang="zh-CN" altLang="zh-CN"/>
              <a:t>表示查询的表名称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Create Table</a:t>
            </a:r>
            <a:r>
              <a:rPr lang="zh-CN" altLang="zh-CN"/>
              <a:t>表示创建该数据表的</a:t>
            </a:r>
            <a:r>
              <a:rPr lang="en-US" altLang="zh-CN"/>
              <a:t>SQL</a:t>
            </a:r>
            <a:r>
              <a:rPr lang="zh-CN" altLang="zh-CN"/>
              <a:t>语句。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2.2 </a:t>
            </a:r>
            <a:r>
              <a:rPr lang="zh-CN" altLang="en-US" smtClean="0"/>
              <a:t>数据表操作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66813" y="2046288"/>
            <a:ext cx="76898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</a:rPr>
              <a:t>SHOW FULL COLUMNS FROM my_goods;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+-------------+--------------+-------------------+------+-----+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Field       | Type         | </a:t>
            </a:r>
            <a:r>
              <a:rPr lang="en-US" altLang="zh-CN" sz="1400" b="1">
                <a:latin typeface="Courier New" panose="02070309020205020404" pitchFamily="49" charset="0"/>
              </a:rPr>
              <a:t>Collation</a:t>
            </a:r>
            <a:r>
              <a:rPr lang="en-US" altLang="zh-CN" sz="1400">
                <a:latin typeface="Courier New" panose="02070309020205020404" pitchFamily="49" charset="0"/>
              </a:rPr>
              <a:t>         | Null | Key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+-------------+--------------+-------------------+------+-----+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id          | int(11)      | NULL              | YES  |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name        | varchar(32)  | latin1_swedish_ci | YES  |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price       | int(11)      | NULL              | YES  |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description | varchar(255) | latin1_swedish_ci | YES  |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+-------------+--------------+-------------------+------+-----+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+---------+-------+---------------------------------+----------+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Default | Extra | </a:t>
            </a:r>
            <a:r>
              <a:rPr lang="en-US" altLang="zh-CN" sz="1400" b="1">
                <a:latin typeface="Courier New" panose="02070309020205020404" pitchFamily="49" charset="0"/>
              </a:rPr>
              <a:t>Privileges</a:t>
            </a:r>
            <a:r>
              <a:rPr lang="en-US" altLang="zh-CN" sz="1400">
                <a:latin typeface="Courier New" panose="02070309020205020404" pitchFamily="49" charset="0"/>
              </a:rPr>
              <a:t>                      | </a:t>
            </a:r>
            <a:r>
              <a:rPr lang="en-US" altLang="zh-CN" sz="1400" b="1">
                <a:latin typeface="Courier New" panose="02070309020205020404" pitchFamily="49" charset="0"/>
              </a:rPr>
              <a:t>Comment</a:t>
            </a:r>
            <a:r>
              <a:rPr lang="en-US" altLang="zh-CN" sz="1400">
                <a:latin typeface="Courier New" panose="02070309020205020404" pitchFamily="49" charset="0"/>
              </a:rPr>
              <a:t>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+---------+-------+---------------------------------+----------+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 NULL    |       | select,insert,update,references | </a:t>
            </a:r>
            <a:r>
              <a:rPr lang="zh-CN" altLang="zh-CN" sz="1400">
                <a:latin typeface="Courier New" panose="02070309020205020404" pitchFamily="49" charset="0"/>
              </a:rPr>
              <a:t>编号</a:t>
            </a:r>
            <a:r>
              <a:rPr lang="en-US" altLang="zh-CN" sz="1400">
                <a:latin typeface="Courier New" panose="02070309020205020404" pitchFamily="49" charset="0"/>
              </a:rPr>
              <a:t>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anose="02070309020205020404" pitchFamily="49" charset="0"/>
              </a:rPr>
              <a:t>商品名</a:t>
            </a:r>
            <a:r>
              <a:rPr lang="en-US" altLang="zh-CN" sz="1400">
                <a:latin typeface="Courier New" panose="02070309020205020404" pitchFamily="49" charset="0"/>
              </a:rPr>
              <a:t>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anose="02070309020205020404" pitchFamily="49" charset="0"/>
              </a:rPr>
              <a:t>价格</a:t>
            </a:r>
            <a:r>
              <a:rPr lang="en-US" altLang="zh-CN" sz="1400">
                <a:latin typeface="Courier New" panose="02070309020205020404" pitchFamily="49" charset="0"/>
              </a:rPr>
              <a:t>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anose="02070309020205020404" pitchFamily="49" charset="0"/>
              </a:rPr>
              <a:t>商品描述</a:t>
            </a:r>
            <a:r>
              <a:rPr lang="en-US" altLang="zh-CN" sz="1400">
                <a:latin typeface="Courier New" panose="02070309020205020404" pitchFamily="49" charset="0"/>
              </a:rPr>
              <a:t>   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+---------+------+----------------------------------+----------+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4 rows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8135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8136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8629</Words>
  <Application>WPS 演示</Application>
  <PresentationFormat>全屏显示(4:3)</PresentationFormat>
  <Paragraphs>297</Paragraphs>
  <Slides>14</Slides>
  <Notes>111</Notes>
  <HiddenSlides>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Times New Roman</vt:lpstr>
      <vt:lpstr>Broadway</vt:lpstr>
      <vt:lpstr>Courier New</vt:lpstr>
      <vt:lpstr>Courier New</vt:lpstr>
      <vt:lpstr>Arial Unicode MS</vt:lpstr>
      <vt:lpstr>默认设计模板</vt:lpstr>
      <vt:lpstr>2.1 数据库操作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2.2 数据表操作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邹锐涛</cp:lastModifiedBy>
  <cp:revision>457</cp:revision>
  <dcterms:created xsi:type="dcterms:W3CDTF">2013-01-25T01:44:00Z</dcterms:created>
  <dcterms:modified xsi:type="dcterms:W3CDTF">2022-03-09T13:26:14Z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4E58971342F844AB89FB6605C594D9CD</vt:lpwstr>
  </property>
</Properties>
</file>