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432" r:id="rId3"/>
    <p:sldId id="411" r:id="rId5"/>
    <p:sldId id="413" r:id="rId6"/>
    <p:sldId id="417" r:id="rId7"/>
    <p:sldId id="419" r:id="rId8"/>
    <p:sldId id="422" r:id="rId9"/>
    <p:sldId id="423" r:id="rId10"/>
    <p:sldId id="424" r:id="rId11"/>
    <p:sldId id="426" r:id="rId12"/>
  </p:sldIdLst>
  <p:sldSz cx="9144000" cy="6858000" type="screen4x3"/>
  <p:notesSz cx="6858000" cy="9144000"/>
  <p:custShowLst>
    <p:custShow name="自定义放映 1" id="0">
      <p:sldLst/>
    </p:custShow>
  </p:custShowLst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E3"/>
    <a:srgbClr val="FFFFFF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130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50DB156-4F03-4716-9725-FDB684D169E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6F695E5-2073-4C26-851E-15681E77BE5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E4259C1-2EC4-4CD8-B0D0-B9274ED331E7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26AB951-5C14-4044-8563-E0C08525A4A2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4098A88-3779-4B82-AD8F-19CFB5E6E20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7F6A3E1-1DA1-4647-AF36-D8AC0D7D3F6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E1AC383-DC17-432A-8094-38443F88BDCE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15C243C-0DEE-4A3E-B5F3-65A1AE910AEE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EB52C71-F994-4A23-9868-9F153E3673D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>
                <a:cs typeface="Times New Roman" panose="02020603050405020304" pitchFamily="18" charset="0"/>
              </a:rPr>
              <a:t>2.1 </a:t>
            </a:r>
            <a:r>
              <a:rPr lang="zh-CN" altLang="en-US" smtClean="0">
                <a:cs typeface="Times New Roman" panose="02020603050405020304" pitchFamily="18" charset="0"/>
              </a:rPr>
              <a:t>数据库操作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1523" y="344488"/>
            <a:ext cx="4703762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2-3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操作随堂练习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9"/>
          <p:cNvSpPr txBox="1"/>
          <p:nvPr/>
        </p:nvSpPr>
        <p:spPr>
          <a:xfrm>
            <a:off x="353695" y="1154430"/>
            <a:ext cx="8753475" cy="42462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要求：把下面的操作，依次完成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提交：word文档命名为【学号+姓名（2-3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数据操作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）】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内容要求：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1.全屏copy，能反映出全部MySQL操作界面和sql命令内容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2.显示结果：全屏copy，要求对每一次的sql编程，实现“实践需求的一个小括号内容”后，都显示结果。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提交方式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提交截止时间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：本章结束后，下一章内容开始前。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279525" y="2378075"/>
            <a:ext cx="7267575" cy="2076450"/>
            <a:chOff x="1196737" y="2223040"/>
            <a:chExt cx="7266779" cy="2077834"/>
          </a:xfrm>
        </p:grpSpPr>
        <p:sp>
          <p:nvSpPr>
            <p:cNvPr id="3" name="矩形 2"/>
            <p:cNvSpPr/>
            <p:nvPr/>
          </p:nvSpPr>
          <p:spPr>
            <a:xfrm>
              <a:off x="1441185" y="2223040"/>
              <a:ext cx="7022331" cy="11548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为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goods</a:t>
              </a:r>
              <a:r>
                <a:rPr lang="zh-CN" altLang="zh-CN" b="1" u="sng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表添加一条商品记录</a:t>
              </a:r>
              <a:endParaRPr lang="en-US" altLang="zh-C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400"/>
                <a:t>编号</a:t>
              </a:r>
              <a:r>
                <a:rPr lang="zh-CN" altLang="en-US" sz="1400"/>
                <a:t>：</a:t>
              </a:r>
              <a:r>
                <a:rPr lang="en-US" altLang="zh-CN" sz="1400"/>
                <a:t>1                               </a:t>
              </a:r>
              <a:r>
                <a:rPr lang="zh-CN" altLang="zh-CN" sz="1400"/>
                <a:t>商品名</a:t>
              </a:r>
              <a:r>
                <a:rPr lang="zh-CN" altLang="en-US" sz="1400"/>
                <a:t>：</a:t>
              </a:r>
              <a:r>
                <a:rPr lang="en-US" altLang="zh-CN" sz="1400"/>
                <a:t>notebook</a:t>
              </a:r>
              <a:endParaRPr lang="en-US" altLang="zh-CN" sz="1400"/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400"/>
                <a:t>售价</a:t>
              </a:r>
              <a:r>
                <a:rPr lang="zh-CN" altLang="en-US" sz="1400"/>
                <a:t>：</a:t>
              </a:r>
              <a:r>
                <a:rPr lang="en-US" altLang="zh-CN" sz="1400"/>
                <a:t>4998</a:t>
              </a:r>
              <a:r>
                <a:rPr lang="zh-CN" altLang="zh-CN" sz="1400"/>
                <a:t>元</a:t>
              </a:r>
              <a:r>
                <a:rPr lang="en-US" altLang="zh-CN" sz="1400"/>
                <a:t>                      </a:t>
              </a:r>
              <a:r>
                <a:rPr lang="zh-CN" altLang="zh-CN" sz="1400"/>
                <a:t>描述信息</a:t>
              </a:r>
              <a:r>
                <a:rPr lang="zh-CN" altLang="en-US" sz="1400"/>
                <a:t>：</a:t>
              </a:r>
              <a:r>
                <a:rPr lang="en-US" altLang="zh-CN" sz="1400"/>
                <a:t>High cost performance </a:t>
              </a:r>
              <a:endParaRPr lang="zh-CN" altLang="en-US" sz="1400"/>
            </a:p>
          </p:txBody>
        </p:sp>
        <p:sp>
          <p:nvSpPr>
            <p:cNvPr id="64522" name="矩形 4"/>
            <p:cNvSpPr>
              <a:spLocks noChangeArrowheads="1"/>
            </p:cNvSpPr>
            <p:nvPr/>
          </p:nvSpPr>
          <p:spPr bwMode="auto">
            <a:xfrm>
              <a:off x="1196737" y="3562210"/>
              <a:ext cx="711318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 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INSERT INTO goods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    -&gt; 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VALUES (1, 'notebook', 4998, 'High cost performance');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1 row affected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64519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4520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1166813" y="2447925"/>
            <a:ext cx="7296150" cy="2063750"/>
            <a:chOff x="1166702" y="2223040"/>
            <a:chExt cx="7296814" cy="2062443"/>
          </a:xfrm>
        </p:grpSpPr>
        <p:sp>
          <p:nvSpPr>
            <p:cNvPr id="66569" name="矩形 5"/>
            <p:cNvSpPr>
              <a:spLocks noChangeArrowheads="1"/>
            </p:cNvSpPr>
            <p:nvPr/>
          </p:nvSpPr>
          <p:spPr bwMode="auto">
            <a:xfrm>
              <a:off x="1180204" y="3211332"/>
              <a:ext cx="71557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INSERT INTO goods (id, name) VALUES (3, 'Mobile phone');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1 row affected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66570" name="矩形 11"/>
            <p:cNvSpPr>
              <a:spLocks noChangeArrowheads="1"/>
            </p:cNvSpPr>
            <p:nvPr/>
          </p:nvSpPr>
          <p:spPr bwMode="auto">
            <a:xfrm>
              <a:off x="1166702" y="3977706"/>
              <a:ext cx="67361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INSERT INTO goods SET id = 3, name = 'Mobile phone';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1364" y="2223040"/>
              <a:ext cx="7022152" cy="8313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为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goods</a:t>
              </a:r>
              <a:r>
                <a:rPr lang="zh-CN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表添加</a:t>
              </a:r>
              <a:r>
                <a:rPr lang="zh-CN" altLang="zh-CN" b="1" u="sng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一条商品记录</a:t>
              </a:r>
              <a:endParaRPr lang="en-US" altLang="zh-CN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400"/>
                <a:t>编号</a:t>
              </a:r>
              <a:r>
                <a:rPr lang="zh-CN" altLang="en-US" sz="1400"/>
                <a:t>：</a:t>
              </a:r>
              <a:r>
                <a:rPr lang="en-US" altLang="zh-CN" sz="1400"/>
                <a:t>3                               </a:t>
              </a:r>
              <a:r>
                <a:rPr lang="zh-CN" altLang="zh-CN" sz="1400"/>
                <a:t>商品名</a:t>
              </a:r>
              <a:r>
                <a:rPr lang="zh-CN" altLang="en-US" sz="1400"/>
                <a:t>：</a:t>
              </a:r>
              <a:r>
                <a:rPr lang="en-US" altLang="zh-CN" sz="1400"/>
                <a:t>Mobile phone</a:t>
              </a:r>
              <a:endParaRPr lang="en-US" altLang="zh-CN" sz="1400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66567" name="等腰三角形 17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6568" name="等腰三角形 18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组合 17"/>
          <p:cNvGrpSpPr/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0666" name="组合 18"/>
            <p:cNvGrpSpPr/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5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0664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0665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452563" y="2519363"/>
            <a:ext cx="7070725" cy="1714500"/>
            <a:chOff x="1393050" y="2329915"/>
            <a:chExt cx="7070466" cy="1713431"/>
          </a:xfrm>
        </p:grpSpPr>
        <p:sp>
          <p:nvSpPr>
            <p:cNvPr id="70662" name="矩形 10"/>
            <p:cNvSpPr>
              <a:spLocks noChangeArrowheads="1"/>
            </p:cNvSpPr>
            <p:nvPr/>
          </p:nvSpPr>
          <p:spPr bwMode="auto">
            <a:xfrm>
              <a:off x="1393050" y="3089239"/>
              <a:ext cx="6858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INSERT INTO goods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VALUES(2, '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笔记本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', 9998, '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续航时间超过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zh-CN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个小时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');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highlight>
                    <a:srgbClr val="FFFF00"/>
                  </a:highlight>
                  <a:latin typeface="Courier New" panose="02070309020205020404" pitchFamily="49" charset="0"/>
                </a:rPr>
                <a:t>ERROR 1366 (HY000):</a:t>
              </a:r>
              <a:r>
                <a:rPr lang="en-US" altLang="zh-CN" sz="1400">
                  <a:latin typeface="Courier New" panose="02070309020205020404" pitchFamily="49" charset="0"/>
                </a:rPr>
                <a:t> Incorrect string value: '\xB1\xCA\xBC\xC7\xB1\xBE' for column 'name' at row 1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0673" y="2329915"/>
              <a:ext cx="7022843" cy="5076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向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goods</a:t>
              </a: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表中输入含有中文的数据</a:t>
              </a:r>
              <a:endParaRPr lang="zh-CN" altLang="en-US" b="1" u="sng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组合 17"/>
          <p:cNvGrpSpPr/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2715" name="组合 18"/>
            <p:cNvGrpSpPr/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  <a:endPara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70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2713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2714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274763" y="2330450"/>
            <a:ext cx="7370762" cy="2619375"/>
            <a:chOff x="1274625" y="2329915"/>
            <a:chExt cx="7370618" cy="2619133"/>
          </a:xfrm>
        </p:grpSpPr>
        <p:sp>
          <p:nvSpPr>
            <p:cNvPr id="16" name="矩形 15"/>
            <p:cNvSpPr/>
            <p:nvPr/>
          </p:nvSpPr>
          <p:spPr>
            <a:xfrm>
              <a:off x="1441309" y="2329915"/>
              <a:ext cx="7022963" cy="5079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修改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表中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name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和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description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anose="02020603050405020304" pitchFamily="18" charset="0"/>
                </a:rPr>
                <a:t>字段的字符集</a:t>
              </a:r>
              <a:endParaRPr lang="zh-CN" altLang="en-US" b="1" u="sng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274625" y="3023589"/>
              <a:ext cx="7370618" cy="1169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ALTER TABLE goods</a:t>
              </a:r>
              <a:endParaRPr lang="zh-CN" altLang="zh-CN" sz="1400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    -&gt; MODIFY name VARCHAR(32) CHARACTER </a:t>
              </a:r>
              <a:r>
                <a:rPr lang="en-US" altLang="zh-CN" sz="1400" b="1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SET utf8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  <a:endParaRPr lang="zh-CN" altLang="zh-CN" sz="1400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    -&gt; MODIFY description VARCHAR(255) CHARACTER </a:t>
              </a:r>
              <a:r>
                <a:rPr lang="en-US" altLang="zh-CN" sz="1400" b="1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SET utf8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;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Query OK, 1 row affected (0.02 sec)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 panose="02070309020205020404"/>
                  <a:ea typeface="宋体" panose="02010600030101010101" pitchFamily="2" charset="-122"/>
                  <a:cs typeface="宋体" panose="02010600030101010101" pitchFamily="2" charset="-122"/>
                </a:rPr>
                <a:t>Records: 1  Duplicates: 0  Warnings: 0</a:t>
              </a:r>
              <a:endParaRPr lang="zh-CN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12" name="矩形 3"/>
            <p:cNvSpPr>
              <a:spLocks noChangeArrowheads="1"/>
            </p:cNvSpPr>
            <p:nvPr/>
          </p:nvSpPr>
          <p:spPr bwMode="auto">
            <a:xfrm>
              <a:off x="1281684" y="4210384"/>
              <a:ext cx="711899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 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INSERT INTO goods</a:t>
              </a:r>
              <a:endParaRPr lang="en-US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    -&gt; VALUES(2, '</a:t>
              </a:r>
              <a:r>
                <a:rPr lang="zh-CN" altLang="en-US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笔记本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', 9998, '</a:t>
              </a:r>
              <a:r>
                <a:rPr lang="zh-CN" altLang="en-US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续航时间超过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zh-CN" altLang="en-US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个小时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');</a:t>
              </a:r>
              <a:endParaRPr lang="en-US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1 row affected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190625" y="2222500"/>
            <a:ext cx="7272338" cy="2530475"/>
            <a:chOff x="1191175" y="2223040"/>
            <a:chExt cx="7272341" cy="2529399"/>
          </a:xfrm>
        </p:grpSpPr>
        <p:sp>
          <p:nvSpPr>
            <p:cNvPr id="75785" name="矩形 1"/>
            <p:cNvSpPr>
              <a:spLocks noChangeArrowheads="1"/>
            </p:cNvSpPr>
            <p:nvPr/>
          </p:nvSpPr>
          <p:spPr bwMode="auto">
            <a:xfrm>
              <a:off x="1191175" y="2721114"/>
              <a:ext cx="6858000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54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</a:t>
              </a:r>
              <a:r>
                <a:rPr lang="en-US" altLang="zh-CN" sz="1400" b="1">
                  <a:latin typeface="Courier New" panose="02070309020205020404" pitchFamily="49" charset="0"/>
                </a:rPr>
                <a:t>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SELECT * FROM goods;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+------+--------------+-------+-----------------------+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id   | name         | price | description    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+------+--------------+-------+-----------------------+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    1 | notebook     |  4998 | High cost performance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    2 | </a:t>
              </a:r>
              <a:r>
                <a:rPr lang="zh-CN" altLang="zh-CN" sz="1400">
                  <a:latin typeface="Courier New" panose="02070309020205020404" pitchFamily="49" charset="0"/>
                </a:rPr>
                <a:t>笔记本</a:t>
              </a:r>
              <a:r>
                <a:rPr lang="en-US" altLang="zh-CN" sz="1400">
                  <a:latin typeface="Courier New" panose="02070309020205020404" pitchFamily="49" charset="0"/>
                </a:rPr>
                <a:t>        |  9998 | </a:t>
              </a:r>
              <a:r>
                <a:rPr lang="zh-CN" altLang="zh-CN" sz="1400">
                  <a:latin typeface="Courier New" panose="02070309020205020404" pitchFamily="49" charset="0"/>
                </a:rPr>
                <a:t>续航时间超过</a:t>
              </a:r>
              <a:r>
                <a:rPr lang="en-US" altLang="zh-CN" sz="1400">
                  <a:latin typeface="Courier New" panose="02070309020205020404" pitchFamily="49" charset="0"/>
                </a:rPr>
                <a:t>10</a:t>
              </a:r>
              <a:r>
                <a:rPr lang="zh-CN" altLang="zh-CN" sz="1400">
                  <a:latin typeface="Courier New" panose="02070309020205020404" pitchFamily="49" charset="0"/>
                </a:rPr>
                <a:t>个小时</a:t>
              </a:r>
              <a:r>
                <a:rPr lang="en-US" altLang="zh-CN" sz="1400">
                  <a:latin typeface="Courier New" panose="02070309020205020404" pitchFamily="49" charset="0"/>
                </a:rPr>
                <a:t>     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    3 | Mobile phone | NULL  | NULL           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+------+--------------+-------+-----------------------+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3 rows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42000" y="2223040"/>
              <a:ext cx="7021516" cy="5077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查看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goods</a:t>
              </a: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表中插入的全部数据</a:t>
              </a:r>
              <a:endParaRPr lang="zh-CN" altLang="en-US" b="1" u="sng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5783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5784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411288" y="2019300"/>
            <a:ext cx="645001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1288" y="2462213"/>
            <a:ext cx="645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SELECT {</a:t>
            </a:r>
            <a:r>
              <a:rPr lang="zh-CN" altLang="en-US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字段名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1, </a:t>
            </a:r>
            <a:r>
              <a:rPr lang="zh-CN" altLang="en-US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字段名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2, </a:t>
            </a:r>
            <a:r>
              <a:rPr lang="zh-CN" altLang="en-US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字段名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3, …} FROM 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数据表名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;</a:t>
            </a:r>
            <a:endParaRPr lang="zh-CN" altLang="zh-CN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51088" y="36576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54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Courier New" panose="02070309020205020404" pitchFamily="49" charset="0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</a:rPr>
              <a:t>SELECT id, name FROM goods;</a:t>
            </a:r>
            <a:endParaRPr lang="zh-CN" altLang="zh-CN" sz="14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+------+--------------+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 id   | name  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+------+--------------+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    1 | notebook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    2 | </a:t>
            </a:r>
            <a:r>
              <a:rPr lang="zh-CN" altLang="zh-CN" sz="1400">
                <a:latin typeface="Courier New" panose="02070309020205020404" pitchFamily="49" charset="0"/>
              </a:rPr>
              <a:t>笔记本</a:t>
            </a:r>
            <a:r>
              <a:rPr lang="en-US" altLang="zh-CN" sz="1400">
                <a:latin typeface="Courier New" panose="02070309020205020404" pitchFamily="49" charset="0"/>
              </a:rPr>
              <a:t>       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|    3 | Mobile phone |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+------+--------------+</a:t>
            </a:r>
            <a:endParaRPr lang="zh-CN" altLang="zh-CN" sz="1400">
              <a:latin typeface="Courier New" panose="02070309020205020404" pitchFamily="49" charset="0"/>
            </a:endParaRPr>
          </a:p>
          <a:p>
            <a:r>
              <a:rPr lang="en-US" altLang="zh-CN" sz="1400">
                <a:latin typeface="Courier New" panose="02070309020205020404" pitchFamily="49" charset="0"/>
              </a:rPr>
              <a:t>3 rows in set (0.00 sec)</a:t>
            </a:r>
            <a:endParaRPr lang="zh-CN" altLang="zh-CN" sz="1400">
              <a:latin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508125" y="4344988"/>
            <a:ext cx="655638" cy="657225"/>
            <a:chOff x="765530" y="3286093"/>
            <a:chExt cx="656530" cy="657462"/>
          </a:xfrm>
        </p:grpSpPr>
        <p:sp>
          <p:nvSpPr>
            <p:cNvPr id="76809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6810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411288" y="2125663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1288" y="2271713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SELECT * | {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字段名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1, 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字段名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2, 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字段名</a:t>
            </a: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3, …}</a:t>
            </a:r>
            <a:endParaRPr lang="en-US" altLang="zh-CN" smtClean="0">
              <a:latin typeface="+mn-lt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mtClean="0">
                <a:latin typeface="+mn-lt"/>
                <a:cs typeface="Times New Roman" panose="02020603050405020304" pitchFamily="18" charset="0"/>
              </a:rPr>
              <a:t>FROM </a:t>
            </a:r>
            <a:r>
              <a:rPr lang="zh-CN" altLang="en-US" smtClean="0">
                <a:latin typeface="+mn-lt"/>
                <a:cs typeface="Times New Roman" panose="02020603050405020304" pitchFamily="18" charset="0"/>
              </a:rPr>
              <a:t>数据表名 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WHERE </a:t>
            </a:r>
            <a:r>
              <a:rPr lang="zh-CN" altLang="en-US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字段名 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= </a:t>
            </a:r>
            <a:r>
              <a:rPr lang="zh-CN" altLang="en-US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值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;</a:t>
            </a:r>
            <a:endParaRPr lang="en-US" altLang="zh-CN" smtClean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352550" y="4213225"/>
            <a:ext cx="655638" cy="657225"/>
            <a:chOff x="765530" y="3286093"/>
            <a:chExt cx="656530" cy="657462"/>
          </a:xfrm>
        </p:grpSpPr>
        <p:sp>
          <p:nvSpPr>
            <p:cNvPr id="77833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7834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055813" y="3781425"/>
            <a:ext cx="6030912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065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mysql&gt;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SELECT * FROM goods WHERE id = 1;</a:t>
            </a:r>
            <a:endParaRPr lang="zh-CN" altLang="zh-CN" sz="1400">
              <a:solidFill>
                <a:srgbClr val="FF0000"/>
              </a:solidFill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+------+----------+-------+-----------------------+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| id   | name     | price | description           |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+------+----------+-------+-----------------------+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|    1 | notebook |  4998 | High cost performance |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+------+----------+-------+-----------------------+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 panose="02070309020205020404"/>
                <a:ea typeface="宋体" panose="02010600030101010101" pitchFamily="2" charset="-122"/>
                <a:cs typeface="宋体" panose="02010600030101010101" pitchFamily="2" charset="-122"/>
              </a:rPr>
              <a:t>1 rows in set (0.00 sec)</a:t>
            </a:r>
            <a:endParaRPr lang="zh-CN" altLang="zh-CN" sz="1400">
              <a:latin typeface="Courier New" panose="020703090202050204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smtClean="0"/>
              <a:t>2.3 </a:t>
            </a:r>
            <a:r>
              <a:rPr lang="zh-CN" altLang="en-US" smtClean="0"/>
              <a:t>数据操作</a:t>
            </a:r>
            <a:endParaRPr lang="zh-CN" altLang="en-US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17613" y="2222500"/>
            <a:ext cx="7245350" cy="2849563"/>
            <a:chOff x="1217236" y="2223040"/>
            <a:chExt cx="7246280" cy="2849749"/>
          </a:xfrm>
        </p:grpSpPr>
        <p:sp>
          <p:nvSpPr>
            <p:cNvPr id="79881" name="矩形 1"/>
            <p:cNvSpPr>
              <a:spLocks noChangeArrowheads="1"/>
            </p:cNvSpPr>
            <p:nvPr/>
          </p:nvSpPr>
          <p:spPr bwMode="auto">
            <a:xfrm>
              <a:off x="1217236" y="2826020"/>
              <a:ext cx="5801096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</a:rPr>
                <a:t>UPDATE goods SET price = 5899 WHERE id = 2;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Query OK, 1 row affected (0.00 sec)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Rows matched: 1  Changed: 1  Warnings: 0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SELECT * FROM goods WHERE id = 2;</a:t>
              </a:r>
              <a:endParaRPr lang="zh-CN" altLang="zh-CN" sz="14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+------+--------+-------+----------------------+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 id   | name   | price | description      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+------+--------+-------+----------------------+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|    2 | </a:t>
              </a:r>
              <a:r>
                <a:rPr lang="zh-CN" altLang="zh-CN" sz="1400">
                  <a:latin typeface="Courier New" panose="02070309020205020404" pitchFamily="49" charset="0"/>
                </a:rPr>
                <a:t>笔记本</a:t>
              </a:r>
              <a:r>
                <a:rPr lang="en-US" altLang="zh-CN" sz="1400">
                  <a:latin typeface="Courier New" panose="02070309020205020404" pitchFamily="49" charset="0"/>
                </a:rPr>
                <a:t>  |  5899 | </a:t>
              </a:r>
              <a:r>
                <a:rPr lang="zh-CN" altLang="zh-CN" sz="1400">
                  <a:latin typeface="Courier New" panose="02070309020205020404" pitchFamily="49" charset="0"/>
                </a:rPr>
                <a:t>续航时间超过</a:t>
              </a:r>
              <a:r>
                <a:rPr lang="en-US" altLang="zh-CN" sz="1400">
                  <a:latin typeface="Courier New" panose="02070309020205020404" pitchFamily="49" charset="0"/>
                </a:rPr>
                <a:t>10</a:t>
              </a:r>
              <a:r>
                <a:rPr lang="zh-CN" altLang="zh-CN" sz="1400">
                  <a:latin typeface="Courier New" panose="02070309020205020404" pitchFamily="49" charset="0"/>
                </a:rPr>
                <a:t>个小时</a:t>
              </a:r>
              <a:r>
                <a:rPr lang="en-US" altLang="zh-CN" sz="1400">
                  <a:latin typeface="Courier New" panose="02070309020205020404" pitchFamily="49" charset="0"/>
                </a:rPr>
                <a:t>    |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+------+--------+-------+----------------------+</a:t>
              </a:r>
              <a:endParaRPr lang="zh-CN" altLang="zh-CN" sz="1400">
                <a:latin typeface="Courier New" panose="02070309020205020404" pitchFamily="49" charset="0"/>
              </a:endParaRPr>
            </a:p>
            <a:p>
              <a:r>
                <a:rPr lang="en-US" altLang="zh-CN" sz="1400">
                  <a:latin typeface="Courier New" panose="02070309020205020404" pitchFamily="49" charset="0"/>
                </a:rPr>
                <a:t>1 rows in set (0.00 sec)</a:t>
              </a:r>
              <a:endParaRPr lang="zh-CN" altLang="zh-CN" sz="1400">
                <a:latin typeface="Courier New" panose="020703090202050204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41102" y="2223040"/>
              <a:ext cx="7022414" cy="5080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将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goods</a:t>
              </a: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表中编号为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的商品价格由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9998</a:t>
              </a: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元修改为</a:t>
              </a:r>
              <a:r>
                <a:rPr lang="en-US" altLang="zh-CN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5899</a:t>
              </a:r>
              <a:r>
                <a:rPr lang="zh-CN" altLang="en-US" b="1" u="sng">
                  <a:solidFill>
                    <a:srgbClr val="FF0000"/>
                  </a:solidFill>
                  <a:latin typeface="+mn-lt"/>
                  <a:cs typeface="Times New Roman" panose="02020603050405020304" pitchFamily="18" charset="0"/>
                </a:rPr>
                <a:t>元</a:t>
              </a:r>
              <a:endParaRPr lang="zh-CN" altLang="en-US" sz="1400" b="1" u="sng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9879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9880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WPS 演示</Application>
  <PresentationFormat>全屏显示(4:3)</PresentationFormat>
  <Paragraphs>151</Paragraphs>
  <Slides>9</Slides>
  <Notes>111</Notes>
  <HiddenSlides>4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  <vt:variant>
        <vt:lpstr>自定义放映</vt:lpstr>
      </vt:variant>
      <vt:variant>
        <vt:i4>1</vt:i4>
      </vt:variant>
    </vt:vector>
  </HeadingPairs>
  <TitlesOfParts>
    <vt:vector size="24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Times New Roman</vt:lpstr>
      <vt:lpstr>Broadway</vt:lpstr>
      <vt:lpstr>Courier New</vt:lpstr>
      <vt:lpstr>黑体</vt:lpstr>
      <vt:lpstr>Courier New</vt:lpstr>
      <vt:lpstr>Arial Unicode MS</vt:lpstr>
      <vt:lpstr>默认设计模板</vt:lpstr>
      <vt:lpstr>2.1 数据库操作</vt:lpstr>
      <vt:lpstr>2.3 数据操作</vt:lpstr>
      <vt:lpstr>2.3 数据操作</vt:lpstr>
      <vt:lpstr>2.3 数据操作</vt:lpstr>
      <vt:lpstr>2.3 数据操作</vt:lpstr>
      <vt:lpstr>2.3 数据操作</vt:lpstr>
      <vt:lpstr>2.3 数据操作</vt:lpstr>
      <vt:lpstr>2.3 数据操作</vt:lpstr>
      <vt:lpstr>2.3 数据操作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邹锐涛</cp:lastModifiedBy>
  <cp:revision>456</cp:revision>
  <dcterms:created xsi:type="dcterms:W3CDTF">2013-01-25T01:44:00Z</dcterms:created>
  <dcterms:modified xsi:type="dcterms:W3CDTF">2022-03-09T15:25:06Z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4E58971342F844AB89FB6605C594D9CD</vt:lpwstr>
  </property>
</Properties>
</file>