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" ContentType="application/vnd.ms-excel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43"/>
  </p:handoutMasterIdLst>
  <p:sldIdLst>
    <p:sldId id="352" r:id="rId3"/>
    <p:sldId id="353" r:id="rId4"/>
    <p:sldId id="354" r:id="rId5"/>
    <p:sldId id="355" r:id="rId6"/>
    <p:sldId id="358" r:id="rId7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3" r:id="rId22"/>
    <p:sldId id="374" r:id="rId23"/>
    <p:sldId id="375" r:id="rId24"/>
    <p:sldId id="376" r:id="rId25"/>
    <p:sldId id="377" r:id="rId26"/>
    <p:sldId id="379" r:id="rId27"/>
    <p:sldId id="380" r:id="rId28"/>
    <p:sldId id="381" r:id="rId29"/>
    <p:sldId id="382" r:id="rId30"/>
    <p:sldId id="384" r:id="rId31"/>
    <p:sldId id="386" r:id="rId32"/>
    <p:sldId id="387" r:id="rId33"/>
    <p:sldId id="388" r:id="rId34"/>
    <p:sldId id="389" r:id="rId35"/>
    <p:sldId id="390" r:id="rId36"/>
    <p:sldId id="391" r:id="rId37"/>
    <p:sldId id="392" r:id="rId38"/>
    <p:sldId id="393" r:id="rId39"/>
    <p:sldId id="394" r:id="rId40"/>
    <p:sldId id="395" r:id="rId41"/>
    <p:sldId id="527" r:id="rId42"/>
  </p:sldIdLst>
  <p:sldSz cx="9144000" cy="6858000" type="screen4x3"/>
  <p:notesSz cx="6858000" cy="9144000"/>
  <p:custShowLst>
    <p:custShow name="自定义放映 1" id="0">
      <p:sldLst/>
    </p:custShow>
  </p:custShowLst>
  <p:custDataLst>
    <p:tags r:id="rId4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83E3"/>
    <a:srgbClr val="FFFFFF"/>
    <a:srgbClr val="CBE3F2"/>
    <a:srgbClr val="BFC6E1"/>
    <a:srgbClr val="596B9D"/>
    <a:srgbClr val="F29111"/>
    <a:srgbClr val="0D74C9"/>
    <a:srgbClr val="BED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9545" autoAdjust="0"/>
  </p:normalViewPr>
  <p:slideViewPr>
    <p:cSldViewPr snapToGrid="0" snapToObjects="1">
      <p:cViewPr>
        <p:scale>
          <a:sx n="70" d="100"/>
          <a:sy n="70" d="100"/>
        </p:scale>
        <p:origin x="-1350" y="-540"/>
      </p:cViewPr>
      <p:guideLst>
        <p:guide orient="horz" pos="2162"/>
        <p:guide pos="2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gs" Target="tags/tag4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BBE0CB5-A72B-4E1C-9CE4-5181FAED0B7D}" type="datetimeFigureOut">
              <a:rPr lang="zh-CN" altLang="en-US"/>
            </a:fld>
            <a:endParaRPr lang="en-US"/>
          </a:p>
        </p:txBody>
      </p:sp>
      <p:sp>
        <p:nvSpPr>
          <p:cNvPr id="12493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5C0D08B-6894-4B58-AE8A-95D375709AB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2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1843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35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353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1935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6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1945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5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558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1955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66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661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1966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76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763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1976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9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968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1996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0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070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007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1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173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017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2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275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027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3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377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037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53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53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1853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582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058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68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685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068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7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787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078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88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889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089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09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09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109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299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129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4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40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14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4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150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60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606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160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70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709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170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63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637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1863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81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81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181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9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913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191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0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016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201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11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118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211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22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221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222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7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739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1873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8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84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1884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9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944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1894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04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046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1904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1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149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1914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25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25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1925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6"/>
          <p:cNvGrpSpPr/>
          <p:nvPr userDrawn="1"/>
        </p:nvGrpSpPr>
        <p:grpSpPr bwMode="auto">
          <a:xfrm>
            <a:off x="1485900" y="5554663"/>
            <a:ext cx="1017588" cy="792162"/>
            <a:chOff x="696160" y="5631842"/>
            <a:chExt cx="1017505" cy="792000"/>
          </a:xfrm>
        </p:grpSpPr>
        <p:sp>
          <p:nvSpPr>
            <p:cNvPr id="7" name="椭圆 6"/>
            <p:cNvSpPr>
              <a:spLocks noChangeArrowheads="1"/>
            </p:cNvSpPr>
            <p:nvPr/>
          </p:nvSpPr>
          <p:spPr bwMode="auto">
            <a:xfrm>
              <a:off x="846961" y="5631842"/>
              <a:ext cx="793685" cy="792000"/>
            </a:xfrm>
            <a:prstGeom prst="ellipse">
              <a:avLst/>
            </a:prstGeom>
            <a:solidFill>
              <a:srgbClr val="F29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8" name="矩形 4"/>
            <p:cNvSpPr>
              <a:spLocks noChangeArrowheads="1"/>
            </p:cNvSpPr>
            <p:nvPr/>
          </p:nvSpPr>
          <p:spPr bwMode="auto">
            <a:xfrm>
              <a:off x="696160" y="5739770"/>
              <a:ext cx="1017505" cy="492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6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en-US" altLang="zh-CN" sz="16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MySQL</a:t>
              </a:r>
              <a:endParaRPr lang="zh-CN" altLang="en-US" sz="110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anose="020B0503020204020204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02865" y="704850"/>
            <a:ext cx="4635500" cy="64770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2374900" y="713740"/>
            <a:ext cx="4304665" cy="1383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endParaRPr lang="zh-CN" altLang="en-US" sz="280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  <a:p>
            <a:r>
              <a:rPr lang="zh-CN" altLang="en-US" sz="28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  </a:t>
            </a:r>
            <a:r>
              <a:rPr lang="zh-CN" altLang="en-US" sz="28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深圳信息职业技术学院</a:t>
            </a:r>
            <a:endParaRPr lang="zh-CN" altLang="en-US" sz="280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  <a:p>
            <a:endParaRPr lang="zh-CN" altLang="en-US" sz="280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46655" y="1597660"/>
            <a:ext cx="4291330" cy="1031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8155" y="199390"/>
            <a:ext cx="8200390" cy="777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4490" y="6610985"/>
            <a:ext cx="1765300" cy="2476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oleObject" Target="../embeddings/Workbook1.xls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4.xml"/><Relationship Id="rId1" Type="http://schemas.openxmlformats.org/officeDocument/2006/relationships/slide" Target="slid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章 数据类型与约束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099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869950"/>
          </a:xfrm>
          <a:noFill/>
          <a:ln>
            <a:noFill/>
          </a:ln>
        </p:spPr>
        <p:txBody>
          <a:bodyPr/>
          <a:p>
            <a:pPr>
              <a:buClrTx/>
              <a:buSzTx/>
              <a:buFontTx/>
            </a:pPr>
            <a:r>
              <a:rPr lang="zh-CN" altLang="en-US" dirty="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数据类型</a:t>
            </a:r>
            <a:endParaRPr lang="en-US" altLang="zh-CN" dirty="0">
              <a:solidFill>
                <a:srgbClr val="75A0D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buClrTx/>
              <a:buSzTx/>
              <a:buFontTx/>
            </a:pPr>
            <a:r>
              <a:rPr lang="zh-CN" altLang="en-US" dirty="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表的约束</a:t>
            </a:r>
            <a:endParaRPr lang="zh-CN" altLang="en-US" dirty="0">
              <a:solidFill>
                <a:srgbClr val="75A0D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00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866775"/>
          </a:xfrm>
          <a:noFill/>
          <a:ln>
            <a:noFill/>
          </a:ln>
        </p:spPr>
        <p:txBody>
          <a:bodyPr/>
          <a:p>
            <a:pPr>
              <a:buClrTx/>
              <a:buSzTx/>
              <a:buFontTx/>
            </a:pPr>
            <a:r>
              <a:rPr lang="zh-CN" altLang="en-US" dirty="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自动增长</a:t>
            </a:r>
            <a:endParaRPr lang="en-US" altLang="zh-CN" dirty="0">
              <a:solidFill>
                <a:srgbClr val="75A0D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buClrTx/>
              <a:buSzTx/>
              <a:buFontTx/>
            </a:pPr>
            <a:r>
              <a:rPr lang="zh-CN" altLang="en-US" dirty="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字符集与校对集</a:t>
            </a:r>
            <a:endParaRPr lang="en-US" altLang="zh-CN" dirty="0">
              <a:solidFill>
                <a:srgbClr val="75A0D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数字类型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4"/>
          <p:cNvGrpSpPr/>
          <p:nvPr/>
        </p:nvGrpSpPr>
        <p:grpSpPr>
          <a:xfrm>
            <a:off x="1254125" y="2146300"/>
            <a:ext cx="7556500" cy="2492375"/>
            <a:chOff x="1240970" y="1994829"/>
            <a:chExt cx="7555267" cy="2494074"/>
          </a:xfrm>
        </p:grpSpPr>
        <p:sp>
          <p:nvSpPr>
            <p:cNvPr id="15370" name="矩形 2"/>
            <p:cNvSpPr/>
            <p:nvPr/>
          </p:nvSpPr>
          <p:spPr>
            <a:xfrm>
              <a:off x="1240970" y="2456831"/>
              <a:ext cx="7555267" cy="203207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① </a:t>
              </a:r>
              <a:r>
                <a:rPr lang="zh-CN" altLang="en-US" sz="1400" dirty="0">
                  <a:highlight>
                    <a:srgbClr val="FFFF00"/>
                  </a:highlight>
                  <a:latin typeface="Courier New" panose="02070309020205020404" pitchFamily="49" charset="0"/>
                </a:rPr>
                <a:t>插入成功测试</a:t>
              </a:r>
              <a:endParaRPr lang="zh-CN" altLang="en-US" sz="1400" dirty="0">
                <a:highlight>
                  <a:srgbClr val="FFFF00"/>
                </a:highlight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INSERT INTO my_int VALUES(1000, 1000, 100, 100);</a:t>
              </a:r>
              <a:endPara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Query OK, 1 row affected (0.00 sec)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② </a:t>
              </a:r>
              <a:r>
                <a:rPr lang="zh-CN" altLang="en-US" sz="1400" dirty="0">
                  <a:highlight>
                    <a:srgbClr val="FFFF00"/>
                  </a:highlight>
                  <a:latin typeface="Courier New" panose="02070309020205020404" pitchFamily="49" charset="0"/>
                </a:rPr>
                <a:t>插入失败测试</a:t>
              </a:r>
              <a:endParaRPr lang="zh-CN" altLang="en-US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INSERT INTO my_int VALUES(1000, -1000, 100, 100);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ERROR 1264 (22003): Out of range value for column 'int_2' at row 1</a:t>
              </a:r>
              <a:endPara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5371" name="矩形 3"/>
            <p:cNvSpPr/>
            <p:nvPr/>
          </p:nvSpPr>
          <p:spPr>
            <a:xfrm>
              <a:off x="1495175" y="1994829"/>
              <a:ext cx="1579209" cy="3694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插入记录测试</a:t>
              </a:r>
              <a:endParaRPr lang="zh-CN" altLang="zh-CN" b="1" u="sng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组合 13"/>
          <p:cNvGrpSpPr/>
          <p:nvPr/>
        </p:nvGrpSpPr>
        <p:grpSpPr>
          <a:xfrm>
            <a:off x="598488" y="3092450"/>
            <a:ext cx="655637" cy="657225"/>
            <a:chOff x="765530" y="3286093"/>
            <a:chExt cx="656530" cy="657462"/>
          </a:xfrm>
        </p:grpSpPr>
        <p:sp>
          <p:nvSpPr>
            <p:cNvPr id="15368" name="等腰三角形 14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5369" name="等腰三角形 15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198938" y="4725988"/>
            <a:ext cx="2532062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u="sng" dirty="0">
                <a:latin typeface="Arial" panose="020B0604020202020204" pitchFamily="34" charset="0"/>
              </a:rPr>
              <a:t>int_2</a:t>
            </a:r>
            <a:r>
              <a:rPr lang="zh-CN" altLang="zh-CN" u="sng" dirty="0">
                <a:latin typeface="Arial" panose="020B0604020202020204" pitchFamily="34" charset="0"/>
              </a:rPr>
              <a:t>字段超出取值范围</a:t>
            </a:r>
            <a:endParaRPr lang="zh-CN" altLang="en-US" u="sng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数字类型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4"/>
          <p:cNvGrpSpPr/>
          <p:nvPr/>
        </p:nvGrpSpPr>
        <p:grpSpPr>
          <a:xfrm>
            <a:off x="1254125" y="2146300"/>
            <a:ext cx="7556500" cy="4108450"/>
            <a:chOff x="1240970" y="1994829"/>
            <a:chExt cx="7555267" cy="4110495"/>
          </a:xfrm>
        </p:grpSpPr>
        <p:sp>
          <p:nvSpPr>
            <p:cNvPr id="16396" name="矩形 2"/>
            <p:cNvSpPr/>
            <p:nvPr/>
          </p:nvSpPr>
          <p:spPr>
            <a:xfrm>
              <a:off x="1240970" y="2456831"/>
              <a:ext cx="7555267" cy="364849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DESC my_int;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+-------+------------------------+------+-----+---------+-------+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| Field | Type                   | Null | Key | Default | Extra |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+-------+------------------------+------+-----+---------+-------+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| int_1 | int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(11)</a:t>
              </a:r>
              <a:r>
                <a:rPr lang="en-US" altLang="zh-CN" sz="1400" dirty="0">
                  <a:latin typeface="Courier New" panose="02070309020205020404" pitchFamily="49" charset="0"/>
                </a:rPr>
                <a:t>                | YES  |     | NULL    |       |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| int_2 | int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(10)</a:t>
              </a:r>
              <a:r>
                <a:rPr lang="en-US" altLang="zh-CN" sz="1400" dirty="0">
                  <a:latin typeface="Courier New" panose="02070309020205020404" pitchFamily="49" charset="0"/>
                </a:rPr>
                <a:t> </a:t>
              </a:r>
              <a:r>
                <a:rPr lang="en-US" altLang="zh-CN" sz="1400" dirty="0">
                  <a:highlight>
                    <a:srgbClr val="FFFF00"/>
                  </a:highlight>
                  <a:latin typeface="Courier New" panose="02070309020205020404" pitchFamily="49" charset="0"/>
                </a:rPr>
                <a:t>unsigned</a:t>
              </a:r>
              <a:r>
                <a:rPr lang="en-US" altLang="zh-CN" sz="1400" dirty="0">
                  <a:latin typeface="Courier New" panose="02070309020205020404" pitchFamily="49" charset="0"/>
                </a:rPr>
                <a:t>       | YES  |     | NULL    |       |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| int_3 | tinyint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(4)</a:t>
              </a:r>
              <a:r>
                <a:rPr lang="en-US" altLang="zh-CN" sz="1400" dirty="0">
                  <a:latin typeface="Courier New" panose="02070309020205020404" pitchFamily="49" charset="0"/>
                </a:rPr>
                <a:t>             | YES  |     | NULL    |       |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| int_4 | tinyint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(3)</a:t>
              </a:r>
              <a:r>
                <a:rPr lang="en-US" altLang="zh-CN" sz="1400" dirty="0">
                  <a:latin typeface="Courier New" panose="02070309020205020404" pitchFamily="49" charset="0"/>
                </a:rPr>
                <a:t> </a:t>
              </a:r>
              <a:r>
                <a:rPr lang="en-US" altLang="zh-CN" sz="1400" dirty="0">
                  <a:highlight>
                    <a:srgbClr val="FFFF00"/>
                  </a:highlight>
                  <a:latin typeface="Courier New" panose="02070309020205020404" pitchFamily="49" charset="0"/>
                </a:rPr>
                <a:t>unsigned</a:t>
              </a:r>
              <a:r>
                <a:rPr lang="en-US" altLang="zh-CN" sz="1400" dirty="0">
                  <a:latin typeface="Courier New" panose="02070309020205020404" pitchFamily="49" charset="0"/>
                </a:rPr>
                <a:t>    | YES  |     | NULL    |       |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+-------+------------------------+------+-----+---------+-------+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4 rows in set (0.00 sec)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endParaRPr lang="en-US" altLang="zh-CN" sz="1400" dirty="0">
                <a:latin typeface="Courier New" panose="02070309020205020404" pitchFamily="49" charset="0"/>
              </a:endParaRPr>
            </a:p>
          </p:txBody>
        </p:sp>
        <p:sp>
          <p:nvSpPr>
            <p:cNvPr id="16397" name="矩形 3"/>
            <p:cNvSpPr/>
            <p:nvPr/>
          </p:nvSpPr>
          <p:spPr>
            <a:xfrm>
              <a:off x="1495175" y="1994829"/>
              <a:ext cx="2218780" cy="3694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查看 </a:t>
              </a:r>
              <a:r>
                <a:rPr lang="en-US" altLang="zh-CN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my_int</a:t>
              </a:r>
              <a:r>
                <a:rPr lang="en-US" altLang="zh-CN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 </a:t>
              </a:r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表结构</a:t>
              </a:r>
              <a:endParaRPr lang="zh-CN" altLang="zh-CN" b="1" u="sng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组合 13"/>
          <p:cNvGrpSpPr/>
          <p:nvPr/>
        </p:nvGrpSpPr>
        <p:grpSpPr>
          <a:xfrm>
            <a:off x="598488" y="3092450"/>
            <a:ext cx="655637" cy="657225"/>
            <a:chOff x="765530" y="3286093"/>
            <a:chExt cx="656530" cy="657462"/>
          </a:xfrm>
        </p:grpSpPr>
        <p:sp>
          <p:nvSpPr>
            <p:cNvPr id="16394" name="等腰三角形 14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395" name="等腰三角形 15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582988" y="3303588"/>
            <a:ext cx="1493837" cy="784225"/>
            <a:chOff x="3582296" y="3304278"/>
            <a:chExt cx="1495320" cy="782783"/>
          </a:xfrm>
        </p:grpSpPr>
        <p:sp>
          <p:nvSpPr>
            <p:cNvPr id="16392" name="TextBox 4"/>
            <p:cNvSpPr txBox="1"/>
            <p:nvPr/>
          </p:nvSpPr>
          <p:spPr>
            <a:xfrm>
              <a:off x="3818971" y="3304278"/>
              <a:ext cx="1258645" cy="4062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</a:rPr>
                <a:t>显示宽度</a:t>
              </a:r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6393" name="直接箭头连接符 6"/>
            <p:cNvCxnSpPr/>
            <p:nvPr/>
          </p:nvCxnSpPr>
          <p:spPr>
            <a:xfrm flipH="1">
              <a:off x="3582296" y="3710543"/>
              <a:ext cx="610364" cy="376518"/>
            </a:xfrm>
            <a:prstGeom prst="straightConnector1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4690" y="1176655"/>
            <a:ext cx="5496560" cy="7556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数字类型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 4"/>
          <p:cNvSpPr>
            <a:spLocks noChangeArrowheads="1"/>
          </p:cNvSpPr>
          <p:nvPr/>
        </p:nvSpPr>
        <p:spPr bwMode="auto">
          <a:xfrm>
            <a:off x="750888" y="2101850"/>
            <a:ext cx="7683500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18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显示宽度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：默认情况下，是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取值范围所能表示的最大宽度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对于有符号类型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：符号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也占用一个宽度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示例：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255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的显示宽度为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-128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（或者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+127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的显示宽度为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显示宽度与取值范围无关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：若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数值的位数（宽度为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就是三位数值）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小于显示宽度，会填充空格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若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大于显示宽度，则不影响显示结果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4690" y="1176655"/>
            <a:ext cx="5496560" cy="7556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27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charRg st="27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46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charRg st="46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78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charRg st="78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10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charRg st="110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数字类型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4"/>
          <p:cNvGrpSpPr/>
          <p:nvPr/>
        </p:nvGrpSpPr>
        <p:grpSpPr>
          <a:xfrm>
            <a:off x="812800" y="2178050"/>
            <a:ext cx="8212138" cy="3914775"/>
            <a:chOff x="1240970" y="1994829"/>
            <a:chExt cx="7362418" cy="3916525"/>
          </a:xfrm>
        </p:grpSpPr>
        <p:sp>
          <p:nvSpPr>
            <p:cNvPr id="18444" name="矩形 2"/>
            <p:cNvSpPr/>
            <p:nvPr/>
          </p:nvSpPr>
          <p:spPr>
            <a:xfrm>
              <a:off x="1240970" y="2456831"/>
              <a:ext cx="7362418" cy="34545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228600">
                <a:lnSpc>
                  <a:spcPct val="12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CREATE TABLE my_int2 (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2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    -&gt;   int_1 INT(3)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ZEROFILL</a:t>
              </a:r>
              <a:r>
                <a:rPr lang="en-US" altLang="zh-CN" sz="1400" dirty="0">
                  <a:latin typeface="Courier New" panose="02070309020205020404" pitchFamily="49" charset="0"/>
                </a:rPr>
                <a:t>,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2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    -&gt;   int_2 TINYINT(6)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ZEROFILL</a:t>
              </a:r>
              <a:endPara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 indent="228600">
                <a:lnSpc>
                  <a:spcPct val="12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    -&gt; );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2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Query OK, 0 rows affected (0.01 sec)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2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DESC my_int2;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2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+-------+------------------------------+------+-----+---------+-------+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2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| Field | Type                         | Null | Key | Default | Extra |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2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+-------+------------------------------+------+-----+---------+-------+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2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| int_1 | int(3)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unsigned zerofill</a:t>
              </a:r>
              <a:r>
                <a:rPr lang="en-US" altLang="zh-CN" sz="1400" dirty="0">
                  <a:latin typeface="Courier New" panose="02070309020205020404" pitchFamily="49" charset="0"/>
                </a:rPr>
                <a:t>     | YES  |     | NULL    |       |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2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| int_2 | tinyint(6)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unsigned zerofill</a:t>
              </a:r>
              <a:r>
                <a:rPr lang="en-US" altLang="zh-CN" sz="1400" dirty="0">
                  <a:latin typeface="Courier New" panose="02070309020205020404" pitchFamily="49" charset="0"/>
                </a:rPr>
                <a:t> | YES  |     | NULL    |       |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2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+-------+------------------------------+------+-----+---------+-------+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2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2 rows in set (0.00 sec)</a:t>
              </a:r>
              <a:endParaRPr lang="en-US" altLang="zh-CN" sz="1400" dirty="0">
                <a:latin typeface="Courier New" panose="02070309020205020404" pitchFamily="49" charset="0"/>
              </a:endParaRPr>
            </a:p>
          </p:txBody>
        </p:sp>
        <p:sp>
          <p:nvSpPr>
            <p:cNvPr id="18445" name="矩形 3"/>
            <p:cNvSpPr/>
            <p:nvPr/>
          </p:nvSpPr>
          <p:spPr>
            <a:xfrm>
              <a:off x="1495175" y="1994829"/>
              <a:ext cx="3637376" cy="3694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为字段设置</a:t>
              </a:r>
              <a:r>
                <a:rPr lang="zh-CN" altLang="en-US" b="1" u="sng" dirty="0">
                  <a:solidFill>
                    <a:srgbClr val="FF0000"/>
                  </a:solidFill>
                  <a:latin typeface="Arial" panose="020B0604020202020204" pitchFamily="34" charset="0"/>
                </a:rPr>
                <a:t>零填充</a:t>
              </a:r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（</a:t>
              </a:r>
              <a:r>
                <a:rPr lang="en-US" altLang="zh-CN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ZEROFILL</a:t>
              </a:r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）</a:t>
              </a:r>
              <a:endParaRPr lang="zh-CN" altLang="zh-CN" b="1" u="sng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1775" y="3616325"/>
            <a:ext cx="655638" cy="657225"/>
            <a:chOff x="765530" y="3286093"/>
            <a:chExt cx="656530" cy="657462"/>
          </a:xfrm>
        </p:grpSpPr>
        <p:sp>
          <p:nvSpPr>
            <p:cNvPr id="18442" name="等腰三角形 21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8443" name="等腰三角形 23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732213" y="3668713"/>
            <a:ext cx="3636962" cy="1300162"/>
            <a:chOff x="3732903" y="3668369"/>
            <a:chExt cx="3636071" cy="1300819"/>
          </a:xfrm>
        </p:grpSpPr>
        <p:sp>
          <p:nvSpPr>
            <p:cNvPr id="18440" name="TextBox 5"/>
            <p:cNvSpPr txBox="1"/>
            <p:nvPr/>
          </p:nvSpPr>
          <p:spPr>
            <a:xfrm>
              <a:off x="5271233" y="3668369"/>
              <a:ext cx="2097741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</a:rPr>
                <a:t>负数不支持零填充</a:t>
              </a:r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8441" name="直接箭头连接符 24"/>
            <p:cNvCxnSpPr/>
            <p:nvPr/>
          </p:nvCxnSpPr>
          <p:spPr>
            <a:xfrm flipH="1">
              <a:off x="3732903" y="4037701"/>
              <a:ext cx="1947134" cy="931487"/>
            </a:xfrm>
            <a:prstGeom prst="straightConnector1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数字类型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4"/>
          <p:cNvGrpSpPr/>
          <p:nvPr/>
        </p:nvGrpSpPr>
        <p:grpSpPr>
          <a:xfrm>
            <a:off x="1468438" y="2178050"/>
            <a:ext cx="5932487" cy="3462338"/>
            <a:chOff x="1240970" y="1994829"/>
            <a:chExt cx="5318101" cy="3463927"/>
          </a:xfrm>
        </p:grpSpPr>
        <p:sp>
          <p:nvSpPr>
            <p:cNvPr id="19465" name="矩形 2"/>
            <p:cNvSpPr/>
            <p:nvPr/>
          </p:nvSpPr>
          <p:spPr>
            <a:xfrm>
              <a:off x="1240970" y="2456831"/>
              <a:ext cx="5318101" cy="30019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INSERT INTO my_int2 VALUES(1234, 2);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Query OK, 1 row affected (0.00 sec)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SELECT * FROM my_int2;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+-------+--------+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| int_1 | int_2  |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+-------+--------+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|  1234 |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00000</a:t>
              </a:r>
              <a:r>
                <a:rPr lang="en-US" altLang="zh-CN" sz="1400" dirty="0">
                  <a:latin typeface="Courier New" panose="02070309020205020404" pitchFamily="49" charset="0"/>
                </a:rPr>
                <a:t>2 |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+-------+--------+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1 row in set (0.00 sec)</a:t>
              </a:r>
              <a:endParaRPr lang="en-US" altLang="zh-CN" sz="1400" dirty="0">
                <a:latin typeface="Courier New" panose="02070309020205020404" pitchFamily="49" charset="0"/>
              </a:endParaRPr>
            </a:p>
          </p:txBody>
        </p:sp>
        <p:sp>
          <p:nvSpPr>
            <p:cNvPr id="19466" name="矩形 3"/>
            <p:cNvSpPr/>
            <p:nvPr/>
          </p:nvSpPr>
          <p:spPr>
            <a:xfrm>
              <a:off x="1495175" y="1994829"/>
              <a:ext cx="4030795" cy="3694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若数值宽度小于显示宽度，</a:t>
              </a:r>
              <a:r>
                <a:rPr lang="zh-CN" altLang="en-US" b="1" u="sng" dirty="0">
                  <a:solidFill>
                    <a:srgbClr val="FF0000"/>
                  </a:solidFill>
                  <a:latin typeface="Arial" panose="020B0604020202020204" pitchFamily="34" charset="0"/>
                </a:rPr>
                <a:t>会在左侧填充</a:t>
              </a:r>
              <a:r>
                <a:rPr lang="en-US" altLang="zh-CN" b="1" u="sng" dirty="0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  <a:endParaRPr lang="en-US" altLang="zh-CN" b="1" u="sng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23913" y="3616325"/>
            <a:ext cx="655637" cy="657225"/>
            <a:chOff x="765530" y="3286093"/>
            <a:chExt cx="656530" cy="657462"/>
          </a:xfrm>
        </p:grpSpPr>
        <p:sp>
          <p:nvSpPr>
            <p:cNvPr id="19463" name="等腰三角形 21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9464" name="等腰三角形 23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715510" y="4067810"/>
            <a:ext cx="12553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u="sng" dirty="0">
                <a:solidFill>
                  <a:srgbClr val="FF0000"/>
                </a:solidFill>
                <a:sym typeface="+mn-ea"/>
              </a:rPr>
              <a:t>零填充</a:t>
            </a:r>
            <a:endParaRPr lang="zh-CN" altLang="en-US" sz="2800" b="1" u="sng" dirty="0" smtClean="0">
              <a:solidFill>
                <a:srgbClr val="FF0000"/>
              </a:solidFill>
              <a:latin typeface="华文彩云" panose="02010800040101010101" pitchFamily="2" charset="-122"/>
              <a:ea typeface="华文彩云" panose="02010800040101010101" pitchFamily="2" charset="-122"/>
              <a:sym typeface="+mn-ea"/>
            </a:endParaRPr>
          </a:p>
        </p:txBody>
      </p:sp>
      <p:cxnSp>
        <p:nvCxnSpPr>
          <p:cNvPr id="4" name="直接箭头连接符 3"/>
          <p:cNvCxnSpPr>
            <a:stCxn id="3" idx="1"/>
          </p:cNvCxnSpPr>
          <p:nvPr/>
        </p:nvCxnSpPr>
        <p:spPr>
          <a:xfrm flipH="1">
            <a:off x="3552825" y="4328795"/>
            <a:ext cx="1162685" cy="42926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数字类型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矩形 4"/>
          <p:cNvSpPr>
            <a:spLocks noChangeArrowheads="1"/>
          </p:cNvSpPr>
          <p:nvPr/>
        </p:nvSpPr>
        <p:spPr bwMode="auto">
          <a:xfrm>
            <a:off x="750888" y="2101850"/>
            <a:ext cx="7834313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18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存储类型选择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整数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浮点数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或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定点数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：数据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将来可能参与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数学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计算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字符串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只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用来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显示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例如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：商品库存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可能需要增加、减少、求和等，所以保存为整型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用户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的身份证、电话号码一般不需要计算，可以保存为字符串型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8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charRg st="8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33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charRg st="33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44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charRg st="44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74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charRg st="74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数字类型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矩形 4"/>
          <p:cNvSpPr>
            <a:spLocks noChangeArrowheads="1"/>
          </p:cNvSpPr>
          <p:nvPr/>
        </p:nvSpPr>
        <p:spPr bwMode="auto">
          <a:xfrm>
            <a:off x="750888" y="2101850"/>
            <a:ext cx="7834313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18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存储类型选择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主键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推荐使用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整数类型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与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字符串相比，整数类型的处理效率更高，查询速度更快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8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charRg st="8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22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charRg st="22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数字类型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71010" name="Picture 2" descr="C:\Users\www\Desktop\图片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1575" y="1658938"/>
            <a:ext cx="2713038" cy="2566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" name="矩形 24"/>
          <p:cNvSpPr/>
          <p:nvPr/>
        </p:nvSpPr>
        <p:spPr>
          <a:xfrm>
            <a:off x="715963" y="2211388"/>
            <a:ext cx="5459412" cy="1338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zh-CN" dirty="0">
                <a:latin typeface="Arial" panose="020B0604020202020204" pitchFamily="34" charset="0"/>
              </a:rPr>
              <a:t>当</a:t>
            </a:r>
            <a:r>
              <a:rPr lang="zh-CN" altLang="zh-CN" b="1" dirty="0">
                <a:solidFill>
                  <a:srgbClr val="0D74C9"/>
                </a:solidFill>
                <a:latin typeface="Arial" panose="020B0604020202020204" pitchFamily="34" charset="0"/>
              </a:rPr>
              <a:t>插入的值的数据类型</a:t>
            </a:r>
            <a:r>
              <a:rPr lang="zh-CN" altLang="zh-CN" dirty="0">
                <a:latin typeface="Arial" panose="020B0604020202020204" pitchFamily="34" charset="0"/>
              </a:rPr>
              <a:t>与</a:t>
            </a:r>
            <a:r>
              <a:rPr lang="zh-CN" altLang="zh-CN" b="1" dirty="0">
                <a:solidFill>
                  <a:srgbClr val="0D74C9"/>
                </a:solidFill>
                <a:latin typeface="Arial" panose="020B0604020202020204" pitchFamily="34" charset="0"/>
              </a:rPr>
              <a:t>字段的数据类型</a:t>
            </a:r>
            <a:r>
              <a:rPr lang="zh-CN" altLang="zh-CN" dirty="0">
                <a:latin typeface="Arial" panose="020B0604020202020204" pitchFamily="34" charset="0"/>
              </a:rPr>
              <a:t>不一致，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Arial" panose="020B0604020202020204" pitchFamily="34" charset="0"/>
              </a:rPr>
              <a:t>或使用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ALTER TABLE</a:t>
            </a:r>
            <a:r>
              <a:rPr lang="zh-CN" altLang="zh-CN" dirty="0">
                <a:latin typeface="Arial" panose="020B0604020202020204" pitchFamily="34" charset="0"/>
              </a:rPr>
              <a:t>修改字段的数据类型时，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MySQL</a:t>
            </a:r>
            <a:r>
              <a:rPr lang="zh-CN" altLang="zh-CN" dirty="0">
                <a:latin typeface="Arial" panose="020B0604020202020204" pitchFamily="34" charset="0"/>
              </a:rPr>
              <a:t>会</a:t>
            </a:r>
            <a:r>
              <a:rPr lang="zh-CN" altLang="zh-CN" dirty="0">
                <a:highlight>
                  <a:srgbClr val="FFFF00"/>
                </a:highlight>
                <a:latin typeface="Arial" panose="020B0604020202020204" pitchFamily="34" charset="0"/>
              </a:rPr>
              <a:t>尝试尽可能</a:t>
            </a:r>
            <a:r>
              <a:rPr lang="zh-CN" altLang="zh-CN" dirty="0">
                <a:latin typeface="Arial" panose="020B0604020202020204" pitchFamily="34" charset="0"/>
              </a:rPr>
              <a:t>将现有的值</a:t>
            </a:r>
            <a:r>
              <a:rPr lang="zh-CN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转换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</a:rPr>
              <a:t>为新类型</a:t>
            </a:r>
            <a:r>
              <a:rPr lang="zh-CN" altLang="zh-CN" dirty="0">
                <a:latin typeface="Arial" panose="020B0604020202020204" pitchFamily="34" charset="0"/>
              </a:rPr>
              <a:t>。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5963" y="3905250"/>
            <a:ext cx="7535863" cy="13382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示例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字符串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'123'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'-123'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'1.23'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与数字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123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-123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1.23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可以互相转换；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D74C9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1.5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转换为整数时，会被四舍五入，结果为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 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10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10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数字类型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73088" y="2206625"/>
          <a:ext cx="7881938" cy="2500314"/>
        </p:xfrm>
        <a:graphic>
          <a:graphicData uri="http://schemas.openxmlformats.org/drawingml/2006/table">
            <a:tbl>
              <a:tblPr firstRow="1" bandRow="1"/>
              <a:tblGrid>
                <a:gridCol w="1027892"/>
                <a:gridCol w="883522"/>
                <a:gridCol w="3001398"/>
                <a:gridCol w="2969125"/>
              </a:tblGrid>
              <a:tr h="633491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数据类型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字节数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负数的取值范围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非负数的取值范围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914029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-3.402 823 466E+38 ~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-1.175 494 351E-38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1.175 494 351E-38 ~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3.402 823 466E+38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952794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-1.797 693 134 862 315 7E+308 ~ 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-2.225 073 858 507 201 4E-308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2.225 073 858 507 201 4E-308 ~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1.797 693 134 862 315 7E+308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631190" y="5019358"/>
            <a:ext cx="68595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无符号数据类型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：使用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UNSIGNED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关键字修饰。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修饰为无符号后，取值范围将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不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包含</a:t>
            </a:r>
            <a:r>
              <a:rPr kumimoji="0" lang="zh-CN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负数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charRg st="25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数字类型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71010" name="Picture 2" descr="C:\Users\www\Desktop\图片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0125" y="1712913"/>
            <a:ext cx="2713038" cy="2566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909638" y="2211388"/>
            <a:ext cx="5459413" cy="1337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浮点数类型</a:t>
            </a:r>
            <a:r>
              <a:rPr kumimoji="0" lang="zh-CN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精度不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高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FLOAT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的精度大约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D74C9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6~7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位（宽度）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DOUBLE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的精度大约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D74C9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15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位左右</a:t>
            </a:r>
            <a:r>
              <a:rPr lang="zh-CN" altLang="zh-CN" sz="1800" noProof="0" dirty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sym typeface="+mn-ea"/>
              </a:rPr>
              <a:t>（宽度）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9638" y="3746500"/>
            <a:ext cx="6892925" cy="922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zh-CN" dirty="0">
                <a:latin typeface="Arial" panose="020B0604020202020204" pitchFamily="34" charset="0"/>
              </a:rPr>
              <a:t>如果</a:t>
            </a:r>
            <a:r>
              <a:rPr lang="zh-CN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超出精度</a:t>
            </a:r>
            <a:r>
              <a:rPr lang="zh-CN" altLang="zh-CN" dirty="0">
                <a:latin typeface="Arial" panose="020B0604020202020204" pitchFamily="34" charset="0"/>
              </a:rPr>
              <a:t>，可能会导致</a:t>
            </a:r>
            <a:r>
              <a:rPr lang="zh-CN" altLang="en-US" dirty="0">
                <a:latin typeface="Arial" panose="020B0604020202020204" pitchFamily="34" charset="0"/>
              </a:rPr>
              <a:t>：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Arial" panose="020B0604020202020204" pitchFamily="34" charset="0"/>
              </a:rPr>
              <a:t>给定的数值与实际保存的</a:t>
            </a:r>
            <a:r>
              <a:rPr lang="zh-CN" altLang="zh-CN" dirty="0">
                <a:highlight>
                  <a:srgbClr val="FFFF00"/>
                </a:highlight>
                <a:latin typeface="Arial" panose="020B0604020202020204" pitchFamily="34" charset="0"/>
              </a:rPr>
              <a:t>数值不一致</a:t>
            </a:r>
            <a:r>
              <a:rPr lang="zh-CN" altLang="zh-CN" dirty="0">
                <a:latin typeface="Arial" panose="020B0604020202020204" pitchFamily="34" charset="0"/>
              </a:rPr>
              <a:t>，发生</a:t>
            </a:r>
            <a:r>
              <a:rPr lang="zh-CN" altLang="zh-CN" b="1" dirty="0">
                <a:solidFill>
                  <a:srgbClr val="0D74C9"/>
                </a:solidFill>
                <a:latin typeface="Arial" panose="020B0604020202020204" pitchFamily="34" charset="0"/>
              </a:rPr>
              <a:t>精度损失</a:t>
            </a:r>
            <a:r>
              <a:rPr lang="zh-CN" altLang="zh-CN" dirty="0">
                <a:latin typeface="Arial" panose="020B0604020202020204" pitchFamily="34" charset="0"/>
              </a:rPr>
              <a:t>。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10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10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charRg st="11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charRg st="11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charRg st="27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charRg st="27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1657350" y="153988"/>
            <a:ext cx="4716463" cy="776287"/>
          </a:xfrm>
          <a:noFill/>
          <a:ln>
            <a:noFill/>
          </a:ln>
        </p:spPr>
        <p:txBody>
          <a:bodyPr anchor="ctr" anchorCtr="0"/>
          <a:p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学习目标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816100" y="1133475"/>
            <a:ext cx="5527675" cy="3856038"/>
            <a:chOff x="1722518" y="1465327"/>
            <a:chExt cx="5527515" cy="3855909"/>
          </a:xfrm>
        </p:grpSpPr>
        <p:graphicFrame>
          <p:nvGraphicFramePr>
            <p:cNvPr id="5148" name="图表 36"/>
            <p:cNvGraphicFramePr/>
            <p:nvPr/>
          </p:nvGraphicFramePr>
          <p:xfrm>
            <a:off x="1722518" y="1465327"/>
            <a:ext cx="5527515" cy="38559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5528945" imgH="3852545" progId="Excel.Chart.8">
                    <p:embed/>
                  </p:oleObj>
                </mc:Choice>
                <mc:Fallback>
                  <p:oleObj name="" r:id="rId1" imgW="5528945" imgH="3852545" progId="Excel.Chart.8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722518" y="1465327"/>
                          <a:ext cx="5527515" cy="38559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49" name="组合 37"/>
            <p:cNvGrpSpPr/>
            <p:nvPr/>
          </p:nvGrpSpPr>
          <p:grpSpPr>
            <a:xfrm>
              <a:off x="3421095" y="2173328"/>
              <a:ext cx="2392291" cy="2605596"/>
              <a:chOff x="3421095" y="2173328"/>
              <a:chExt cx="2392291" cy="2605596"/>
            </a:xfrm>
          </p:grpSpPr>
          <p:sp>
            <p:nvSpPr>
              <p:cNvPr id="39" name="弧形 38"/>
              <p:cNvSpPr/>
              <p:nvPr/>
            </p:nvSpPr>
            <p:spPr bwMode="auto">
              <a:xfrm rot="5400000">
                <a:off x="3827485" y="2732106"/>
                <a:ext cx="1312819" cy="1312825"/>
              </a:xfrm>
              <a:prstGeom prst="arc">
                <a:avLst>
                  <a:gd name="adj1" fmla="val 5382197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弧形 39"/>
              <p:cNvSpPr/>
              <p:nvPr/>
            </p:nvSpPr>
            <p:spPr bwMode="auto">
              <a:xfrm>
                <a:off x="3943367" y="2849580"/>
                <a:ext cx="1081056" cy="1084227"/>
              </a:xfrm>
              <a:prstGeom prst="arc">
                <a:avLst>
                  <a:gd name="adj1" fmla="val 10763236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弧形 40"/>
              <p:cNvSpPr/>
              <p:nvPr/>
            </p:nvSpPr>
            <p:spPr bwMode="auto">
              <a:xfrm rot="16200000">
                <a:off x="4022742" y="2994037"/>
                <a:ext cx="898495" cy="822301"/>
              </a:xfrm>
              <a:prstGeom prst="arc">
                <a:avLst>
                  <a:gd name="adj1" fmla="val 16251812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 bwMode="auto">
              <a:xfrm rot="18386741" flipH="1">
                <a:off x="3100432" y="2493991"/>
                <a:ext cx="1041365" cy="40003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defTabSz="9144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kern="0" cap="none" spc="300" normalizeH="0" baseline="0" noProof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掌握</a:t>
                </a:r>
                <a:endParaRPr kumimoji="0" lang="zh-CN" altLang="en-US" sz="2000" b="1" kern="0" cap="none" spc="300" normalizeH="0" baseline="0" noProof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 bwMode="auto">
              <a:xfrm rot="13890666" flipH="1" flipV="1">
                <a:off x="5093479" y="2826562"/>
                <a:ext cx="1039778" cy="40003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defTabSz="9144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kern="0" cap="none" spc="300" normalizeH="0" baseline="0" noProof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掌握</a:t>
                </a:r>
                <a:endParaRPr kumimoji="0" lang="zh-CN" altLang="en-US" sz="2000" b="1" kern="0" cap="none" spc="300" normalizeH="0" baseline="0" noProof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 bwMode="auto">
              <a:xfrm rot="10800000" flipH="1" flipV="1">
                <a:off x="4006865" y="4378292"/>
                <a:ext cx="1039782" cy="40003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R="0" algn="ctr" defTabSz="9144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kern="0" cap="none" spc="300" normalizeH="0" baseline="0" noProof="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掌握</a:t>
                </a:r>
                <a:endParaRPr kumimoji="0" lang="zh-CN" altLang="en-US" sz="2000" b="1" kern="0" cap="none" spc="300" normalizeH="0" baseline="0" noProof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304800" y="1771650"/>
            <a:ext cx="2597150" cy="1141413"/>
            <a:chOff x="153988" y="1614313"/>
            <a:chExt cx="2597130" cy="1141457"/>
          </a:xfrm>
        </p:grpSpPr>
        <p:sp>
          <p:nvSpPr>
            <p:cNvPr id="5141" name="矩形 5"/>
            <p:cNvSpPr/>
            <p:nvPr/>
          </p:nvSpPr>
          <p:spPr>
            <a:xfrm>
              <a:off x="816076" y="1767444"/>
              <a:ext cx="1935042" cy="7853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indent="-457200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掌握常用的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数据类型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42" name="组合 16"/>
            <p:cNvGrpSpPr/>
            <p:nvPr/>
          </p:nvGrpSpPr>
          <p:grpSpPr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5146" name="直接连接符 7"/>
              <p:cNvCxnSpPr/>
              <p:nvPr/>
            </p:nvCxnSpPr>
            <p:spPr>
              <a:xfrm>
                <a:off x="860198" y="2352244"/>
                <a:ext cx="372267" cy="652213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5147" name="直接连接符 10"/>
              <p:cNvCxnSpPr/>
              <p:nvPr/>
            </p:nvCxnSpPr>
            <p:spPr>
              <a:xfrm>
                <a:off x="1222939" y="3004457"/>
                <a:ext cx="1815535" cy="0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headEnd type="none" w="med" len="med"/>
                <a:tailEnd type="oval" w="med" len="med"/>
              </a:ln>
            </p:spPr>
          </p:cxnSp>
        </p:grpSp>
        <p:grpSp>
          <p:nvGrpSpPr>
            <p:cNvPr id="5143" name="组合 15"/>
            <p:cNvGrpSpPr/>
            <p:nvPr/>
          </p:nvGrpSpPr>
          <p:grpSpPr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49" name="椭圆 48"/>
              <p:cNvSpPr/>
              <p:nvPr/>
            </p:nvSpPr>
            <p:spPr bwMode="auto">
              <a:xfrm>
                <a:off x="1232465" y="3558474"/>
                <a:ext cx="474421" cy="474675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288000" y="3529898"/>
                <a:ext cx="334791" cy="52230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kumimoji="0" lang="zh-CN" altLang="en-US" sz="2800" b="1" kern="1200" cap="none" spc="0" normalizeH="0" baseline="0" noProof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6205538" y="1804988"/>
            <a:ext cx="2614612" cy="1103312"/>
            <a:chOff x="6081160" y="2109791"/>
            <a:chExt cx="2615165" cy="1100134"/>
          </a:xfrm>
        </p:grpSpPr>
        <p:grpSp>
          <p:nvGrpSpPr>
            <p:cNvPr id="5134" name="组合 32"/>
            <p:cNvGrpSpPr/>
            <p:nvPr/>
          </p:nvGrpSpPr>
          <p:grpSpPr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39" name="直接连接符 33"/>
              <p:cNvCxnSpPr/>
              <p:nvPr/>
            </p:nvCxnSpPr>
            <p:spPr>
              <a:xfrm>
                <a:off x="860198" y="2352244"/>
                <a:ext cx="372267" cy="652213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5140" name="直接连接符 34"/>
              <p:cNvCxnSpPr/>
              <p:nvPr/>
            </p:nvCxnSpPr>
            <p:spPr>
              <a:xfrm>
                <a:off x="1222939" y="3004457"/>
                <a:ext cx="1815535" cy="0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headEnd type="none" w="med" len="med"/>
                <a:tailEnd type="oval" w="med" len="med"/>
              </a:ln>
            </p:spPr>
          </p:cxnSp>
        </p:grpSp>
        <p:grpSp>
          <p:nvGrpSpPr>
            <p:cNvPr id="5135" name="组合 35"/>
            <p:cNvGrpSpPr/>
            <p:nvPr/>
          </p:nvGrpSpPr>
          <p:grpSpPr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57" name="椭圆 56"/>
              <p:cNvSpPr/>
              <p:nvPr/>
            </p:nvSpPr>
            <p:spPr bwMode="auto">
              <a:xfrm>
                <a:off x="1232365" y="3558541"/>
                <a:ext cx="4745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300836" y="3530023"/>
                <a:ext cx="335982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kumimoji="0" lang="zh-CN" altLang="en-US" sz="2800" b="1" kern="1200" cap="none" spc="0" normalizeH="0" baseline="0" noProof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6" name="矩形 46"/>
            <p:cNvSpPr/>
            <p:nvPr/>
          </p:nvSpPr>
          <p:spPr>
            <a:xfrm>
              <a:off x="6081160" y="2210204"/>
              <a:ext cx="1716283" cy="7830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marL="457200" indent="-457200" algn="r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掌握常用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约束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498850" y="4818063"/>
            <a:ext cx="3009900" cy="1104900"/>
            <a:chOff x="5685823" y="4225925"/>
            <a:chExt cx="3010502" cy="1104900"/>
          </a:xfrm>
        </p:grpSpPr>
        <p:sp>
          <p:nvSpPr>
            <p:cNvPr id="5127" name="矩形 51"/>
            <p:cNvSpPr/>
            <p:nvPr/>
          </p:nvSpPr>
          <p:spPr>
            <a:xfrm>
              <a:off x="5868715" y="4359992"/>
              <a:ext cx="2036473" cy="7848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marL="457200" indent="-457200" algn="r" eaLnBrk="1" hangingPunct="1">
                <a:lnSpc>
                  <a:spcPct val="125000"/>
                </a:lnSpc>
                <a:buFont typeface="Calibri" panose="020F0502020204030204" pitchFamily="34" charset="0"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掌握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字符集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marL="457200" indent="-457200" algn="r" eaLnBrk="1" hangingPunct="1">
                <a:lnSpc>
                  <a:spcPct val="125000"/>
                </a:lnSpc>
                <a:buFont typeface="Calibri" panose="020F0502020204030204" pitchFamily="34" charset="0"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设置与处理</a:t>
              </a:r>
              <a:endPara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pSp>
          <p:nvGrpSpPr>
            <p:cNvPr id="5128" name="组合 38"/>
            <p:cNvGrpSpPr/>
            <p:nvPr/>
          </p:nvGrpSpPr>
          <p:grpSpPr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5132" name="直接连接符 39"/>
              <p:cNvCxnSpPr/>
              <p:nvPr/>
            </p:nvCxnSpPr>
            <p:spPr>
              <a:xfrm>
                <a:off x="860198" y="2352244"/>
                <a:ext cx="372267" cy="652213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5133" name="直接连接符 40"/>
              <p:cNvCxnSpPr/>
              <p:nvPr/>
            </p:nvCxnSpPr>
            <p:spPr>
              <a:xfrm rot="-10800000" flipH="1">
                <a:off x="1222939" y="3004457"/>
                <a:ext cx="2382934" cy="0"/>
              </a:xfrm>
              <a:prstGeom prst="line">
                <a:avLst/>
              </a:prstGeom>
              <a:ln w="28575" cap="flat" cmpd="sng">
                <a:solidFill>
                  <a:srgbClr val="1369B2"/>
                </a:solidFill>
                <a:prstDash val="solid"/>
                <a:headEnd type="none" w="med" len="med"/>
                <a:tailEnd type="oval" w="med" len="med"/>
              </a:ln>
            </p:spPr>
          </p:cxnSp>
        </p:grpSp>
        <p:grpSp>
          <p:nvGrpSpPr>
            <p:cNvPr id="5129" name="组合 63"/>
            <p:cNvGrpSpPr/>
            <p:nvPr/>
          </p:nvGrpSpPr>
          <p:grpSpPr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65" name="椭圆 64"/>
              <p:cNvSpPr/>
              <p:nvPr/>
            </p:nvSpPr>
            <p:spPr bwMode="auto">
              <a:xfrm>
                <a:off x="1232465" y="3558997"/>
                <a:ext cx="474510" cy="474069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305712" y="3533629"/>
                <a:ext cx="335978" cy="523220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kumimoji="0" lang="zh-CN" altLang="en-US" sz="2800" b="1" kern="1200" cap="none" spc="0" normalizeH="0" baseline="0" noProof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数字类型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6" name="组合 4"/>
          <p:cNvGrpSpPr/>
          <p:nvPr/>
        </p:nvGrpSpPr>
        <p:grpSpPr>
          <a:xfrm>
            <a:off x="1468438" y="2178050"/>
            <a:ext cx="6729412" cy="3461530"/>
            <a:chOff x="1240970" y="1994829"/>
            <a:chExt cx="6031660" cy="3463119"/>
          </a:xfrm>
        </p:grpSpPr>
        <p:sp>
          <p:nvSpPr>
            <p:cNvPr id="26633" name="矩形 2"/>
            <p:cNvSpPr/>
            <p:nvPr/>
          </p:nvSpPr>
          <p:spPr>
            <a:xfrm>
              <a:off x="1240970" y="2456831"/>
              <a:ext cx="6031660" cy="300111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① </a:t>
              </a:r>
              <a:r>
                <a:rPr lang="zh-CN" altLang="en-US" sz="1400" dirty="0">
                  <a:latin typeface="Courier New" panose="02070309020205020404" pitchFamily="49" charset="0"/>
                </a:rPr>
                <a:t>创建表，选取</a:t>
              </a:r>
              <a:r>
                <a:rPr lang="en-US" altLang="zh-CN" sz="1400" dirty="0">
                  <a:latin typeface="Courier New" panose="02070309020205020404" pitchFamily="49" charset="0"/>
                </a:rPr>
                <a:t>FLOAT</a:t>
              </a:r>
              <a:r>
                <a:rPr lang="zh-CN" altLang="en-US" sz="1400" dirty="0">
                  <a:latin typeface="Courier New" panose="02070309020205020404" pitchFamily="49" charset="0"/>
                </a:rPr>
                <a:t>类型进行测试</a:t>
              </a:r>
              <a:endParaRPr lang="zh-CN" altLang="en-US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CREATE TABLE my_float (f1 FLOAT, f2 FLOAT);</a:t>
              </a:r>
              <a:endPara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Query OK, 0 rows affected (0.01 sec)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② </a:t>
              </a:r>
              <a:r>
                <a:rPr lang="zh-CN" alt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插入未超出精度的数字（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6</a:t>
              </a:r>
              <a:r>
                <a:rPr lang="zh-CN" alt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位）</a:t>
              </a:r>
              <a:endParaRPr lang="zh-CN" altLang="en-US" sz="140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INSERT INTO my_float VALUES(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111111</a:t>
              </a:r>
              <a:r>
                <a:rPr lang="en-US" altLang="zh-CN" sz="1400" dirty="0">
                  <a:latin typeface="Courier New" panose="02070309020205020404" pitchFamily="49" charset="0"/>
                </a:rPr>
                <a:t>,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1.11111</a:t>
              </a:r>
              <a:r>
                <a:rPr lang="en-US" altLang="zh-CN" sz="1400" dirty="0">
                  <a:latin typeface="Courier New" panose="02070309020205020404" pitchFamily="49" charset="0"/>
                </a:rPr>
                <a:t>);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Query OK, 1 row affected (0.00 sec)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③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</a:t>
              </a:r>
              <a:r>
                <a:rPr lang="zh-CN" alt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插入超出精度的数字（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7</a:t>
              </a:r>
              <a:r>
                <a:rPr lang="zh-CN" alt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位）</a:t>
              </a:r>
              <a:endParaRPr lang="zh-CN" altLang="en-US" sz="140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INSERT INTO my_float VALUES(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1111111</a:t>
              </a:r>
              <a:r>
                <a:rPr lang="en-US" altLang="zh-CN" sz="1400" dirty="0">
                  <a:latin typeface="Courier New" panose="02070309020205020404" pitchFamily="49" charset="0"/>
                </a:rPr>
                <a:t>,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1.111111</a:t>
              </a:r>
              <a:r>
                <a:rPr lang="en-US" altLang="zh-CN" sz="1400" dirty="0">
                  <a:latin typeface="Courier New" panose="02070309020205020404" pitchFamily="49" charset="0"/>
                </a:rPr>
                <a:t>);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Query OK, 1 row affected (0.00 sec)</a:t>
              </a:r>
              <a:endParaRPr lang="en-US" altLang="zh-CN" sz="1400" dirty="0">
                <a:latin typeface="Courier New" panose="02070309020205020404" pitchFamily="49" charset="0"/>
              </a:endParaRPr>
            </a:p>
          </p:txBody>
        </p:sp>
        <p:sp>
          <p:nvSpPr>
            <p:cNvPr id="26634" name="矩形 3"/>
            <p:cNvSpPr/>
            <p:nvPr/>
          </p:nvSpPr>
          <p:spPr>
            <a:xfrm>
              <a:off x="1495175" y="1994829"/>
              <a:ext cx="3314242" cy="3694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观察</a:t>
              </a:r>
              <a:r>
                <a:rPr lang="en-US" altLang="zh-CN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FLOAT</a:t>
              </a:r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超出精度时的保存结果</a:t>
              </a:r>
              <a:endParaRPr lang="zh-CN" altLang="zh-CN" b="1" u="sng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23913" y="3616325"/>
            <a:ext cx="655637" cy="657225"/>
            <a:chOff x="765530" y="3286093"/>
            <a:chExt cx="656530" cy="657462"/>
          </a:xfrm>
        </p:grpSpPr>
        <p:sp>
          <p:nvSpPr>
            <p:cNvPr id="26631" name="等腰三角形 32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6632" name="等腰三角形 33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6425" y="1296035"/>
            <a:ext cx="3282950" cy="868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数字类型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矩形 2"/>
          <p:cNvSpPr/>
          <p:nvPr/>
        </p:nvSpPr>
        <p:spPr>
          <a:xfrm>
            <a:off x="1468438" y="2640013"/>
            <a:ext cx="6729412" cy="203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# ④ </a:t>
            </a:r>
            <a:r>
              <a:rPr lang="zh-CN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插入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zh-CN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位数，第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zh-CN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位四舍五入</a:t>
            </a:r>
            <a:endParaRPr lang="zh-CN" altLang="en-US" sz="14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mysql&gt; INSERT INTO my_float VALUES(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1111114</a:t>
            </a:r>
            <a:r>
              <a:rPr lang="en-US" altLang="zh-CN" sz="1400" dirty="0">
                <a:latin typeface="Courier New" panose="02070309020205020404" pitchFamily="49" charset="0"/>
              </a:rPr>
              <a:t>, 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1111115</a:t>
            </a:r>
            <a:r>
              <a:rPr lang="en-US" altLang="zh-CN" sz="1400" dirty="0">
                <a:latin typeface="Courier New" panose="02070309020205020404" pitchFamily="49" charset="0"/>
              </a:rPr>
              <a:t>);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Query OK, 1 row affected (0.00 sec)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# ⑤ </a:t>
            </a:r>
            <a:r>
              <a:rPr lang="zh-CN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插入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zh-CN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位数，第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zh-CN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位四舍五入，第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zh-CN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位忽略</a:t>
            </a:r>
            <a:endParaRPr lang="zh-CN" altLang="en-US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mysql&gt; INSERT INTO my_float VALUES(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11111149</a:t>
            </a:r>
            <a:r>
              <a:rPr lang="en-US" altLang="zh-CN" sz="1400" dirty="0">
                <a:latin typeface="Courier New" panose="02070309020205020404" pitchFamily="49" charset="0"/>
              </a:rPr>
              <a:t>, 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11111159</a:t>
            </a:r>
            <a:r>
              <a:rPr lang="en-US" altLang="zh-CN" sz="1400" dirty="0">
                <a:latin typeface="Courier New" panose="02070309020205020404" pitchFamily="49" charset="0"/>
              </a:rPr>
              <a:t>);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Query OK, 1 row affected (0.00 sec)</a:t>
            </a:r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27654" name="矩形 3"/>
          <p:cNvSpPr/>
          <p:nvPr/>
        </p:nvSpPr>
        <p:spPr>
          <a:xfrm>
            <a:off x="1752600" y="2178050"/>
            <a:ext cx="369728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u="sng" dirty="0">
                <a:solidFill>
                  <a:srgbClr val="0070C0"/>
                </a:solidFill>
                <a:latin typeface="Arial" panose="020B0604020202020204" pitchFamily="34" charset="0"/>
              </a:rPr>
              <a:t>观察</a:t>
            </a:r>
            <a:r>
              <a:rPr lang="en-US" altLang="zh-CN" u="sng" dirty="0">
                <a:solidFill>
                  <a:srgbClr val="0070C0"/>
                </a:solidFill>
                <a:latin typeface="Arial" panose="020B0604020202020204" pitchFamily="34" charset="0"/>
              </a:rPr>
              <a:t>FLOAT</a:t>
            </a:r>
            <a:r>
              <a:rPr lang="zh-CN" altLang="en-US" b="1" u="sng" dirty="0">
                <a:solidFill>
                  <a:srgbClr val="0070C0"/>
                </a:solidFill>
                <a:latin typeface="Arial" panose="020B0604020202020204" pitchFamily="34" charset="0"/>
              </a:rPr>
              <a:t>超出精度时的保存结果</a:t>
            </a:r>
            <a:endParaRPr lang="zh-CN" altLang="zh-CN" b="1" u="sng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grpSp>
        <p:nvGrpSpPr>
          <p:cNvPr id="27655" name="组合 30"/>
          <p:cNvGrpSpPr/>
          <p:nvPr/>
        </p:nvGrpSpPr>
        <p:grpSpPr>
          <a:xfrm>
            <a:off x="823913" y="3616325"/>
            <a:ext cx="655637" cy="657225"/>
            <a:chOff x="765530" y="3286093"/>
            <a:chExt cx="656530" cy="657462"/>
          </a:xfrm>
        </p:grpSpPr>
        <p:sp>
          <p:nvSpPr>
            <p:cNvPr id="27656" name="等腰三角形 32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657" name="等腰三角形 33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数字类型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矩形 2"/>
          <p:cNvSpPr/>
          <p:nvPr/>
        </p:nvSpPr>
        <p:spPr>
          <a:xfrm>
            <a:off x="1468438" y="2640013"/>
            <a:ext cx="6729412" cy="364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# ⑥ </a:t>
            </a:r>
            <a:r>
              <a:rPr lang="zh-CN" altLang="en-US" sz="1400" dirty="0">
                <a:latin typeface="Courier New" panose="02070309020205020404" pitchFamily="49" charset="0"/>
              </a:rPr>
              <a:t>查询结果</a:t>
            </a:r>
            <a:endParaRPr lang="zh-CN" altLang="en-US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mysql&gt; SELECT * FROM my_float;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+----------+----------+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| f1       | f2       |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+----------+----------+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|   111111 |  1.11111 |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|  111111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1400" dirty="0">
                <a:latin typeface="Courier New" panose="02070309020205020404" pitchFamily="49" charset="0"/>
              </a:rPr>
              <a:t> |  1.11111 |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|  111111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1400" dirty="0">
                <a:latin typeface="Courier New" panose="02070309020205020404" pitchFamily="49" charset="0"/>
              </a:rPr>
              <a:t> |  11111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altLang="zh-CN" sz="1400" dirty="0">
                <a:latin typeface="Courier New" panose="02070309020205020404" pitchFamily="49" charset="0"/>
              </a:rPr>
              <a:t> |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| 111111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00</a:t>
            </a:r>
            <a:r>
              <a:rPr lang="en-US" altLang="zh-CN" sz="1400" dirty="0">
                <a:latin typeface="Courier New" panose="02070309020205020404" pitchFamily="49" charset="0"/>
              </a:rPr>
              <a:t> | 11111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200</a:t>
            </a:r>
            <a:r>
              <a:rPr lang="en-US" altLang="zh-CN" sz="1400" dirty="0">
                <a:latin typeface="Courier New" panose="02070309020205020404" pitchFamily="49" charset="0"/>
              </a:rPr>
              <a:t> |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+----------+----------+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4 rows in set (0.00 sec)</a:t>
            </a:r>
            <a:endParaRPr lang="en-US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28678" name="矩形 3"/>
          <p:cNvSpPr/>
          <p:nvPr/>
        </p:nvSpPr>
        <p:spPr>
          <a:xfrm>
            <a:off x="1752600" y="2178050"/>
            <a:ext cx="369728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u="sng" dirty="0">
                <a:solidFill>
                  <a:srgbClr val="0070C0"/>
                </a:solidFill>
                <a:latin typeface="Arial" panose="020B0604020202020204" pitchFamily="34" charset="0"/>
              </a:rPr>
              <a:t>观察</a:t>
            </a:r>
            <a:r>
              <a:rPr lang="en-US" altLang="zh-CN" u="sng" dirty="0">
                <a:solidFill>
                  <a:srgbClr val="0070C0"/>
                </a:solidFill>
                <a:latin typeface="Arial" panose="020B0604020202020204" pitchFamily="34" charset="0"/>
              </a:rPr>
              <a:t>FLOAT</a:t>
            </a:r>
            <a:r>
              <a:rPr lang="zh-CN" altLang="en-US" b="1" u="sng" dirty="0">
                <a:solidFill>
                  <a:srgbClr val="0070C0"/>
                </a:solidFill>
                <a:latin typeface="Arial" panose="020B0604020202020204" pitchFamily="34" charset="0"/>
              </a:rPr>
              <a:t>超出精度时的保存结果</a:t>
            </a:r>
            <a:endParaRPr lang="zh-CN" altLang="zh-CN" b="1" u="sng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grpSp>
        <p:nvGrpSpPr>
          <p:cNvPr id="28679" name="组合 30"/>
          <p:cNvGrpSpPr/>
          <p:nvPr/>
        </p:nvGrpSpPr>
        <p:grpSpPr>
          <a:xfrm>
            <a:off x="823913" y="3616325"/>
            <a:ext cx="655637" cy="657225"/>
            <a:chOff x="765530" y="3286093"/>
            <a:chExt cx="656530" cy="657462"/>
          </a:xfrm>
        </p:grpSpPr>
        <p:sp>
          <p:nvSpPr>
            <p:cNvPr id="28683" name="等腰三角形 32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8684" name="等腰三角形 33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36390" y="3468370"/>
            <a:ext cx="3411220" cy="1271905"/>
            <a:chOff x="4421394" y="3616753"/>
            <a:chExt cx="4639325" cy="1819016"/>
          </a:xfrm>
        </p:grpSpPr>
        <p:sp>
          <p:nvSpPr>
            <p:cNvPr id="28681" name="矩形 2"/>
            <p:cNvSpPr/>
            <p:nvPr/>
          </p:nvSpPr>
          <p:spPr>
            <a:xfrm>
              <a:off x="4693021" y="3616753"/>
              <a:ext cx="4367698" cy="131862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50000"/>
                </a:lnSpc>
              </a:pPr>
              <a:r>
                <a:rPr lang="zh-CN" altLang="zh-CN" sz="1200" dirty="0">
                  <a:solidFill>
                    <a:srgbClr val="FF0000"/>
                  </a:solidFill>
                  <a:latin typeface="Arial" panose="020B0604020202020204" pitchFamily="34" charset="0"/>
                </a:rPr>
                <a:t>整数部分和小数部分加起来达到</a:t>
              </a:r>
              <a:r>
                <a:rPr lang="en-US" altLang="zh-CN" sz="1200" dirty="0">
                  <a:solidFill>
                    <a:srgbClr val="FF0000"/>
                  </a:solidFill>
                  <a:latin typeface="Arial" panose="020B0604020202020204" pitchFamily="34" charset="0"/>
                </a:rPr>
                <a:t>7</a:t>
              </a:r>
              <a:r>
                <a:rPr lang="zh-CN" altLang="zh-CN" sz="1200" dirty="0">
                  <a:solidFill>
                    <a:srgbClr val="FF0000"/>
                  </a:solidFill>
                  <a:latin typeface="Arial" panose="020B0604020202020204" pitchFamily="34" charset="0"/>
                </a:rPr>
                <a:t>位时，</a:t>
              </a:r>
              <a:endParaRPr lang="en-US" altLang="zh-CN" sz="12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zh-CN" sz="1200" dirty="0">
                  <a:solidFill>
                    <a:srgbClr val="FF0000"/>
                  </a:solidFill>
                  <a:latin typeface="Arial" panose="020B0604020202020204" pitchFamily="34" charset="0"/>
                </a:rPr>
                <a:t>第</a:t>
              </a:r>
              <a:r>
                <a:rPr lang="en-US" altLang="zh-CN" sz="1200" dirty="0">
                  <a:solidFill>
                    <a:srgbClr val="FF0000"/>
                  </a:solidFill>
                  <a:latin typeface="Arial" panose="020B0604020202020204" pitchFamily="34" charset="0"/>
                </a:rPr>
                <a:t>7</a:t>
              </a:r>
              <a:r>
                <a:rPr lang="zh-CN" altLang="zh-CN" sz="1200" dirty="0">
                  <a:solidFill>
                    <a:srgbClr val="FF0000"/>
                  </a:solidFill>
                  <a:latin typeface="Arial" panose="020B0604020202020204" pitchFamily="34" charset="0"/>
                </a:rPr>
                <a:t>位就会四舍五入</a:t>
              </a:r>
              <a:r>
                <a:rPr lang="zh-CN" altLang="en-US" sz="1200" dirty="0">
                  <a:solidFill>
                    <a:srgbClr val="FF0000"/>
                  </a:solidFill>
                  <a:latin typeface="Arial" panose="020B0604020202020204" pitchFamily="34" charset="0"/>
                </a:rPr>
                <a:t>。</a:t>
              </a:r>
              <a:endParaRPr lang="zh-CN" altLang="en-US" sz="12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FF0000"/>
                  </a:solidFill>
                  <a:highlight>
                    <a:srgbClr val="FFFF00"/>
                  </a:highlight>
                  <a:latin typeface="Arial" panose="020B0604020202020204" pitchFamily="34" charset="0"/>
                </a:rPr>
                <a:t>     </a:t>
              </a:r>
              <a:r>
                <a:rPr lang="zh-CN" altLang="en-US" sz="1200" dirty="0">
                  <a:solidFill>
                    <a:srgbClr val="FF0000"/>
                  </a:solidFill>
                  <a:highlight>
                    <a:srgbClr val="FFFF00"/>
                  </a:highlight>
                  <a:latin typeface="Arial" panose="020B0604020202020204" pitchFamily="34" charset="0"/>
                </a:rPr>
                <a:t>小数点也算一位</a:t>
              </a:r>
              <a:endParaRPr lang="zh-CN" altLang="en-US" sz="120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</a:endParaRPr>
            </a:p>
          </p:txBody>
        </p:sp>
        <p:cxnSp>
          <p:nvCxnSpPr>
            <p:cNvPr id="28682" name="直接箭头连接符 4"/>
            <p:cNvCxnSpPr/>
            <p:nvPr/>
          </p:nvCxnSpPr>
          <p:spPr>
            <a:xfrm flipH="1">
              <a:off x="4421394" y="4550327"/>
              <a:ext cx="591574" cy="885442"/>
            </a:xfrm>
            <a:prstGeom prst="straightConnector1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0780" y="4346575"/>
            <a:ext cx="3093085" cy="393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510" y="4645025"/>
            <a:ext cx="3041650" cy="336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510" y="4981575"/>
            <a:ext cx="3022600" cy="336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350" y="5584190"/>
            <a:ext cx="3238500" cy="336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0780" y="5964555"/>
            <a:ext cx="3467100" cy="368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0205" y="5310505"/>
            <a:ext cx="2311400" cy="2857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数字类型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8500" y="2008505"/>
            <a:ext cx="6959600" cy="454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en-US" b="1" u="sng" dirty="0">
                <a:solidFill>
                  <a:srgbClr val="FF0000"/>
                </a:solidFill>
                <a:latin typeface="Arial" panose="020B0604020202020204" pitchFamily="34" charset="0"/>
              </a:rPr>
              <a:t>定点数类型（</a:t>
            </a:r>
            <a:r>
              <a:rPr lang="en-US" altLang="zh-CN" b="1" u="sng" dirty="0">
                <a:solidFill>
                  <a:srgbClr val="FF0000"/>
                </a:solidFill>
                <a:latin typeface="Arial" panose="020B0604020202020204" pitchFamily="34" charset="0"/>
              </a:rPr>
              <a:t>DECIMAL</a:t>
            </a:r>
            <a:r>
              <a:rPr lang="zh-CN" altLang="en-US" b="1" u="sng" dirty="0">
                <a:solidFill>
                  <a:srgbClr val="FF0000"/>
                </a:solidFill>
                <a:latin typeface="Arial" panose="020B0604020202020204" pitchFamily="34" charset="0"/>
              </a:rPr>
              <a:t>）</a:t>
            </a:r>
            <a:r>
              <a:rPr lang="zh-CN" altLang="en-US" dirty="0">
                <a:latin typeface="Arial" panose="020B0604020202020204" pitchFamily="34" charset="0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通过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DECIMAL(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M,D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设置位数和精度。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8500" y="2908618"/>
            <a:ext cx="7445375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表示数字</a:t>
            </a:r>
            <a:r>
              <a:rPr lang="zh-CN" altLang="en-US" b="1" dirty="0">
                <a:solidFill>
                  <a:srgbClr val="0D74C9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总位数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（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不包括“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和“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-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）最大为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65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，默认为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；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</a:rPr>
              <a:t>D</a:t>
            </a:r>
            <a:r>
              <a:rPr lang="zh-CN" altLang="en-US" dirty="0">
                <a:latin typeface="Arial" panose="020B0604020202020204" pitchFamily="34" charset="0"/>
              </a:rPr>
              <a:t>表示</a:t>
            </a:r>
            <a:r>
              <a:rPr lang="zh-CN" altLang="en-US" b="1" dirty="0">
                <a:solidFill>
                  <a:srgbClr val="0D74C9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小数点后</a:t>
            </a:r>
            <a:r>
              <a:rPr lang="zh-CN" altLang="en-US" dirty="0">
                <a:highlight>
                  <a:srgbClr val="FFFF00"/>
                </a:highlight>
                <a:latin typeface="Arial" panose="020B0604020202020204" pitchFamily="34" charset="0"/>
              </a:rPr>
              <a:t>的</a:t>
            </a:r>
            <a:r>
              <a:rPr lang="zh-CN" altLang="en-US" b="1" dirty="0">
                <a:solidFill>
                  <a:srgbClr val="0D74C9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位数</a:t>
            </a:r>
            <a:r>
              <a:rPr lang="zh-CN" altLang="en-US" dirty="0">
                <a:latin typeface="Arial" panose="020B0604020202020204" pitchFamily="34" charset="0"/>
              </a:rPr>
              <a:t>，最大值为</a:t>
            </a:r>
            <a:r>
              <a:rPr lang="en-US" altLang="zh-CN" dirty="0">
                <a:latin typeface="Arial" panose="020B0604020202020204" pitchFamily="34" charset="0"/>
              </a:rPr>
              <a:t>30</a:t>
            </a:r>
            <a:r>
              <a:rPr lang="zh-CN" altLang="en-US" dirty="0">
                <a:latin typeface="Arial" panose="020B0604020202020204" pitchFamily="34" charset="0"/>
              </a:rPr>
              <a:t>，默认值为</a:t>
            </a:r>
            <a:r>
              <a:rPr lang="en-US" altLang="zh-CN" dirty="0">
                <a:latin typeface="Arial" panose="020B0604020202020204" pitchFamily="34" charset="0"/>
              </a:rPr>
              <a:t>0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2588" y="2899093"/>
            <a:ext cx="7524750" cy="1287462"/>
          </a:xfrm>
          <a:prstGeom prst="rect">
            <a:avLst/>
          </a:prstGeom>
          <a:noFill/>
          <a:ln w="12700" cap="flat" cmpd="sng">
            <a:solidFill>
              <a:srgbClr val="00ACE6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94385" y="4430395"/>
            <a:ext cx="6035675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en-US" b="1" u="sng" dirty="0">
                <a:solidFill>
                  <a:srgbClr val="0D74C9"/>
                </a:solidFill>
                <a:latin typeface="Arial" panose="020B0604020202020204" pitchFamily="34" charset="0"/>
              </a:rPr>
              <a:t>示例</a:t>
            </a:r>
            <a:r>
              <a:rPr lang="zh-CN" altLang="en-US" dirty="0">
                <a:latin typeface="Arial" panose="020B0604020202020204" pitchFamily="34" charset="0"/>
              </a:rPr>
              <a:t>：</a:t>
            </a:r>
            <a:r>
              <a:rPr lang="en-US" altLang="zh-CN" dirty="0">
                <a:latin typeface="Arial" panose="020B0604020202020204" pitchFamily="34" charset="0"/>
              </a:rPr>
              <a:t>DECIMAL(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r>
              <a:rPr lang="en-US" altLang="zh-CN" dirty="0">
                <a:latin typeface="Arial" panose="020B0604020202020204" pitchFamily="34" charset="0"/>
              </a:rPr>
              <a:t>,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</a:rPr>
              <a:t>表示的取值范围是</a:t>
            </a:r>
            <a:r>
              <a:rPr lang="en-US" altLang="zh-CN" dirty="0">
                <a:latin typeface="Arial" panose="020B0604020202020204" pitchFamily="34" charset="0"/>
              </a:rPr>
              <a:t>-999.99~999.99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总位数：</a:t>
            </a:r>
            <a:r>
              <a:rPr lang="en-US" altLang="zh-CN" dirty="0">
                <a:latin typeface="Arial" panose="020B0604020202020204" pitchFamily="34" charset="0"/>
              </a:rPr>
              <a:t>5</a:t>
            </a:r>
            <a:r>
              <a:rPr lang="zh-CN" altLang="en-US" dirty="0">
                <a:latin typeface="Arial" panose="020B0604020202020204" pitchFamily="34" charset="0"/>
              </a:rPr>
              <a:t>个位，小数点后：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个位</a:t>
            </a:r>
            <a:r>
              <a:rPr lang="en-US" altLang="zh-CN" dirty="0">
                <a:latin typeface="Arial" panose="020B0604020202020204" pitchFamily="34" charset="0"/>
              </a:rPr>
              <a:t>     </a:t>
            </a:r>
            <a:r>
              <a:rPr lang="zh-CN" altLang="en-US" dirty="0">
                <a:latin typeface="Arial" panose="020B0604020202020204" pitchFamily="34" charset="0"/>
              </a:rPr>
              <a:t>取值范围：正负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6223" y="5365433"/>
            <a:ext cx="5605462" cy="1062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系统会</a:t>
            </a:r>
            <a:r>
              <a:rPr lang="zh-CN" altLang="en-US" b="1" dirty="0">
                <a:solidFill>
                  <a:srgbClr val="0D74C9"/>
                </a:solidFill>
                <a:latin typeface="Arial" panose="020B0604020202020204" pitchFamily="34" charset="0"/>
              </a:rPr>
              <a:t>自动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根据存储的数据来</a:t>
            </a:r>
            <a:r>
              <a:rPr lang="zh-CN" altLang="en-US" b="1" dirty="0">
                <a:solidFill>
                  <a:srgbClr val="0D74C9"/>
                </a:solidFill>
                <a:latin typeface="Arial" panose="020B0604020202020204" pitchFamily="34" charset="0"/>
              </a:rPr>
              <a:t>分配存储空间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。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若不允许保存</a:t>
            </a:r>
            <a:r>
              <a:rPr lang="zh-CN" altLang="en-US" b="1" dirty="0">
                <a:solidFill>
                  <a:srgbClr val="0D74C9"/>
                </a:solidFill>
                <a:latin typeface="Arial" panose="020B0604020202020204" pitchFamily="34" charset="0"/>
              </a:rPr>
              <a:t>负数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，可通过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UNSIGNED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修饰。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91248" y="5330508"/>
            <a:ext cx="5910262" cy="1287462"/>
          </a:xfrm>
          <a:prstGeom prst="rect">
            <a:avLst/>
          </a:prstGeom>
          <a:noFill/>
          <a:ln w="12700" cap="flat" cmpd="sng">
            <a:solidFill>
              <a:srgbClr val="00ACE6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bldLvl="0" animBg="1"/>
      <p:bldP spid="15" grpId="0"/>
      <p:bldP spid="3" grpId="0"/>
      <p:bldP spid="11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数字类型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4"/>
          <p:cNvGrpSpPr/>
          <p:nvPr/>
        </p:nvGrpSpPr>
        <p:grpSpPr>
          <a:xfrm>
            <a:off x="1189038" y="2178050"/>
            <a:ext cx="7586662" cy="2492375"/>
            <a:chOff x="1240970" y="1994829"/>
            <a:chExt cx="6800023" cy="2494146"/>
          </a:xfrm>
        </p:grpSpPr>
        <p:sp>
          <p:nvSpPr>
            <p:cNvPr id="31753" name="矩形 2"/>
            <p:cNvSpPr/>
            <p:nvPr/>
          </p:nvSpPr>
          <p:spPr>
            <a:xfrm>
              <a:off x="1240970" y="2456831"/>
              <a:ext cx="6800023" cy="203214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① </a:t>
              </a:r>
              <a:r>
                <a:rPr lang="zh-CN" alt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创建表，选取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DECIMAL</a:t>
              </a:r>
              <a:r>
                <a:rPr lang="zh-CN" alt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类型进行测试</a:t>
              </a:r>
              <a:endParaRPr lang="zh-CN" altLang="en-US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CREATE TABLE my_decimal (d1 DECIMAL(4,2), d2 DECIMAL(4,2));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Query OK, 0 rows affected (0.01 sec)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② </a:t>
              </a:r>
              <a:r>
                <a:rPr lang="zh-CN" alt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插入的小数部分超出范围时，会四舍五入并出现警告</a:t>
              </a:r>
              <a:endParaRPr lang="zh-CN" altLang="en-US" sz="140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INSERT INTO my_decimal VALUES(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1.234</a:t>
              </a:r>
              <a:r>
                <a:rPr lang="en-US" altLang="zh-CN" sz="1400" dirty="0">
                  <a:latin typeface="Courier New" panose="02070309020205020404" pitchFamily="49" charset="0"/>
                </a:rPr>
                <a:t>,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1.235</a:t>
              </a:r>
              <a:r>
                <a:rPr lang="en-US" altLang="zh-CN" sz="1400" dirty="0">
                  <a:latin typeface="Courier New" panose="02070309020205020404" pitchFamily="49" charset="0"/>
                </a:rPr>
                <a:t>);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Query OK, 1 row affected,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2 warnings</a:t>
              </a:r>
              <a:r>
                <a:rPr lang="en-US" altLang="zh-CN" sz="1400" dirty="0">
                  <a:latin typeface="Courier New" panose="02070309020205020404" pitchFamily="49" charset="0"/>
                </a:rPr>
                <a:t> (0.00 sec)</a:t>
              </a:r>
              <a:endParaRPr lang="en-US" altLang="zh-CN" sz="1400" dirty="0">
                <a:latin typeface="Courier New" panose="02070309020205020404" pitchFamily="49" charset="0"/>
              </a:endParaRPr>
            </a:p>
          </p:txBody>
        </p:sp>
        <p:sp>
          <p:nvSpPr>
            <p:cNvPr id="31754" name="矩形 3"/>
            <p:cNvSpPr/>
            <p:nvPr/>
          </p:nvSpPr>
          <p:spPr>
            <a:xfrm>
              <a:off x="1495175" y="1994829"/>
              <a:ext cx="3608346" cy="3694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观察</a:t>
              </a:r>
              <a:r>
                <a:rPr lang="en-US" altLang="zh-CN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DECIMAL</a:t>
              </a:r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超出精度时的保存结果</a:t>
              </a:r>
              <a:endParaRPr lang="zh-CN" altLang="zh-CN" b="1" u="sng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44513" y="3616325"/>
            <a:ext cx="655637" cy="657225"/>
            <a:chOff x="765530" y="3286093"/>
            <a:chExt cx="656530" cy="657462"/>
          </a:xfrm>
        </p:grpSpPr>
        <p:sp>
          <p:nvSpPr>
            <p:cNvPr id="31751" name="等腰三角形 11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752" name="等腰三角形 12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数字类型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20713" y="3197225"/>
            <a:ext cx="655637" cy="657225"/>
            <a:chOff x="765530" y="3286093"/>
            <a:chExt cx="656530" cy="657462"/>
          </a:xfrm>
        </p:grpSpPr>
        <p:sp>
          <p:nvSpPr>
            <p:cNvPr id="32778" name="等腰三角形 11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779" name="等腰三角形 12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4" name="矩形 2"/>
          <p:cNvSpPr/>
          <p:nvPr/>
        </p:nvSpPr>
        <p:spPr>
          <a:xfrm>
            <a:off x="1265238" y="2220913"/>
            <a:ext cx="6729412" cy="2678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mysql&gt; 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SHOW WARNINGS;</a:t>
            </a:r>
            <a:endParaRPr lang="en-US" altLang="zh-CN" sz="14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+-------+------+-----------------------------------------+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| Level | Code | Message                                 |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+-------+------+-----------------------------------------+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| Note  | 1265 | 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Data truncated for column 'd1' at row 1</a:t>
            </a:r>
            <a:r>
              <a:rPr lang="en-US" altLang="zh-CN" sz="1400" dirty="0">
                <a:latin typeface="Courier New" panose="02070309020205020404" pitchFamily="49" charset="0"/>
              </a:rPr>
              <a:t> |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| Note  | 1265 | 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Data truncated for column 'd2' at row 1</a:t>
            </a:r>
            <a:r>
              <a:rPr lang="en-US" altLang="zh-CN" sz="1400" dirty="0">
                <a:latin typeface="Courier New" panose="02070309020205020404" pitchFamily="49" charset="0"/>
              </a:rPr>
              <a:t> |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+-------+------+-----------------------------------------+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2 rows in set (0.00 sec)</a:t>
            </a:r>
            <a:endParaRPr lang="zh-CN" altLang="en-US" sz="1400" dirty="0">
              <a:latin typeface="Courier New" panose="020703090202050204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68613" y="4191000"/>
            <a:ext cx="4513262" cy="1568450"/>
            <a:chOff x="3072078" y="4610100"/>
            <a:chExt cx="4512833" cy="1568342"/>
          </a:xfrm>
        </p:grpSpPr>
        <p:sp>
          <p:nvSpPr>
            <p:cNvPr id="32776" name="矩形 2"/>
            <p:cNvSpPr/>
            <p:nvPr/>
          </p:nvSpPr>
          <p:spPr>
            <a:xfrm>
              <a:off x="3072078" y="5308909"/>
              <a:ext cx="4512833" cy="8695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50000"/>
                </a:lnSpc>
              </a:pPr>
              <a:r>
                <a:rPr lang="zh-CN" altLang="zh-CN" u="sng" dirty="0">
                  <a:latin typeface="Arial" panose="020B0604020202020204" pitchFamily="34" charset="0"/>
                </a:rPr>
                <a:t>若小数部分超出范围，会进行四舍五入，</a:t>
              </a:r>
              <a:endParaRPr lang="en-US" altLang="zh-CN" u="sng" dirty="0">
                <a:latin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zh-CN" u="sng" dirty="0">
                  <a:latin typeface="Arial" panose="020B0604020202020204" pitchFamily="34" charset="0"/>
                </a:rPr>
                <a:t>并出现</a:t>
              </a:r>
              <a:r>
                <a:rPr lang="en-US" altLang="zh-CN" u="sng" dirty="0">
                  <a:solidFill>
                    <a:srgbClr val="FF0000"/>
                  </a:solidFill>
                  <a:latin typeface="Arial" panose="020B0604020202020204" pitchFamily="34" charset="0"/>
                </a:rPr>
                <a:t>Data truncated</a:t>
              </a:r>
              <a:r>
                <a:rPr lang="zh-CN" altLang="zh-CN" u="sng" dirty="0">
                  <a:solidFill>
                    <a:srgbClr val="FF0000"/>
                  </a:solidFill>
                  <a:latin typeface="Arial" panose="020B0604020202020204" pitchFamily="34" charset="0"/>
                </a:rPr>
                <a:t>（数据截断）</a:t>
              </a:r>
              <a:r>
                <a:rPr lang="zh-CN" altLang="zh-CN" u="sng" dirty="0">
                  <a:latin typeface="Arial" panose="020B0604020202020204" pitchFamily="34" charset="0"/>
                </a:rPr>
                <a:t>警告</a:t>
              </a:r>
              <a:r>
                <a:rPr lang="zh-CN" altLang="en-US" u="sng" dirty="0">
                  <a:latin typeface="Arial" panose="020B0604020202020204" pitchFamily="34" charset="0"/>
                </a:rPr>
                <a:t>。</a:t>
              </a:r>
              <a:endParaRPr lang="zh-CN" altLang="en-US" u="sng" dirty="0">
                <a:latin typeface="Arial" panose="020B0604020202020204" pitchFamily="34" charset="0"/>
              </a:endParaRPr>
            </a:p>
          </p:txBody>
        </p:sp>
        <p:cxnSp>
          <p:nvCxnSpPr>
            <p:cNvPr id="32777" name="直接箭头连接符 4"/>
            <p:cNvCxnSpPr>
              <a:stCxn id="32776" idx="0"/>
            </p:cNvCxnSpPr>
            <p:nvPr/>
          </p:nvCxnSpPr>
          <p:spPr>
            <a:xfrm flipV="1">
              <a:off x="5328495" y="4610100"/>
              <a:ext cx="423332" cy="698809"/>
            </a:xfrm>
            <a:prstGeom prst="straightConnector1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数字类型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96913" y="3171825"/>
            <a:ext cx="655637" cy="657225"/>
            <a:chOff x="765530" y="3286093"/>
            <a:chExt cx="656530" cy="657462"/>
          </a:xfrm>
        </p:grpSpPr>
        <p:sp>
          <p:nvSpPr>
            <p:cNvPr id="33802" name="等腰三角形 11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3803" name="等腰三角形 12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6" name="矩形 2"/>
          <p:cNvSpPr/>
          <p:nvPr/>
        </p:nvSpPr>
        <p:spPr>
          <a:xfrm>
            <a:off x="1341438" y="2195513"/>
            <a:ext cx="7213600" cy="364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# ③ </a:t>
            </a:r>
            <a:r>
              <a:rPr lang="zh-CN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插入的小数部分四舍五入导致整数部分进位时，插入失败</a:t>
            </a:r>
            <a:endParaRPr lang="zh-CN" altLang="en-US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mysql&gt; INSERT INTO my_decimal VALUES(99.99, 99.999);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ERROR 1264 (22003): 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Out of range value for column 'd2' at row 1</a:t>
            </a:r>
            <a:endParaRPr lang="en-US" altLang="zh-CN" sz="14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# ④ </a:t>
            </a:r>
            <a:r>
              <a:rPr lang="zh-CN" altLang="en-US" sz="1400" dirty="0">
                <a:latin typeface="Courier New" panose="02070309020205020404" pitchFamily="49" charset="0"/>
              </a:rPr>
              <a:t>查询结果</a:t>
            </a:r>
            <a:endParaRPr lang="zh-CN" altLang="en-US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mysql&gt; SELECT * FROM my_decimal;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+------+------+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| d1   | d2   |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+------+------+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| 1.23 | 1.24 |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+------+------+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1 row in set (0.00 sec)</a:t>
            </a:r>
            <a:endParaRPr lang="zh-CN" altLang="en-US" sz="1400" dirty="0">
              <a:latin typeface="Courier New" panose="02070309020205020404" pitchFamily="49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208463" y="3365500"/>
            <a:ext cx="4572000" cy="1625600"/>
            <a:chOff x="4335780" y="3810000"/>
            <a:chExt cx="4572000" cy="1625718"/>
          </a:xfrm>
        </p:grpSpPr>
        <p:sp>
          <p:nvSpPr>
            <p:cNvPr id="33800" name="矩形 4"/>
            <p:cNvSpPr/>
            <p:nvPr/>
          </p:nvSpPr>
          <p:spPr>
            <a:xfrm>
              <a:off x="4335780" y="4566185"/>
              <a:ext cx="4572000" cy="8695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50000"/>
                </a:lnSpc>
              </a:pPr>
              <a:r>
                <a:rPr lang="zh-CN" altLang="zh-CN" u="sng" dirty="0">
                  <a:latin typeface="Arial" panose="020B0604020202020204" pitchFamily="34" charset="0"/>
                </a:rPr>
                <a:t>若整数部分超出范围，数据会插入失败，</a:t>
              </a:r>
              <a:endParaRPr lang="en-US" altLang="zh-CN" u="sng" dirty="0">
                <a:latin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zh-CN" u="sng" dirty="0">
                  <a:latin typeface="Arial" panose="020B0604020202020204" pitchFamily="34" charset="0"/>
                </a:rPr>
                <a:t>提示</a:t>
              </a:r>
              <a:r>
                <a:rPr lang="en-US" altLang="zh-CN" u="sng" dirty="0">
                  <a:latin typeface="Arial" panose="020B0604020202020204" pitchFamily="34" charset="0"/>
                </a:rPr>
                <a:t>Out of range value</a:t>
              </a:r>
              <a:r>
                <a:rPr lang="zh-CN" altLang="zh-CN" u="sng" dirty="0">
                  <a:latin typeface="Arial" panose="020B0604020202020204" pitchFamily="34" charset="0"/>
                </a:rPr>
                <a:t>（超出取值范围）</a:t>
              </a:r>
              <a:endParaRPr lang="zh-CN" altLang="en-US" u="sng" dirty="0">
                <a:latin typeface="Arial" panose="020B0604020202020204" pitchFamily="34" charset="0"/>
              </a:endParaRPr>
            </a:p>
          </p:txBody>
        </p:sp>
        <p:cxnSp>
          <p:nvCxnSpPr>
            <p:cNvPr id="33801" name="直接箭头连接符 6"/>
            <p:cNvCxnSpPr/>
            <p:nvPr/>
          </p:nvCxnSpPr>
          <p:spPr>
            <a:xfrm flipH="1" flipV="1">
              <a:off x="6124575" y="3810000"/>
              <a:ext cx="228600" cy="691881"/>
            </a:xfrm>
            <a:prstGeom prst="straightConnector1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855" y="5923280"/>
            <a:ext cx="2603500" cy="304800"/>
          </a:xfrm>
          <a:prstGeom prst="rect">
            <a:avLst/>
          </a:prstGeom>
        </p:spPr>
      </p:pic>
      <p:cxnSp>
        <p:nvCxnSpPr>
          <p:cNvPr id="4" name="直接箭头连接符 6"/>
          <p:cNvCxnSpPr/>
          <p:nvPr/>
        </p:nvCxnSpPr>
        <p:spPr>
          <a:xfrm flipV="1">
            <a:off x="1657350" y="5230495"/>
            <a:ext cx="599440" cy="692785"/>
          </a:xfrm>
          <a:prstGeom prst="straightConnector1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5" name="文本框 4"/>
          <p:cNvSpPr txBox="1"/>
          <p:nvPr/>
        </p:nvSpPr>
        <p:spPr>
          <a:xfrm>
            <a:off x="3094355" y="5977890"/>
            <a:ext cx="20116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600" dirty="0">
                <a:latin typeface="Courier New" panose="02070309020205020404" pitchFamily="49" charset="0"/>
                <a:sym typeface="+mn-ea"/>
              </a:rPr>
              <a:t>上一次成功的插入值</a:t>
            </a:r>
            <a:endParaRPr lang="zh-CN" altLang="en-US" sz="16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ea typeface="华文彩云" panose="0201080004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数字类型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" name="Picture 2" descr="C:\Users\www\Desktop\图片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4225" y="1746250"/>
            <a:ext cx="2713038" cy="2566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矩形 14"/>
          <p:cNvSpPr/>
          <p:nvPr/>
        </p:nvSpPr>
        <p:spPr>
          <a:xfrm>
            <a:off x="843280" y="2034223"/>
            <a:ext cx="4511675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200000"/>
              </a:lnSpc>
            </a:pPr>
            <a:r>
              <a:rPr lang="zh-CN" altLang="zh-CN" dirty="0">
                <a:latin typeface="Arial" panose="020B0604020202020204" pitchFamily="34" charset="0"/>
              </a:rPr>
              <a:t>浮点数类型也可以设置</a:t>
            </a:r>
            <a:r>
              <a:rPr lang="zh-CN" altLang="zh-CN" b="1" dirty="0">
                <a:solidFill>
                  <a:srgbClr val="0D74C9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位数</a:t>
            </a:r>
            <a:r>
              <a:rPr lang="zh-CN" altLang="zh-CN" dirty="0">
                <a:highlight>
                  <a:srgbClr val="FFFF00"/>
                </a:highlight>
                <a:latin typeface="Arial" panose="020B0604020202020204" pitchFamily="34" charset="0"/>
              </a:rPr>
              <a:t>和</a:t>
            </a:r>
            <a:r>
              <a:rPr lang="zh-CN" altLang="zh-CN" b="1" dirty="0">
                <a:solidFill>
                  <a:srgbClr val="0D74C9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精度</a:t>
            </a:r>
            <a:r>
              <a:rPr lang="en-US" altLang="zh-CN" b="1" dirty="0">
                <a:solidFill>
                  <a:srgbClr val="0D74C9"/>
                </a:solidFill>
                <a:latin typeface="Arial" panose="020B0604020202020204" pitchFamily="34" charset="0"/>
              </a:rPr>
              <a:t>,</a:t>
            </a:r>
            <a:endParaRPr lang="en-US" altLang="zh-CN" b="1" dirty="0">
              <a:solidFill>
                <a:srgbClr val="0D74C9"/>
              </a:solidFill>
              <a:latin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Arial" panose="020B0604020202020204" pitchFamily="34" charset="0"/>
              </a:rPr>
              <a:t>但仍有可能损失精度。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2805" y="3212148"/>
            <a:ext cx="1789113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200000"/>
              </a:lnSpc>
            </a:pPr>
            <a:r>
              <a:rPr lang="zh-CN" altLang="en-US" dirty="0">
                <a:latin typeface="Arial" panose="020B0604020202020204" pitchFamily="34" charset="0"/>
              </a:rPr>
              <a:t>示例：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float(8,2)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2963" y="4423410"/>
            <a:ext cx="517048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200000"/>
              </a:lnSpc>
            </a:pPr>
            <a:r>
              <a:rPr lang="zh-CN" altLang="zh-CN" dirty="0">
                <a:latin typeface="Arial" panose="020B0604020202020204" pitchFamily="34" charset="0"/>
              </a:rPr>
              <a:t>在实际使用时应</a:t>
            </a:r>
            <a:r>
              <a:rPr lang="zh-CN" altLang="zh-CN" b="1" dirty="0">
                <a:solidFill>
                  <a:srgbClr val="0D74C9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避免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</a:rPr>
              <a:t>使用浮点数类型</a:t>
            </a:r>
            <a:r>
              <a:rPr lang="zh-CN" altLang="zh-CN" dirty="0">
                <a:latin typeface="Arial" panose="020B0604020202020204" pitchFamily="34" charset="0"/>
              </a:rPr>
              <a:t>，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zh-CN" dirty="0">
                <a:latin typeface="Arial" panose="020B0604020202020204" pitchFamily="34" charset="0"/>
              </a:rPr>
              <a:t>以免出现不能人为控制的问题。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2963" y="5467033"/>
            <a:ext cx="6640512" cy="557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200000"/>
              </a:lnSpc>
            </a:pPr>
            <a:r>
              <a:rPr lang="zh-CN" altLang="zh-CN" b="1" u="sng" dirty="0">
                <a:solidFill>
                  <a:srgbClr val="0D74C9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推荐</a:t>
            </a:r>
            <a:r>
              <a:rPr lang="zh-CN" altLang="en-US" dirty="0">
                <a:latin typeface="Arial" panose="020B0604020202020204" pitchFamily="34" charset="0"/>
              </a:rPr>
              <a:t>：</a:t>
            </a:r>
            <a:r>
              <a:rPr lang="zh-CN" altLang="zh-CN" dirty="0">
                <a:latin typeface="Arial" panose="020B0604020202020204" pitchFamily="34" charset="0"/>
              </a:rPr>
              <a:t>使用</a:t>
            </a:r>
            <a:r>
              <a:rPr lang="zh-CN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定点数</a:t>
            </a:r>
            <a:r>
              <a:rPr lang="zh-CN" altLang="zh-CN" dirty="0">
                <a:latin typeface="Arial" panose="020B0604020202020204" pitchFamily="34" charset="0"/>
              </a:rPr>
              <a:t>类型并</a:t>
            </a:r>
            <a:r>
              <a:rPr lang="zh-CN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设置合理的范围</a:t>
            </a:r>
            <a:r>
              <a:rPr lang="zh-CN" altLang="zh-CN" dirty="0">
                <a:latin typeface="Arial" panose="020B0604020202020204" pitchFamily="34" charset="0"/>
              </a:rPr>
              <a:t>可以使计算更为准确。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15" y="6140450"/>
            <a:ext cx="6424295" cy="4597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  <p:bldP spid="3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数字类型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98525" y="2050098"/>
            <a:ext cx="5170488" cy="508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BIT</a:t>
            </a:r>
            <a:r>
              <a:rPr lang="zh-CN" altLang="zh-CN" dirty="0">
                <a:latin typeface="Arial" panose="020B0604020202020204" pitchFamily="34" charset="0"/>
              </a:rPr>
              <a:t>（位）类型用于存储二进制数据，</a:t>
            </a:r>
            <a:r>
              <a:rPr lang="zh-CN" altLang="en-US" dirty="0">
                <a:latin typeface="Arial" panose="020B0604020202020204" pitchFamily="34" charset="0"/>
              </a:rPr>
              <a:t>语法如下。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36870" name="矩形 2"/>
          <p:cNvSpPr/>
          <p:nvPr/>
        </p:nvSpPr>
        <p:spPr>
          <a:xfrm>
            <a:off x="1657350" y="3651885"/>
            <a:ext cx="3743325" cy="506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表示位数，范围为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1~64</a:t>
            </a: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。</a:t>
            </a:r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圆角矩形 10"/>
          <p:cNvSpPr/>
          <p:nvPr/>
        </p:nvSpPr>
        <p:spPr>
          <a:xfrm>
            <a:off x="1657350" y="2622550"/>
            <a:ext cx="5307013" cy="9302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00ACE6"/>
            </a:solidFill>
            <a:prstDash val="sysDot"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矩形 11"/>
          <p:cNvSpPr/>
          <p:nvPr/>
        </p:nvSpPr>
        <p:spPr>
          <a:xfrm>
            <a:off x="2027238" y="2792413"/>
            <a:ext cx="1763712" cy="508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</a:rPr>
              <a:t>BIT(M)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55165" y="4761230"/>
            <a:ext cx="458788" cy="5857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3200" dirty="0">
                <a:solidFill>
                  <a:srgbClr val="00B0F0"/>
                </a:solidFill>
                <a:latin typeface="Arial" panose="020B0604020202020204" pitchFamily="34" charset="0"/>
              </a:rPr>
              <a:t>A</a:t>
            </a:r>
            <a:endParaRPr lang="zh-CN" altLang="en-US" sz="3200" dirty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72728" y="4877118"/>
            <a:ext cx="720725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1600" dirty="0">
                <a:solidFill>
                  <a:srgbClr val="00B0F0"/>
                </a:solidFill>
                <a:latin typeface="Arial" panose="020B0604020202020204" pitchFamily="34" charset="0"/>
              </a:rPr>
              <a:t>ASCII</a:t>
            </a:r>
            <a:endParaRPr lang="zh-CN" altLang="en-US" sz="1600" dirty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2725103" y="4748530"/>
            <a:ext cx="989012" cy="593725"/>
          </a:xfrm>
          <a:prstGeom prst="rightArrow">
            <a:avLst>
              <a:gd name="adj1" fmla="val 65250"/>
              <a:gd name="adj2" fmla="val 66746"/>
            </a:avLst>
          </a:prstGeom>
          <a:noFill/>
          <a:ln w="12700" cap="flat" cmpd="sng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37978" y="4638993"/>
            <a:ext cx="44132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65</a:t>
            </a:r>
            <a:endParaRPr lang="zh-CN" altLang="en-US" dirty="0">
              <a:solidFill>
                <a:srgbClr val="0D74C9"/>
              </a:solidFill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73053" y="4638993"/>
            <a:ext cx="1081087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1000001</a:t>
            </a:r>
            <a:endParaRPr lang="zh-CN" altLang="en-US" dirty="0">
              <a:solidFill>
                <a:srgbClr val="0D74C9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6990" y="5078730"/>
            <a:ext cx="3059113" cy="369888"/>
          </a:xfrm>
          <a:prstGeom prst="rect">
            <a:avLst/>
          </a:prstGeom>
          <a:noFill/>
        </p:spPr>
        <p:txBody>
          <a:bodyPr>
            <a:spAutoFit/>
          </a:bodyPr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十进制</a:t>
            </a:r>
            <a:r>
              <a:rPr kumimoji="0" lang="en-US" altLang="zh-CN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           (</a:t>
            </a:r>
            <a:r>
              <a:rPr kumimoji="0" lang="zh-CN" altLang="en-US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二进制</a:t>
            </a:r>
            <a:r>
              <a:rPr kumimoji="0" lang="en-US" altLang="zh-CN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endParaRPr kumimoji="0" lang="zh-CN" altLang="en-US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右大括号 2"/>
          <p:cNvSpPr/>
          <p:nvPr/>
        </p:nvSpPr>
        <p:spPr>
          <a:xfrm rot="-5400000">
            <a:off x="5822315" y="4205605"/>
            <a:ext cx="161925" cy="771525"/>
          </a:xfrm>
          <a:prstGeom prst="rightBrace">
            <a:avLst>
              <a:gd name="adj1" fmla="val 43588"/>
              <a:gd name="adj2" fmla="val 48764"/>
            </a:avLst>
          </a:prstGeom>
          <a:noFill/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19115" y="4073843"/>
            <a:ext cx="544513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</a:rPr>
              <a:t>位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1399540" y="4926330"/>
            <a:ext cx="646113" cy="369888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字符</a:t>
            </a:r>
            <a:endParaRPr kumimoji="0" lang="zh-CN" altLang="en-US" kern="1200" cap="none" spc="0" normalizeH="0" baseline="0" noProof="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26753" y="5855335"/>
            <a:ext cx="1998662" cy="508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</a:rPr>
              <a:t>BIT(M)      M=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endParaRPr lang="zh-CN" altLang="zh-CN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6870" grpId="0"/>
      <p:bldP spid="10" grpId="0" bldLvl="0" animBg="1"/>
      <p:bldP spid="11" grpId="0"/>
      <p:bldP spid="4" grpId="0"/>
      <p:bldP spid="5" grpId="0"/>
      <p:bldP spid="6" grpId="0" bldLvl="0" animBg="1"/>
      <p:bldP spid="7" grpId="0"/>
      <p:bldP spid="8" grpId="0"/>
      <p:bldP spid="9" grpId="0"/>
      <p:bldP spid="3" grpId="0" bldLvl="0" animBg="1"/>
      <p:bldP spid="12" grpId="0"/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数字类型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4"/>
          <p:cNvGrpSpPr/>
          <p:nvPr/>
        </p:nvGrpSpPr>
        <p:grpSpPr>
          <a:xfrm>
            <a:off x="1479233" y="1968500"/>
            <a:ext cx="6729412" cy="4477050"/>
            <a:chOff x="1240970" y="1994829"/>
            <a:chExt cx="6031660" cy="4477606"/>
          </a:xfrm>
        </p:grpSpPr>
        <p:sp>
          <p:nvSpPr>
            <p:cNvPr id="38921" name="矩形 2"/>
            <p:cNvSpPr/>
            <p:nvPr/>
          </p:nvSpPr>
          <p:spPr>
            <a:xfrm>
              <a:off x="1240970" y="2456831"/>
              <a:ext cx="6031660" cy="40156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① </a:t>
              </a:r>
              <a:r>
                <a:rPr lang="zh-CN" alt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获取字符“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A</a:t>
              </a:r>
              <a:r>
                <a:rPr lang="en-US" altLang="zh-CN" sz="1400" dirty="0">
                  <a:solidFill>
                    <a:srgbClr val="FF0000"/>
                  </a:solidFill>
                  <a:latin typeface="宋体" panose="02010600030101010101" pitchFamily="2" charset="-122"/>
                </a:rPr>
                <a:t>”</a:t>
              </a:r>
              <a:r>
                <a:rPr lang="zh-CN" alt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的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ASCII</a:t>
              </a:r>
              <a:r>
                <a:rPr lang="zh-CN" alt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码，结果为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65</a:t>
              </a:r>
              <a:endPara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SELECT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ASCII</a:t>
              </a:r>
              <a:r>
                <a:rPr lang="en-US" altLang="zh-CN" sz="1400" dirty="0">
                  <a:latin typeface="Courier New" panose="02070309020205020404" pitchFamily="49" charset="0"/>
                </a:rPr>
                <a:t>('A');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② </a:t>
              </a:r>
              <a:r>
                <a:rPr lang="zh-CN" alt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将十进制数转换为二进制</a:t>
              </a:r>
              <a:r>
                <a:rPr lang="zh-CN" altLang="en-US" sz="1400" dirty="0">
                  <a:latin typeface="Courier New" panose="02070309020205020404" pitchFamily="49" charset="0"/>
                </a:rPr>
                <a:t>，并计算长度，结果分别为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1000001</a:t>
              </a:r>
              <a:r>
                <a:rPr lang="zh-CN" altLang="en-US" sz="1400" dirty="0">
                  <a:latin typeface="Courier New" panose="02070309020205020404" pitchFamily="49" charset="0"/>
                </a:rPr>
                <a:t>、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7</a:t>
              </a:r>
              <a:endPara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SELECT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BIN</a:t>
              </a:r>
              <a:r>
                <a:rPr lang="en-US" altLang="zh-CN" sz="1400" dirty="0">
                  <a:latin typeface="Courier New" panose="02070309020205020404" pitchFamily="49" charset="0"/>
                </a:rPr>
                <a:t>(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65</a:t>
              </a:r>
              <a:r>
                <a:rPr lang="en-US" altLang="zh-CN" sz="1400" dirty="0">
                  <a:latin typeface="Courier New" panose="02070309020205020404" pitchFamily="49" charset="0"/>
                </a:rPr>
                <a:t>),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LENGTH</a:t>
              </a:r>
              <a:r>
                <a:rPr lang="en-US" altLang="zh-CN" sz="1400" dirty="0">
                  <a:latin typeface="Courier New" panose="02070309020205020404" pitchFamily="49" charset="0"/>
                </a:rPr>
                <a:t>(BIN(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65</a:t>
              </a:r>
              <a:r>
                <a:rPr lang="en-US" altLang="zh-CN" sz="1400" dirty="0">
                  <a:latin typeface="Courier New" panose="02070309020205020404" pitchFamily="49" charset="0"/>
                </a:rPr>
                <a:t>));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③ </a:t>
              </a:r>
              <a:r>
                <a:rPr lang="zh-CN" altLang="en-US" sz="1400" dirty="0">
                  <a:highlight>
                    <a:srgbClr val="FFFF00"/>
                  </a:highlight>
                  <a:latin typeface="Courier New" panose="02070309020205020404" pitchFamily="49" charset="0"/>
                </a:rPr>
                <a:t>创建表，然后插入数据</a:t>
              </a:r>
              <a:endParaRPr lang="zh-CN" altLang="en-US" sz="1400" dirty="0">
                <a:highlight>
                  <a:srgbClr val="FFFF00"/>
                </a:highlight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CREATE TABLE my_bit (b BIT(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7</a:t>
              </a:r>
              <a:r>
                <a:rPr lang="en-US" altLang="zh-CN" sz="1400" dirty="0">
                  <a:latin typeface="Courier New" panose="02070309020205020404" pitchFamily="49" charset="0"/>
                </a:rPr>
                <a:t>));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            </a:t>
              </a:r>
              <a:r>
                <a:rPr lang="en-US" altLang="zh-CN" sz="1600" dirty="0">
                  <a:latin typeface="Courier New" panose="02070309020205020404" pitchFamily="49" charset="0"/>
                </a:rPr>
                <a:t> </a:t>
              </a:r>
              <a:r>
                <a:rPr lang="en-US" altLang="zh-CN" sz="1400" dirty="0">
                  <a:solidFill>
                    <a:srgbClr val="00B050"/>
                  </a:solidFill>
                  <a:latin typeface="Courier New" panose="02070309020205020404" pitchFamily="49" charset="0"/>
                </a:rPr>
                <a:t>#</a:t>
              </a:r>
              <a:r>
                <a:rPr lang="zh-CN" altLang="en-US" sz="1400" dirty="0">
                  <a:solidFill>
                    <a:srgbClr val="00B050"/>
                  </a:solidFill>
                  <a:latin typeface="Courier New" panose="02070309020205020404" pitchFamily="49" charset="0"/>
                </a:rPr>
                <a:t>表包含一个字段</a:t>
              </a:r>
              <a:r>
                <a:rPr lang="en-US" altLang="zh-CN" sz="1400" dirty="0">
                  <a:solidFill>
                    <a:srgbClr val="00B050"/>
                  </a:solidFill>
                  <a:latin typeface="Courier New" panose="02070309020205020404" pitchFamily="49" charset="0"/>
                </a:rPr>
                <a:t>b</a:t>
              </a:r>
              <a:r>
                <a:rPr lang="zh-CN" altLang="en-US" sz="1400" dirty="0">
                  <a:solidFill>
                    <a:srgbClr val="00B050"/>
                  </a:solidFill>
                  <a:latin typeface="Courier New" panose="02070309020205020404" pitchFamily="49" charset="0"/>
                </a:rPr>
                <a:t>，</a:t>
              </a:r>
              <a:r>
                <a:rPr lang="en-US" altLang="zh-CN" sz="1400" dirty="0">
                  <a:solidFill>
                    <a:srgbClr val="00B050"/>
                  </a:solidFill>
                  <a:latin typeface="Courier New" panose="02070309020205020404" pitchFamily="49" charset="0"/>
                </a:rPr>
                <a:t> </a:t>
              </a:r>
              <a:r>
                <a:rPr lang="zh-CN" altLang="en-US" sz="1400" dirty="0">
                  <a:solidFill>
                    <a:srgbClr val="00B050"/>
                  </a:solidFill>
                  <a:latin typeface="Courier New" panose="02070309020205020404" pitchFamily="49" charset="0"/>
                </a:rPr>
                <a:t>字段类型为</a:t>
              </a:r>
              <a:r>
                <a:rPr lang="en-US" altLang="zh-CN" sz="1400" dirty="0">
                  <a:solidFill>
                    <a:srgbClr val="00B050"/>
                  </a:solidFill>
                  <a:latin typeface="Courier New" panose="02070309020205020404" pitchFamily="49" charset="0"/>
                </a:rPr>
                <a:t>bit</a:t>
              </a:r>
              <a:r>
                <a:rPr lang="zh-CN" altLang="en-US" sz="1400" dirty="0">
                  <a:solidFill>
                    <a:srgbClr val="00B050"/>
                  </a:solidFill>
                  <a:latin typeface="Courier New" panose="02070309020205020404" pitchFamily="49" charset="0"/>
                </a:rPr>
                <a:t>，长度为</a:t>
              </a:r>
              <a:r>
                <a:rPr lang="en-US" altLang="zh-CN" sz="1400" dirty="0">
                  <a:solidFill>
                    <a:srgbClr val="00B050"/>
                  </a:solidFill>
                  <a:latin typeface="Courier New" panose="02070309020205020404" pitchFamily="49" charset="0"/>
                </a:rPr>
                <a:t>7</a:t>
              </a:r>
              <a:endParaRPr lang="en-US" altLang="zh-CN" sz="1400" dirty="0">
                <a:solidFill>
                  <a:srgbClr val="00B050"/>
                </a:solidFill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INSERT INTO my_bit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VALUES</a:t>
              </a:r>
              <a:r>
                <a:rPr lang="en-US" altLang="zh-CN" sz="1400" dirty="0">
                  <a:latin typeface="Courier New" panose="02070309020205020404" pitchFamily="49" charset="0"/>
                </a:rPr>
                <a:t>(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65</a:t>
              </a:r>
              <a:r>
                <a:rPr lang="en-US" altLang="zh-CN" sz="1400" dirty="0">
                  <a:latin typeface="Courier New" panose="02070309020205020404" pitchFamily="49" charset="0"/>
                </a:rPr>
                <a:t>);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④ </a:t>
              </a:r>
              <a:r>
                <a:rPr lang="zh-CN" altLang="en-US" sz="1400" dirty="0">
                  <a:solidFill>
                    <a:srgbClr val="FF0000"/>
                  </a:solidFill>
                  <a:highlight>
                    <a:srgbClr val="FFFF00"/>
                  </a:highlight>
                  <a:latin typeface="Courier New" panose="02070309020205020404" pitchFamily="49" charset="0"/>
                </a:rPr>
                <a:t>查询数据，查询结果为“</a:t>
              </a:r>
              <a:r>
                <a:rPr lang="en-US" altLang="zh-CN" sz="1400" dirty="0">
                  <a:solidFill>
                    <a:srgbClr val="FF0000"/>
                  </a:solidFill>
                  <a:highlight>
                    <a:srgbClr val="FFFF00"/>
                  </a:highlight>
                  <a:latin typeface="Courier New" panose="02070309020205020404" pitchFamily="49" charset="0"/>
                </a:rPr>
                <a:t>A</a:t>
              </a:r>
              <a:r>
                <a:rPr lang="en-US" altLang="zh-CN" sz="1400" dirty="0">
                  <a:solidFill>
                    <a:srgbClr val="FF0000"/>
                  </a:solidFill>
                  <a:highlight>
                    <a:srgbClr val="FFFF00"/>
                  </a:highlight>
                  <a:latin typeface="宋体" panose="02010600030101010101" pitchFamily="2" charset="-122"/>
                </a:rPr>
                <a:t>”</a:t>
              </a:r>
              <a:endParaRPr lang="en-US" altLang="zh-CN" sz="1400" dirty="0">
                <a:latin typeface="宋体" panose="02010600030101010101" pitchFamily="2" charset="-122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SELECT * FROM my_bit WHERE b =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65</a:t>
              </a:r>
              <a:r>
                <a:rPr lang="en-US" altLang="zh-CN" sz="1400" dirty="0">
                  <a:latin typeface="Courier New" panose="02070309020205020404" pitchFamily="49" charset="0"/>
                </a:rPr>
                <a:t>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# ⑤ </a:t>
              </a:r>
              <a:r>
                <a:rPr lang="zh-CN" altLang="en-US" sz="1400" dirty="0">
                  <a:latin typeface="Courier New" panose="02070309020205020404" pitchFamily="49" charset="0"/>
                </a:rPr>
                <a:t>查询数据并转为二进制数字显示，查询结果为“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1000001</a:t>
              </a:r>
              <a:r>
                <a:rPr lang="en-US" altLang="zh-CN" sz="1400" dirty="0">
                  <a:latin typeface="宋体" panose="02010600030101010101" pitchFamily="2" charset="-122"/>
                </a:rPr>
                <a:t>”</a:t>
              </a:r>
              <a:endParaRPr lang="en-US" altLang="zh-CN" sz="1400" dirty="0">
                <a:latin typeface="宋体" panose="02010600030101010101" pitchFamily="2" charset="-122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SELECT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BIN(b)</a:t>
              </a:r>
              <a:r>
                <a:rPr lang="en-US" altLang="zh-CN" sz="1400" dirty="0">
                  <a:latin typeface="Courier New" panose="02070309020205020404" pitchFamily="49" charset="0"/>
                </a:rPr>
                <a:t> FROM my_bit;</a:t>
              </a:r>
              <a:r>
                <a:rPr lang="en-US" altLang="zh-CN" sz="1400" dirty="0">
                  <a:solidFill>
                    <a:srgbClr val="00B050"/>
                  </a:solidFill>
                  <a:latin typeface="Courier New" panose="02070309020205020404" pitchFamily="49" charset="0"/>
                  <a:sym typeface="+mn-ea"/>
                </a:rPr>
                <a:t>#BIN(b),</a:t>
              </a:r>
              <a:r>
                <a:rPr lang="zh-CN" altLang="en-US" sz="1400" dirty="0">
                  <a:solidFill>
                    <a:srgbClr val="00B050"/>
                  </a:solidFill>
                  <a:latin typeface="Courier New" panose="02070309020205020404" pitchFamily="49" charset="0"/>
                  <a:sym typeface="+mn-ea"/>
                </a:rPr>
                <a:t>字段</a:t>
              </a:r>
              <a:r>
                <a:rPr lang="en-US" altLang="zh-CN" sz="1400" dirty="0">
                  <a:solidFill>
                    <a:srgbClr val="00B050"/>
                  </a:solidFill>
                  <a:latin typeface="Courier New" panose="02070309020205020404" pitchFamily="49" charset="0"/>
                  <a:sym typeface="+mn-ea"/>
                </a:rPr>
                <a:t>b</a:t>
              </a:r>
              <a:r>
                <a:rPr lang="zh-CN" altLang="en-US" sz="1400" dirty="0">
                  <a:solidFill>
                    <a:srgbClr val="00B050"/>
                  </a:solidFill>
                  <a:latin typeface="Courier New" panose="02070309020205020404" pitchFamily="49" charset="0"/>
                  <a:sym typeface="+mn-ea"/>
                </a:rPr>
                <a:t>内容的二进制存储</a:t>
              </a:r>
              <a:endParaRPr lang="zh-CN" altLang="en-US" sz="1400" dirty="0">
                <a:solidFill>
                  <a:srgbClr val="00B050"/>
                </a:solidFill>
                <a:latin typeface="Courier New" panose="02070309020205020404" pitchFamily="49" charset="0"/>
                <a:sym typeface="+mn-ea"/>
              </a:endParaRPr>
            </a:p>
          </p:txBody>
        </p:sp>
        <p:sp>
          <p:nvSpPr>
            <p:cNvPr id="38922" name="矩形 3"/>
            <p:cNvSpPr/>
            <p:nvPr/>
          </p:nvSpPr>
          <p:spPr>
            <a:xfrm>
              <a:off x="1495175" y="1994829"/>
              <a:ext cx="3125311" cy="3693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如何使用</a:t>
              </a:r>
              <a:r>
                <a:rPr lang="en-US" altLang="zh-CN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BIT</a:t>
              </a:r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类型保存字符“</a:t>
              </a:r>
              <a:r>
                <a:rPr lang="en-US" altLang="zh-CN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A</a:t>
              </a:r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”</a:t>
              </a:r>
              <a:endParaRPr lang="zh-CN" altLang="zh-CN" b="1" u="sng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23913" y="3476625"/>
            <a:ext cx="655637" cy="657225"/>
            <a:chOff x="765530" y="3286093"/>
            <a:chExt cx="656530" cy="657462"/>
          </a:xfrm>
        </p:grpSpPr>
        <p:sp>
          <p:nvSpPr>
            <p:cNvPr id="38919" name="等腰三角形 11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8920" name="等腰三角形 12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1657350" y="153988"/>
            <a:ext cx="4716463" cy="776287"/>
          </a:xfrm>
          <a:noFill/>
          <a:ln>
            <a:noFill/>
          </a:ln>
        </p:spPr>
        <p:txBody>
          <a:bodyPr anchor="ctr" anchorCtr="0"/>
          <a:p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目录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147" name="TextBox 126">
            <a:hlinkClick r:id="rId1" action="ppaction://hlinksldjump"/>
          </p:cNvPr>
          <p:cNvSpPr txBox="1"/>
          <p:nvPr/>
        </p:nvSpPr>
        <p:spPr>
          <a:xfrm>
            <a:off x="3802063" y="3098800"/>
            <a:ext cx="3379787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  <a:endParaRPr lang="zh-CN" altLang="en-US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TextBox 126">
            <a:hlinkClick r:id="rId2" action="ppaction://hlinksldjump"/>
          </p:cNvPr>
          <p:cNvSpPr txBox="1"/>
          <p:nvPr/>
        </p:nvSpPr>
        <p:spPr>
          <a:xfrm>
            <a:off x="2709863" y="1784350"/>
            <a:ext cx="3525837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  <a:endParaRPr lang="zh-CN" altLang="en-US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873500" y="3079750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6150" name="矩形 36"/>
          <p:cNvSpPr/>
          <p:nvPr/>
        </p:nvSpPr>
        <p:spPr>
          <a:xfrm flipH="1">
            <a:off x="3676650" y="2576513"/>
            <a:ext cx="14160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表的约束</a:t>
            </a:r>
            <a:endParaRPr lang="zh-CN" altLang="en-US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51" name="组合 111"/>
          <p:cNvGrpSpPr/>
          <p:nvPr/>
        </p:nvGrpSpPr>
        <p:grpSpPr>
          <a:xfrm rot="-12767">
            <a:off x="2751138" y="2576513"/>
            <a:ext cx="884237" cy="954087"/>
            <a:chOff x="1936217" y="1275606"/>
            <a:chExt cx="1296545" cy="1728192"/>
          </a:xfrm>
        </p:grpSpPr>
        <p:grpSp>
          <p:nvGrpSpPr>
            <p:cNvPr id="6176" name="组合 112"/>
            <p:cNvGrpSpPr/>
            <p:nvPr/>
          </p:nvGrpSpPr>
          <p:grpSpPr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汉仪综艺体简" panose="02010609000101010101" pitchFamily="49" charset="-122"/>
                    <a:cs typeface="+mn-cs"/>
                  </a:rPr>
                  <a:t>3.2</a:t>
                </a:r>
                <a:endParaRPr kumimoji="0" lang="zh-CN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 panose="02040503050406030204" pitchFamily="18" charset="0"/>
                  <a:ea typeface="汉仪综艺体简" panose="02010609000101010101" pitchFamily="49" charset="-122"/>
                  <a:cs typeface="+mn-cs"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1960838" y="1347494"/>
                <a:ext cx="1189471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 panose="02040503050406030204" pitchFamily="18" charset="0"/>
                  <a:ea typeface="汉仪综艺体简" panose="02010609000101010101" pitchFamily="49" charset="-122"/>
                  <a:cs typeface="+mn-cs"/>
                </a:endParaRPr>
              </a:p>
            </p:txBody>
          </p:sp>
        </p:grpSp>
        <p:sp>
          <p:nvSpPr>
            <p:cNvPr id="9" name="圆角矩形 5"/>
            <p:cNvSpPr/>
            <p:nvPr/>
          </p:nvSpPr>
          <p:spPr>
            <a:xfrm>
              <a:off x="1886163" y="2060392"/>
              <a:ext cx="1294218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6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anose="02040503050406030204" pitchFamily="18" charset="0"/>
                <a:ea typeface="汉仪综艺体简" panose="02010609000101010101" pitchFamily="49" charset="-122"/>
                <a:cs typeface="+mn-cs"/>
              </a:endParaRPr>
            </a:p>
          </p:txBody>
        </p:sp>
      </p:grpSp>
      <p:grpSp>
        <p:nvGrpSpPr>
          <p:cNvPr id="6152" name="4.1"/>
          <p:cNvGrpSpPr/>
          <p:nvPr/>
        </p:nvGrpSpPr>
        <p:grpSpPr>
          <a:xfrm>
            <a:off x="1711325" y="1271588"/>
            <a:ext cx="4411663" cy="952500"/>
            <a:chOff x="1711765" y="1263328"/>
            <a:chExt cx="4411519" cy="952284"/>
          </a:xfrm>
        </p:grpSpPr>
        <p:grpSp>
          <p:nvGrpSpPr>
            <p:cNvPr id="6169" name="组合 29"/>
            <p:cNvGrpSpPr/>
            <p:nvPr/>
          </p:nvGrpSpPr>
          <p:grpSpPr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72" name="组合 31"/>
              <p:cNvGrpSpPr/>
              <p:nvPr/>
            </p:nvGrpSpPr>
            <p:grpSpPr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5" name="圆角矩形 24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汉仪综艺体简" panose="02010609000101010101" pitchFamily="49" charset="-122"/>
                      <a:cs typeface="+mn-cs"/>
                    </a:rPr>
                    <a:t>3.1</a:t>
                  </a:r>
                  <a:endParaRPr kumimoji="0" lang="zh-CN" altLang="en-US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汉仪综艺体简" panose="02010609000101010101" pitchFamily="49" charset="-122"/>
                    <a:cs typeface="+mn-cs"/>
                  </a:endParaRPr>
                </a:p>
              </p:txBody>
            </p:sp>
            <p:sp>
              <p:nvSpPr>
                <p:cNvPr id="26" name="圆角矩形 25"/>
                <p:cNvSpPr/>
                <p:nvPr/>
              </p:nvSpPr>
              <p:spPr>
                <a:xfrm>
                  <a:off x="1961216" y="1347611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汉仪综艺体简" panose="0201060900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24" name="圆角矩形 5"/>
              <p:cNvSpPr/>
              <p:nvPr/>
            </p:nvSpPr>
            <p:spPr>
              <a:xfrm>
                <a:off x="1923818" y="2061671"/>
                <a:ext cx="1207483" cy="936105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6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 panose="02040503050406030204" pitchFamily="18" charset="0"/>
                  <a:ea typeface="汉仪综艺体简" panose="02010609000101010101" pitchFamily="49" charset="-122"/>
                  <a:cs typeface="+mn-cs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71" name="矩形 35"/>
            <p:cNvSpPr/>
            <p:nvPr/>
          </p:nvSpPr>
          <p:spPr>
            <a:xfrm>
              <a:off x="2717559" y="1286488"/>
              <a:ext cx="1415726" cy="4615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数据类型</a:t>
              </a:r>
              <a:endPara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53" name="4.1"/>
          <p:cNvGrpSpPr/>
          <p:nvPr/>
        </p:nvGrpSpPr>
        <p:grpSpPr>
          <a:xfrm>
            <a:off x="1704975" y="3879850"/>
            <a:ext cx="4411663" cy="952500"/>
            <a:chOff x="1711765" y="1263328"/>
            <a:chExt cx="4411519" cy="952284"/>
          </a:xfrm>
        </p:grpSpPr>
        <p:grpSp>
          <p:nvGrpSpPr>
            <p:cNvPr id="6162" name="组合 29"/>
            <p:cNvGrpSpPr/>
            <p:nvPr/>
          </p:nvGrpSpPr>
          <p:grpSpPr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65" name="组合 31"/>
              <p:cNvGrpSpPr/>
              <p:nvPr/>
            </p:nvGrpSpPr>
            <p:grpSpPr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汉仪综艺体简" panose="02010609000101010101" pitchFamily="49" charset="-122"/>
                      <a:cs typeface="+mn-cs"/>
                    </a:rPr>
                    <a:t>3.3</a:t>
                  </a:r>
                  <a:endParaRPr kumimoji="0" lang="zh-CN" altLang="en-US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汉仪综艺体简" panose="02010609000101010101" pitchFamily="49" charset="-122"/>
                    <a:cs typeface="+mn-cs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1961216" y="1347613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汉仪综艺体简" panose="0201060900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30" name="圆角矩形 5"/>
              <p:cNvSpPr/>
              <p:nvPr/>
            </p:nvSpPr>
            <p:spPr>
              <a:xfrm>
                <a:off x="1923818" y="2061673"/>
                <a:ext cx="1207483" cy="936103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6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 panose="02040503050406030204" pitchFamily="18" charset="0"/>
                  <a:ea typeface="汉仪综艺体简" panose="02010609000101010101" pitchFamily="49" charset="-122"/>
                  <a:cs typeface="+mn-cs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2810279" y="1760103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64" name="矩形 35"/>
            <p:cNvSpPr/>
            <p:nvPr/>
          </p:nvSpPr>
          <p:spPr>
            <a:xfrm>
              <a:off x="2717559" y="1286488"/>
              <a:ext cx="1415726" cy="4615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自动增长</a:t>
              </a:r>
              <a:endPara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 bwMode="auto">
          <a:xfrm>
            <a:off x="3871913" y="5741988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6155" name="矩形 36"/>
          <p:cNvSpPr/>
          <p:nvPr/>
        </p:nvSpPr>
        <p:spPr>
          <a:xfrm flipH="1">
            <a:off x="3776663" y="5238750"/>
            <a:ext cx="2338387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字符集与校对集</a:t>
            </a:r>
            <a:endParaRPr lang="zh-CN" altLang="en-US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56" name="组合 111"/>
          <p:cNvGrpSpPr/>
          <p:nvPr/>
        </p:nvGrpSpPr>
        <p:grpSpPr>
          <a:xfrm rot="-12767">
            <a:off x="2749550" y="5238750"/>
            <a:ext cx="884238" cy="954088"/>
            <a:chOff x="1936217" y="1275606"/>
            <a:chExt cx="1296545" cy="1728192"/>
          </a:xfrm>
        </p:grpSpPr>
        <p:grpSp>
          <p:nvGrpSpPr>
            <p:cNvPr id="6158" name="组合 112"/>
            <p:cNvGrpSpPr/>
            <p:nvPr/>
          </p:nvGrpSpPr>
          <p:grpSpPr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汉仪综艺体简" panose="02010609000101010101" pitchFamily="49" charset="-122"/>
                    <a:cs typeface="+mn-cs"/>
                  </a:rPr>
                  <a:t>3.4</a:t>
                </a:r>
                <a:endParaRPr kumimoji="0" lang="zh-CN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 panose="02040503050406030204" pitchFamily="18" charset="0"/>
                  <a:ea typeface="汉仪综艺体简" panose="02010609000101010101" pitchFamily="49" charset="-122"/>
                  <a:cs typeface="+mn-cs"/>
                </a:endParaRPr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1960839" y="1347496"/>
                <a:ext cx="1189468" cy="1584414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 panose="02040503050406030204" pitchFamily="18" charset="0"/>
                  <a:ea typeface="汉仪综艺体简" panose="02010609000101010101" pitchFamily="49" charset="-122"/>
                  <a:cs typeface="+mn-cs"/>
                </a:endParaRPr>
              </a:p>
            </p:txBody>
          </p:sp>
        </p:grpSp>
        <p:sp>
          <p:nvSpPr>
            <p:cNvPr id="36" name="圆角矩形 5"/>
            <p:cNvSpPr/>
            <p:nvPr/>
          </p:nvSpPr>
          <p:spPr>
            <a:xfrm>
              <a:off x="1881509" y="2060372"/>
              <a:ext cx="1294217" cy="937421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anose="02040503050406030204" pitchFamily="18" charset="0"/>
                <a:ea typeface="汉仪综艺体简" panose="02010609000101010101" pitchFamily="49" charset="-122"/>
                <a:cs typeface="+mn-cs"/>
              </a:endParaRPr>
            </a:p>
          </p:txBody>
        </p:sp>
      </p:grpSp>
      <p:sp>
        <p:nvSpPr>
          <p:cNvPr id="6157" name="TextBox 126">
            <a:hlinkClick r:id="rId1" action="ppaction://hlinksldjump"/>
          </p:cNvPr>
          <p:cNvSpPr txBox="1"/>
          <p:nvPr/>
        </p:nvSpPr>
        <p:spPr>
          <a:xfrm>
            <a:off x="3873500" y="5757863"/>
            <a:ext cx="3525838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点击查看本小节知识架构</a:t>
            </a:r>
            <a:endParaRPr lang="zh-CN" altLang="en-US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21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39950" name="组合 22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学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一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招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38"/>
          <p:cNvSpPr>
            <a:spLocks noChangeArrowheads="1"/>
          </p:cNvSpPr>
          <p:nvPr/>
        </p:nvSpPr>
        <p:spPr bwMode="auto">
          <a:xfrm>
            <a:off x="2801938" y="1403350"/>
            <a:ext cx="5878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MySQL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中的直接常量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909638" y="2443163"/>
            <a:ext cx="6469063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直接常量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在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MySQL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中直接编写的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字面常量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sng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示例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数字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123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、字符串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'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abc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4C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'</a:t>
            </a:r>
            <a:endParaRPr kumimoji="0" lang="en-US" altLang="zh-CN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08188" y="3973513"/>
            <a:ext cx="4652963" cy="457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INSERT INTO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my_test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VALUES(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123, '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abc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'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" name="组合 14"/>
          <p:cNvGrpSpPr/>
          <p:nvPr/>
        </p:nvGrpSpPr>
        <p:grpSpPr>
          <a:xfrm>
            <a:off x="5980113" y="3692525"/>
            <a:ext cx="1246187" cy="395288"/>
            <a:chOff x="5515767" y="2166188"/>
            <a:chExt cx="1245856" cy="396268"/>
          </a:xfrm>
        </p:grpSpPr>
        <p:cxnSp>
          <p:nvCxnSpPr>
            <p:cNvPr id="39948" name="直接连接符 15"/>
            <p:cNvCxnSpPr/>
            <p:nvPr/>
          </p:nvCxnSpPr>
          <p:spPr>
            <a:xfrm>
              <a:off x="6571407" y="2166188"/>
              <a:ext cx="0" cy="396268"/>
            </a:xfrm>
            <a:prstGeom prst="line">
              <a:avLst/>
            </a:prstGeom>
            <a:ln w="12700" cap="flat" cmpd="sng">
              <a:solidFill>
                <a:srgbClr val="00ACE6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9949" name="直接连接符 16"/>
            <p:cNvCxnSpPr/>
            <p:nvPr/>
          </p:nvCxnSpPr>
          <p:spPr>
            <a:xfrm>
              <a:off x="5515767" y="2340528"/>
              <a:ext cx="1245856" cy="1027"/>
            </a:xfrm>
            <a:prstGeom prst="line">
              <a:avLst/>
            </a:prstGeom>
            <a:ln w="12700" cap="flat" cmpd="sng">
              <a:solidFill>
                <a:srgbClr val="00ACE6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19" name="组合 17"/>
          <p:cNvGrpSpPr/>
          <p:nvPr/>
        </p:nvGrpSpPr>
        <p:grpSpPr>
          <a:xfrm>
            <a:off x="1404938" y="4418013"/>
            <a:ext cx="1352550" cy="346075"/>
            <a:chOff x="2145175" y="3234519"/>
            <a:chExt cx="1352930" cy="347234"/>
          </a:xfrm>
        </p:grpSpPr>
        <p:cxnSp>
          <p:nvCxnSpPr>
            <p:cNvPr id="39946" name="直接连接符 18"/>
            <p:cNvCxnSpPr/>
            <p:nvPr/>
          </p:nvCxnSpPr>
          <p:spPr>
            <a:xfrm>
              <a:off x="2145175" y="3439073"/>
              <a:ext cx="1352930" cy="0"/>
            </a:xfrm>
            <a:prstGeom prst="line">
              <a:avLst/>
            </a:prstGeom>
            <a:ln w="12700" cap="flat" cmpd="sng">
              <a:solidFill>
                <a:srgbClr val="00ACE6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9947" name="直接连接符 19"/>
            <p:cNvCxnSpPr/>
            <p:nvPr/>
          </p:nvCxnSpPr>
          <p:spPr>
            <a:xfrm>
              <a:off x="2407977" y="3234519"/>
              <a:ext cx="0" cy="347234"/>
            </a:xfrm>
            <a:prstGeom prst="line">
              <a:avLst/>
            </a:prstGeom>
            <a:ln w="12700" cap="flat" cmpd="sng">
              <a:solidFill>
                <a:srgbClr val="00ACE6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5" name="圆角矩形标注 4"/>
          <p:cNvSpPr/>
          <p:nvPr/>
        </p:nvSpPr>
        <p:spPr>
          <a:xfrm>
            <a:off x="2544763" y="4889500"/>
            <a:ext cx="4668837" cy="647700"/>
          </a:xfrm>
          <a:prstGeom prst="wedgeRoundRectCallout">
            <a:avLst>
              <a:gd name="adj1" fmla="val 23264"/>
              <a:gd name="adj2" fmla="val -46435"/>
              <a:gd name="adj3" fmla="val 16667"/>
            </a:avLst>
          </a:prstGeom>
          <a:noFill/>
          <a:ln w="12700" cap="flat" cmpd="sng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p>
            <a:pPr algn="ctr" eaLnBrk="1" hangingPunct="1"/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常用于在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INSERT</a:t>
            </a: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语句中编写插入的</a:t>
            </a:r>
            <a:r>
              <a:rPr lang="zh-CN" altLang="zh-CN" b="1" dirty="0">
                <a:solidFill>
                  <a:srgbClr val="0D74C9"/>
                </a:solidFill>
                <a:latin typeface="Arial" panose="020B0604020202020204" pitchFamily="34" charset="0"/>
              </a:rPr>
              <a:t>数据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" grpId="0"/>
      <p:bldP spid="5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963" name="组合 21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40968" name="组合 22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学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一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招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38"/>
          <p:cNvSpPr>
            <a:spLocks noChangeArrowheads="1"/>
          </p:cNvSpPr>
          <p:nvPr/>
        </p:nvSpPr>
        <p:spPr bwMode="auto">
          <a:xfrm>
            <a:off x="2801938" y="1403350"/>
            <a:ext cx="5878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MySQL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中的直接常量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09638" y="2133918"/>
            <a:ext cx="74088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b="1" u="sng" dirty="0">
                <a:solidFill>
                  <a:srgbClr val="0D74C9"/>
                </a:solidFill>
                <a:latin typeface="Arial" panose="020B0604020202020204" pitchFamily="34" charset="0"/>
              </a:rPr>
              <a:t>十进制数</a:t>
            </a:r>
            <a:r>
              <a:rPr lang="zh-CN" altLang="zh-CN" dirty="0">
                <a:latin typeface="Arial" panose="020B0604020202020204" pitchFamily="34" charset="0"/>
              </a:rPr>
              <a:t>：语法近似于日常生活中的数字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39800" y="3248343"/>
            <a:ext cx="62738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可以使用</a:t>
            </a:r>
            <a:r>
              <a:rPr lang="zh-CN" altLang="zh-CN" b="1" u="sng" dirty="0">
                <a:solidFill>
                  <a:srgbClr val="0D74C9"/>
                </a:solidFill>
                <a:latin typeface="Arial" panose="020B0604020202020204" pitchFamily="34" charset="0"/>
              </a:rPr>
              <a:t>科学计数法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1E2</a:t>
            </a: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1E-2</a:t>
            </a: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不分大小写）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4400" y="2780030"/>
            <a:ext cx="269716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u="sng" dirty="0">
                <a:solidFill>
                  <a:srgbClr val="0D74C9"/>
                </a:solidFill>
                <a:latin typeface="Arial" panose="020B0604020202020204" pitchFamily="34" charset="0"/>
              </a:rPr>
              <a:t>示例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123</a:t>
            </a: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1.23</a:t>
            </a: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-1.23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1987" name="组合 21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41994" name="组合 22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学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一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招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38"/>
          <p:cNvSpPr>
            <a:spLocks noChangeArrowheads="1"/>
          </p:cNvSpPr>
          <p:nvPr/>
        </p:nvSpPr>
        <p:spPr bwMode="auto">
          <a:xfrm>
            <a:off x="2801938" y="1403350"/>
            <a:ext cx="5878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MySQL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中的直接常量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09638" y="2379663"/>
            <a:ext cx="7408862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b="1" u="sng" dirty="0">
                <a:solidFill>
                  <a:srgbClr val="0D74C9"/>
                </a:solidFill>
                <a:latin typeface="Arial" panose="020B0604020202020204" pitchFamily="34" charset="0"/>
              </a:rPr>
              <a:t>二进制数</a:t>
            </a:r>
            <a:r>
              <a:rPr lang="zh-CN" altLang="zh-CN" dirty="0">
                <a:latin typeface="Arial" panose="020B0604020202020204" pitchFamily="34" charset="0"/>
              </a:rPr>
              <a:t>：在二进制字符串前加</a:t>
            </a:r>
            <a:r>
              <a:rPr lang="zh-CN" altLang="zh-CN" dirty="0">
                <a:highlight>
                  <a:srgbClr val="FFFF00"/>
                </a:highlight>
                <a:latin typeface="Arial" panose="020B0604020202020204" pitchFamily="34" charset="0"/>
              </a:rPr>
              <a:t>前缀</a:t>
            </a:r>
            <a:r>
              <a:rPr lang="en-US" altLang="zh-CN" dirty="0">
                <a:highlight>
                  <a:srgbClr val="FFFF00"/>
                </a:highlight>
                <a:latin typeface="Arial" panose="020B0604020202020204" pitchFamily="34" charset="0"/>
              </a:rPr>
              <a:t>b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b="1" u="sng" dirty="0">
                <a:solidFill>
                  <a:srgbClr val="0D74C9"/>
                </a:solidFill>
                <a:latin typeface="Arial" panose="020B0604020202020204" pitchFamily="34" charset="0"/>
              </a:rPr>
              <a:t>示例</a:t>
            </a:r>
            <a:r>
              <a:rPr lang="zh-CN" altLang="en-US" dirty="0">
                <a:latin typeface="Arial" panose="020B0604020202020204" pitchFamily="34" charset="0"/>
              </a:rPr>
              <a:t>：</a:t>
            </a:r>
            <a:r>
              <a:rPr lang="en-US" altLang="zh-CN" dirty="0">
                <a:highlight>
                  <a:srgbClr val="FFFF00"/>
                </a:highlight>
                <a:latin typeface="Arial" panose="020B0604020202020204" pitchFamily="34" charset="0"/>
              </a:rPr>
              <a:t>b</a:t>
            </a:r>
            <a:r>
              <a:rPr lang="en-US" altLang="zh-CN" dirty="0">
                <a:latin typeface="Arial" panose="020B0604020202020204" pitchFamily="34" charset="0"/>
              </a:rPr>
              <a:t>'1000001'   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</a:rPr>
              <a:t> #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</a:rPr>
              <a:t>这里面的引号是单引号，不是反引号</a:t>
            </a:r>
            <a:endParaRPr lang="zh-CN" altLang="en-US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573213" y="4492625"/>
            <a:ext cx="655637" cy="657225"/>
            <a:chOff x="765530" y="3286093"/>
            <a:chExt cx="656530" cy="657462"/>
          </a:xfrm>
        </p:grpSpPr>
        <p:sp>
          <p:nvSpPr>
            <p:cNvPr id="41992" name="等腰三角形 11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1993" name="等腰三角形 12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9" name="矩形 2"/>
          <p:cNvSpPr/>
          <p:nvPr/>
        </p:nvSpPr>
        <p:spPr>
          <a:xfrm>
            <a:off x="2217738" y="3516313"/>
            <a:ext cx="4387850" cy="2354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mysql&gt; SELECT 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b'1000001'</a:t>
            </a:r>
            <a:r>
              <a:rPr lang="en-US" altLang="zh-CN" sz="1400" dirty="0">
                <a:latin typeface="Courier New" panose="02070309020205020404" pitchFamily="49" charset="0"/>
              </a:rPr>
              <a:t>;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+------------+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| b'1000001' |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+------------+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| 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1400" dirty="0">
                <a:latin typeface="Courier New" panose="02070309020205020404" pitchFamily="49" charset="0"/>
              </a:rPr>
              <a:t>          |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+------------+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1 row in set (0.00 sec)</a:t>
            </a:r>
            <a:endParaRPr lang="en-US" altLang="zh-CN" sz="1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2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charRg st="2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3011" name="组合 21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43020" name="组合 22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学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一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招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38"/>
          <p:cNvSpPr>
            <a:spLocks noChangeArrowheads="1"/>
          </p:cNvSpPr>
          <p:nvPr/>
        </p:nvSpPr>
        <p:spPr bwMode="auto">
          <a:xfrm>
            <a:off x="2801938" y="1403350"/>
            <a:ext cx="5878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MySQL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中的直接常量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09638" y="2379663"/>
            <a:ext cx="74088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b="1" u="sng" dirty="0">
                <a:solidFill>
                  <a:srgbClr val="0D74C9"/>
                </a:solidFill>
                <a:latin typeface="Arial" panose="020B0604020202020204" pitchFamily="34" charset="0"/>
              </a:rPr>
              <a:t>十六进制数</a:t>
            </a:r>
            <a:r>
              <a:rPr lang="zh-CN" altLang="zh-CN" dirty="0">
                <a:latin typeface="Arial" panose="020B0604020202020204" pitchFamily="34" charset="0"/>
              </a:rPr>
              <a:t>：有两种表示方式，形如“</a:t>
            </a:r>
            <a:r>
              <a:rPr lang="en-US" altLang="zh-CN" dirty="0">
                <a:highlight>
                  <a:srgbClr val="FFFF00"/>
                </a:highlight>
                <a:latin typeface="Arial" panose="020B0604020202020204" pitchFamily="34" charset="0"/>
              </a:rPr>
              <a:t>x</a:t>
            </a:r>
            <a:r>
              <a:rPr lang="en-US" altLang="zh-CN" dirty="0">
                <a:latin typeface="Arial" panose="020B0604020202020204" pitchFamily="34" charset="0"/>
              </a:rPr>
              <a:t>'41'</a:t>
            </a:r>
            <a:r>
              <a:rPr lang="zh-CN" altLang="zh-CN" dirty="0">
                <a:latin typeface="Arial" panose="020B0604020202020204" pitchFamily="34" charset="0"/>
              </a:rPr>
              <a:t>”和“</a:t>
            </a:r>
            <a:r>
              <a:rPr lang="en-US" altLang="zh-CN" dirty="0">
                <a:highlight>
                  <a:srgbClr val="FFFF00"/>
                </a:highlight>
                <a:latin typeface="Arial" panose="020B0604020202020204" pitchFamily="34" charset="0"/>
              </a:rPr>
              <a:t>0x</a:t>
            </a:r>
            <a:r>
              <a:rPr lang="en-US" altLang="zh-CN" dirty="0">
                <a:latin typeface="Arial" panose="020B0604020202020204" pitchFamily="34" charset="0"/>
              </a:rPr>
              <a:t>41</a:t>
            </a:r>
            <a:r>
              <a:rPr lang="zh-CN" altLang="zh-CN" dirty="0">
                <a:latin typeface="Arial" panose="020B0604020202020204" pitchFamily="34" charset="0"/>
              </a:rPr>
              <a:t>”。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grpSp>
        <p:nvGrpSpPr>
          <p:cNvPr id="24" name="组合 4"/>
          <p:cNvGrpSpPr/>
          <p:nvPr/>
        </p:nvGrpSpPr>
        <p:grpSpPr>
          <a:xfrm>
            <a:off x="1189038" y="2990850"/>
            <a:ext cx="4983162" cy="2816225"/>
            <a:chOff x="1240970" y="1994829"/>
            <a:chExt cx="4466472" cy="2817443"/>
          </a:xfrm>
        </p:grpSpPr>
        <p:sp>
          <p:nvSpPr>
            <p:cNvPr id="43018" name="矩形 2"/>
            <p:cNvSpPr/>
            <p:nvPr/>
          </p:nvSpPr>
          <p:spPr>
            <a:xfrm>
              <a:off x="1240970" y="2456831"/>
              <a:ext cx="4466472" cy="23554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SELECT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HEX</a:t>
              </a:r>
              <a:r>
                <a:rPr lang="en-US" altLang="zh-CN" sz="1400" dirty="0">
                  <a:latin typeface="Courier New" panose="02070309020205020404" pitchFamily="49" charset="0"/>
                </a:rPr>
                <a:t>(65);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+---------+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| HEX(65) |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+---------+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| 41      |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+---------+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1 row in set (0.00 sec)</a:t>
              </a:r>
              <a:endParaRPr lang="en-US" altLang="zh-CN" sz="1400" dirty="0">
                <a:latin typeface="Courier New" panose="02070309020205020404" pitchFamily="49" charset="0"/>
              </a:endParaRPr>
            </a:p>
          </p:txBody>
        </p:sp>
        <p:sp>
          <p:nvSpPr>
            <p:cNvPr id="43019" name="矩形 3"/>
            <p:cNvSpPr/>
            <p:nvPr/>
          </p:nvSpPr>
          <p:spPr>
            <a:xfrm>
              <a:off x="1495175" y="1994829"/>
              <a:ext cx="3728763" cy="3694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b="1" u="sng" dirty="0">
                  <a:solidFill>
                    <a:srgbClr val="FF0000"/>
                  </a:solidFill>
                  <a:latin typeface="Arial" panose="020B0604020202020204" pitchFamily="34" charset="0"/>
                </a:rPr>
                <a:t>查看十进制数</a:t>
              </a:r>
              <a:r>
                <a:rPr lang="en-US" altLang="zh-CN" u="sng" dirty="0">
                  <a:solidFill>
                    <a:srgbClr val="FF0000"/>
                  </a:solidFill>
                  <a:latin typeface="Arial" panose="020B0604020202020204" pitchFamily="34" charset="0"/>
                </a:rPr>
                <a:t>65</a:t>
              </a:r>
              <a:r>
                <a:rPr lang="zh-CN" altLang="en-US" b="1" u="sng" dirty="0">
                  <a:solidFill>
                    <a:srgbClr val="FF0000"/>
                  </a:solidFill>
                  <a:latin typeface="Arial" panose="020B0604020202020204" pitchFamily="34" charset="0"/>
                </a:rPr>
                <a:t>转换为十六进制的结果</a:t>
              </a:r>
              <a:endParaRPr lang="zh-CN" altLang="en-US" b="1" u="sng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44513" y="4403725"/>
            <a:ext cx="655637" cy="657225"/>
            <a:chOff x="765530" y="3286093"/>
            <a:chExt cx="656530" cy="657462"/>
          </a:xfrm>
        </p:grpSpPr>
        <p:sp>
          <p:nvSpPr>
            <p:cNvPr id="43016" name="等腰三角形 11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3017" name="等腰三角形 12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4035" name="组合 21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44044" name="组合 22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学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一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招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38"/>
          <p:cNvSpPr>
            <a:spLocks noChangeArrowheads="1"/>
          </p:cNvSpPr>
          <p:nvPr/>
        </p:nvSpPr>
        <p:spPr bwMode="auto">
          <a:xfrm>
            <a:off x="2801938" y="1403350"/>
            <a:ext cx="5878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MySQL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中的直接常量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037" name="矩形 25"/>
          <p:cNvSpPr/>
          <p:nvPr/>
        </p:nvSpPr>
        <p:spPr>
          <a:xfrm>
            <a:off x="909638" y="2379663"/>
            <a:ext cx="74088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b="1" u="sng" dirty="0">
                <a:solidFill>
                  <a:srgbClr val="0D74C9"/>
                </a:solidFill>
                <a:latin typeface="Arial" panose="020B0604020202020204" pitchFamily="34" charset="0"/>
              </a:rPr>
              <a:t>十六进制数</a:t>
            </a:r>
            <a:r>
              <a:rPr lang="zh-CN" altLang="zh-CN" dirty="0">
                <a:latin typeface="Arial" panose="020B0604020202020204" pitchFamily="34" charset="0"/>
              </a:rPr>
              <a:t>：有两种表示方式，形如“</a:t>
            </a:r>
            <a:r>
              <a:rPr lang="en-US" altLang="zh-CN" dirty="0">
                <a:latin typeface="Arial" panose="020B0604020202020204" pitchFamily="34" charset="0"/>
              </a:rPr>
              <a:t>x'41'</a:t>
            </a:r>
            <a:r>
              <a:rPr lang="zh-CN" altLang="zh-CN" dirty="0">
                <a:latin typeface="Arial" panose="020B0604020202020204" pitchFamily="34" charset="0"/>
              </a:rPr>
              <a:t>”和“</a:t>
            </a:r>
            <a:r>
              <a:rPr lang="en-US" altLang="zh-CN" dirty="0">
                <a:latin typeface="Arial" panose="020B0604020202020204" pitchFamily="34" charset="0"/>
              </a:rPr>
              <a:t>0x41</a:t>
            </a:r>
            <a:r>
              <a:rPr lang="zh-CN" altLang="zh-CN" dirty="0">
                <a:latin typeface="Arial" panose="020B0604020202020204" pitchFamily="34" charset="0"/>
              </a:rPr>
              <a:t>”。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grpSp>
        <p:nvGrpSpPr>
          <p:cNvPr id="24" name="组合 4"/>
          <p:cNvGrpSpPr/>
          <p:nvPr/>
        </p:nvGrpSpPr>
        <p:grpSpPr>
          <a:xfrm>
            <a:off x="1189038" y="2990850"/>
            <a:ext cx="4983162" cy="2816225"/>
            <a:chOff x="1240970" y="1994829"/>
            <a:chExt cx="4466472" cy="2817443"/>
          </a:xfrm>
        </p:grpSpPr>
        <p:sp>
          <p:nvSpPr>
            <p:cNvPr id="44042" name="矩形 2"/>
            <p:cNvSpPr/>
            <p:nvPr/>
          </p:nvSpPr>
          <p:spPr>
            <a:xfrm>
              <a:off x="1240970" y="2456831"/>
              <a:ext cx="4466472" cy="23554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SELECT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x</a:t>
              </a:r>
              <a:r>
                <a:rPr lang="en-US" altLang="zh-CN" sz="1400" dirty="0">
                  <a:latin typeface="Courier New" panose="02070309020205020404" pitchFamily="49" charset="0"/>
                </a:rPr>
                <a:t>'41',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0x</a:t>
              </a:r>
              <a:r>
                <a:rPr lang="en-US" altLang="zh-CN" sz="1400" dirty="0">
                  <a:latin typeface="Courier New" panose="02070309020205020404" pitchFamily="49" charset="0"/>
                </a:rPr>
                <a:t>41;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+-------+------+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| x'41' | 0x41 |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+-------+------+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| A     | A    |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+-------+------+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1 row in set (0.00 sec)</a:t>
              </a:r>
              <a:endParaRPr lang="en-US" altLang="zh-CN" sz="1400" dirty="0">
                <a:latin typeface="Courier New" panose="02070309020205020404" pitchFamily="49" charset="0"/>
              </a:endParaRPr>
            </a:p>
          </p:txBody>
        </p:sp>
        <p:sp>
          <p:nvSpPr>
            <p:cNvPr id="44043" name="矩形 3"/>
            <p:cNvSpPr/>
            <p:nvPr/>
          </p:nvSpPr>
          <p:spPr>
            <a:xfrm>
              <a:off x="1495175" y="1994829"/>
              <a:ext cx="3217265" cy="3694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b="1" u="sng" dirty="0">
                  <a:solidFill>
                    <a:srgbClr val="FF0000"/>
                  </a:solidFill>
                  <a:latin typeface="Arial" panose="020B0604020202020204" pitchFamily="34" charset="0"/>
                </a:rPr>
                <a:t>查看十六进制数对应的</a:t>
              </a:r>
              <a:r>
                <a:rPr lang="en-US" altLang="zh-CN" u="sng" dirty="0">
                  <a:solidFill>
                    <a:srgbClr val="FF0000"/>
                  </a:solidFill>
                  <a:latin typeface="Arial" panose="020B0604020202020204" pitchFamily="34" charset="0"/>
                </a:rPr>
                <a:t>ASCII</a:t>
              </a:r>
              <a:r>
                <a:rPr lang="zh-CN" altLang="en-US" b="1" u="sng" dirty="0">
                  <a:solidFill>
                    <a:srgbClr val="FF0000"/>
                  </a:solidFill>
                  <a:latin typeface="Arial" panose="020B0604020202020204" pitchFamily="34" charset="0"/>
                </a:rPr>
                <a:t>字符</a:t>
              </a:r>
              <a:endParaRPr lang="zh-CN" altLang="en-US" b="1" u="sng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44513" y="4403725"/>
            <a:ext cx="655637" cy="657225"/>
            <a:chOff x="765530" y="3286093"/>
            <a:chExt cx="656530" cy="657462"/>
          </a:xfrm>
        </p:grpSpPr>
        <p:sp>
          <p:nvSpPr>
            <p:cNvPr id="44040" name="等腰三角形 11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4041" name="等腰三角形 12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5059" name="组合 21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45068" name="组合 22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学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一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招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38"/>
          <p:cNvSpPr>
            <a:spLocks noChangeArrowheads="1"/>
          </p:cNvSpPr>
          <p:nvPr/>
        </p:nvSpPr>
        <p:spPr bwMode="auto">
          <a:xfrm>
            <a:off x="2801938" y="1403350"/>
            <a:ext cx="5878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MySQL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中的直接常量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09638" y="2519363"/>
            <a:ext cx="666115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b="1" u="sng" dirty="0">
                <a:solidFill>
                  <a:srgbClr val="0D74C9"/>
                </a:solidFill>
                <a:latin typeface="Arial" panose="020B0604020202020204" pitchFamily="34" charset="0"/>
              </a:rPr>
              <a:t>字符串</a:t>
            </a:r>
            <a:r>
              <a:rPr lang="zh-CN" altLang="zh-CN" dirty="0">
                <a:latin typeface="Arial" panose="020B0604020202020204" pitchFamily="34" charset="0"/>
              </a:rPr>
              <a:t>：</a:t>
            </a:r>
            <a:r>
              <a:rPr lang="en-US" altLang="zh-CN" dirty="0">
                <a:latin typeface="Arial" panose="020B0604020202020204" pitchFamily="34" charset="0"/>
              </a:rPr>
              <a:t>MySQL</a:t>
            </a:r>
            <a:r>
              <a:rPr lang="zh-CN" altLang="zh-CN" dirty="0">
                <a:latin typeface="Arial" panose="020B0604020202020204" pitchFamily="34" charset="0"/>
              </a:rPr>
              <a:t>支持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</a:rPr>
              <a:t>单引号和双引号</a:t>
            </a:r>
            <a:r>
              <a:rPr lang="zh-CN" altLang="zh-CN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定界符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7100" y="3144838"/>
            <a:ext cx="22002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示例：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'abc'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    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"abc"</a:t>
            </a:r>
            <a:endParaRPr lang="zh-CN" altLang="en-US" dirty="0">
              <a:solidFill>
                <a:srgbClr val="0D74C9"/>
              </a:solidFill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48055" y="4043680"/>
            <a:ext cx="72910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b="1" u="sng" dirty="0">
                <a:solidFill>
                  <a:srgbClr val="FF0000"/>
                </a:solidFill>
                <a:latin typeface="Arial" panose="020B0604020202020204" pitchFamily="34" charset="0"/>
              </a:rPr>
              <a:t>转义字符</a:t>
            </a:r>
            <a:r>
              <a:rPr lang="zh-CN" altLang="zh-CN" dirty="0">
                <a:latin typeface="Arial" panose="020B0604020202020204" pitchFamily="34" charset="0"/>
              </a:rPr>
              <a:t>：</a:t>
            </a:r>
            <a:r>
              <a:rPr lang="zh-CN" altLang="en-US" dirty="0">
                <a:latin typeface="Arial" panose="020B0604020202020204" pitchFamily="34" charset="0"/>
              </a:rPr>
              <a:t>在字符前加“</a:t>
            </a:r>
            <a:r>
              <a:rPr lang="en-US" altLang="zh-CN" dirty="0">
                <a:latin typeface="Arial" panose="020B0604020202020204" pitchFamily="34" charset="0"/>
              </a:rPr>
              <a:t>\</a:t>
            </a:r>
            <a:r>
              <a:rPr lang="zh-CN" altLang="en-US" dirty="0">
                <a:latin typeface="Arial" panose="020B0604020202020204" pitchFamily="34" charset="0"/>
              </a:rPr>
              <a:t>”转义。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转换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“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\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”后面关键字的原本含义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65200" y="4668838"/>
            <a:ext cx="244475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示例：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'ab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\'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c'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    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"ab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\"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c"</a:t>
            </a:r>
            <a:endParaRPr lang="zh-CN" altLang="en-US" dirty="0">
              <a:solidFill>
                <a:srgbClr val="0D74C9"/>
              </a:solidFill>
              <a:latin typeface="Arial" panose="020B0604020202020204" pitchFamily="34" charset="0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1892300" y="5067300"/>
            <a:ext cx="220663" cy="190500"/>
          </a:xfrm>
          <a:prstGeom prst="downArrow">
            <a:avLst>
              <a:gd name="adj1" fmla="val 50000"/>
              <a:gd name="adj2" fmla="val 50000"/>
            </a:avLst>
          </a:prstGeom>
          <a:noFill/>
          <a:ln w="12700" cap="flat" cmpd="sng">
            <a:solidFill>
              <a:srgbClr val="0D74C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01800" y="5278438"/>
            <a:ext cx="1566863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ab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'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       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ab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"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c</a:t>
            </a:r>
            <a:endParaRPr lang="zh-CN" altLang="en-US" dirty="0">
              <a:solidFill>
                <a:srgbClr val="0D74C9"/>
              </a:solidFill>
              <a:latin typeface="Arial" panose="020B0604020202020204" pitchFamily="34" charset="0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2805113" y="5068888"/>
            <a:ext cx="220662" cy="190500"/>
          </a:xfrm>
          <a:prstGeom prst="downArrow">
            <a:avLst>
              <a:gd name="adj1" fmla="val 50000"/>
              <a:gd name="adj2" fmla="val 50000"/>
            </a:avLst>
          </a:prstGeom>
          <a:noFill/>
          <a:ln w="12700" cap="flat" cmpd="sng">
            <a:solidFill>
              <a:srgbClr val="0D74C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" grpId="0"/>
      <p:bldP spid="15" grpId="0"/>
      <p:bldP spid="18" grpId="0"/>
      <p:bldP spid="5" grpId="0" bldLvl="0" animBg="1"/>
      <p:bldP spid="19" grpId="0"/>
      <p:bldP spid="23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6083" name="组合 21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46125" name="组合 22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学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一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招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38"/>
          <p:cNvSpPr>
            <a:spLocks noChangeArrowheads="1"/>
          </p:cNvSpPr>
          <p:nvPr/>
        </p:nvSpPr>
        <p:spPr bwMode="auto">
          <a:xfrm>
            <a:off x="2801938" y="1403350"/>
            <a:ext cx="5878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MySQL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中的直接常量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23888" y="2619375"/>
          <a:ext cx="7265988" cy="2312989"/>
        </p:xfrm>
        <a:graphic>
          <a:graphicData uri="http://schemas.openxmlformats.org/drawingml/2006/table">
            <a:tbl>
              <a:tblPr firstRow="1" bandRow="1"/>
              <a:tblGrid>
                <a:gridCol w="1173808"/>
                <a:gridCol w="2295839"/>
                <a:gridCol w="1616943"/>
                <a:gridCol w="2179398"/>
              </a:tblGrid>
              <a:tr h="3772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转义字符</a:t>
                      </a:r>
                      <a:endParaRPr lang="zh-CN" sz="14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含义</a:t>
                      </a:r>
                      <a:endParaRPr lang="zh-CN" sz="14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+mn-ea"/>
                        </a:rPr>
                        <a:t>转义字符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lnL w="2857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+mn-ea"/>
                        </a:rPr>
                        <a:t>含义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377284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pt-BR" altLang="zh-CN" sz="1400" dirty="0" smtClean="0">
                          <a:effectLst/>
                          <a:latin typeface="+mn-lt"/>
                          <a:ea typeface="+mn-ea"/>
                          <a:cs typeface="宋体" panose="02010600030101010101" pitchFamily="2" charset="-122"/>
                        </a:rPr>
                        <a:t>\0</a:t>
                      </a:r>
                      <a:endParaRPr lang="pt-BR" altLang="zh-CN" sz="1400" dirty="0" smtClean="0">
                        <a:effectLst/>
                        <a:latin typeface="+mn-lt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空字符（</a:t>
                      </a:r>
                      <a:r>
                        <a:rPr lang="en-US" sz="14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NUL</a:t>
                      </a:r>
                      <a:r>
                        <a:rPr lang="zh-CN" sz="14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sz="14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宋体" panose="02010600030101010101" pitchFamily="2" charset="-122"/>
                        </a:rPr>
                        <a:t>\'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单引号</a:t>
                      </a:r>
                      <a:endParaRPr lang="zh-CN" sz="14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377284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pt-BR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宋体" panose="02010600030101010101" pitchFamily="2" charset="-122"/>
                        </a:rPr>
                        <a:t>\r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回车符（</a:t>
                      </a:r>
                      <a:r>
                        <a:rPr lang="en-US" sz="14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CR</a:t>
                      </a:r>
                      <a:r>
                        <a:rPr lang="zh-CN" sz="14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sz="14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宋体" panose="02010600030101010101" pitchFamily="2" charset="-122"/>
                        </a:rPr>
                        <a:t>\"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双引号</a:t>
                      </a:r>
                      <a:endParaRPr lang="zh-CN" sz="14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377284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pt-BR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宋体" panose="02010600030101010101" pitchFamily="2" charset="-122"/>
                        </a:rPr>
                        <a:t>\n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换行符（</a:t>
                      </a:r>
                      <a:r>
                        <a:rPr lang="en-US" sz="14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LF</a:t>
                      </a:r>
                      <a:r>
                        <a:rPr lang="zh-CN" sz="14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sz="14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宋体" panose="02010600030101010101" pitchFamily="2" charset="-122"/>
                        </a:rPr>
                        <a:t>\\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反斜线</a:t>
                      </a:r>
                      <a:endParaRPr lang="zh-CN" sz="14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377284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pt-BR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宋体" panose="02010600030101010101" pitchFamily="2" charset="-122"/>
                        </a:rPr>
                        <a:t>\t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制表符（</a:t>
                      </a:r>
                      <a:r>
                        <a:rPr lang="en-US" sz="14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HT</a:t>
                      </a:r>
                      <a:r>
                        <a:rPr lang="zh-CN" sz="14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sz="14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宋体" panose="02010600030101010101" pitchFamily="2" charset="-122"/>
                        </a:rPr>
                        <a:t>\%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</a:t>
                      </a:r>
                      <a:r>
                        <a:rPr lang="zh-CN" sz="14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（常用于</a:t>
                      </a:r>
                      <a:r>
                        <a:rPr lang="en-US" sz="14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LIKE</a:t>
                      </a:r>
                      <a:r>
                        <a:rPr lang="zh-CN" sz="14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条件）</a:t>
                      </a:r>
                      <a:endParaRPr lang="zh-CN" sz="14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265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宋体" panose="02010600030101010101" pitchFamily="2" charset="-122"/>
                        </a:rPr>
                        <a:t>\b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退格（</a:t>
                      </a:r>
                      <a:r>
                        <a:rPr lang="en-US" sz="14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BS</a:t>
                      </a:r>
                      <a:r>
                        <a:rPr lang="zh-CN" sz="14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sz="14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宋体" panose="02010600030101010101" pitchFamily="2" charset="-122"/>
                        </a:rPr>
                        <a:t>\_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</a:t>
                      </a:r>
                      <a:r>
                        <a:rPr lang="zh-CN" sz="14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（常用于</a:t>
                      </a:r>
                      <a:r>
                        <a:rPr lang="en-US" sz="14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LIKE</a:t>
                      </a:r>
                      <a:r>
                        <a:rPr lang="zh-CN" sz="14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条件）</a:t>
                      </a:r>
                      <a:endParaRPr lang="zh-CN" sz="14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7107" name="组合 21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47116" name="组合 22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学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一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招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38"/>
          <p:cNvSpPr>
            <a:spLocks noChangeArrowheads="1"/>
          </p:cNvSpPr>
          <p:nvPr/>
        </p:nvSpPr>
        <p:spPr bwMode="auto">
          <a:xfrm>
            <a:off x="2801938" y="1403350"/>
            <a:ext cx="5878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MySQL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中的直接常量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4713" y="2327275"/>
            <a:ext cx="7481887" cy="923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b="1" u="sng" dirty="0">
                <a:solidFill>
                  <a:srgbClr val="FF0000"/>
                </a:solidFill>
                <a:latin typeface="Arial" panose="020B0604020202020204" pitchFamily="34" charset="0"/>
              </a:rPr>
              <a:t>布尔值</a:t>
            </a:r>
            <a:r>
              <a:rPr lang="zh-CN" altLang="zh-CN" dirty="0">
                <a:latin typeface="Arial" panose="020B0604020202020204" pitchFamily="34" charset="0"/>
              </a:rPr>
              <a:t>：用于逻辑判断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有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TRUE</a:t>
            </a:r>
            <a:r>
              <a:rPr lang="zh-CN" altLang="zh-CN" dirty="0">
                <a:latin typeface="Arial" panose="020B0604020202020204" pitchFamily="34" charset="0"/>
              </a:rPr>
              <a:t>和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FALSE</a:t>
            </a:r>
            <a:r>
              <a:rPr lang="zh-CN" altLang="en-US" dirty="0">
                <a:latin typeface="Arial" panose="020B0604020202020204" pitchFamily="34" charset="0"/>
              </a:rPr>
              <a:t>两个值</a:t>
            </a:r>
            <a:r>
              <a:rPr lang="zh-CN" altLang="zh-CN" dirty="0">
                <a:latin typeface="Arial" panose="020B0604020202020204" pitchFamily="34" charset="0"/>
              </a:rPr>
              <a:t>（不分大小写）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zh-CN" altLang="zh-CN" dirty="0">
                <a:latin typeface="Arial" panose="020B0604020202020204" pitchFamily="34" charset="0"/>
              </a:rPr>
              <a:t>表示“真”和“假”。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59213" y="3925888"/>
            <a:ext cx="5040312" cy="1338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在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SELECT</a:t>
            </a: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INSERT</a:t>
            </a: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等语句中使用布尔值</a:t>
            </a:r>
            <a:r>
              <a:rPr lang="zh-CN" altLang="en-US" dirty="0">
                <a:latin typeface="Arial" panose="020B0604020202020204" pitchFamily="34" charset="0"/>
              </a:rPr>
              <a:t>：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TRUE</a:t>
            </a: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会转换为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FALSE</a:t>
            </a: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会转换为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。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矩形 2"/>
          <p:cNvSpPr/>
          <p:nvPr/>
        </p:nvSpPr>
        <p:spPr>
          <a:xfrm>
            <a:off x="1189355" y="3448050"/>
            <a:ext cx="3306445" cy="2353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mysql&gt; SELECT TRUE, FALSE;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+------+-------+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| TRUE | FALSE |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+------+-------+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|    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1400" dirty="0">
                <a:latin typeface="Courier New" panose="02070309020205020404" pitchFamily="49" charset="0"/>
              </a:rPr>
              <a:t> |     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1400" dirty="0">
                <a:latin typeface="Courier New" panose="02070309020205020404" pitchFamily="49" charset="0"/>
              </a:rPr>
              <a:t> |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+------+-------+</a:t>
            </a:r>
            <a:endParaRPr lang="en-US" altLang="zh-CN" sz="1400" dirty="0">
              <a:latin typeface="Courier New" panose="02070309020205020404" pitchFamily="49" charset="0"/>
            </a:endParaRPr>
          </a:p>
          <a:p>
            <a:pPr indent="228600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</a:rPr>
              <a:t>1 row in set (0.00 sec)</a:t>
            </a:r>
            <a:endParaRPr lang="en-US" altLang="zh-CN" sz="1400" dirty="0">
              <a:latin typeface="Courier New" panose="02070309020205020404" pitchFamily="49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44513" y="3905250"/>
            <a:ext cx="655637" cy="657225"/>
            <a:chOff x="765530" y="3286093"/>
            <a:chExt cx="656530" cy="657462"/>
          </a:xfrm>
        </p:grpSpPr>
        <p:sp>
          <p:nvSpPr>
            <p:cNvPr id="47114" name="等腰三角形 11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7115" name="等腰三角形 12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5" name="圆角矩形 4"/>
          <p:cNvSpPr/>
          <p:nvPr/>
        </p:nvSpPr>
        <p:spPr>
          <a:xfrm>
            <a:off x="3709988" y="3925888"/>
            <a:ext cx="5140325" cy="133667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ACE6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3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charRg st="13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" grpId="0"/>
      <p:bldP spid="18" grpId="0"/>
      <p:bldP spid="5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8131" name="组合 21"/>
          <p:cNvGrpSpPr/>
          <p:nvPr/>
        </p:nvGrpSpPr>
        <p:grpSpPr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48135" name="组合 22"/>
            <p:cNvGrpSpPr/>
            <p:nvPr/>
          </p:nvGrpSpPr>
          <p:grpSpPr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多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学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一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招</a:t>
                </a: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6444208" y="1756945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38"/>
          <p:cNvSpPr>
            <a:spLocks noChangeArrowheads="1"/>
          </p:cNvSpPr>
          <p:nvPr/>
        </p:nvSpPr>
        <p:spPr bwMode="auto">
          <a:xfrm>
            <a:off x="2801938" y="1403350"/>
            <a:ext cx="5878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MySQL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中的直接常量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09638" y="2519363"/>
            <a:ext cx="666115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u="sng" dirty="0">
                <a:solidFill>
                  <a:srgbClr val="FF0000"/>
                </a:solidFill>
                <a:latin typeface="Arial" panose="020B0604020202020204" pitchFamily="34" charset="0"/>
              </a:rPr>
              <a:t>NULL</a:t>
            </a:r>
            <a:r>
              <a:rPr lang="zh-CN" altLang="zh-CN" b="1" u="sng" dirty="0">
                <a:solidFill>
                  <a:srgbClr val="FF0000"/>
                </a:solidFill>
                <a:latin typeface="Arial" panose="020B0604020202020204" pitchFamily="34" charset="0"/>
              </a:rPr>
              <a:t>值</a:t>
            </a:r>
            <a:r>
              <a:rPr lang="zh-CN" altLang="zh-CN" dirty="0">
                <a:latin typeface="Arial" panose="020B0604020202020204" pitchFamily="34" charset="0"/>
              </a:rPr>
              <a:t>：通常用来表示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</a:rPr>
              <a:t>没有值、值不确定</a:t>
            </a:r>
            <a:r>
              <a:rPr lang="zh-CN" altLang="zh-CN" dirty="0">
                <a:latin typeface="Arial" panose="020B0604020202020204" pitchFamily="34" charset="0"/>
              </a:rPr>
              <a:t>等含义。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36625" y="3111500"/>
            <a:ext cx="6623050" cy="922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例如，在插入一条商品数据时，暂时</a:t>
            </a:r>
            <a:r>
              <a:rPr lang="zh-CN" altLang="zh-CN" b="1" dirty="0">
                <a:solidFill>
                  <a:srgbClr val="0D74C9"/>
                </a:solidFill>
                <a:latin typeface="Arial" panose="020B0604020202020204" pitchFamily="34" charset="0"/>
              </a:rPr>
              <a:t>不知道</a:t>
            </a: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该商品的库存量，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可将库存量设为</a:t>
            </a:r>
            <a:r>
              <a:rPr lang="en-US" altLang="zh-CN" dirty="0">
                <a:solidFill>
                  <a:srgbClr val="0D74C9"/>
                </a:solidFill>
                <a:latin typeface="Arial" panose="020B0604020202020204" pitchFamily="34" charset="0"/>
              </a:rPr>
              <a:t>NULL</a:t>
            </a:r>
            <a:r>
              <a:rPr lang="zh-CN" altLang="zh-CN" dirty="0">
                <a:solidFill>
                  <a:srgbClr val="000000"/>
                </a:solidFill>
                <a:latin typeface="Arial" panose="020B0604020202020204" pitchFamily="34" charset="0"/>
              </a:rPr>
              <a:t>，以后再修改。</a:t>
            </a:r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1657350" y="153988"/>
            <a:ext cx="4716463" cy="776287"/>
          </a:xfrm>
          <a:noFill/>
          <a:ln>
            <a:noFill/>
          </a:ln>
        </p:spPr>
        <p:txBody>
          <a:bodyPr anchor="ctr" anchorCtr="0"/>
          <a:p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知识架构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ulim" pitchFamily="34" charset="-127"/>
              <a:ea typeface="Gulim" pitchFamily="34" charset="-127"/>
              <a:cs typeface="+mn-cs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3.1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数据类型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3"/>
            <a:ext cx="2016125" cy="5178436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ko-KR" alt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ulim" pitchFamily="34" charset="-127"/>
              <a:ea typeface="Gulim" pitchFamily="34" charset="-127"/>
              <a:cs typeface="+mn-cs"/>
            </a:endParaRPr>
          </a:p>
        </p:txBody>
      </p:sp>
      <p:pic>
        <p:nvPicPr>
          <p:cNvPr id="7176" name="Picture 3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3" y="1593850"/>
            <a:ext cx="1622425" cy="520700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marL="0" marR="0" lvl="0" indent="0" algn="ctr" defTabSz="533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8" name="椭圆 7"/>
          <p:cNvSpPr/>
          <p:nvPr/>
        </p:nvSpPr>
        <p:spPr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en-US" altLang="zh-CN" sz="2400" b="1" dirty="0">
                <a:latin typeface="Arial" panose="020B0604020202020204" pitchFamily="34" charset="0"/>
              </a:rPr>
              <a:t>1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ulim" pitchFamily="34" charset="-127"/>
              <a:ea typeface="Gulim" pitchFamily="34" charset="-127"/>
              <a:cs typeface="+mn-cs"/>
            </a:endParaRPr>
          </a:p>
        </p:txBody>
      </p:sp>
      <p:sp>
        <p:nvSpPr>
          <p:cNvPr id="7180" name="TextBox 218"/>
          <p:cNvSpPr txBox="1"/>
          <p:nvPr/>
        </p:nvSpPr>
        <p:spPr>
          <a:xfrm>
            <a:off x="3063875" y="2608263"/>
            <a:ext cx="5095875" cy="3381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1" hangingPunct="1"/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数字类型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marL="0" marR="0" lvl="0" indent="0" algn="ctr" defTabSz="533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82" name="椭圆 11"/>
          <p:cNvSpPr/>
          <p:nvPr/>
        </p:nvSpPr>
        <p:spPr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en-US" altLang="zh-CN" sz="2400" b="1" dirty="0">
                <a:latin typeface="Arial" panose="020B0604020202020204" pitchFamily="34" charset="0"/>
              </a:rPr>
              <a:t>2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ulim" pitchFamily="34" charset="-127"/>
              <a:ea typeface="Gulim" pitchFamily="34" charset="-127"/>
              <a:cs typeface="+mn-cs"/>
            </a:endParaRPr>
          </a:p>
        </p:txBody>
      </p:sp>
      <p:sp>
        <p:nvSpPr>
          <p:cNvPr id="7184" name="TextBox 218"/>
          <p:cNvSpPr txBox="1"/>
          <p:nvPr/>
        </p:nvSpPr>
        <p:spPr>
          <a:xfrm>
            <a:off x="3063875" y="3292475"/>
            <a:ext cx="5095875" cy="3381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时间和日期类型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marL="0" marR="0" lvl="0" indent="0" algn="ctr" defTabSz="533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86" name="椭圆 15"/>
          <p:cNvSpPr/>
          <p:nvPr/>
        </p:nvSpPr>
        <p:spPr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en-US" altLang="zh-CN" sz="2400" b="1" dirty="0">
                <a:latin typeface="Arial" panose="020B0604020202020204" pitchFamily="34" charset="0"/>
              </a:rPr>
              <a:t>3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ulim" pitchFamily="34" charset="-127"/>
              <a:ea typeface="Gulim" pitchFamily="34" charset="-127"/>
              <a:cs typeface="+mn-cs"/>
            </a:endParaRPr>
          </a:p>
        </p:txBody>
      </p:sp>
      <p:sp>
        <p:nvSpPr>
          <p:cNvPr id="7188" name="TextBox 218"/>
          <p:cNvSpPr txBox="1"/>
          <p:nvPr/>
        </p:nvSpPr>
        <p:spPr>
          <a:xfrm>
            <a:off x="3076575" y="3976688"/>
            <a:ext cx="5095875" cy="3381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字符串类型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数据类型的分类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4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575" y="2105025"/>
            <a:ext cx="8623300" cy="3902075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3" name="矩形 2"/>
          <p:cNvSpPr/>
          <p:nvPr/>
        </p:nvSpPr>
        <p:spPr>
          <a:xfrm>
            <a:off x="871538" y="3784600"/>
            <a:ext cx="1531937" cy="72231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28875" y="3705225"/>
            <a:ext cx="1743075" cy="8620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</a:ln>
        </p:spPr>
        <p:txBody>
          <a:bodyPr>
            <a:spAutoFit/>
          </a:bodyPr>
          <a:p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数字类型</a:t>
            </a:r>
            <a:endParaRPr lang="en-US" altLang="zh-CN" sz="1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时间和日期类型</a:t>
            </a:r>
            <a:endParaRPr lang="en-US" altLang="zh-CN" sz="1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字符串类型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3" grpId="0" bldLvl="0" animBg="1"/>
      <p:bldP spid="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数字类型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00138" y="2209800"/>
            <a:ext cx="3003550" cy="652463"/>
            <a:chOff x="1099397" y="2210208"/>
            <a:chExt cx="3003550" cy="652168"/>
          </a:xfrm>
        </p:grpSpPr>
        <p:sp>
          <p:nvSpPr>
            <p:cNvPr id="11288" name="矩形 8"/>
            <p:cNvSpPr/>
            <p:nvPr/>
          </p:nvSpPr>
          <p:spPr>
            <a:xfrm>
              <a:off x="1537547" y="2210208"/>
              <a:ext cx="11079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dirty="0">
                  <a:latin typeface="Arial" panose="020B0604020202020204" pitchFamily="34" charset="0"/>
                </a:rPr>
                <a:t>整数类型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1289" name="组合 9"/>
            <p:cNvGrpSpPr/>
            <p:nvPr/>
          </p:nvGrpSpPr>
          <p:grpSpPr>
            <a:xfrm>
              <a:off x="1099397" y="2553616"/>
              <a:ext cx="3003550" cy="308760"/>
              <a:chOff x="2909458" y="1448789"/>
              <a:chExt cx="3003502" cy="308760"/>
            </a:xfrm>
          </p:grpSpPr>
          <p:cxnSp>
            <p:nvCxnSpPr>
              <p:cNvPr id="34" name="直接连接符 33"/>
              <p:cNvCxnSpPr/>
              <p:nvPr/>
            </p:nvCxnSpPr>
            <p:spPr bwMode="auto">
              <a:xfrm>
                <a:off x="3230128" y="1603631"/>
                <a:ext cx="262727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5" name="十字箭头标注 34"/>
              <p:cNvSpPr/>
              <p:nvPr/>
            </p:nvSpPr>
            <p:spPr bwMode="auto">
              <a:xfrm>
                <a:off x="2909458" y="1448126"/>
                <a:ext cx="307970" cy="309423"/>
              </a:xfrm>
              <a:prstGeom prst="quadArrowCallou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流程图: 联系 35"/>
              <p:cNvSpPr/>
              <p:nvPr/>
            </p:nvSpPr>
            <p:spPr bwMode="auto">
              <a:xfrm>
                <a:off x="5866923" y="1579830"/>
                <a:ext cx="46037" cy="46016"/>
              </a:xfrm>
              <a:prstGeom prst="flowChartConnector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1098550" y="3263900"/>
            <a:ext cx="3009900" cy="682625"/>
            <a:chOff x="1097810" y="3264308"/>
            <a:chExt cx="3009901" cy="682331"/>
          </a:xfrm>
        </p:grpSpPr>
        <p:sp>
          <p:nvSpPr>
            <p:cNvPr id="11283" name="矩形 7"/>
            <p:cNvSpPr/>
            <p:nvPr/>
          </p:nvSpPr>
          <p:spPr>
            <a:xfrm>
              <a:off x="1537547" y="3264308"/>
              <a:ext cx="133882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dirty="0">
                  <a:latin typeface="Arial" panose="020B0604020202020204" pitchFamily="34" charset="0"/>
                </a:rPr>
                <a:t>浮点数类型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1284" name="组合 10"/>
            <p:cNvGrpSpPr/>
            <p:nvPr/>
          </p:nvGrpSpPr>
          <p:grpSpPr>
            <a:xfrm>
              <a:off x="1097810" y="3637879"/>
              <a:ext cx="3009901" cy="308760"/>
              <a:chOff x="2909458" y="1448789"/>
              <a:chExt cx="3009010" cy="308760"/>
            </a:xfrm>
          </p:grpSpPr>
          <p:cxnSp>
            <p:nvCxnSpPr>
              <p:cNvPr id="31" name="直接连接符 30"/>
              <p:cNvCxnSpPr/>
              <p:nvPr/>
            </p:nvCxnSpPr>
            <p:spPr bwMode="auto">
              <a:xfrm>
                <a:off x="3230038" y="1602041"/>
                <a:ext cx="2639232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2" name="十字箭头标注 31"/>
              <p:cNvSpPr/>
              <p:nvPr/>
            </p:nvSpPr>
            <p:spPr bwMode="auto">
              <a:xfrm>
                <a:off x="2909458" y="1448120"/>
                <a:ext cx="307884" cy="309429"/>
              </a:xfrm>
              <a:prstGeom prst="quadArrowCallou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流程图: 联系 32"/>
              <p:cNvSpPr/>
              <p:nvPr/>
            </p:nvSpPr>
            <p:spPr bwMode="auto">
              <a:xfrm>
                <a:off x="5872445" y="1579826"/>
                <a:ext cx="46023" cy="46018"/>
              </a:xfrm>
              <a:prstGeom prst="flowChartConnector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5011738" y="2708275"/>
            <a:ext cx="3003550" cy="652463"/>
            <a:chOff x="4957234" y="2761786"/>
            <a:chExt cx="3003550" cy="652168"/>
          </a:xfrm>
        </p:grpSpPr>
        <p:sp>
          <p:nvSpPr>
            <p:cNvPr id="11278" name="矩形 14"/>
            <p:cNvSpPr/>
            <p:nvPr/>
          </p:nvSpPr>
          <p:spPr>
            <a:xfrm>
              <a:off x="5395384" y="2761786"/>
              <a:ext cx="1338828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dirty="0">
                  <a:latin typeface="Arial" panose="020B0604020202020204" pitchFamily="34" charset="0"/>
                </a:rPr>
                <a:t>定点数类型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1279" name="组合 15"/>
            <p:cNvGrpSpPr/>
            <p:nvPr/>
          </p:nvGrpSpPr>
          <p:grpSpPr>
            <a:xfrm>
              <a:off x="4957234" y="3105194"/>
              <a:ext cx="3003550" cy="308760"/>
              <a:chOff x="2909458" y="1448789"/>
              <a:chExt cx="3003502" cy="308760"/>
            </a:xfrm>
          </p:grpSpPr>
          <p:cxnSp>
            <p:nvCxnSpPr>
              <p:cNvPr id="25" name="直接连接符 24"/>
              <p:cNvCxnSpPr/>
              <p:nvPr/>
            </p:nvCxnSpPr>
            <p:spPr bwMode="auto">
              <a:xfrm>
                <a:off x="3230128" y="1603631"/>
                <a:ext cx="262727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6" name="十字箭头标注 25"/>
              <p:cNvSpPr/>
              <p:nvPr/>
            </p:nvSpPr>
            <p:spPr bwMode="auto">
              <a:xfrm>
                <a:off x="2909458" y="1448126"/>
                <a:ext cx="307970" cy="309423"/>
              </a:xfrm>
              <a:prstGeom prst="quadArrowCallou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流程图: 联系 26"/>
              <p:cNvSpPr/>
              <p:nvPr/>
            </p:nvSpPr>
            <p:spPr bwMode="auto">
              <a:xfrm>
                <a:off x="5866923" y="1579830"/>
                <a:ext cx="46037" cy="46016"/>
              </a:xfrm>
              <a:prstGeom prst="flowChartConnector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5010150" y="3762375"/>
            <a:ext cx="3009900" cy="682625"/>
            <a:chOff x="4955647" y="3815886"/>
            <a:chExt cx="3009901" cy="682331"/>
          </a:xfrm>
        </p:grpSpPr>
        <p:sp>
          <p:nvSpPr>
            <p:cNvPr id="11273" name="矩形 13"/>
            <p:cNvSpPr/>
            <p:nvPr/>
          </p:nvSpPr>
          <p:spPr>
            <a:xfrm>
              <a:off x="5395384" y="3815886"/>
              <a:ext cx="1005403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dirty="0">
                  <a:latin typeface="Arial" panose="020B0604020202020204" pitchFamily="34" charset="0"/>
                </a:rPr>
                <a:t>BIT</a:t>
              </a:r>
              <a:r>
                <a:rPr lang="zh-CN" altLang="en-US" dirty="0">
                  <a:latin typeface="Arial" panose="020B0604020202020204" pitchFamily="34" charset="0"/>
                </a:rPr>
                <a:t>类型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grpSp>
          <p:nvGrpSpPr>
            <p:cNvPr id="11274" name="组合 16"/>
            <p:cNvGrpSpPr/>
            <p:nvPr/>
          </p:nvGrpSpPr>
          <p:grpSpPr>
            <a:xfrm>
              <a:off x="4955647" y="4189457"/>
              <a:ext cx="3009901" cy="308760"/>
              <a:chOff x="2909458" y="1448789"/>
              <a:chExt cx="3009010" cy="308760"/>
            </a:xfrm>
          </p:grpSpPr>
          <p:cxnSp>
            <p:nvCxnSpPr>
              <p:cNvPr id="21" name="直接连接符 20"/>
              <p:cNvCxnSpPr/>
              <p:nvPr/>
            </p:nvCxnSpPr>
            <p:spPr bwMode="auto">
              <a:xfrm>
                <a:off x="3230038" y="1602041"/>
                <a:ext cx="2639232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十字箭头标注 21"/>
              <p:cNvSpPr/>
              <p:nvPr/>
            </p:nvSpPr>
            <p:spPr bwMode="auto">
              <a:xfrm>
                <a:off x="2909458" y="1448120"/>
                <a:ext cx="307884" cy="309429"/>
              </a:xfrm>
              <a:prstGeom prst="quadArrowCallou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流程图: 联系 23"/>
              <p:cNvSpPr/>
              <p:nvPr/>
            </p:nvSpPr>
            <p:spPr bwMode="auto">
              <a:xfrm>
                <a:off x="5872445" y="1579826"/>
                <a:ext cx="46023" cy="46018"/>
              </a:xfrm>
              <a:prstGeom prst="flowChartConnector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数字类型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73088" y="2206625"/>
          <a:ext cx="8135938" cy="3440113"/>
        </p:xfrm>
        <a:graphic>
          <a:graphicData uri="http://schemas.openxmlformats.org/drawingml/2006/table">
            <a:tbl>
              <a:tblPr firstRow="1" bandRow="1"/>
              <a:tblGrid>
                <a:gridCol w="1588676"/>
                <a:gridCol w="946673"/>
                <a:gridCol w="2732442"/>
                <a:gridCol w="2868147"/>
              </a:tblGrid>
              <a:tr h="674103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数据类型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字节数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无符号数的取值范围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/>
                          <a:ea typeface="+mn-ea"/>
                          <a:cs typeface="+mn-cs"/>
                        </a:rPr>
                        <a:t>有符号数的取值范围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79" marR="6857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51557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TINYINT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-128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58410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SMALLINT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65 535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-32 768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32 767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7330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MEDIUMINT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16 777 215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-8 388 608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8 388 607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58046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4 294 967 295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-2 147 483 648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2 147 483 647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6125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BIGINT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18 446 744 073 709 551 615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-9 223 372 036 854 775 808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9 223 372 036 854 775 807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数字类型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879475" y="2068513"/>
            <a:ext cx="68595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无符号数据类型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：使用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UNSIGNED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关键字修饰。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示例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符号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类型；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 UNSIGNED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0" lang="zh-CN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无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符号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类型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5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charRg st="25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9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charRg st="29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4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charRg st="44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数字类型</a:t>
            </a:r>
            <a:r>
              <a:rPr kumimoji="0" lang="en-US" altLang="zh-CN" sz="2000" b="1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</a:t>
            </a:r>
            <a:endParaRPr kumimoji="0" lang="zh-CN" altLang="en-US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341" name="组合 4"/>
          <p:cNvGrpSpPr/>
          <p:nvPr/>
        </p:nvGrpSpPr>
        <p:grpSpPr>
          <a:xfrm>
            <a:off x="1589088" y="2060575"/>
            <a:ext cx="5965825" cy="2816225"/>
            <a:chOff x="1240970" y="1994829"/>
            <a:chExt cx="5965939" cy="2817358"/>
          </a:xfrm>
        </p:grpSpPr>
        <p:sp>
          <p:nvSpPr>
            <p:cNvPr id="14345" name="矩形 2"/>
            <p:cNvSpPr/>
            <p:nvPr/>
          </p:nvSpPr>
          <p:spPr>
            <a:xfrm>
              <a:off x="1240970" y="2456831"/>
              <a:ext cx="5965939" cy="235535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USE mydb;</a:t>
              </a:r>
              <a:endParaRPr lang="en-US" altLang="zh-CN" sz="1400" dirty="0"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</a:rPr>
                <a:t>mysql&gt; </a:t>
              </a: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CREATE TABLE my_int (</a:t>
              </a:r>
              <a:endPara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   -&gt;   int_1 INT,</a:t>
              </a:r>
              <a:endPara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   -&gt;   int_2 INT UNSIGNED,</a:t>
              </a:r>
              <a:endPara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   -&gt;   int_3 TINYINT,</a:t>
              </a:r>
              <a:endPara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   -&gt;   int_4 TINYINT UNSIGNED</a:t>
              </a:r>
              <a:endPara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pPr indent="228600"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   -&gt; );</a:t>
              </a:r>
              <a:endPara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4346" name="矩形 3"/>
            <p:cNvSpPr/>
            <p:nvPr/>
          </p:nvSpPr>
          <p:spPr>
            <a:xfrm>
              <a:off x="1495175" y="1994829"/>
              <a:ext cx="3036918" cy="3694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演示：</a:t>
              </a:r>
              <a:r>
                <a:rPr lang="en-US" altLang="zh-CN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INT</a:t>
              </a:r>
              <a:r>
                <a:rPr lang="en-US" altLang="zh-CN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 </a:t>
              </a:r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和 </a:t>
              </a:r>
              <a:r>
                <a:rPr lang="en-US" altLang="zh-CN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TINYINT </a:t>
              </a:r>
              <a:r>
                <a:rPr lang="zh-CN" altLang="en-US" b="1" u="sng" dirty="0">
                  <a:solidFill>
                    <a:srgbClr val="0070C0"/>
                  </a:solidFill>
                  <a:latin typeface="Arial" panose="020B0604020202020204" pitchFamily="34" charset="0"/>
                </a:rPr>
                <a:t>类型</a:t>
              </a:r>
              <a:endParaRPr lang="zh-CN" altLang="zh-CN" b="1" u="sng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组合 13"/>
          <p:cNvGrpSpPr/>
          <p:nvPr/>
        </p:nvGrpSpPr>
        <p:grpSpPr>
          <a:xfrm>
            <a:off x="933450" y="3006725"/>
            <a:ext cx="655638" cy="657225"/>
            <a:chOff x="765530" y="3286093"/>
            <a:chExt cx="656530" cy="657462"/>
          </a:xfrm>
        </p:grpSpPr>
        <p:sp>
          <p:nvSpPr>
            <p:cNvPr id="14343" name="等腰三角形 14"/>
            <p:cNvSpPr/>
            <p:nvPr/>
          </p:nvSpPr>
          <p:spPr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4344" name="等腰三角形 15"/>
            <p:cNvSpPr/>
            <p:nvPr/>
          </p:nvSpPr>
          <p:spPr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c45f4274-449b-4596-989f-cc2ad9331d49}"/>
</p:tagLst>
</file>

<file path=ppt/tags/tag2.xml><?xml version="1.0" encoding="utf-8"?>
<p:tagLst xmlns:p="http://schemas.openxmlformats.org/presentationml/2006/main">
  <p:tag name="KSO_WM_UNIT_TABLE_BEAUTIFY" val="smartTable{1d322991-ed9b-4452-a287-7d578724b291}"/>
</p:tagLst>
</file>

<file path=ppt/tags/tag3.xml><?xml version="1.0" encoding="utf-8"?>
<p:tagLst xmlns:p="http://schemas.openxmlformats.org/presentationml/2006/main">
  <p:tag name="GENSWF_SLIDE_TITLE" val="结束页"/>
  <p:tag name="GENSWF_ADVANCE_TIME" val="0.00"/>
  <p:tag name="ISPRING_SLIDE_INDENT_LEVEL" val="0"/>
  <p:tag name="ISPRING_CUSTOM_TIMING_USED" val="0"/>
</p:tagLst>
</file>

<file path=ppt/tags/tag4.xml><?xml version="1.0" encoding="utf-8"?>
<p:tagLst xmlns:p="http://schemas.openxmlformats.org/presentationml/2006/main">
  <p:tag name="ISPRING_RESOURCE_PATHS_HASH_PRESENTER" val="fbab0ff71f75388b47178f11794d46c26dcefd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9600" smtClean="0">
            <a:solidFill>
              <a:schemeClr val="bg1">
                <a:lumMod val="95000"/>
              </a:schemeClr>
            </a:solidFill>
            <a:latin typeface="华文彩云" panose="02010800040101010101" pitchFamily="2" charset="-122"/>
            <a:ea typeface="华文彩云" panose="02010800040101010101" pitchFamily="2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9128</Words>
  <Application>WPS 演示</Application>
  <PresentationFormat>全屏显示(4:3)</PresentationFormat>
  <Paragraphs>788</Paragraphs>
  <Slides>39</Slides>
  <Notes>111</Notes>
  <HiddenSlides>4</HiddenSlides>
  <MMClips>0</MMClips>
  <ScaleCrop>false</ScaleCrop>
  <HeadingPairs>
    <vt:vector size="10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  <vt:variant>
        <vt:lpstr>自定义放映</vt:lpstr>
      </vt:variant>
      <vt:variant>
        <vt:i4>1</vt:i4>
      </vt:variant>
    </vt:vector>
  </HeadingPairs>
  <TitlesOfParts>
    <vt:vector size="60" baseType="lpstr">
      <vt:lpstr>Arial</vt:lpstr>
      <vt:lpstr>宋体</vt:lpstr>
      <vt:lpstr>Wingdings</vt:lpstr>
      <vt:lpstr>华文彩云</vt:lpstr>
      <vt:lpstr>微软雅黑</vt:lpstr>
      <vt:lpstr>方正舒体</vt:lpstr>
      <vt:lpstr>Calibri</vt:lpstr>
      <vt:lpstr>Calibri</vt:lpstr>
      <vt:lpstr>Times New Roman</vt:lpstr>
      <vt:lpstr>Cambria Math</vt:lpstr>
      <vt:lpstr>汉仪综艺体简</vt:lpstr>
      <vt:lpstr>Gulim</vt:lpstr>
      <vt:lpstr>Arial</vt:lpstr>
      <vt:lpstr>Times New Roman</vt:lpstr>
      <vt:lpstr>Courier New</vt:lpstr>
      <vt:lpstr>Arial Unicode MS</vt:lpstr>
      <vt:lpstr>黑体</vt:lpstr>
      <vt:lpstr>Malgun Gothic</vt:lpstr>
      <vt:lpstr>默认设计模板</vt:lpstr>
      <vt:lpstr>Excel.Chart.8</vt:lpstr>
      <vt:lpstr>第3章 数据类型与约束</vt:lpstr>
      <vt:lpstr>学习目标</vt:lpstr>
      <vt:lpstr>目录</vt:lpstr>
      <vt:lpstr>知识架构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3.1 数据类型</vt:lpstr>
      <vt:lpstr>PowerPoint 演示文稿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邹锐涛</cp:lastModifiedBy>
  <cp:revision>466</cp:revision>
  <dcterms:created xsi:type="dcterms:W3CDTF">2013-01-25T01:44:00Z</dcterms:created>
  <dcterms:modified xsi:type="dcterms:W3CDTF">2022-03-16T03:30:08Z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  <property fmtid="{D5CDD505-2E9C-101B-9397-08002B2CF9AE}" pid="3" name="ICV">
    <vt:lpwstr>4E58971342F844AB89FB6605C594D9CD</vt:lpwstr>
  </property>
</Properties>
</file>