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" ContentType="application/vnd.ms-excel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2"/>
  </p:handoutMasterIdLst>
  <p:sldIdLst>
    <p:sldId id="352" r:id="rId3"/>
    <p:sldId id="353" r:id="rId4"/>
    <p:sldId id="354" r:id="rId5"/>
    <p:sldId id="591" r:id="rId6"/>
    <p:sldId id="396" r:id="rId7"/>
    <p:sldId id="397" r:id="rId9"/>
    <p:sldId id="398" r:id="rId10"/>
    <p:sldId id="403" r:id="rId11"/>
    <p:sldId id="404" r:id="rId12"/>
    <p:sldId id="406" r:id="rId13"/>
    <p:sldId id="408" r:id="rId14"/>
    <p:sldId id="412" r:id="rId15"/>
    <p:sldId id="417" r:id="rId16"/>
    <p:sldId id="418" r:id="rId17"/>
    <p:sldId id="420" r:id="rId18"/>
    <p:sldId id="423" r:id="rId19"/>
    <p:sldId id="421" r:id="rId20"/>
    <p:sldId id="527" r:id="rId21"/>
  </p:sldIdLst>
  <p:sldSz cx="9144000" cy="6858000" type="screen4x3"/>
  <p:notesSz cx="6858000" cy="9144000"/>
  <p:custShowLst>
    <p:custShow name="自定义放映 1" id="0">
      <p:sldLst/>
    </p:custShow>
  </p:custShowLst>
  <p:custDataLst>
    <p:tags r:id="rId2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3E3"/>
    <a:srgbClr val="FFFFFF"/>
    <a:srgbClr val="CBE3F2"/>
    <a:srgbClr val="BFC6E1"/>
    <a:srgbClr val="596B9D"/>
    <a:srgbClr val="F29111"/>
    <a:srgbClr val="0D74C9"/>
    <a:srgbClr val="BED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9545" autoAdjust="0"/>
  </p:normalViewPr>
  <p:slideViewPr>
    <p:cSldViewPr snapToGrid="0" snapToObjects="1">
      <p:cViewPr>
        <p:scale>
          <a:sx n="70" d="100"/>
          <a:sy n="70" d="100"/>
        </p:scale>
        <p:origin x="-1350" y="-540"/>
      </p:cViewPr>
      <p:guideLst>
        <p:guide orient="horz" pos="2072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BE0CB5-A72B-4E1C-9CE4-5181FAED0B7D}" type="datetimeFigureOut">
              <a:rPr lang="zh-CN" altLang="en-US"/>
            </a:fld>
            <a:endParaRPr lang="en-US"/>
          </a:p>
        </p:txBody>
      </p:sp>
      <p:sp>
        <p:nvSpPr>
          <p:cNvPr id="12493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C0D08B-6894-4B58-AE8A-95D375709AB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3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32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232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457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78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478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08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508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88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488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4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42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242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2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252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0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04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304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1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14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314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334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355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96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96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396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47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47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447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/>
          <p:nvPr userDrawn="1"/>
        </p:nvGrpSpPr>
        <p:grpSpPr bwMode="auto">
          <a:xfrm>
            <a:off x="1485900" y="5554663"/>
            <a:ext cx="1017588" cy="792162"/>
            <a:chOff x="696160" y="5631842"/>
            <a:chExt cx="1017505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6961" y="5631842"/>
              <a:ext cx="793685" cy="792000"/>
            </a:xfrm>
            <a:prstGeom prst="ellipse">
              <a:avLst/>
            </a:prstGeom>
            <a:solidFill>
              <a:srgbClr val="F29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696160" y="5739770"/>
              <a:ext cx="1017505" cy="49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MySQL</a:t>
              </a:r>
              <a:endParaRPr lang="zh-CN" altLang="en-US" sz="110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865" y="704850"/>
            <a:ext cx="4635500" cy="6477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374900" y="713740"/>
            <a:ext cx="4304665" cy="1383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深圳信息职业技术学院</a:t>
            </a:r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6655" y="1597660"/>
            <a:ext cx="4291330" cy="103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8155" y="199390"/>
            <a:ext cx="8200390" cy="77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490" y="6610985"/>
            <a:ext cx="1765300" cy="247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oleObject" Target="../embeddings/Workbook1.xls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数据类型与约束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09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869950"/>
          </a:xfrm>
          <a:noFill/>
          <a:ln>
            <a:noFill/>
          </a:ln>
        </p:spPr>
        <p:txBody>
          <a:bodyPr/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数据类型</a:t>
            </a:r>
            <a:endParaRPr lang="en-US" altLang="zh-CN" dirty="0">
              <a:solidFill>
                <a:srgbClr val="75A0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表的约束</a:t>
            </a:r>
            <a:endParaRPr lang="zh-CN" altLang="en-US" dirty="0">
              <a:solidFill>
                <a:srgbClr val="75A0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0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866775"/>
          </a:xfrm>
          <a:noFill/>
          <a:ln>
            <a:noFill/>
          </a:ln>
        </p:spPr>
        <p:txBody>
          <a:bodyPr/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自动增长</a:t>
            </a:r>
            <a:endParaRPr lang="en-US" altLang="zh-CN" dirty="0">
              <a:solidFill>
                <a:srgbClr val="75A0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字符集与校对集</a:t>
            </a:r>
            <a:endParaRPr lang="en-US" altLang="zh-CN" dirty="0">
              <a:solidFill>
                <a:srgbClr val="75A0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时间和日期类型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4213" y="2319338"/>
            <a:ext cx="66611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可</a:t>
            </a:r>
            <a:r>
              <a:rPr lang="zh-CN" altLang="zh-CN" dirty="0">
                <a:latin typeface="Arial" panose="020B0604020202020204" pitchFamily="34" charset="0"/>
              </a:rPr>
              <a:t>使用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CURRENT_DATE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zh-CN" dirty="0">
                <a:latin typeface="Arial" panose="020B0604020202020204" pitchFamily="34" charset="0"/>
              </a:rPr>
              <a:t>或者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NOW() </a:t>
            </a:r>
            <a:r>
              <a:rPr lang="zh-CN" altLang="zh-CN" dirty="0">
                <a:latin typeface="Arial" panose="020B0604020202020204" pitchFamily="34" charset="0"/>
              </a:rPr>
              <a:t>输入当前系统日期。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1189038" y="3022600"/>
            <a:ext cx="4983162" cy="2354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SELECT CURRENT_DATE, NOW();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+--------------+---------------------+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CURRENT_DATE | NOW()              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+--------------+---------------------+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2018-10-11   | 2018-10-11 14:06:59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+--------------+---------------------+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1 row in set (0.00 sec)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4513" y="3973513"/>
            <a:ext cx="655637" cy="657225"/>
            <a:chOff x="765530" y="3286093"/>
            <a:chExt cx="656530" cy="657462"/>
          </a:xfrm>
        </p:grpSpPr>
        <p:sp>
          <p:nvSpPr>
            <p:cNvPr id="59400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9401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时间和日期类型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4848" y="1967230"/>
            <a:ext cx="666115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 u="sng" dirty="0">
                <a:solidFill>
                  <a:srgbClr val="FF0000"/>
                </a:solidFill>
                <a:latin typeface="Arial" panose="020B0604020202020204" pitchFamily="34" charset="0"/>
              </a:rPr>
              <a:t>TIME</a:t>
            </a:r>
            <a:r>
              <a:rPr lang="zh-CN" altLang="zh-CN" sz="1600" b="1" u="sng" dirty="0">
                <a:solidFill>
                  <a:srgbClr val="FF0000"/>
                </a:solidFill>
                <a:latin typeface="Arial" panose="020B0604020202020204" pitchFamily="34" charset="0"/>
              </a:rPr>
              <a:t>类型</a:t>
            </a:r>
            <a:r>
              <a:rPr lang="zh-CN" altLang="en-US" sz="1600" dirty="0">
                <a:latin typeface="Arial" panose="020B0604020202020204" pitchFamily="34" charset="0"/>
              </a:rPr>
              <a:t>：</a:t>
            </a:r>
            <a:r>
              <a:rPr lang="zh-CN" altLang="zh-CN" sz="1600" dirty="0">
                <a:latin typeface="Arial" panose="020B0604020202020204" pitchFamily="34" charset="0"/>
              </a:rPr>
              <a:t>表示时间值</a:t>
            </a:r>
            <a:r>
              <a:rPr lang="zh-CN" altLang="en-US" sz="1600" dirty="0">
                <a:latin typeface="Arial" panose="020B0604020202020204" pitchFamily="34" charset="0"/>
              </a:rPr>
              <a:t>。</a:t>
            </a:r>
            <a:endParaRPr lang="en-US" altLang="zh-CN" sz="1600" dirty="0">
              <a:latin typeface="Arial" panose="020B0604020202020204" pitchFamily="34" charset="0"/>
            </a:endParaRPr>
          </a:p>
          <a:p>
            <a:endParaRPr lang="en-US" altLang="zh-CN" sz="16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Arial" panose="020B0604020202020204" pitchFamily="34" charset="0"/>
              </a:rPr>
              <a:t>显示形式一般为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HH:MM:SS</a:t>
            </a:r>
            <a:r>
              <a:rPr lang="zh-CN" altLang="zh-CN" sz="1600" dirty="0">
                <a:latin typeface="Arial" panose="020B0604020202020204" pitchFamily="34" charset="0"/>
              </a:rPr>
              <a:t>，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D74C9"/>
                </a:solidFill>
                <a:latin typeface="Arial" panose="020B0604020202020204" pitchFamily="34" charset="0"/>
              </a:rPr>
              <a:t>HH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zh-CN" sz="1600" dirty="0">
                <a:latin typeface="Arial" panose="020B0604020202020204" pitchFamily="34" charset="0"/>
              </a:rPr>
              <a:t>表示小时，</a:t>
            </a:r>
            <a:r>
              <a:rPr lang="en-US" altLang="zh-CN" sz="1600" dirty="0">
                <a:solidFill>
                  <a:srgbClr val="0D74C9"/>
                </a:solidFill>
                <a:latin typeface="Arial" panose="020B0604020202020204" pitchFamily="34" charset="0"/>
              </a:rPr>
              <a:t>MM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zh-CN" sz="1600" dirty="0">
                <a:latin typeface="Arial" panose="020B0604020202020204" pitchFamily="34" charset="0"/>
              </a:rPr>
              <a:t>表示分，</a:t>
            </a:r>
            <a:r>
              <a:rPr lang="en-US" altLang="zh-CN" sz="1600" dirty="0">
                <a:solidFill>
                  <a:srgbClr val="0D74C9"/>
                </a:solidFill>
                <a:latin typeface="Arial" panose="020B0604020202020204" pitchFamily="34" charset="0"/>
              </a:rPr>
              <a:t>SS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zh-CN" altLang="zh-CN" sz="1600" dirty="0">
                <a:latin typeface="Arial" panose="020B0604020202020204" pitchFamily="34" charset="0"/>
              </a:rPr>
              <a:t>表示秒。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635" y="3629025"/>
            <a:ext cx="333184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表示方式</a:t>
            </a:r>
            <a:r>
              <a:rPr lang="en-US" altLang="zh-CN" sz="1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>
                <a:latin typeface="Arial" panose="020B0604020202020204" pitchFamily="34" charset="0"/>
              </a:rPr>
              <a:t>字符串</a:t>
            </a:r>
            <a:r>
              <a:rPr lang="zh-CN" altLang="en-US" sz="14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D74C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'HHMMSS'</a:t>
            </a:r>
            <a:r>
              <a:rPr lang="en-US" altLang="zh-CN" sz="14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zh-CN" altLang="zh-CN" sz="1400" dirty="0">
                <a:latin typeface="Arial" panose="020B0604020202020204" pitchFamily="34" charset="0"/>
              </a:rPr>
              <a:t>或</a:t>
            </a:r>
            <a:endParaRPr lang="zh-CN" altLang="zh-CN" sz="1400" dirty="0">
              <a:latin typeface="Arial" panose="020B0604020202020204" pitchFamily="34" charset="0"/>
            </a:endParaRPr>
          </a:p>
          <a:p>
            <a:r>
              <a:rPr lang="zh-CN" altLang="en-US" sz="1400" dirty="0">
                <a:latin typeface="Arial" panose="020B0604020202020204" pitchFamily="34" charset="0"/>
              </a:rPr>
              <a:t>数字</a:t>
            </a:r>
            <a:r>
              <a:rPr lang="en-US" altLang="zh-CN" sz="14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D74C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HHMMSS</a:t>
            </a:r>
            <a:r>
              <a:rPr lang="zh-CN" altLang="zh-CN" sz="1400" dirty="0">
                <a:latin typeface="Arial" panose="020B0604020202020204" pitchFamily="34" charset="0"/>
              </a:rPr>
              <a:t>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endParaRPr lang="zh-CN" altLang="zh-CN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0D74C9"/>
                </a:solidFill>
                <a:latin typeface="Arial" panose="020B0604020202020204" pitchFamily="34" charset="0"/>
              </a:rPr>
              <a:t>例如</a:t>
            </a:r>
            <a:r>
              <a:rPr lang="zh-CN" altLang="en-US" sz="1400" dirty="0">
                <a:latin typeface="Arial" panose="020B0604020202020204" pitchFamily="34" charset="0"/>
              </a:rPr>
              <a:t>：</a:t>
            </a:r>
            <a:r>
              <a:rPr lang="zh-CN" altLang="zh-CN" sz="1400" dirty="0">
                <a:latin typeface="Arial" panose="020B0604020202020204" pitchFamily="34" charset="0"/>
              </a:rPr>
              <a:t>输入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'345454'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zh-CN" altLang="zh-CN" sz="1400" dirty="0">
                <a:latin typeface="Arial" panose="020B0604020202020204" pitchFamily="34" charset="0"/>
              </a:rPr>
              <a:t>或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345454</a:t>
            </a:r>
            <a:r>
              <a:rPr lang="zh-CN" altLang="zh-CN" sz="1400" dirty="0">
                <a:latin typeface="Arial" panose="020B0604020202020204" pitchFamily="34" charset="0"/>
              </a:rPr>
              <a:t>，插入数据库中的时间为</a:t>
            </a:r>
            <a:r>
              <a:rPr lang="zh-CN" altLang="en-US" sz="1400" dirty="0">
                <a:latin typeface="Arial" panose="020B0604020202020204" pitchFamily="34" charset="0"/>
              </a:rPr>
              <a:t>：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34:54:54</a:t>
            </a:r>
            <a:r>
              <a:rPr lang="zh-CN" altLang="en-US" sz="1400" dirty="0">
                <a:latin typeface="Arial" panose="020B0604020202020204" pitchFamily="34" charset="0"/>
              </a:rPr>
              <a:t>。</a:t>
            </a:r>
            <a:r>
              <a:rPr lang="zh-CN" altLang="zh-CN" sz="1400" dirty="0">
                <a:sym typeface="+mn-ea"/>
              </a:rPr>
              <a:t>（</a:t>
            </a:r>
            <a:r>
              <a:rPr lang="en-US" altLang="zh-CN" sz="1400" dirty="0">
                <a:sym typeface="+mn-ea"/>
              </a:rPr>
              <a:t>34</a:t>
            </a:r>
            <a:r>
              <a:rPr lang="zh-CN" altLang="zh-CN" sz="1400" dirty="0">
                <a:sym typeface="+mn-ea"/>
              </a:rPr>
              <a:t>小时</a:t>
            </a:r>
            <a:r>
              <a:rPr lang="en-US" altLang="zh-CN" sz="1400" dirty="0">
                <a:sym typeface="+mn-ea"/>
              </a:rPr>
              <a:t>54</a:t>
            </a:r>
            <a:r>
              <a:rPr lang="zh-CN" altLang="zh-CN" sz="1400" dirty="0">
                <a:sym typeface="+mn-ea"/>
              </a:rPr>
              <a:t>分</a:t>
            </a:r>
            <a:r>
              <a:rPr lang="en-US" altLang="zh-CN" sz="1400" dirty="0">
                <a:sym typeface="+mn-ea"/>
              </a:rPr>
              <a:t>54</a:t>
            </a:r>
            <a:r>
              <a:rPr lang="zh-CN" altLang="zh-CN" sz="1400" dirty="0">
                <a:sym typeface="+mn-ea"/>
              </a:rPr>
              <a:t>秒）</a:t>
            </a:r>
            <a:endParaRPr lang="zh-CN" altLang="zh-CN" sz="140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13480" y="3592830"/>
            <a:ext cx="4814570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表示方式</a:t>
            </a:r>
            <a:r>
              <a:rPr kumimoji="0" lang="en-US" altLang="zh-CN" sz="14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‘D HH:MM:SS’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字符串格式表示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表示日，可以取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34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之间的值，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插入数据时，小时的值等于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×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24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HH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'2 11:30:50'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，插入数据库中的时间为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59:30:50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'11:30:50'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，插入数据库中的时间为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11:30:50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'34 22:59:59'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，插入数据库中的时间为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838:59:59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08775" y="4797425"/>
            <a:ext cx="16954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D</a:t>
            </a:r>
            <a:r>
              <a:rPr lang="zh-CN" altLang="zh-CN" sz="1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×</a:t>
            </a:r>
            <a:r>
              <a:rPr lang="en-US" altLang="zh-CN" sz="1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24</a:t>
            </a:r>
            <a:r>
              <a:rPr lang="zh-CN" altLang="en-US" sz="1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＋</a:t>
            </a:r>
            <a:r>
              <a:rPr lang="en-US" altLang="zh-CN" sz="1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HH=2</a:t>
            </a:r>
            <a:r>
              <a:rPr lang="zh-CN" altLang="zh-CN" sz="1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×</a:t>
            </a:r>
            <a:r>
              <a:rPr lang="en-US" altLang="zh-CN" sz="1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24+11=59</a:t>
            </a:r>
            <a:endParaRPr lang="en-US" altLang="zh-CN" sz="1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678" y="5970588"/>
            <a:ext cx="71691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zh-CN" sz="1400" dirty="0">
              <a:latin typeface="Arial" panose="020B0604020202020204" pitchFamily="34" charset="0"/>
            </a:endParaRPr>
          </a:p>
          <a:p>
            <a:r>
              <a:rPr lang="zh-CN" altLang="en-US" sz="1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表示方式</a:t>
            </a:r>
            <a:r>
              <a:rPr lang="en-US" altLang="zh-CN" sz="1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1400" dirty="0">
                <a:latin typeface="Arial" panose="020B0604020202020204" pitchFamily="34" charset="0"/>
              </a:rPr>
              <a:t>：</a:t>
            </a:r>
            <a:r>
              <a:rPr lang="zh-CN" altLang="zh-CN" sz="1400" dirty="0">
                <a:latin typeface="Arial" panose="020B0604020202020204" pitchFamily="34" charset="0"/>
              </a:rPr>
              <a:t>使用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CURRENT_TIME </a:t>
            </a:r>
            <a:r>
              <a:rPr lang="zh-CN" altLang="zh-CN" sz="1400" dirty="0">
                <a:latin typeface="Arial" panose="020B0604020202020204" pitchFamily="34" charset="0"/>
              </a:rPr>
              <a:t>或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NOW() </a:t>
            </a:r>
            <a:r>
              <a:rPr lang="zh-CN" altLang="zh-CN" sz="1400" dirty="0">
                <a:latin typeface="Arial" panose="020B0604020202020204" pitchFamily="34" charset="0"/>
              </a:rPr>
              <a:t>输入当前系统时间。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3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charRg st="33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charRg st="32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charRg st="3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charRg st="51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charRg st="74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charRg st="78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charRg st="113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charRg st="146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build="p"/>
      <p:bldP spid="5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时间和日期类型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4355" y="2014855"/>
            <a:ext cx="469963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DATETIME</a:t>
            </a:r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类型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表示日期和时间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显示形式为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'YYYY-MM-DD HH:MM:SS'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                         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日</a:t>
            </a:r>
            <a:r>
              <a:rPr lang="zh-CN" altLang="en-US" b="1" dirty="0">
                <a:solidFill>
                  <a:srgbClr val="0D74C9"/>
                </a:solidFill>
                <a:latin typeface="Arial" panose="020B0604020202020204" pitchFamily="34" charset="0"/>
              </a:rPr>
              <a:t>    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时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分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秒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3845" y="3512185"/>
            <a:ext cx="4199255" cy="1506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95" y="3413125"/>
            <a:ext cx="4446270" cy="1434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5" y="5251450"/>
            <a:ext cx="4244975" cy="126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550" y="5311775"/>
            <a:ext cx="3490595" cy="2997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2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charRg st="2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charRg st="4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时间和日期类型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7075" y="2379663"/>
            <a:ext cx="7480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TIMESTAMP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时间戳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）类型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表示日期和时间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显示形式与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DATETIME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相同，但取值范围比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DATETIME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小。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CURRENT_TIMESTAMP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来输入系统当前日期和时间。</a:t>
            </a:r>
            <a:endParaRPr kumimoji="0" lang="zh-CN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无任何输入，或输入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NULL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时，实际保存的是系统当前日期和时间。</a:t>
            </a:r>
            <a:endParaRPr kumimoji="0" lang="zh-CN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1689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739775" y="2317750"/>
            <a:ext cx="7840663" cy="50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MySQL</a:t>
            </a:r>
            <a:r>
              <a:rPr lang="zh-CN" altLang="zh-CN" dirty="0">
                <a:latin typeface="Arial" panose="020B0604020202020204" pitchFamily="34" charset="0"/>
              </a:rPr>
              <a:t>中，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TIMESTAMP</a:t>
            </a:r>
            <a:r>
              <a:rPr lang="zh-CN" altLang="zh-CN" dirty="0">
                <a:latin typeface="Arial" panose="020B0604020202020204" pitchFamily="34" charset="0"/>
              </a:rPr>
              <a:t>字段默认会自动设置</a:t>
            </a:r>
            <a:r>
              <a:rPr lang="zh-CN" altLang="en-US" dirty="0">
                <a:latin typeface="Arial" panose="020B0604020202020204" pitchFamily="34" charset="0"/>
              </a:rPr>
              <a:t>如下属性：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3" name="圆角矩形 10"/>
          <p:cNvSpPr/>
          <p:nvPr/>
        </p:nvSpPr>
        <p:spPr>
          <a:xfrm>
            <a:off x="371475" y="3040063"/>
            <a:ext cx="8410575" cy="795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00ACE6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矩形 11"/>
          <p:cNvSpPr/>
          <p:nvPr/>
        </p:nvSpPr>
        <p:spPr>
          <a:xfrm>
            <a:off x="466725" y="3206750"/>
            <a:ext cx="81978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NOT NULL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DEFAULT</a:t>
            </a:r>
            <a:r>
              <a:rPr lang="en-US" altLang="zh-CN" sz="1600" dirty="0">
                <a:solidFill>
                  <a:srgbClr val="0F83E3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CURRENT_TIMESTAMP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ON UPDATE</a:t>
            </a:r>
            <a:r>
              <a:rPr lang="en-US" altLang="zh-CN" sz="1600" dirty="0">
                <a:solidFill>
                  <a:srgbClr val="0D74C9"/>
                </a:solidFill>
                <a:latin typeface="Arial" panose="020B0604020202020204" pitchFamily="34" charset="0"/>
              </a:rPr>
              <a:t> CURRENT_TIMESTAMP</a:t>
            </a:r>
            <a:endParaRPr lang="en-US" altLang="zh-CN" sz="1600" dirty="0">
              <a:solidFill>
                <a:srgbClr val="0D74C9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0050" y="4083050"/>
            <a:ext cx="8351838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NOT NULL</a:t>
            </a:r>
            <a:r>
              <a:rPr lang="zh-CN" altLang="zh-CN" sz="1400" dirty="0">
                <a:latin typeface="Arial" panose="020B0604020202020204" pitchFamily="34" charset="0"/>
              </a:rPr>
              <a:t>表示</a:t>
            </a:r>
            <a:r>
              <a:rPr lang="zh-CN" altLang="zh-CN" sz="1400" b="1" dirty="0">
                <a:solidFill>
                  <a:srgbClr val="0D74C9"/>
                </a:solidFill>
                <a:latin typeface="Arial" panose="020B0604020202020204" pitchFamily="34" charset="0"/>
              </a:rPr>
              <a:t>非空约束</a:t>
            </a:r>
            <a:r>
              <a:rPr lang="zh-CN" altLang="zh-CN" sz="1400" dirty="0">
                <a:latin typeface="Arial" panose="020B0604020202020204" pitchFamily="34" charset="0"/>
              </a:rPr>
              <a:t>，该字段将不允许保存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NULL</a:t>
            </a:r>
            <a:r>
              <a:rPr lang="zh-CN" altLang="zh-CN" sz="1400" dirty="0">
                <a:latin typeface="Arial" panose="020B0604020202020204" pitchFamily="34" charset="0"/>
              </a:rPr>
              <a:t>值。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DEFAULT</a:t>
            </a:r>
            <a:r>
              <a:rPr lang="zh-CN" altLang="zh-CN" sz="1400" dirty="0">
                <a:latin typeface="Arial" panose="020B0604020202020204" pitchFamily="34" charset="0"/>
              </a:rPr>
              <a:t>表示</a:t>
            </a:r>
            <a:r>
              <a:rPr lang="zh-CN" altLang="zh-CN" sz="1400" b="1" dirty="0">
                <a:solidFill>
                  <a:srgbClr val="FF0000"/>
                </a:solidFill>
                <a:latin typeface="Arial" panose="020B0604020202020204" pitchFamily="34" charset="0"/>
              </a:rPr>
              <a:t>默认约束</a:t>
            </a:r>
            <a:r>
              <a:rPr lang="zh-CN" altLang="zh-CN" sz="1400" dirty="0">
                <a:latin typeface="Arial" panose="020B0604020202020204" pitchFamily="34" charset="0"/>
              </a:rPr>
              <a:t>，当字段无任何输入时，自动设置</a:t>
            </a:r>
            <a:r>
              <a:rPr lang="zh-CN" altLang="en-US" sz="1400" dirty="0">
                <a:latin typeface="Arial" panose="020B0604020202020204" pitchFamily="34" charset="0"/>
              </a:rPr>
              <a:t>指定</a:t>
            </a:r>
            <a:r>
              <a:rPr lang="zh-CN" altLang="zh-CN" sz="1400" dirty="0">
                <a:latin typeface="Arial" panose="020B0604020202020204" pitchFamily="34" charset="0"/>
              </a:rPr>
              <a:t>值作为默认值。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048" y="4820285"/>
            <a:ext cx="85598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74C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DEFAULT CURRENT_TIMESTAMP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表示使用系统当前日期和时间</a:t>
            </a:r>
            <a:r>
              <a:rPr lang="zh-CN" altLang="zh-CN" sz="1400" dirty="0">
                <a:latin typeface="Arial" panose="020B0604020202020204" pitchFamily="34" charset="0"/>
              </a:rPr>
              <a:t>作为默认值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0050" y="5233988"/>
            <a:ext cx="789305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ON UPDATE</a:t>
            </a:r>
            <a:r>
              <a:rPr lang="zh-CN" altLang="zh-CN" sz="1400" dirty="0">
                <a:latin typeface="Arial" panose="020B0604020202020204" pitchFamily="34" charset="0"/>
              </a:rPr>
              <a:t>用于当一条记录中的其他字段被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UPDATE</a:t>
            </a:r>
            <a:r>
              <a:rPr lang="zh-CN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语句修改时，自动更改该字段为某个值</a:t>
            </a:r>
            <a:r>
              <a:rPr lang="zh-CN" altLang="zh-CN" sz="1400" dirty="0">
                <a:latin typeface="Arial" panose="020B0604020202020204" pitchFamily="34" charset="0"/>
              </a:rPr>
              <a:t>。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0050" y="5759768"/>
            <a:ext cx="790892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ON UPDATE CURRENT_TIMESTAMP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表示每次修改时保存修改时的系统日期和时间。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3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charRg st="31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bldLvl="0" animBg="1"/>
      <p:bldP spid="18" grpId="0"/>
      <p:bldP spid="19" grpId="0" build="p"/>
      <p:bldP spid="20" grpId="0"/>
      <p:bldP spid="3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3731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3738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4"/>
          <p:cNvGrpSpPr/>
          <p:nvPr/>
        </p:nvGrpSpPr>
        <p:grpSpPr>
          <a:xfrm>
            <a:off x="1082675" y="2274888"/>
            <a:ext cx="7815263" cy="2170112"/>
            <a:chOff x="1240969" y="1994829"/>
            <a:chExt cx="7005597" cy="2170791"/>
          </a:xfrm>
        </p:grpSpPr>
        <p:sp>
          <p:nvSpPr>
            <p:cNvPr id="73736" name="矩形 2"/>
            <p:cNvSpPr/>
            <p:nvPr/>
          </p:nvSpPr>
          <p:spPr>
            <a:xfrm>
              <a:off x="1240969" y="2456831"/>
              <a:ext cx="7005597" cy="17087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CREATE TABLE my_timestamp (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t1 TIMESTAMP,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t2 TIMESTAMP DEFAULT CURRENT_TIMESTAMP </a:t>
              </a:r>
              <a:r>
                <a:rPr lang="en-US" altLang="zh-CN" sz="1400" dirty="0">
                  <a:highlight>
                    <a:srgbClr val="FFFF00"/>
                  </a:highlight>
                  <a:latin typeface="Courier New" panose="02070309020205020404" pitchFamily="49" charset="0"/>
                </a:rPr>
                <a:t>ON UPDATE CURRENT_TIMESTAMP</a:t>
              </a:r>
              <a:r>
                <a:rPr lang="en-US" altLang="zh-CN" sz="1400" dirty="0">
                  <a:latin typeface="Courier New" panose="02070309020205020404" pitchFamily="49" charset="0"/>
                </a:rPr>
                <a:t>,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t3 TIMESTAMP</a:t>
              </a:r>
              <a:r>
                <a:rPr lang="en-US" altLang="zh-CN" sz="1400" dirty="0">
                  <a:latin typeface="Courier New" panose="02070309020205020404" pitchFamily="49" charset="0"/>
                </a:rPr>
                <a:t>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DEFAULT CURRENT_TIMESTAMP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73737" name="矩形 3"/>
            <p:cNvSpPr/>
            <p:nvPr/>
          </p:nvSpPr>
          <p:spPr>
            <a:xfrm>
              <a:off x="1495175" y="1994829"/>
              <a:ext cx="5641220" cy="3694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若手动设置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DEFAULT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，将不会自动设置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ON UPDATE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属性</a:t>
              </a:r>
              <a:r>
                <a:rPr lang="zh-CN" altLang="en-US" dirty="0">
                  <a:latin typeface="Arial" panose="020B0604020202020204" pitchFamily="34" charset="0"/>
                </a:rPr>
                <a:t>：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8150" y="3206750"/>
            <a:ext cx="655638" cy="657225"/>
            <a:chOff x="765530" y="3286093"/>
            <a:chExt cx="656530" cy="657462"/>
          </a:xfrm>
        </p:grpSpPr>
        <p:sp>
          <p:nvSpPr>
            <p:cNvPr id="73734" name="等腰三角形 20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3735" name="等腰三角形 21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61444" name="矩形 16"/>
          <p:cNvSpPr/>
          <p:nvPr/>
        </p:nvSpPr>
        <p:spPr>
          <a:xfrm>
            <a:off x="1231265" y="4907280"/>
            <a:ext cx="642810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zh-CN" sz="1400" dirty="0">
                <a:latin typeface="Arial" panose="020B0604020202020204" pitchFamily="34" charset="0"/>
              </a:rPr>
              <a:t>若使用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MySQL 5.6</a:t>
            </a:r>
            <a:r>
              <a:rPr lang="zh-CN" altLang="zh-CN" sz="1400" dirty="0">
                <a:latin typeface="Arial" panose="020B0604020202020204" pitchFamily="34" charset="0"/>
              </a:rPr>
              <a:t>之前的版本，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my_timestamp</a:t>
            </a:r>
            <a:r>
              <a:rPr lang="zh-CN" altLang="zh-CN" sz="1400" dirty="0">
                <a:latin typeface="Arial" panose="020B0604020202020204" pitchFamily="34" charset="0"/>
              </a:rPr>
              <a:t>表会创建失败。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MySQL 5.6</a:t>
            </a:r>
            <a:r>
              <a:rPr lang="zh-CN" altLang="zh-CN" sz="1400" dirty="0">
                <a:latin typeface="Arial" panose="020B0604020202020204" pitchFamily="34" charset="0"/>
              </a:rPr>
              <a:t>之前的版本</a:t>
            </a:r>
            <a:r>
              <a:rPr lang="zh-CN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在一张表中只允许一个字段</a:t>
            </a:r>
            <a:r>
              <a:rPr lang="zh-CN" altLang="zh-CN" sz="1400" dirty="0">
                <a:latin typeface="Arial" panose="020B0604020202020204" pitchFamily="34" charset="0"/>
              </a:rPr>
              <a:t>使用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CURRENT_TIMESTAMP</a:t>
            </a:r>
            <a:r>
              <a:rPr lang="zh-CN" altLang="zh-CN" sz="1400" dirty="0">
                <a:latin typeface="Arial" panose="020B0604020202020204" pitchFamily="34" charset="0"/>
              </a:rPr>
              <a:t>作为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DEFAULT</a:t>
            </a:r>
            <a:r>
              <a:rPr lang="zh-CN" altLang="zh-CN" sz="1400" dirty="0">
                <a:latin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ON UPDATE</a:t>
            </a:r>
            <a:r>
              <a:rPr lang="zh-CN" altLang="zh-CN" sz="1400" dirty="0">
                <a:latin typeface="Arial" panose="020B0604020202020204" pitchFamily="34" charset="0"/>
              </a:rPr>
              <a:t>的值。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44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charRg st="39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44">
                                            <p:txEl>
                                              <p:charRg st="39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6803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6810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44" name="矩形 16"/>
          <p:cNvSpPr/>
          <p:nvPr/>
        </p:nvSpPr>
        <p:spPr>
          <a:xfrm>
            <a:off x="793750" y="2274888"/>
            <a:ext cx="4841875" cy="50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此时可以分成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多张表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进行测试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76805" name="Picture 2" descr="C:\Users\www\Desktop\图片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4225" y="1746250"/>
            <a:ext cx="2713038" cy="2566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2"/>
          <p:cNvSpPr/>
          <p:nvPr/>
        </p:nvSpPr>
        <p:spPr>
          <a:xfrm>
            <a:off x="1093788" y="2916238"/>
            <a:ext cx="7815262" cy="300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CREATE TABLE my_timestamp_1 (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  t1 TIMESTAMP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CREATE TABLE my_timestamp_2 (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  t2 TIMESTAMP DEFAULT CURRENT_TIMESTAMP ON UPDATE CURRENT_TIMESTAMP,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CREATE TABLE my_timestamp_3 (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  t3 TIMESTAMP DEFAULT CURRENT_TIMESTAMP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9263" y="3716338"/>
            <a:ext cx="655637" cy="657225"/>
            <a:chOff x="765530" y="3286093"/>
            <a:chExt cx="656530" cy="657462"/>
          </a:xfrm>
        </p:grpSpPr>
        <p:sp>
          <p:nvSpPr>
            <p:cNvPr id="76808" name="等腰三角形 20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09" name="等腰三角形 21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4755" name="组合 17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4764" name="组合 18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下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留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心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4"/>
          <p:cNvGrpSpPr/>
          <p:nvPr/>
        </p:nvGrpSpPr>
        <p:grpSpPr>
          <a:xfrm>
            <a:off x="817563" y="2178050"/>
            <a:ext cx="8251825" cy="3024188"/>
            <a:chOff x="474354" y="1994829"/>
            <a:chExt cx="7396141" cy="3025185"/>
          </a:xfrm>
        </p:grpSpPr>
        <p:sp>
          <p:nvSpPr>
            <p:cNvPr id="74762" name="矩形 2"/>
            <p:cNvSpPr/>
            <p:nvPr/>
          </p:nvSpPr>
          <p:spPr>
            <a:xfrm>
              <a:off x="474354" y="2456831"/>
              <a:ext cx="7396141" cy="25631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mysql&gt; </a:t>
              </a:r>
              <a:r>
                <a:rPr lang="en-US" altLang="zh-CN" sz="12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DESC my_timestamp</a:t>
              </a:r>
              <a:r>
                <a:rPr lang="en-US" altLang="zh-CN" sz="1200" dirty="0">
                  <a:latin typeface="Courier New" panose="02070309020205020404" pitchFamily="49" charset="0"/>
                </a:rPr>
                <a:t>;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+-------+-----------+------+-----+-------------------+-----------------------------+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| Field | Type      | Null | Key | Default           | Extra                       |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+-------+-----------+------+-----+-------------------+-----------------------------+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| t1    | timestamp | NO   |     | CURRENT_TIMESTAMP | on update CURRENT_TIMESTAMP |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| t2    | timestamp | NO   |     | CURRENT_TIMESTAMP | on update CURRENT_TIMESTAMP |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|</a:t>
              </a:r>
              <a:r>
                <a:rPr lang="en-US" altLang="zh-CN" sz="1200" dirty="0">
                  <a:latin typeface="Courier New" panose="02070309020205020404" pitchFamily="49" charset="0"/>
                </a:rPr>
                <a:t> </a:t>
              </a:r>
              <a:r>
                <a:rPr lang="en-US" altLang="zh-CN" sz="12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t3    | timestamp | NO   |     | CURRENT_TIMESTAMP |</a:t>
              </a:r>
              <a:r>
                <a:rPr lang="en-US" altLang="zh-CN" sz="1200" dirty="0">
                  <a:latin typeface="Courier New" panose="02070309020205020404" pitchFamily="49" charset="0"/>
                </a:rPr>
                <a:t>                             </a:t>
              </a:r>
              <a:r>
                <a:rPr lang="en-US" altLang="zh-CN" sz="12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|</a:t>
              </a:r>
              <a:endPara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+-------+-----------+------+-----+-------------------+-----------------------------+</a:t>
              </a:r>
              <a:endParaRPr lang="en-US" altLang="zh-CN" sz="12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200" dirty="0">
                  <a:latin typeface="Courier New" panose="02070309020205020404" pitchFamily="49" charset="0"/>
                </a:rPr>
                <a:t>3 rows in set (0.00 sec)</a:t>
              </a:r>
              <a:endParaRPr lang="en-US" altLang="zh-CN" sz="1200" dirty="0">
                <a:latin typeface="Courier New" panose="02070309020205020404" pitchFamily="49" charset="0"/>
              </a:endParaRPr>
            </a:p>
          </p:txBody>
        </p:sp>
        <p:sp>
          <p:nvSpPr>
            <p:cNvPr id="74763" name="矩形 3"/>
            <p:cNvSpPr/>
            <p:nvPr/>
          </p:nvSpPr>
          <p:spPr>
            <a:xfrm>
              <a:off x="685088" y="1994829"/>
              <a:ext cx="1623846" cy="3694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观察设置结果</a:t>
              </a:r>
              <a:r>
                <a:rPr lang="zh-CN" altLang="en-US" dirty="0">
                  <a:latin typeface="Arial" panose="020B0604020202020204" pitchFamily="34" charset="0"/>
                </a:rPr>
                <a:t>：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5750" y="3616325"/>
            <a:ext cx="655638" cy="657225"/>
            <a:chOff x="765530" y="3286093"/>
            <a:chExt cx="656530" cy="657462"/>
          </a:xfrm>
        </p:grpSpPr>
        <p:sp>
          <p:nvSpPr>
            <p:cNvPr id="74760" name="等腰三角形 20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61" name="等腰三角形 21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7" name="矩形 3"/>
          <p:cNvSpPr/>
          <p:nvPr/>
        </p:nvSpPr>
        <p:spPr>
          <a:xfrm>
            <a:off x="1947863" y="5505450"/>
            <a:ext cx="60483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t1 </a:t>
            </a:r>
            <a:r>
              <a:rPr lang="zh-CN" altLang="zh-CN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t2 </a:t>
            </a:r>
            <a:r>
              <a:rPr lang="zh-CN" altLang="zh-CN" dirty="0">
                <a:latin typeface="Arial" panose="020B0604020202020204" pitchFamily="34" charset="0"/>
              </a:rPr>
              <a:t>的设置结果相同，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t3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zh-CN" dirty="0">
                <a:latin typeface="Arial" panose="020B0604020202020204" pitchFamily="34" charset="0"/>
              </a:rPr>
              <a:t>没有设置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ON UPDATE </a:t>
            </a:r>
            <a:r>
              <a:rPr lang="zh-CN" altLang="zh-CN" dirty="0">
                <a:latin typeface="Arial" panose="020B0604020202020204" pitchFamily="34" charset="0"/>
              </a:rPr>
              <a:t>属性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81188" y="5308600"/>
            <a:ext cx="6005512" cy="74771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ACE6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657350" y="153988"/>
            <a:ext cx="4716463" cy="776287"/>
          </a:xfrm>
          <a:noFill/>
          <a:ln>
            <a:noFill/>
          </a:ln>
        </p:spPr>
        <p:txBody>
          <a:bodyPr anchor="ctr" anchorCtr="0"/>
          <a:p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学习目标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816100" y="1133475"/>
            <a:ext cx="5527675" cy="3856038"/>
            <a:chOff x="1722518" y="1465327"/>
            <a:chExt cx="5527515" cy="3855909"/>
          </a:xfrm>
        </p:grpSpPr>
        <p:graphicFrame>
          <p:nvGraphicFramePr>
            <p:cNvPr id="5148" name="图表 36"/>
            <p:cNvGraphicFramePr/>
            <p:nvPr/>
          </p:nvGraphicFramePr>
          <p:xfrm>
            <a:off x="1722518" y="1465327"/>
            <a:ext cx="5527515" cy="3855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5528945" imgH="3852545" progId="Excel.Chart.8">
                    <p:embed/>
                  </p:oleObj>
                </mc:Choice>
                <mc:Fallback>
                  <p:oleObj name="" r:id="rId1" imgW="5528945" imgH="3852545" progId="Excel.Chart.8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22518" y="1465327"/>
                          <a:ext cx="5527515" cy="38559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49" name="组合 37"/>
            <p:cNvGrpSpPr/>
            <p:nvPr/>
          </p:nvGrpSpPr>
          <p:grpSpPr>
            <a:xfrm>
              <a:off x="3421095" y="2173328"/>
              <a:ext cx="2392291" cy="2605596"/>
              <a:chOff x="3421095" y="2173328"/>
              <a:chExt cx="2392291" cy="2605596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85" y="2732106"/>
                <a:ext cx="1312819" cy="1312825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67" y="2849580"/>
                <a:ext cx="1081056" cy="1084227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42" y="2994037"/>
                <a:ext cx="898495" cy="822301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00432" y="2493991"/>
                <a:ext cx="1041365" cy="4000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kern="0" cap="none" spc="300" normalizeH="0" baseline="0" noProof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掌握</a:t>
                </a:r>
                <a:endParaRPr kumimoji="0" lang="zh-CN" altLang="en-US" sz="2000" b="1" kern="0" cap="none" spc="300" normalizeH="0" baseline="0" noProof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5093479" y="2826562"/>
                <a:ext cx="1039778" cy="4000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kern="0" cap="none" spc="300" normalizeH="0" baseline="0" noProof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掌握</a:t>
                </a:r>
                <a:endParaRPr kumimoji="0" lang="zh-CN" altLang="en-US" sz="2000" b="1" kern="0" cap="none" spc="300" normalizeH="0" baseline="0" noProof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10800000" flipH="1" flipV="1">
                <a:off x="4006865" y="4378292"/>
                <a:ext cx="1039782" cy="40003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ctr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kern="0" cap="none" spc="300" normalizeH="0" baseline="0" noProof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掌握</a:t>
                </a:r>
                <a:endParaRPr kumimoji="0" lang="zh-CN" altLang="en-US" sz="2000" b="1" kern="0" cap="none" spc="300" normalizeH="0" baseline="0" noProof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04800" y="1771650"/>
            <a:ext cx="2597150" cy="1141413"/>
            <a:chOff x="153988" y="1614313"/>
            <a:chExt cx="2597130" cy="1141457"/>
          </a:xfrm>
        </p:grpSpPr>
        <p:sp>
          <p:nvSpPr>
            <p:cNvPr id="5141" name="矩形 5"/>
            <p:cNvSpPr/>
            <p:nvPr/>
          </p:nvSpPr>
          <p:spPr>
            <a:xfrm>
              <a:off x="816076" y="1767444"/>
              <a:ext cx="1935042" cy="785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掌握常用的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42" name="组合 16"/>
            <p:cNvGrpSpPr/>
            <p:nvPr/>
          </p:nvGrpSpPr>
          <p:grpSpPr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46" name="直接连接符 7"/>
              <p:cNvCxnSpPr/>
              <p:nvPr/>
            </p:nvCxnSpPr>
            <p:spPr>
              <a:xfrm>
                <a:off x="860198" y="2352244"/>
                <a:ext cx="372267" cy="65221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47" name="直接连接符 10"/>
              <p:cNvCxnSpPr/>
              <p:nvPr/>
            </p:nvCxnSpPr>
            <p:spPr>
              <a:xfrm>
                <a:off x="1222939" y="3004457"/>
                <a:ext cx="1815535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oval" w="med" len="med"/>
              </a:ln>
            </p:spPr>
          </p:cxnSp>
        </p:grpSp>
        <p:grpSp>
          <p:nvGrpSpPr>
            <p:cNvPr id="5143" name="组合 15"/>
            <p:cNvGrpSpPr/>
            <p:nvPr/>
          </p:nvGrpSpPr>
          <p:grpSpPr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421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8000" y="3529898"/>
                <a:ext cx="334791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zh-CN" altLang="en-US" sz="2800" b="1" kern="1200" cap="none" spc="0" normalizeH="0" baseline="0" noProof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205538" y="1804988"/>
            <a:ext cx="2614612" cy="1103312"/>
            <a:chOff x="6081160" y="2109791"/>
            <a:chExt cx="2615165" cy="1100134"/>
          </a:xfrm>
        </p:grpSpPr>
        <p:grpSp>
          <p:nvGrpSpPr>
            <p:cNvPr id="5134" name="组合 32"/>
            <p:cNvGrpSpPr/>
            <p:nvPr/>
          </p:nvGrpSpPr>
          <p:grpSpPr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9" name="直接连接符 33"/>
              <p:cNvCxnSpPr/>
              <p:nvPr/>
            </p:nvCxnSpPr>
            <p:spPr>
              <a:xfrm>
                <a:off x="860198" y="2352244"/>
                <a:ext cx="372267" cy="65221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40" name="直接连接符 34"/>
              <p:cNvCxnSpPr/>
              <p:nvPr/>
            </p:nvCxnSpPr>
            <p:spPr>
              <a:xfrm>
                <a:off x="1222939" y="3004457"/>
                <a:ext cx="1815535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oval" w="med" len="med"/>
              </a:ln>
            </p:spPr>
          </p:cxnSp>
        </p:grpSp>
        <p:grpSp>
          <p:nvGrpSpPr>
            <p:cNvPr id="5135" name="组合 35"/>
            <p:cNvGrpSpPr/>
            <p:nvPr/>
          </p:nvGrpSpPr>
          <p:grpSpPr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365" y="3558541"/>
                <a:ext cx="4745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836" y="3530023"/>
                <a:ext cx="335982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zh-CN" altLang="en-US" sz="2800" b="1" kern="1200" cap="none" spc="0" normalizeH="0" baseline="0" noProof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6" name="矩形 46"/>
            <p:cNvSpPr/>
            <p:nvPr/>
          </p:nvSpPr>
          <p:spPr>
            <a:xfrm>
              <a:off x="6081160" y="2210204"/>
              <a:ext cx="1716283" cy="7830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marL="457200"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掌握常用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约束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498850" y="4818063"/>
            <a:ext cx="3009900" cy="1104900"/>
            <a:chOff x="5685823" y="4225925"/>
            <a:chExt cx="3010502" cy="1104900"/>
          </a:xfrm>
        </p:grpSpPr>
        <p:sp>
          <p:nvSpPr>
            <p:cNvPr id="5127" name="矩形 51"/>
            <p:cNvSpPr/>
            <p:nvPr/>
          </p:nvSpPr>
          <p:spPr>
            <a:xfrm>
              <a:off x="5868715" y="4359992"/>
              <a:ext cx="2036473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marL="457200" indent="-457200" algn="r" eaLnBrk="1" hangingPunct="1">
                <a:lnSpc>
                  <a:spcPct val="125000"/>
                </a:lnSpc>
                <a:buFont typeface="Calibri" panose="020F0502020204030204" pitchFamily="34" charset="0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字符集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457200" indent="-457200" algn="r" eaLnBrk="1" hangingPunct="1">
                <a:lnSpc>
                  <a:spcPct val="125000"/>
                </a:lnSpc>
                <a:buFont typeface="Calibri" panose="020F0502020204030204" pitchFamily="34" charset="0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设置与处理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5128" name="组合 38"/>
            <p:cNvGrpSpPr/>
            <p:nvPr/>
          </p:nvGrpSpPr>
          <p:grpSpPr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5132" name="直接连接符 39"/>
              <p:cNvCxnSpPr/>
              <p:nvPr/>
            </p:nvCxnSpPr>
            <p:spPr>
              <a:xfrm>
                <a:off x="860198" y="2352244"/>
                <a:ext cx="372267" cy="65221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33" name="直接连接符 40"/>
              <p:cNvCxnSpPr/>
              <p:nvPr/>
            </p:nvCxnSpPr>
            <p:spPr>
              <a:xfrm rot="-10800000" flipH="1">
                <a:off x="1222939" y="3004457"/>
                <a:ext cx="2382934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oval" w="med" len="med"/>
              </a:ln>
            </p:spPr>
          </p:cxnSp>
        </p:grpSp>
        <p:grpSp>
          <p:nvGrpSpPr>
            <p:cNvPr id="5129" name="组合 63"/>
            <p:cNvGrpSpPr/>
            <p:nvPr/>
          </p:nvGrpSpPr>
          <p:grpSpPr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65" name="椭圆 64"/>
              <p:cNvSpPr/>
              <p:nvPr/>
            </p:nvSpPr>
            <p:spPr bwMode="auto">
              <a:xfrm>
                <a:off x="1232465" y="3558997"/>
                <a:ext cx="474510" cy="47406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305712" y="3533629"/>
                <a:ext cx="335978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0" lang="zh-CN" altLang="en-US" sz="2800" b="1" kern="1200" cap="none" spc="0" normalizeH="0" baseline="0" noProof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1657350" y="153988"/>
            <a:ext cx="4716463" cy="776287"/>
          </a:xfrm>
          <a:noFill/>
          <a:ln>
            <a:noFill/>
          </a:ln>
        </p:spPr>
        <p:txBody>
          <a:bodyPr anchor="ctr" anchorCtr="0"/>
          <a:p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7" name="TextBox 126">
            <a:hlinkClick r:id="rId1" action="ppaction://hlinksldjump"/>
          </p:cNvPr>
          <p:cNvSpPr txBox="1"/>
          <p:nvPr/>
        </p:nvSpPr>
        <p:spPr>
          <a:xfrm>
            <a:off x="3802063" y="3098800"/>
            <a:ext cx="33797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126">
            <a:hlinkClick r:id="rId1" action="ppaction://hlinksldjump"/>
          </p:cNvPr>
          <p:cNvSpPr txBox="1"/>
          <p:nvPr/>
        </p:nvSpPr>
        <p:spPr>
          <a:xfrm>
            <a:off x="2709863" y="1784350"/>
            <a:ext cx="35258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/>
          <p:nvPr/>
        </p:nvSpPr>
        <p:spPr>
          <a:xfrm flipH="1">
            <a:off x="3676650" y="257651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表的约束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1" name="组合 111"/>
          <p:cNvGrpSpPr/>
          <p:nvPr/>
        </p:nvGrpSpPr>
        <p:grpSpPr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6" name="组合 112"/>
            <p:cNvGrpSpPr/>
            <p:nvPr/>
          </p:nvGrpSpPr>
          <p:grpSpPr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rPr>
                  <a:t>3.2</a:t>
                </a:r>
                <a:endPara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86163" y="2060392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汉仪综艺体简" panose="02010609000101010101" pitchFamily="49" charset="-122"/>
                <a:cs typeface="+mn-cs"/>
              </a:endParaRPr>
            </a:p>
          </p:txBody>
        </p:sp>
      </p:grpSp>
      <p:grpSp>
        <p:nvGrpSpPr>
          <p:cNvPr id="6152" name="4.1"/>
          <p:cNvGrpSpPr/>
          <p:nvPr/>
        </p:nvGrpSpPr>
        <p:grpSpPr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69" name="组合 29"/>
            <p:cNvGrpSpPr/>
            <p:nvPr/>
          </p:nvGrpSpPr>
          <p:grpSpPr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2" name="组合 31"/>
              <p:cNvGrpSpPr/>
              <p:nvPr/>
            </p:nvGrpSpPr>
            <p:grpSpPr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汉仪综艺体简" panose="02010609000101010101" pitchFamily="49" charset="-122"/>
                      <a:cs typeface="+mn-cs"/>
                    </a:rPr>
                    <a:t>3.1</a:t>
                  </a:r>
                  <a:endParaRPr kumimoji="0" lang="zh-CN" altLang="en-US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71"/>
                <a:ext cx="1207483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1" name="矩形 35"/>
            <p:cNvSpPr/>
            <p:nvPr/>
          </p:nvSpPr>
          <p:spPr>
            <a:xfrm>
              <a:off x="2717559" y="1286488"/>
              <a:ext cx="1415726" cy="4615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53" name="4.1"/>
          <p:cNvGrpSpPr/>
          <p:nvPr/>
        </p:nvGrpSpPr>
        <p:grpSpPr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2" name="组合 29"/>
            <p:cNvGrpSpPr/>
            <p:nvPr/>
          </p:nvGrpSpPr>
          <p:grpSpPr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/>
              <p:cNvGrpSpPr/>
              <p:nvPr/>
            </p:nvGrpSpPr>
            <p:grpSpPr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汉仪综艺体简" panose="02010609000101010101" pitchFamily="49" charset="-122"/>
                      <a:cs typeface="+mn-cs"/>
                    </a:rPr>
                    <a:t>3.3</a:t>
                  </a:r>
                  <a:endParaRPr kumimoji="0" lang="zh-CN" altLang="en-US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73"/>
                <a:ext cx="1207483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/>
            <p:cNvSpPr/>
            <p:nvPr/>
          </p:nvSpPr>
          <p:spPr>
            <a:xfrm>
              <a:off x="2717559" y="1286488"/>
              <a:ext cx="1415726" cy="4615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自动增长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 bwMode="auto">
          <a:xfrm>
            <a:off x="3871913" y="5741988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5" name="矩形 36"/>
          <p:cNvSpPr/>
          <p:nvPr/>
        </p:nvSpPr>
        <p:spPr>
          <a:xfrm flipH="1">
            <a:off x="3776663" y="5238750"/>
            <a:ext cx="233838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字符集与校对集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6" name="组合 111"/>
          <p:cNvGrpSpPr/>
          <p:nvPr/>
        </p:nvGrpSpPr>
        <p:grpSpPr>
          <a:xfrm rot="-12767">
            <a:off x="2749550" y="5238750"/>
            <a:ext cx="884238" cy="954088"/>
            <a:chOff x="1936217" y="1275606"/>
            <a:chExt cx="1296545" cy="1728192"/>
          </a:xfrm>
        </p:grpSpPr>
        <p:grpSp>
          <p:nvGrpSpPr>
            <p:cNvPr id="6158" name="组合 112"/>
            <p:cNvGrpSpPr/>
            <p:nvPr/>
          </p:nvGrpSpPr>
          <p:grpSpPr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rPr>
                  <a:t>3.4</a:t>
                </a:r>
                <a:endPara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960839" y="1347496"/>
                <a:ext cx="1189468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</p:grpSp>
        <p:sp>
          <p:nvSpPr>
            <p:cNvPr id="36" name="圆角矩形 5"/>
            <p:cNvSpPr/>
            <p:nvPr/>
          </p:nvSpPr>
          <p:spPr>
            <a:xfrm>
              <a:off x="1881509" y="2060372"/>
              <a:ext cx="1294217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汉仪综艺体简" panose="02010609000101010101" pitchFamily="49" charset="-122"/>
                <a:cs typeface="+mn-cs"/>
              </a:endParaRPr>
            </a:p>
          </p:txBody>
        </p:sp>
      </p:grpSp>
      <p:sp>
        <p:nvSpPr>
          <p:cNvPr id="6157" name="TextBox 126">
            <a:hlinkClick r:id="rId1" action="ppaction://hlinksldjump"/>
          </p:cNvPr>
          <p:cNvSpPr txBox="1"/>
          <p:nvPr/>
        </p:nvSpPr>
        <p:spPr>
          <a:xfrm>
            <a:off x="3873500" y="5757863"/>
            <a:ext cx="352583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点击查看本小节知识架构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657350" y="153988"/>
            <a:ext cx="4716463" cy="776287"/>
          </a:xfrm>
          <a:noFill/>
          <a:ln>
            <a:noFill/>
          </a:ln>
        </p:spPr>
        <p:txBody>
          <a:bodyPr anchor="ctr" anchorCtr="0"/>
          <a:p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知识架构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数据类型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3"/>
            <a:ext cx="2016125" cy="5178436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pic>
        <p:nvPicPr>
          <p:cNvPr id="7176" name="Picture 3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1593850"/>
            <a:ext cx="1622425" cy="5207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8" name="椭圆 7"/>
          <p:cNvSpPr/>
          <p:nvPr/>
        </p:nvSpPr>
        <p:spPr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1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7180" name="TextBox 218"/>
          <p:cNvSpPr txBox="1"/>
          <p:nvPr/>
        </p:nvSpPr>
        <p:spPr>
          <a:xfrm>
            <a:off x="3063875" y="2608263"/>
            <a:ext cx="5095875" cy="3381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2" name="椭圆 11"/>
          <p:cNvSpPr/>
          <p:nvPr/>
        </p:nvSpPr>
        <p:spPr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2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7184" name="TextBox 218"/>
          <p:cNvSpPr txBox="1"/>
          <p:nvPr/>
        </p:nvSpPr>
        <p:spPr>
          <a:xfrm>
            <a:off x="3063875" y="3292475"/>
            <a:ext cx="5095875" cy="338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时间和日期类型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6" name="椭圆 15"/>
          <p:cNvSpPr/>
          <p:nvPr/>
        </p:nvSpPr>
        <p:spPr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3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7188" name="TextBox 218"/>
          <p:cNvSpPr txBox="1"/>
          <p:nvPr/>
        </p:nvSpPr>
        <p:spPr>
          <a:xfrm>
            <a:off x="3076575" y="3976688"/>
            <a:ext cx="5095875" cy="3381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时间和日期类型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588" y="2216150"/>
            <a:ext cx="2990850" cy="2170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YEAR</a:t>
            </a:r>
            <a:endParaRPr lang="en-US" altLang="zh-CN" dirty="0">
              <a:solidFill>
                <a:srgbClr val="0D74C9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DATE</a:t>
            </a:r>
            <a:endParaRPr lang="en-US" altLang="zh-CN" dirty="0">
              <a:solidFill>
                <a:srgbClr val="0D74C9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TIME</a:t>
            </a:r>
            <a:endParaRPr lang="en-US" altLang="zh-CN" dirty="0">
              <a:solidFill>
                <a:srgbClr val="0D74C9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DATETIME</a:t>
            </a:r>
            <a:endParaRPr lang="en-US" altLang="zh-CN" dirty="0">
              <a:solidFill>
                <a:srgbClr val="0D74C9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TIMESTAMP</a:t>
            </a:r>
            <a:endParaRPr lang="zh-CN" altLang="en-US" dirty="0">
              <a:solidFill>
                <a:srgbClr val="0D74C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时间和日期类型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0550" y="2166938"/>
          <a:ext cx="7778750" cy="3382964"/>
        </p:xfrm>
        <a:graphic>
          <a:graphicData uri="http://schemas.openxmlformats.org/drawingml/2006/table">
            <a:tbl>
              <a:tblPr firstRow="1" bandRow="1"/>
              <a:tblGrid>
                <a:gridCol w="1298353"/>
                <a:gridCol w="2123482"/>
                <a:gridCol w="2302173"/>
                <a:gridCol w="2054742"/>
              </a:tblGrid>
              <a:tr h="5547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数据类型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7" marR="6858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取值范围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+mn-ea"/>
                        </a:rPr>
                        <a:t>日期格式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+mn-ea"/>
                        </a:rPr>
                        <a:t>零值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55125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YEAR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1901~2155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YYYY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0000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55125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DATE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1000-01-01~9999-12-3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YYYY-MM-DD</a:t>
                      </a:r>
                      <a:endParaRPr lang="zh-CN" sz="1400">
                        <a:effectLst/>
                        <a:latin typeface="+mj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0000-00-00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55125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TIME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-838:59:59~838:59:59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HH:MM:SS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00:00:00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55125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DATETIME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1000-01-01 00:00:00~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9999-12-31 23:59:59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YYYY-MM-DD HH:MM:SS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0000-00-00 00:00:00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62326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TIMESTAMP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1970-01-01 00:00:01~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2038-01-19 03:14:07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j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YYYY-MM-DD HH:MM:SS</a:t>
                      </a:r>
                      <a:endParaRPr lang="zh-CN" sz="1400" dirty="0">
                        <a:effectLst/>
                        <a:latin typeface="+mj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0000-00-00 00:00:00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时间和日期类型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10"/>
          <p:cNvSpPr/>
          <p:nvPr/>
        </p:nvSpPr>
        <p:spPr>
          <a:xfrm>
            <a:off x="1657350" y="1920875"/>
            <a:ext cx="5306695" cy="182689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00ACE6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1934845" y="2011680"/>
            <a:ext cx="46148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 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字段的数据类型为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YEAR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CREATE TABLE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my_year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(y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YEAR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 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插入年份数据，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INSERT INTO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my_year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VALUES(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  <a:endParaRPr kumimoji="0" lang="zh-CN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635" y="3883660"/>
            <a:ext cx="509270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表示方式</a:t>
            </a:r>
            <a:r>
              <a:rPr lang="zh-CN" altLang="en-US" sz="1400" dirty="0">
                <a:latin typeface="Arial" panose="020B0604020202020204" pitchFamily="34" charset="0"/>
              </a:rPr>
              <a:t>：</a:t>
            </a:r>
            <a:r>
              <a:rPr lang="en-US" altLang="zh-CN" sz="1400" dirty="0">
                <a:solidFill>
                  <a:srgbClr val="0D74C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4</a:t>
            </a:r>
            <a:r>
              <a:rPr lang="zh-CN" altLang="zh-CN" sz="1400" dirty="0">
                <a:latin typeface="Arial" panose="020B0604020202020204" pitchFamily="34" charset="0"/>
              </a:rPr>
              <a:t>位</a:t>
            </a:r>
            <a:r>
              <a:rPr lang="zh-CN" altLang="zh-CN" sz="1400" b="1" dirty="0">
                <a:solidFill>
                  <a:srgbClr val="FF0000"/>
                </a:solidFill>
                <a:latin typeface="Arial" panose="020B0604020202020204" pitchFamily="34" charset="0"/>
              </a:rPr>
              <a:t>字符串</a:t>
            </a:r>
            <a:r>
              <a:rPr lang="zh-CN" altLang="zh-CN" sz="1400" dirty="0">
                <a:latin typeface="Arial" panose="020B0604020202020204" pitchFamily="34" charset="0"/>
              </a:rPr>
              <a:t>或</a:t>
            </a:r>
            <a:r>
              <a:rPr lang="zh-CN" altLang="zh-CN" sz="1400" b="1" dirty="0">
                <a:solidFill>
                  <a:srgbClr val="FF0000"/>
                </a:solidFill>
                <a:latin typeface="Arial" panose="020B0604020202020204" pitchFamily="34" charset="0"/>
              </a:rPr>
              <a:t>数字</a:t>
            </a:r>
            <a:r>
              <a:rPr lang="zh-CN" altLang="en-US" sz="1400" dirty="0">
                <a:latin typeface="Arial" panose="020B0604020202020204" pitchFamily="34" charset="0"/>
              </a:rPr>
              <a:t>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endParaRPr lang="en-US" altLang="zh-CN" sz="1400" dirty="0">
              <a:latin typeface="Arial" panose="020B0604020202020204" pitchFamily="34" charset="0"/>
            </a:endParaRPr>
          </a:p>
          <a:p>
            <a:r>
              <a:rPr lang="zh-CN" altLang="zh-CN" sz="1400" dirty="0">
                <a:latin typeface="Arial" panose="020B0604020202020204" pitchFamily="34" charset="0"/>
              </a:rPr>
              <a:t>范围</a:t>
            </a:r>
            <a:r>
              <a:rPr lang="zh-CN" altLang="en-US" sz="1400" dirty="0">
                <a:latin typeface="Arial" panose="020B0604020202020204" pitchFamily="34" charset="0"/>
              </a:rPr>
              <a:t>：</a:t>
            </a:r>
            <a:r>
              <a:rPr lang="en-US" altLang="zh-CN" sz="1400" dirty="0">
                <a:latin typeface="Arial" panose="020B0604020202020204" pitchFamily="34" charset="0"/>
              </a:rPr>
              <a:t>'1901'</a:t>
            </a:r>
            <a:r>
              <a:rPr lang="zh-CN" altLang="zh-CN" sz="1400" dirty="0">
                <a:latin typeface="Arial" panose="020B0604020202020204" pitchFamily="34" charset="0"/>
              </a:rPr>
              <a:t>～</a:t>
            </a:r>
            <a:r>
              <a:rPr lang="en-US" altLang="zh-CN" sz="1400" dirty="0">
                <a:latin typeface="Arial" panose="020B0604020202020204" pitchFamily="34" charset="0"/>
              </a:rPr>
              <a:t>'2155' </a:t>
            </a:r>
            <a:r>
              <a:rPr lang="zh-CN" altLang="en-US" sz="1400" dirty="0">
                <a:latin typeface="Arial" panose="020B0604020202020204" pitchFamily="34" charset="0"/>
              </a:rPr>
              <a:t>（字符串）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zh-CN" altLang="zh-CN" sz="1400" dirty="0">
                <a:latin typeface="Arial" panose="020B0604020202020204" pitchFamily="34" charset="0"/>
              </a:rPr>
              <a:t>或</a:t>
            </a:r>
            <a:r>
              <a:rPr lang="en-US" altLang="zh-CN" sz="1400" dirty="0">
                <a:latin typeface="Arial" panose="020B0604020202020204" pitchFamily="34" charset="0"/>
              </a:rPr>
              <a:t>  1901</a:t>
            </a:r>
            <a:r>
              <a:rPr lang="zh-CN" altLang="zh-CN" sz="1400" dirty="0">
                <a:latin typeface="Arial" panose="020B0604020202020204" pitchFamily="34" charset="0"/>
              </a:rPr>
              <a:t>～</a:t>
            </a:r>
            <a:r>
              <a:rPr lang="en-US" altLang="zh-CN" sz="1400" dirty="0">
                <a:latin typeface="Arial" panose="020B0604020202020204" pitchFamily="34" charset="0"/>
              </a:rPr>
              <a:t>2155</a:t>
            </a:r>
            <a:r>
              <a:rPr lang="zh-CN" altLang="en-US" sz="1400" dirty="0">
                <a:latin typeface="Arial" panose="020B0604020202020204" pitchFamily="34" charset="0"/>
              </a:rPr>
              <a:t>（数字）</a:t>
            </a:r>
            <a:r>
              <a:rPr lang="zh-CN" altLang="zh-CN" sz="1400" dirty="0">
                <a:latin typeface="Arial" panose="020B0604020202020204" pitchFamily="34" charset="0"/>
              </a:rPr>
              <a:t>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endParaRPr lang="en-US" altLang="zh-CN" sz="1400" dirty="0">
              <a:latin typeface="Arial" panose="020B0604020202020204" pitchFamily="34" charset="0"/>
            </a:endParaRPr>
          </a:p>
          <a:p>
            <a:r>
              <a:rPr lang="zh-CN" altLang="zh-CN" sz="1400" b="1" dirty="0">
                <a:solidFill>
                  <a:srgbClr val="0D74C9"/>
                </a:solidFill>
                <a:latin typeface="Arial" panose="020B0604020202020204" pitchFamily="34" charset="0"/>
              </a:rPr>
              <a:t>例如</a:t>
            </a:r>
            <a:r>
              <a:rPr lang="zh-CN" altLang="en-US" sz="1400" dirty="0">
                <a:latin typeface="Arial" panose="020B0604020202020204" pitchFamily="34" charset="0"/>
              </a:rPr>
              <a:t>：</a:t>
            </a:r>
            <a:r>
              <a:rPr lang="zh-CN" altLang="zh-CN" sz="1400" dirty="0">
                <a:latin typeface="Arial" panose="020B0604020202020204" pitchFamily="34" charset="0"/>
              </a:rPr>
              <a:t>输入</a:t>
            </a:r>
            <a:r>
              <a:rPr lang="en-US" altLang="zh-CN" sz="1400" dirty="0">
                <a:latin typeface="Arial" panose="020B0604020202020204" pitchFamily="34" charset="0"/>
              </a:rPr>
              <a:t> '2020' </a:t>
            </a:r>
            <a:r>
              <a:rPr lang="zh-CN" altLang="zh-CN" sz="1400" dirty="0">
                <a:latin typeface="Arial" panose="020B0604020202020204" pitchFamily="34" charset="0"/>
              </a:rPr>
              <a:t>或</a:t>
            </a:r>
            <a:r>
              <a:rPr lang="en-US" altLang="zh-CN" sz="1400" dirty="0">
                <a:latin typeface="Arial" panose="020B0604020202020204" pitchFamily="34" charset="0"/>
              </a:rPr>
              <a:t> 2020</a:t>
            </a:r>
            <a:r>
              <a:rPr lang="zh-CN" altLang="zh-CN" sz="1400" dirty="0">
                <a:latin typeface="Arial" panose="020B0604020202020204" pitchFamily="34" charset="0"/>
              </a:rPr>
              <a:t>，插入到数据库中的值均为</a:t>
            </a:r>
            <a:r>
              <a:rPr lang="en-US" altLang="zh-CN" sz="1400" dirty="0">
                <a:latin typeface="Arial" panose="020B0604020202020204" pitchFamily="34" charset="0"/>
              </a:rPr>
              <a:t>2020</a:t>
            </a:r>
            <a:r>
              <a:rPr lang="zh-CN" altLang="zh-CN" sz="1400" dirty="0">
                <a:latin typeface="Arial" panose="020B0604020202020204" pitchFamily="34" charset="0"/>
              </a:rPr>
              <a:t>。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770" y="5248910"/>
            <a:ext cx="4151630" cy="11684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两位字符串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表示，范围为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'00'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'99'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400" b="1" noProof="0" dirty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sym typeface="+mn-ea"/>
              </a:rPr>
              <a:t>例如</a:t>
            </a:r>
            <a:r>
              <a:rPr lang="zh-CN" altLang="en-US" sz="1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：</a:t>
            </a:r>
            <a:r>
              <a:rPr lang="zh-CN" altLang="zh-CN" sz="1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输入</a:t>
            </a:r>
            <a:r>
              <a:rPr lang="en-US" altLang="zh-CN" sz="1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'20'</a:t>
            </a:r>
            <a:r>
              <a:rPr lang="zh-CN" altLang="zh-CN" sz="1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，插入到数据库中的值为</a:t>
            </a:r>
            <a:r>
              <a:rPr lang="en-US" altLang="zh-CN" sz="1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2020</a:t>
            </a:r>
            <a:r>
              <a:rPr lang="zh-CN" altLang="zh-CN" sz="1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'00'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'69'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范围的值会被转换为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2000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2069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'70'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'99'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范围的值会被转换为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1970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1999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6770" y="5218430"/>
            <a:ext cx="3981450" cy="138366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两位数字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表示，范围为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99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400" b="1" noProof="0" dirty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sym typeface="+mn-ea"/>
              </a:rPr>
              <a:t>例如</a:t>
            </a:r>
            <a:r>
              <a:rPr lang="zh-CN" altLang="en-US" sz="1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：</a:t>
            </a:r>
            <a:r>
              <a:rPr lang="zh-CN" altLang="zh-CN" sz="1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输入</a:t>
            </a:r>
            <a:r>
              <a:rPr lang="en-US" altLang="zh-CN" sz="1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20</a:t>
            </a:r>
            <a:r>
              <a:rPr lang="zh-CN" altLang="zh-CN" sz="1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，插入到数据库中的值为</a:t>
            </a:r>
            <a:r>
              <a:rPr lang="en-US" altLang="zh-CN" sz="1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2020</a:t>
            </a:r>
            <a:r>
              <a:rPr lang="zh-CN" altLang="zh-CN" sz="1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69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范围的值会被转换为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2001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2069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99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范围的值会被转换为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1970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1999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55640" y="3908425"/>
            <a:ext cx="308419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注意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区分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'0'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字符串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'0'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表示的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YEAR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值是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2000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表示的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YEAR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值是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0000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charRg st="16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charRg st="49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1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时间和日期类型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10"/>
          <p:cNvSpPr/>
          <p:nvPr/>
        </p:nvSpPr>
        <p:spPr>
          <a:xfrm>
            <a:off x="1233488" y="2078038"/>
            <a:ext cx="6437312" cy="3784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00ACE6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1603375" y="2225675"/>
            <a:ext cx="58737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 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字段的数据类型为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DATE</a:t>
            </a:r>
            <a:endParaRPr kumimoji="0" lang="zh-CN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CREATE TABLE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my_date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(d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 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插入日期数据</a:t>
            </a:r>
            <a:endParaRPr kumimoji="0" lang="zh-CN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INSERT INTO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my_date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VALUES(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'2020-01-21'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 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插入当前系统日期</a:t>
            </a:r>
            <a:endParaRPr kumimoji="0" lang="zh-CN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INSERT INTO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my_date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VALUES(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CURRENT_DATE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 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插入当前系统日期</a:t>
            </a:r>
            <a:endParaRPr kumimoji="0" lang="zh-CN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INSERT INTO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my_date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VALUES(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NOW()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  <a:endParaRPr kumimoji="0" lang="zh-CN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时间和日期类型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728" y="2192020"/>
            <a:ext cx="7804150" cy="845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字符串表示</a:t>
            </a:r>
            <a:r>
              <a:rPr lang="zh-CN" altLang="en-US" sz="1400" dirty="0">
                <a:latin typeface="Arial" panose="020B0604020202020204" pitchFamily="34" charset="0"/>
              </a:rPr>
              <a:t>：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'YYYY-MM-DD'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zh-CN" altLang="zh-CN" sz="1400" dirty="0">
                <a:latin typeface="Arial" panose="020B0604020202020204" pitchFamily="34" charset="0"/>
              </a:rPr>
              <a:t>或者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'YYYYMMDD'</a:t>
            </a:r>
            <a:r>
              <a:rPr lang="zh-CN" altLang="en-US" sz="1400" dirty="0">
                <a:latin typeface="Arial" panose="020B0604020202020204" pitchFamily="34" charset="0"/>
              </a:rPr>
              <a:t>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endParaRPr lang="zh-CN" altLang="zh-CN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0D74C9"/>
                </a:solidFill>
                <a:latin typeface="Arial" panose="020B0604020202020204" pitchFamily="34" charset="0"/>
              </a:rPr>
              <a:t>例如</a:t>
            </a:r>
            <a:r>
              <a:rPr lang="zh-CN" altLang="en-US" sz="1400" dirty="0">
                <a:latin typeface="Arial" panose="020B0604020202020204" pitchFamily="34" charset="0"/>
              </a:rPr>
              <a:t>：</a:t>
            </a:r>
            <a:r>
              <a:rPr lang="zh-CN" altLang="zh-CN" sz="1400" dirty="0">
                <a:latin typeface="Arial" panose="020B0604020202020204" pitchFamily="34" charset="0"/>
              </a:rPr>
              <a:t>输入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'2020-01-21'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zh-CN" altLang="zh-CN" sz="1400" dirty="0">
                <a:latin typeface="Arial" panose="020B0604020202020204" pitchFamily="34" charset="0"/>
              </a:rPr>
              <a:t>或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'20200121'</a:t>
            </a:r>
            <a:r>
              <a:rPr lang="zh-CN" altLang="zh-CN" sz="1400" dirty="0">
                <a:latin typeface="Arial" panose="020B0604020202020204" pitchFamily="34" charset="0"/>
              </a:rPr>
              <a:t>，插入数据库中的日期都为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D74C9"/>
                </a:solidFill>
                <a:latin typeface="Arial" panose="020B0604020202020204" pitchFamily="34" charset="0"/>
              </a:rPr>
              <a:t>2020-01-21</a:t>
            </a:r>
            <a:r>
              <a:rPr lang="zh-CN" altLang="zh-CN" sz="1400" dirty="0">
                <a:latin typeface="Arial" panose="020B0604020202020204" pitchFamily="34" charset="0"/>
              </a:rPr>
              <a:t>。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28320" y="4382135"/>
            <a:ext cx="5667375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若使用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两位年份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(YY)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表示，范围为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'00'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'99'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D74C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'00'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'69'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范围的值会被转换为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2000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2069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范围的值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'70'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'99'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范围的值会被转换为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1970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1999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范围的值。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'20-01-21'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'200121'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，插入数据库中的日期都为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2020-01-21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320" y="3168015"/>
            <a:ext cx="80657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zh-CN" altLang="zh-CN" sz="1400" dirty="0">
                <a:latin typeface="Arial" panose="020B0604020202020204" pitchFamily="34" charset="0"/>
              </a:rPr>
              <a:t>日期中的分隔符</a:t>
            </a:r>
            <a:r>
              <a:rPr lang="zh-CN" altLang="zh-CN" sz="1400" dirty="0">
                <a:highlight>
                  <a:srgbClr val="FFFF00"/>
                </a:highlight>
                <a:latin typeface="Arial" panose="020B0604020202020204" pitchFamily="34" charset="0"/>
              </a:rPr>
              <a:t>“</a:t>
            </a:r>
            <a:r>
              <a:rPr lang="en-US" altLang="zh-CN" sz="1400" dirty="0">
                <a:solidFill>
                  <a:srgbClr val="0D74C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-</a:t>
            </a:r>
            <a:r>
              <a:rPr lang="zh-CN" altLang="zh-CN" sz="1400" dirty="0">
                <a:highlight>
                  <a:srgbClr val="FFFF00"/>
                </a:highlight>
                <a:latin typeface="Arial" panose="020B0604020202020204" pitchFamily="34" charset="0"/>
              </a:rPr>
              <a:t>”</a:t>
            </a:r>
            <a:r>
              <a:rPr lang="zh-CN" altLang="en-US" sz="1400" dirty="0">
                <a:latin typeface="Arial" panose="020B0604020202020204" pitchFamily="34" charset="0"/>
              </a:rPr>
              <a:t>，</a:t>
            </a:r>
            <a:r>
              <a:rPr lang="zh-CN" altLang="zh-CN" sz="1400" dirty="0">
                <a:latin typeface="Arial" panose="020B0604020202020204" pitchFamily="34" charset="0"/>
              </a:rPr>
              <a:t>还可以用</a:t>
            </a:r>
            <a:r>
              <a:rPr lang="zh-CN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zh-CN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”“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zh-CN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”“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zh-CN" altLang="zh-CN" sz="1400" dirty="0">
                <a:latin typeface="Arial" panose="020B0604020202020204" pitchFamily="34" charset="0"/>
              </a:rPr>
              <a:t>等符号替代。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3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charRg st="35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3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6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charRg st="66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charRg st="103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107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build="p"/>
      <p:bldP spid="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060,&quot;width&quot;:11320}"/>
</p:tagLst>
</file>

<file path=ppt/tags/tag2.xml><?xml version="1.0" encoding="utf-8"?>
<p:tagLst xmlns:p="http://schemas.openxmlformats.org/presentationml/2006/main">
  <p:tag name="GENSWF_SLIDE_TITLE" val="结束页"/>
  <p:tag name="GENSWF_ADVANCE_TIME" val="0.00"/>
  <p:tag name="ISPRING_SLIDE_INDENT_LEVEL" val="0"/>
  <p:tag name="ISPRING_CUSTOM_TIMING_USED" val="0"/>
</p:tagLst>
</file>

<file path=ppt/tags/tag3.xml><?xml version="1.0" encoding="utf-8"?>
<p:tagLst xmlns:p="http://schemas.openxmlformats.org/presentationml/2006/main">
  <p:tag name="ISPRING_RESOURCE_PATHS_HASH_PRESENTER" val="fbab0ff71f75388b47178f11794d46c26dce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600" smtClean="0">
            <a:solidFill>
              <a:schemeClr val="bg1">
                <a:lumMod val="95000"/>
              </a:schemeClr>
            </a:solidFill>
            <a:latin typeface="华文彩云" panose="02010800040101010101" pitchFamily="2" charset="-122"/>
            <a:ea typeface="华文彩云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4522</Words>
  <Application>WPS 演示</Application>
  <PresentationFormat>全屏显示(4:3)</PresentationFormat>
  <Paragraphs>363</Paragraphs>
  <Slides>18</Slides>
  <Notes>111</Notes>
  <HiddenSlides>4</HiddenSlides>
  <MMClips>0</MMClips>
  <ScaleCrop>false</ScaleCrop>
  <HeadingPairs>
    <vt:vector size="10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1</vt:i4>
      </vt:variant>
    </vt:vector>
  </HeadingPairs>
  <TitlesOfParts>
    <vt:vector size="39" baseType="lpstr">
      <vt:lpstr>Arial</vt:lpstr>
      <vt:lpstr>宋体</vt:lpstr>
      <vt:lpstr>Wingdings</vt:lpstr>
      <vt:lpstr>华文彩云</vt:lpstr>
      <vt:lpstr>微软雅黑</vt:lpstr>
      <vt:lpstr>方正舒体</vt:lpstr>
      <vt:lpstr>Calibri</vt:lpstr>
      <vt:lpstr>Calibri</vt:lpstr>
      <vt:lpstr>Times New Roman</vt:lpstr>
      <vt:lpstr>Cambria Math</vt:lpstr>
      <vt:lpstr>汉仪综艺体简</vt:lpstr>
      <vt:lpstr>Gulim</vt:lpstr>
      <vt:lpstr>Arial</vt:lpstr>
      <vt:lpstr>Times New Roman</vt:lpstr>
      <vt:lpstr>Arial Unicode MS</vt:lpstr>
      <vt:lpstr>Courier New</vt:lpstr>
      <vt:lpstr>黑体</vt:lpstr>
      <vt:lpstr>Malgun Gothic</vt:lpstr>
      <vt:lpstr>默认设计模板</vt:lpstr>
      <vt:lpstr>Excel.Chart.8</vt:lpstr>
      <vt:lpstr>第3章 数据类型与约束</vt:lpstr>
      <vt:lpstr>学习目标</vt:lpstr>
      <vt:lpstr>目录</vt:lpstr>
      <vt:lpstr>知识架构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房</cp:lastModifiedBy>
  <cp:revision>462</cp:revision>
  <dcterms:created xsi:type="dcterms:W3CDTF">2013-01-25T01:44:00Z</dcterms:created>
  <dcterms:modified xsi:type="dcterms:W3CDTF">2022-03-15T05:24:00Z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4E58971342F844AB89FB6605C594D9CD</vt:lpwstr>
  </property>
</Properties>
</file>