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" ContentType="application/vnd.ms-excel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34"/>
  </p:handoutMasterIdLst>
  <p:sldIdLst>
    <p:sldId id="352" r:id="rId3"/>
    <p:sldId id="353" r:id="rId4"/>
    <p:sldId id="354" r:id="rId5"/>
    <p:sldId id="355" r:id="rId6"/>
    <p:sldId id="424" r:id="rId7"/>
    <p:sldId id="425" r:id="rId9"/>
    <p:sldId id="426" r:id="rId10"/>
    <p:sldId id="427" r:id="rId11"/>
    <p:sldId id="429" r:id="rId12"/>
    <p:sldId id="430" r:id="rId13"/>
    <p:sldId id="432" r:id="rId14"/>
    <p:sldId id="436" r:id="rId15"/>
    <p:sldId id="437" r:id="rId16"/>
    <p:sldId id="531" r:id="rId17"/>
    <p:sldId id="532" r:id="rId18"/>
    <p:sldId id="533" r:id="rId19"/>
    <p:sldId id="535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43" r:id="rId28"/>
    <p:sldId id="544" r:id="rId29"/>
    <p:sldId id="545" r:id="rId30"/>
    <p:sldId id="546" r:id="rId31"/>
    <p:sldId id="547" r:id="rId32"/>
    <p:sldId id="527" r:id="rId33"/>
  </p:sldIdLst>
  <p:sldSz cx="9144000" cy="6858000" type="screen4x3"/>
  <p:notesSz cx="6858000" cy="9144000"/>
  <p:custShowLst>
    <p:custShow name="自定义放映 1" id="0">
      <p:sldLst/>
    </p:custShow>
  </p:custShowLst>
  <p:custDataLst>
    <p:tags r:id="rId3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3E3"/>
    <a:srgbClr val="FFFFFF"/>
    <a:srgbClr val="CBE3F2"/>
    <a:srgbClr val="BFC6E1"/>
    <a:srgbClr val="596B9D"/>
    <a:srgbClr val="F29111"/>
    <a:srgbClr val="0D74C9"/>
    <a:srgbClr val="BED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9545" autoAdjust="0"/>
  </p:normalViewPr>
  <p:slideViewPr>
    <p:cSldViewPr snapToGrid="0" snapToObjects="1">
      <p:cViewPr>
        <p:scale>
          <a:sx n="70" d="100"/>
          <a:sy n="70" d="100"/>
        </p:scale>
        <p:origin x="-1350" y="-540"/>
      </p:cViewPr>
      <p:guideLst>
        <p:guide orient="horz" pos="2128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BE0CB5-A72B-4E1C-9CE4-5181FAED0B7D}" type="datetimeFigureOut">
              <a:rPr lang="zh-CN" altLang="en-US"/>
            </a:fld>
            <a:endParaRPr lang="en-US"/>
          </a:p>
        </p:txBody>
      </p:sp>
      <p:sp>
        <p:nvSpPr>
          <p:cNvPr id="12493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C0D08B-6894-4B58-AE8A-95D375709AB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19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519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7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72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67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82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68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9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93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69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1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13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71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2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23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72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3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341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73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4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44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74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5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54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75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4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76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7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75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77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29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293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529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8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853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78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9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955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79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0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057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80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1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16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81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2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26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82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3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365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83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539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49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497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549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0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70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570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0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805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580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0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009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60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4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4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64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5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52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65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/>
          <p:nvPr userDrawn="1"/>
        </p:nvGrpSpPr>
        <p:grpSpPr bwMode="auto">
          <a:xfrm>
            <a:off x="1485900" y="5554663"/>
            <a:ext cx="1017588" cy="792162"/>
            <a:chOff x="696160" y="5631842"/>
            <a:chExt cx="1017505" cy="79200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846961" y="5631842"/>
              <a:ext cx="793685" cy="792000"/>
            </a:xfrm>
            <a:prstGeom prst="ellipse">
              <a:avLst/>
            </a:prstGeom>
            <a:solidFill>
              <a:srgbClr val="F29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696160" y="5739770"/>
              <a:ext cx="1017505" cy="49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6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MySQL</a:t>
              </a:r>
              <a:endParaRPr lang="zh-CN" altLang="en-US" sz="110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2865" y="704850"/>
            <a:ext cx="4635500" cy="6477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374900" y="713740"/>
            <a:ext cx="4304665" cy="1383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  <a:p>
            <a:r>
              <a:rPr lang="zh-CN" alt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深圳信息职业技术学院</a:t>
            </a:r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  <a:p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46655" y="1597660"/>
            <a:ext cx="4291330" cy="1031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8155" y="199390"/>
            <a:ext cx="8200390" cy="77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4490" y="6610985"/>
            <a:ext cx="1765300" cy="247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oleObject" Target="../embeddings/Workbook1.xls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4.xml"/><Relationship Id="rId1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数据类型与约束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09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869950"/>
          </a:xfrm>
          <a:noFill/>
          <a:ln>
            <a:noFill/>
          </a:ln>
        </p:spPr>
        <p:txBody>
          <a:bodyPr/>
          <a:p>
            <a:pPr>
              <a:buClrTx/>
              <a:buSzTx/>
              <a:buFontTx/>
            </a:pPr>
            <a:r>
              <a:rPr lang="zh-CN" altLang="en-US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数据类型</a:t>
            </a:r>
            <a:endParaRPr lang="en-US" altLang="zh-CN" dirty="0">
              <a:solidFill>
                <a:srgbClr val="75A0D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buClrTx/>
              <a:buSzTx/>
              <a:buFontTx/>
            </a:pPr>
            <a:r>
              <a:rPr lang="zh-CN" altLang="en-US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表的约束</a:t>
            </a:r>
            <a:endParaRPr lang="zh-CN" altLang="en-US" dirty="0">
              <a:solidFill>
                <a:srgbClr val="75A0D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0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866775"/>
          </a:xfrm>
          <a:noFill/>
          <a:ln>
            <a:noFill/>
          </a:ln>
        </p:spPr>
        <p:txBody>
          <a:bodyPr/>
          <a:p>
            <a:pPr>
              <a:buClrTx/>
              <a:buSzTx/>
              <a:buFontTx/>
            </a:pPr>
            <a:r>
              <a:rPr lang="zh-CN" altLang="en-US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自动增长</a:t>
            </a:r>
            <a:endParaRPr lang="en-US" altLang="zh-CN" dirty="0">
              <a:solidFill>
                <a:srgbClr val="75A0D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buClrTx/>
              <a:buSzTx/>
              <a:buFontTx/>
            </a:pPr>
            <a:r>
              <a:rPr lang="zh-CN" altLang="en-US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字符集与校对集</a:t>
            </a:r>
            <a:endParaRPr lang="en-US" altLang="zh-CN" dirty="0">
              <a:solidFill>
                <a:srgbClr val="75A0D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3971" name="组合 17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83973" name="组合 18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下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留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心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88" name="矩形 28"/>
          <p:cNvSpPr>
            <a:spLocks noChangeArrowheads="1"/>
          </p:cNvSpPr>
          <p:nvPr/>
        </p:nvSpPr>
        <p:spPr bwMode="auto">
          <a:xfrm>
            <a:off x="842963" y="2224088"/>
            <a:ext cx="73025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不区分</a:t>
            </a:r>
            <a:r>
              <a:rPr kumimoji="0" lang="zh-CN" alt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大小写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默认情况下创建的数据库和表使用的校对集（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latin1_swedish_ci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对大小写不敏感，因此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CHAR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VARCHAR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TEXT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ENUM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SET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都不区分大小写。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例如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WHERE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查询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'a'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字符串，则“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”和“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”都会被查询出来。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8"/>
          <p:cNvSpPr/>
          <p:nvPr/>
        </p:nvSpPr>
        <p:spPr>
          <a:xfrm>
            <a:off x="842963" y="4680268"/>
            <a:ext cx="7302500" cy="1338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b="1" u="sng" dirty="0">
                <a:solidFill>
                  <a:srgbClr val="FF0000"/>
                </a:solidFill>
                <a:latin typeface="Arial" panose="020B0604020202020204" pitchFamily="34" charset="0"/>
              </a:rPr>
              <a:t>区分</a:t>
            </a:r>
            <a:r>
              <a:rPr lang="zh-CN" altLang="en-US" b="1" u="sng" dirty="0">
                <a:solidFill>
                  <a:srgbClr val="0D74C9"/>
                </a:solidFill>
                <a:latin typeface="Arial" panose="020B0604020202020204" pitchFamily="34" charset="0"/>
              </a:rPr>
              <a:t>大小写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BINARY</a:t>
            </a:r>
            <a:r>
              <a:rPr lang="zh-CN" altLang="zh-CN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VARBINARY</a:t>
            </a:r>
            <a:r>
              <a:rPr lang="zh-CN" altLang="zh-CN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BLOB</a:t>
            </a:r>
            <a:r>
              <a:rPr lang="zh-CN" altLang="zh-CN" dirty="0">
                <a:latin typeface="Arial" panose="020B0604020202020204" pitchFamily="34" charset="0"/>
              </a:rPr>
              <a:t>类型区分大小写，它们使用二进制方式保存数据。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8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>
                                            <p:txEl>
                                              <p:charRg st="8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47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88">
                                            <p:txEl>
                                              <p:charRg st="47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8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588">
                                            <p:txEl>
                                              <p:charRg st="84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94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588">
                                            <p:txEl>
                                              <p:charRg st="94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charRg st="7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build="p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6019" name="组合 17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86021" name="组合 18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下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留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心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88" name="矩形 28"/>
          <p:cNvSpPr/>
          <p:nvPr/>
        </p:nvSpPr>
        <p:spPr>
          <a:xfrm>
            <a:off x="723900" y="2228850"/>
            <a:ext cx="7718425" cy="1706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 u="sng" dirty="0">
                <a:solidFill>
                  <a:srgbClr val="0D74C9"/>
                </a:solidFill>
                <a:latin typeface="Arial" panose="020B0604020202020204" pitchFamily="34" charset="0"/>
              </a:rPr>
              <a:t>长度限制</a:t>
            </a:r>
            <a:r>
              <a:rPr lang="zh-CN" altLang="en-US" sz="1400" dirty="0">
                <a:latin typeface="Arial" panose="020B0604020202020204" pitchFamily="34" charset="0"/>
              </a:rPr>
              <a:t>：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MySQL</a:t>
            </a:r>
            <a:r>
              <a:rPr lang="zh-CN" altLang="zh-CN" sz="1400" dirty="0">
                <a:latin typeface="Arial" panose="020B0604020202020204" pitchFamily="34" charset="0"/>
              </a:rPr>
              <a:t>默认规定一条记录的</a:t>
            </a:r>
            <a:r>
              <a:rPr lang="zh-CN" altLang="zh-CN" sz="1400" dirty="0">
                <a:highlight>
                  <a:srgbClr val="FFFF00"/>
                </a:highlight>
                <a:latin typeface="Arial" panose="020B0604020202020204" pitchFamily="34" charset="0"/>
              </a:rPr>
              <a:t>最大长度</a:t>
            </a:r>
            <a:r>
              <a:rPr lang="zh-CN" altLang="zh-CN" sz="1400" dirty="0">
                <a:latin typeface="Arial" panose="020B0604020202020204" pitchFamily="34" charset="0"/>
              </a:rPr>
              <a:t>是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65535</a:t>
            </a:r>
            <a:r>
              <a:rPr lang="zh-CN" altLang="zh-CN" sz="1400" dirty="0">
                <a:latin typeface="Arial" panose="020B0604020202020204" pitchFamily="34" charset="0"/>
              </a:rPr>
              <a:t>字节</a:t>
            </a:r>
            <a:r>
              <a:rPr lang="zh-CN" altLang="en-US" sz="1400" dirty="0">
                <a:latin typeface="Arial" panose="020B0604020202020204" pitchFamily="34" charset="0"/>
              </a:rPr>
              <a:t>。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Arial" panose="020B0604020202020204" pitchFamily="34" charset="0"/>
              </a:rPr>
              <a:t>一般来说，字段分配的存储空间和额外开销加在一起不能超过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65535</a:t>
            </a:r>
            <a:r>
              <a:rPr lang="zh-CN" altLang="zh-CN" sz="1400" dirty="0">
                <a:latin typeface="Arial" panose="020B0604020202020204" pitchFamily="34" charset="0"/>
              </a:rPr>
              <a:t>字节</a:t>
            </a:r>
            <a:r>
              <a:rPr lang="zh-CN" altLang="en-US" sz="1400" dirty="0">
                <a:latin typeface="Arial" panose="020B0604020202020204" pitchFamily="34" charset="0"/>
              </a:rPr>
              <a:t>。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Arial" panose="020B0604020202020204" pitchFamily="34" charset="0"/>
              </a:rPr>
              <a:t>如果超过了这个限制，会创建失败，提示“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Row size too large</a:t>
            </a:r>
            <a:r>
              <a:rPr lang="zh-CN" altLang="zh-CN" sz="1400" dirty="0">
                <a:latin typeface="Arial" panose="020B0604020202020204" pitchFamily="34" charset="0"/>
              </a:rPr>
              <a:t>”。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</a:rPr>
              <a:t>（在</a:t>
            </a:r>
            <a:r>
              <a:rPr lang="en-US" altLang="zh-CN" sz="1400" dirty="0">
                <a:latin typeface="Arial" panose="020B0604020202020204" pitchFamily="34" charset="0"/>
              </a:rPr>
              <a:t>SQL</a:t>
            </a:r>
            <a:r>
              <a:rPr lang="zh-CN" altLang="en-US" sz="1400" dirty="0">
                <a:latin typeface="Arial" panose="020B0604020202020204" pitchFamily="34" charset="0"/>
              </a:rPr>
              <a:t>模式为</a:t>
            </a:r>
            <a:r>
              <a:rPr lang="zh-CN" altLang="zh-CN" sz="1400" dirty="0">
                <a:latin typeface="Arial" panose="020B0604020202020204" pitchFamily="34" charset="0"/>
              </a:rPr>
              <a:t>严格模式</a:t>
            </a:r>
            <a:r>
              <a:rPr lang="zh-CN" altLang="en-US" sz="1400" dirty="0">
                <a:latin typeface="Arial" panose="020B0604020202020204" pitchFamily="34" charset="0"/>
              </a:rPr>
              <a:t>的情况下）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3" name="矩形 28"/>
          <p:cNvSpPr/>
          <p:nvPr/>
        </p:nvSpPr>
        <p:spPr>
          <a:xfrm>
            <a:off x="712470" y="5434965"/>
            <a:ext cx="7718425" cy="106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 u="sng" dirty="0">
                <a:solidFill>
                  <a:srgbClr val="0D74C9"/>
                </a:solidFill>
                <a:latin typeface="Arial" panose="020B0604020202020204" pitchFamily="34" charset="0"/>
              </a:rPr>
              <a:t>长度限制</a:t>
            </a:r>
            <a:r>
              <a:rPr lang="zh-CN" altLang="en-US" sz="1400" dirty="0">
                <a:latin typeface="Arial" panose="020B0604020202020204" pitchFamily="34" charset="0"/>
              </a:rPr>
              <a:t>：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TEXT </a:t>
            </a:r>
            <a:r>
              <a:rPr lang="zh-CN" altLang="zh-CN" sz="1400" dirty="0">
                <a:latin typeface="Arial" panose="020B0604020202020204" pitchFamily="34" charset="0"/>
              </a:rPr>
              <a:t>和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BLOB </a:t>
            </a:r>
            <a:r>
              <a:rPr lang="zh-CN" altLang="zh-CN" sz="1400" dirty="0">
                <a:latin typeface="Arial" panose="020B0604020202020204" pitchFamily="34" charset="0"/>
              </a:rPr>
              <a:t>类型字段的存储空间</a:t>
            </a:r>
            <a:r>
              <a:rPr lang="zh-CN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不受此限制</a:t>
            </a:r>
            <a:r>
              <a:rPr lang="zh-CN" altLang="zh-CN" sz="1400" dirty="0">
                <a:latin typeface="Arial" panose="020B0604020202020204" pitchFamily="34" charset="0"/>
              </a:rPr>
              <a:t>，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Arial" panose="020B0604020202020204" pitchFamily="34" charset="0"/>
              </a:rPr>
              <a:t>它们只占用额外开销（大约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12</a:t>
            </a:r>
            <a:r>
              <a:rPr lang="zh-CN" altLang="zh-CN" sz="1400" dirty="0">
                <a:latin typeface="Arial" panose="020B0604020202020204" pitchFamily="34" charset="0"/>
              </a:rPr>
              <a:t>字节左右）。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4" name="矩形 28"/>
          <p:cNvSpPr>
            <a:spLocks noChangeArrowheads="1"/>
          </p:cNvSpPr>
          <p:nvPr/>
        </p:nvSpPr>
        <p:spPr bwMode="auto">
          <a:xfrm>
            <a:off x="723900" y="3935730"/>
            <a:ext cx="7718425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长度限制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在没有超过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65535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限制的情况下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CHAR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字段的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最大值为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255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VARCHAR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字段的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的最大值取决于字符集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301615" y="4106545"/>
            <a:ext cx="30543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以下是</a:t>
            </a:r>
            <a:r>
              <a:rPr kumimoji="0" lang="zh-CN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常用的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字符集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和对应的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最大值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latin1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65533 </a:t>
            </a:r>
            <a:r>
              <a:rPr kumimoji="0" lang="zh-CN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（默认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字符集</a:t>
            </a:r>
            <a:r>
              <a:rPr kumimoji="0" lang="zh-CN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gbk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32766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utf8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21844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>
                                            <p:txEl>
                                              <p:charRg st="6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3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88">
                                            <p:txEl>
                                              <p:charRg st="34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7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88">
                                            <p:txEl>
                                              <p:charRg st="71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111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588">
                                            <p:txEl>
                                              <p:charRg st="111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charRg st="6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charRg st="6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charRg st="24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charRg st="41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charRg st="6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charRg st="28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charRg st="49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charRg st="59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build="p"/>
      <p:bldP spid="3" grpId="0" build="p"/>
      <p:bldP spid="4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0115" name="组合 17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90121" name="组合 18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下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留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心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88" name="矩形 28"/>
          <p:cNvSpPr/>
          <p:nvPr/>
        </p:nvSpPr>
        <p:spPr>
          <a:xfrm>
            <a:off x="723900" y="2228850"/>
            <a:ext cx="7718425" cy="1284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b="1" u="sng" dirty="0">
                <a:solidFill>
                  <a:srgbClr val="0D74C9"/>
                </a:solidFill>
                <a:latin typeface="Arial" panose="020B0604020202020204" pitchFamily="34" charset="0"/>
              </a:rPr>
              <a:t>长度限制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若表中只有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一个字段</a:t>
            </a:r>
            <a:r>
              <a:rPr lang="zh-CN" altLang="zh-CN" dirty="0">
                <a:latin typeface="Arial" panose="020B0604020202020204" pitchFamily="34" charset="0"/>
              </a:rPr>
              <a:t>且设置了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非空约束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M</a:t>
            </a:r>
            <a:r>
              <a:rPr lang="zh-CN" altLang="zh-CN" dirty="0">
                <a:latin typeface="Arial" panose="020B0604020202020204" pitchFamily="34" charset="0"/>
              </a:rPr>
              <a:t>可达到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最大值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highlight>
                  <a:srgbClr val="FFFF00"/>
                </a:highlight>
                <a:latin typeface="Arial" panose="020B0604020202020204" pitchFamily="34" charset="0"/>
              </a:rPr>
              <a:t>否则</a:t>
            </a:r>
            <a:r>
              <a:rPr lang="en-US" altLang="zh-CN" dirty="0">
                <a:solidFill>
                  <a:srgbClr val="0D74C9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M</a:t>
            </a:r>
            <a:r>
              <a:rPr lang="zh-CN" altLang="zh-CN" dirty="0">
                <a:highlight>
                  <a:srgbClr val="FFFF00"/>
                </a:highlight>
                <a:latin typeface="Arial" panose="020B0604020202020204" pitchFamily="34" charset="0"/>
              </a:rPr>
              <a:t>的最大值会减小</a:t>
            </a:r>
            <a:r>
              <a:rPr lang="zh-CN" altLang="zh-CN" dirty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矩形 2"/>
          <p:cNvSpPr/>
          <p:nvPr/>
        </p:nvSpPr>
        <p:spPr>
          <a:xfrm>
            <a:off x="1220788" y="3638550"/>
            <a:ext cx="7348537" cy="203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latin1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CREATE TABLE my_varchar1 (c VARCHAR(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65533</a:t>
            </a:r>
            <a:r>
              <a:rPr lang="en-US" altLang="zh-CN" sz="1400" dirty="0">
                <a:latin typeface="Courier New" panose="02070309020205020404" pitchFamily="49" charset="0"/>
              </a:rPr>
              <a:t>)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NOT NULL</a:t>
            </a:r>
            <a:r>
              <a:rPr lang="en-US" altLang="zh-CN" sz="1400" dirty="0">
                <a:latin typeface="Courier New" panose="02070309020205020404" pitchFamily="49" charset="0"/>
              </a:rPr>
              <a:t>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Query OK, 0 rows affected (0.01 sec)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utf8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CREATE TABLE my_varchar2 (c VARCHAR(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21844</a:t>
            </a:r>
            <a:r>
              <a:rPr lang="en-US" altLang="zh-CN" sz="1400" dirty="0">
                <a:latin typeface="Courier New" panose="02070309020205020404" pitchFamily="49" charset="0"/>
              </a:rPr>
              <a:t>) CHARSET utf8);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Query OK, 0 rows affected (0.02 sec)</a:t>
            </a:r>
            <a:endParaRPr lang="en-US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76263" y="4364038"/>
            <a:ext cx="655637" cy="657225"/>
            <a:chOff x="765530" y="3286093"/>
            <a:chExt cx="656530" cy="657462"/>
          </a:xfrm>
        </p:grpSpPr>
        <p:sp>
          <p:nvSpPr>
            <p:cNvPr id="90119" name="等腰三角形 14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0120" name="等腰三角形 15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04510" y="1351280"/>
            <a:ext cx="30543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以下是</a:t>
            </a:r>
            <a:r>
              <a:rPr kumimoji="0" lang="zh-CN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常用的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字符集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和对应的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最大值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latin1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65533 </a:t>
            </a:r>
            <a:r>
              <a:rPr kumimoji="0" lang="zh-CN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（默认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字符集</a:t>
            </a:r>
            <a:r>
              <a:rPr kumimoji="0" lang="zh-CN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gbk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32766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utf8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21844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>
                                            <p:txEl>
                                              <p:charRg st="6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3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88">
                                            <p:txEl>
                                              <p:charRg st="33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build="p"/>
      <p:bldP spid="13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1139" name="组合 17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91141" name="组合 18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下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留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心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12" name="矩形 28"/>
          <p:cNvSpPr/>
          <p:nvPr/>
        </p:nvSpPr>
        <p:spPr>
          <a:xfrm>
            <a:off x="755650" y="2312988"/>
            <a:ext cx="7643813" cy="1339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zh-CN" b="1" u="sng" dirty="0">
                <a:solidFill>
                  <a:srgbClr val="0D74C9"/>
                </a:solidFill>
                <a:latin typeface="Arial" panose="020B0604020202020204" pitchFamily="34" charset="0"/>
              </a:rPr>
              <a:t>执行效率</a:t>
            </a:r>
            <a:r>
              <a:rPr lang="zh-CN" altLang="en-US" b="1" u="sng" dirty="0">
                <a:solidFill>
                  <a:srgbClr val="0D74C9"/>
                </a:solidFill>
                <a:latin typeface="Arial" panose="020B0604020202020204" pitchFamily="34" charset="0"/>
              </a:rPr>
              <a:t>对比</a:t>
            </a:r>
            <a:r>
              <a:rPr lang="zh-CN" altLang="en-US" dirty="0">
                <a:solidFill>
                  <a:srgbClr val="0D74C9"/>
                </a:solidFill>
                <a:latin typeface="Arial" panose="020B0604020202020204" pitchFamily="34" charset="0"/>
              </a:rPr>
              <a:t>：</a:t>
            </a:r>
            <a:endParaRPr lang="en-US" altLang="zh-CN" dirty="0">
              <a:solidFill>
                <a:srgbClr val="0D74C9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TEXT </a:t>
            </a:r>
            <a:r>
              <a:rPr lang="zh-CN" altLang="zh-CN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BLOB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zh-CN" dirty="0">
                <a:latin typeface="Arial" panose="020B0604020202020204" pitchFamily="34" charset="0"/>
              </a:rPr>
              <a:t>不如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CHAR</a:t>
            </a:r>
            <a:r>
              <a:rPr lang="zh-CN" altLang="zh-CN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VARCHAR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zh-CN" dirty="0">
                <a:latin typeface="Arial" panose="020B0604020202020204" pitchFamily="34" charset="0"/>
              </a:rPr>
              <a:t>类型，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建议只有当需要保存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大量数据</a:t>
            </a:r>
            <a:r>
              <a:rPr lang="zh-CN" altLang="zh-CN" dirty="0">
                <a:latin typeface="Arial" panose="020B0604020202020204" pitchFamily="34" charset="0"/>
              </a:rPr>
              <a:t>时，才选择使用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TEXT </a:t>
            </a:r>
            <a:r>
              <a:rPr lang="zh-CN" altLang="zh-CN" dirty="0">
                <a:latin typeface="Arial" panose="020B0604020202020204" pitchFamily="34" charset="0"/>
              </a:rPr>
              <a:t>或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BLOB </a:t>
            </a:r>
            <a:r>
              <a:rPr lang="zh-CN" altLang="zh-CN" dirty="0">
                <a:latin typeface="Arial" panose="020B0604020202020204" pitchFamily="34" charset="0"/>
              </a:rPr>
              <a:t>类型。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charRg st="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>
                                            <p:txEl>
                                              <p:charRg st="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charRg st="4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12">
                                            <p:txEl>
                                              <p:charRg st="40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3187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93196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4"/>
          <p:cNvGrpSpPr/>
          <p:nvPr/>
        </p:nvGrpSpPr>
        <p:grpSpPr>
          <a:xfrm>
            <a:off x="1236345" y="3065463"/>
            <a:ext cx="7815263" cy="2170112"/>
            <a:chOff x="1240969" y="1994829"/>
            <a:chExt cx="7005597" cy="2170791"/>
          </a:xfrm>
        </p:grpSpPr>
        <p:sp>
          <p:nvSpPr>
            <p:cNvPr id="93194" name="矩形 2"/>
            <p:cNvSpPr/>
            <p:nvPr/>
          </p:nvSpPr>
          <p:spPr>
            <a:xfrm>
              <a:off x="1240969" y="2456831"/>
              <a:ext cx="7005597" cy="17087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400" dirty="0">
                  <a:latin typeface="Courier New" panose="02070309020205020404" pitchFamily="49" charset="0"/>
                </a:rPr>
                <a:t>直接测试比较结果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SELECT 'a ' = 'A';		  	  #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比较结果：</a:t>
              </a:r>
              <a:r>
                <a:rPr lang="en-US" altLang="zh-CN" sz="1400" dirty="0">
                  <a:latin typeface="Courier New" panose="02070309020205020404" pitchFamily="49" charset="0"/>
                </a:rPr>
                <a:t>1</a:t>
              </a:r>
              <a:r>
                <a:rPr lang="zh-CN" altLang="en-US" sz="1400" dirty="0">
                  <a:latin typeface="Courier New" panose="02070309020205020404" pitchFamily="49" charset="0"/>
                </a:rPr>
                <a:t>（相等）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SELECT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BINARY</a:t>
              </a:r>
              <a:r>
                <a:rPr lang="en-US" altLang="zh-CN" sz="1400" dirty="0">
                  <a:latin typeface="Courier New" panose="02070309020205020404" pitchFamily="49" charset="0"/>
                </a:rPr>
                <a:t> 'a' = 'A', 'a' =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BINARY</a:t>
              </a:r>
              <a:r>
                <a:rPr lang="en-US" altLang="zh-CN" sz="1400" dirty="0">
                  <a:latin typeface="Courier New" panose="02070309020205020404" pitchFamily="49" charset="0"/>
                </a:rPr>
                <a:t> 'A'; #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比较结果：</a:t>
              </a:r>
              <a:r>
                <a:rPr lang="en-US" altLang="zh-CN" sz="1400" dirty="0">
                  <a:latin typeface="Courier New" panose="02070309020205020404" pitchFamily="49" charset="0"/>
                </a:rPr>
                <a:t>0</a:t>
              </a:r>
              <a:r>
                <a:rPr lang="zh-CN" altLang="en-US" sz="1400" dirty="0">
                  <a:latin typeface="Courier New" panose="02070309020205020404" pitchFamily="49" charset="0"/>
                </a:rPr>
                <a:t>（不相等）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SELECT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BINARY</a:t>
              </a:r>
              <a:r>
                <a:rPr lang="en-US" altLang="zh-CN" sz="1400" dirty="0">
                  <a:latin typeface="Courier New" panose="02070309020205020404" pitchFamily="49" charset="0"/>
                </a:rPr>
                <a:t> 'A ' = 'A'; 		  #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比较结果：</a:t>
              </a:r>
              <a:r>
                <a:rPr lang="en-US" altLang="zh-CN" sz="1400" dirty="0">
                  <a:latin typeface="Courier New" panose="02070309020205020404" pitchFamily="49" charset="0"/>
                </a:rPr>
                <a:t>0</a:t>
              </a:r>
              <a:r>
                <a:rPr lang="zh-CN" altLang="en-US" sz="1400" dirty="0">
                  <a:latin typeface="Courier New" panose="02070309020205020404" pitchFamily="49" charset="0"/>
                </a:rPr>
                <a:t>（不相等）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SELECT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BINARY</a:t>
              </a:r>
              <a:r>
                <a:rPr lang="en-US" altLang="zh-CN" sz="1400" dirty="0">
                  <a:latin typeface="Courier New" panose="02070309020205020404" pitchFamily="49" charset="0"/>
                </a:rPr>
                <a:t> 'A' = 'A', 'A' =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BINARY</a:t>
              </a:r>
              <a:r>
                <a:rPr lang="en-US" altLang="zh-CN" sz="1400" dirty="0">
                  <a:latin typeface="Courier New" panose="02070309020205020404" pitchFamily="49" charset="0"/>
                </a:rPr>
                <a:t> 'A'; #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比较结果：</a:t>
              </a:r>
              <a:r>
                <a:rPr lang="en-US" altLang="zh-CN" sz="1400" dirty="0">
                  <a:latin typeface="Courier New" panose="02070309020205020404" pitchFamily="49" charset="0"/>
                </a:rPr>
                <a:t>1</a:t>
              </a:r>
              <a:r>
                <a:rPr lang="zh-CN" altLang="en-US" sz="1400" dirty="0">
                  <a:latin typeface="Courier New" panose="02070309020205020404" pitchFamily="49" charset="0"/>
                </a:rPr>
                <a:t>（相等）</a:t>
              </a:r>
              <a:endParaRPr lang="zh-CN" altLang="en-US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93195" name="矩形 3"/>
            <p:cNvSpPr/>
            <p:nvPr/>
          </p:nvSpPr>
          <p:spPr>
            <a:xfrm>
              <a:off x="1495175" y="1994829"/>
              <a:ext cx="2920706" cy="3694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方式</a:t>
              </a:r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1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：使用</a:t>
              </a:r>
              <a:r>
                <a:rPr lang="en-US" altLang="zh-CN" u="sng" dirty="0">
                  <a:solidFill>
                    <a:srgbClr val="0070C0"/>
                  </a:solidFill>
                  <a:highlight>
                    <a:srgbClr val="FFFF00"/>
                  </a:highlight>
                  <a:latin typeface="Arial" panose="020B0604020202020204" pitchFamily="34" charset="0"/>
                </a:rPr>
                <a:t>BINARY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关键字</a:t>
              </a:r>
              <a:r>
                <a:rPr lang="zh-CN" altLang="en-US" dirty="0">
                  <a:latin typeface="Arial" panose="020B0604020202020204" pitchFamily="34" charset="0"/>
                </a:rPr>
                <a:t>：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91820" y="3965575"/>
            <a:ext cx="655638" cy="657225"/>
            <a:chOff x="765530" y="3286093"/>
            <a:chExt cx="656530" cy="657462"/>
          </a:xfrm>
        </p:grpSpPr>
        <p:sp>
          <p:nvSpPr>
            <p:cNvPr id="93192" name="等腰三角形 2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193" name="等腰三角形 2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9" name="矩形 3"/>
          <p:cNvSpPr/>
          <p:nvPr/>
        </p:nvSpPr>
        <p:spPr>
          <a:xfrm>
            <a:off x="1909445" y="5667375"/>
            <a:ext cx="56134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dirty="0">
                <a:latin typeface="Arial" panose="020B0604020202020204" pitchFamily="34" charset="0"/>
              </a:rPr>
              <a:t>在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字段名</a:t>
            </a:r>
            <a:r>
              <a:rPr lang="zh-CN" altLang="zh-CN" dirty="0">
                <a:latin typeface="Arial" panose="020B0604020202020204" pitchFamily="34" charset="0"/>
              </a:rPr>
              <a:t>或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某个值</a:t>
            </a:r>
            <a:r>
              <a:rPr lang="zh-CN" altLang="zh-CN" dirty="0">
                <a:latin typeface="Arial" panose="020B0604020202020204" pitchFamily="34" charset="0"/>
              </a:rPr>
              <a:t>的前面加上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BINARY</a:t>
            </a:r>
            <a:r>
              <a:rPr lang="zh-CN" altLang="zh-CN" dirty="0">
                <a:latin typeface="Arial" panose="020B0604020202020204" pitchFamily="34" charset="0"/>
              </a:rPr>
              <a:t>转换为二进制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790383" y="5470525"/>
            <a:ext cx="5753100" cy="74771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ACE6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8178" y="2215198"/>
            <a:ext cx="77533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如何</a:t>
            </a:r>
            <a:r>
              <a:rPr lang="zh-CN" altLang="zh-CN" dirty="0">
                <a:latin typeface="Arial" panose="020B0604020202020204" pitchFamily="34" charset="0"/>
              </a:rPr>
              <a:t>在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CHAR</a:t>
            </a:r>
            <a:r>
              <a:rPr lang="zh-CN" altLang="zh-CN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VARCHAR</a:t>
            </a:r>
            <a:r>
              <a:rPr lang="zh-CN" altLang="zh-CN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TEXT</a:t>
            </a:r>
            <a:r>
              <a:rPr lang="zh-CN" altLang="zh-CN" dirty="0">
                <a:latin typeface="Arial" panose="020B0604020202020204" pitchFamily="34" charset="0"/>
              </a:rPr>
              <a:t>类型的字符串比较时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严格区分</a:t>
            </a:r>
            <a:r>
              <a:rPr lang="zh-CN" altLang="zh-CN" dirty="0">
                <a:latin typeface="Arial" panose="020B0604020202020204" pitchFamily="34" charset="0"/>
              </a:rPr>
              <a:t>大小写</a:t>
            </a:r>
            <a:r>
              <a:rPr lang="zh-CN" altLang="en-US" dirty="0">
                <a:latin typeface="Arial" panose="020B0604020202020204" pitchFamily="34" charset="0"/>
              </a:rPr>
              <a:t>？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4211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94216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688" name="矩形 2"/>
          <p:cNvSpPr/>
          <p:nvPr/>
        </p:nvSpPr>
        <p:spPr>
          <a:xfrm>
            <a:off x="935038" y="2287588"/>
            <a:ext cx="7815262" cy="2354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② </a:t>
            </a:r>
            <a:r>
              <a:rPr lang="zh-CN" altLang="en-US" sz="1400" dirty="0">
                <a:latin typeface="Courier New" panose="02070309020205020404" pitchFamily="49" charset="0"/>
              </a:rPr>
              <a:t>在</a:t>
            </a:r>
            <a:r>
              <a:rPr lang="zh-CN" altLang="en-US" sz="1400" b="1" dirty="0">
                <a:solidFill>
                  <a:srgbClr val="0D74C9"/>
                </a:solidFill>
                <a:latin typeface="Courier New" panose="02070309020205020404" pitchFamily="49" charset="0"/>
              </a:rPr>
              <a:t>查询条件</a:t>
            </a:r>
            <a:r>
              <a:rPr lang="zh-CN" altLang="en-US" sz="1400" dirty="0">
                <a:latin typeface="Courier New" panose="02070309020205020404" pitchFamily="49" charset="0"/>
              </a:rPr>
              <a:t>中进行二进制比较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CREATE TABLE my_char (c CHAR(2));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INSERT INTO my_char VALUES('A');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SELECT c FROM my_char WHERE c = 'a ';	    # </a:t>
            </a:r>
            <a:r>
              <a:rPr lang="zh-CN" altLang="en-US" sz="1400" dirty="0">
                <a:latin typeface="Courier New" panose="02070309020205020404" pitchFamily="49" charset="0"/>
              </a:rPr>
              <a:t>查询结果为“</a:t>
            </a:r>
            <a:r>
              <a:rPr lang="en-US" altLang="zh-CN" sz="1400" dirty="0">
                <a:latin typeface="Courier New" panose="02070309020205020404" pitchFamily="49" charset="0"/>
              </a:rPr>
              <a:t>A</a:t>
            </a:r>
            <a:r>
              <a:rPr lang="en-US" altLang="zh-CN" sz="1400" dirty="0">
                <a:latin typeface="宋体" panose="02010600030101010101" pitchFamily="2" charset="-122"/>
              </a:rPr>
              <a:t>”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SELECT c FROM my_char WHERE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BINARY</a:t>
            </a:r>
            <a:r>
              <a:rPr lang="en-US" altLang="zh-CN" sz="1400" dirty="0">
                <a:latin typeface="Courier New" panose="02070309020205020404" pitchFamily="49" charset="0"/>
              </a:rPr>
              <a:t> c = 'a';  # </a:t>
            </a:r>
            <a:r>
              <a:rPr lang="zh-CN" altLang="en-US" sz="1400" dirty="0">
                <a:latin typeface="Courier New" panose="02070309020205020404" pitchFamily="49" charset="0"/>
              </a:rPr>
              <a:t>查询结果为空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SELECT c FROM my_char WHERE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BINARY</a:t>
            </a:r>
            <a:r>
              <a:rPr lang="en-US" altLang="zh-CN" sz="1400" dirty="0">
                <a:latin typeface="Courier New" panose="02070309020205020404" pitchFamily="49" charset="0"/>
              </a:rPr>
              <a:t> c = 'A '; # </a:t>
            </a:r>
            <a:r>
              <a:rPr lang="zh-CN" altLang="en-US" sz="1400" dirty="0">
                <a:latin typeface="Courier New" panose="02070309020205020404" pitchFamily="49" charset="0"/>
              </a:rPr>
              <a:t>查询结果为空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SELECT c FROM my_char WHERE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BINARY</a:t>
            </a:r>
            <a:r>
              <a:rPr lang="en-US" altLang="zh-CN" sz="1400" dirty="0">
                <a:latin typeface="Courier New" panose="02070309020205020404" pitchFamily="49" charset="0"/>
              </a:rPr>
              <a:t> c = 'A';  # </a:t>
            </a:r>
            <a:r>
              <a:rPr lang="zh-CN" altLang="en-US" sz="1400" dirty="0">
                <a:latin typeface="Courier New" panose="02070309020205020404" pitchFamily="49" charset="0"/>
              </a:rPr>
              <a:t>查询结果为“</a:t>
            </a:r>
            <a:r>
              <a:rPr lang="en-US" altLang="zh-CN" sz="1400" dirty="0">
                <a:latin typeface="Courier New" panose="02070309020205020404" pitchFamily="49" charset="0"/>
              </a:rPr>
              <a:t>A</a:t>
            </a:r>
            <a:r>
              <a:rPr lang="en-US" altLang="zh-CN" sz="1400" dirty="0">
                <a:latin typeface="宋体" panose="02010600030101010101" pitchFamily="2" charset="-122"/>
              </a:rPr>
              <a:t>”</a:t>
            </a:r>
            <a:endParaRPr lang="en-US" altLang="zh-CN" sz="1400" dirty="0"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90513" y="3263900"/>
            <a:ext cx="655637" cy="657225"/>
            <a:chOff x="765530" y="3286093"/>
            <a:chExt cx="656530" cy="657462"/>
          </a:xfrm>
        </p:grpSpPr>
        <p:sp>
          <p:nvSpPr>
            <p:cNvPr id="94214" name="等腰三角形 2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4215" name="等腰三角形 2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5235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95239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708" name="矩形 2"/>
          <p:cNvSpPr>
            <a:spLocks noChangeArrowheads="1"/>
          </p:cNvSpPr>
          <p:nvPr/>
        </p:nvSpPr>
        <p:spPr bwMode="auto">
          <a:xfrm>
            <a:off x="917258" y="2837815"/>
            <a:ext cx="70294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方式</a:t>
            </a:r>
            <a:r>
              <a:rPr kumimoji="0" lang="en-US" altLang="zh-CN" sz="1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zh-CN" sz="1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设置字段的校对集</a:t>
            </a:r>
            <a:endParaRPr kumimoji="0" lang="zh-CN" altLang="zh-CN" sz="1800" b="1" i="0" u="sng" strike="noStrike" kern="1200" cap="none" spc="0" normalizeH="0" baseline="0" noProof="0" dirty="0" smtClean="0">
              <a:ln>
                <a:noFill/>
              </a:ln>
              <a:solidFill>
                <a:srgbClr val="0D74C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不同字符集对应的默认校对集如下：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latin1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latin1_swedish_ci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gbk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gbk_chinese_ci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utf8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utf8_general_ci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3"/>
          <p:cNvSpPr/>
          <p:nvPr/>
        </p:nvSpPr>
        <p:spPr>
          <a:xfrm>
            <a:off x="2074545" y="5620703"/>
            <a:ext cx="41592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后缀为“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_ci</a:t>
            </a:r>
            <a:r>
              <a:rPr lang="zh-CN" altLang="en-US" dirty="0">
                <a:latin typeface="Arial" panose="020B0604020202020204" pitchFamily="34" charset="0"/>
              </a:rPr>
              <a:t>”的校对集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不区分大小写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55483" y="5423853"/>
            <a:ext cx="4278312" cy="74771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ACE6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8178" y="2215198"/>
            <a:ext cx="77533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如何</a:t>
            </a:r>
            <a:r>
              <a:rPr lang="zh-CN" altLang="zh-CN" dirty="0">
                <a:latin typeface="Arial" panose="020B0604020202020204" pitchFamily="34" charset="0"/>
              </a:rPr>
              <a:t>在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CHAR</a:t>
            </a:r>
            <a:r>
              <a:rPr lang="zh-CN" altLang="zh-CN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VARCHAR</a:t>
            </a:r>
            <a:r>
              <a:rPr lang="zh-CN" altLang="zh-CN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TEXT</a:t>
            </a:r>
            <a:r>
              <a:rPr lang="zh-CN" altLang="zh-CN" dirty="0">
                <a:latin typeface="Arial" panose="020B0604020202020204" pitchFamily="34" charset="0"/>
              </a:rPr>
              <a:t>类型的字符串比较时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严格区分</a:t>
            </a:r>
            <a:r>
              <a:rPr lang="zh-CN" altLang="zh-CN" dirty="0">
                <a:latin typeface="Arial" panose="020B0604020202020204" pitchFamily="34" charset="0"/>
              </a:rPr>
              <a:t>大小写</a:t>
            </a:r>
            <a:r>
              <a:rPr lang="zh-CN" altLang="en-US" dirty="0">
                <a:latin typeface="Arial" panose="020B0604020202020204" pitchFamily="34" charset="0"/>
              </a:rPr>
              <a:t>？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5022215" y="2782570"/>
            <a:ext cx="3389630" cy="244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更改校对集实现区分大小写：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latin1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latin1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_bin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gbk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gbk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_bin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utf8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utf8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_bin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13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>
                                            <p:txEl>
                                              <p:charRg st="13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3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8">
                                            <p:txEl>
                                              <p:charRg st="3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5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708">
                                            <p:txEl>
                                              <p:charRg st="55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74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2708">
                                            <p:txEl>
                                              <p:charRg st="74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7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charRg st="27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5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charRg st="45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charRg st="57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p"/>
      <p:bldP spid="18" grpId="0"/>
      <p:bldP spid="19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7283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97290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713" name="矩形 2"/>
          <p:cNvSpPr/>
          <p:nvPr/>
        </p:nvSpPr>
        <p:spPr>
          <a:xfrm>
            <a:off x="935038" y="2216150"/>
            <a:ext cx="7815262" cy="397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① </a:t>
            </a:r>
            <a:r>
              <a:rPr lang="zh-CN" altLang="en-US" sz="1400" dirty="0">
                <a:latin typeface="Courier New" panose="02070309020205020404" pitchFamily="49" charset="0"/>
              </a:rPr>
              <a:t>创建表时设置字段的校对集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CREATE TABLE my_char (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  c1 CHAR(2) CHARACTER SET latin1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COLLATE latin1_bin</a:t>
            </a:r>
            <a:r>
              <a:rPr lang="en-US" altLang="zh-CN" sz="1400" dirty="0">
                <a:latin typeface="Courier New" panose="02070309020205020404" pitchFamily="49" charset="0"/>
              </a:rPr>
              <a:t>,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  c2 CHAR(2) CHARACTER SET gbk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COLLATE gbk_bin</a:t>
            </a:r>
            <a:r>
              <a:rPr lang="en-US" altLang="zh-CN" sz="1400" dirty="0">
                <a:latin typeface="Courier New" panose="02070309020205020404" pitchFamily="49" charset="0"/>
              </a:rPr>
              <a:t>,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  c3 CHAR(2) CHARACTER SET utf8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COLLATE utf8_bin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② </a:t>
            </a:r>
            <a:r>
              <a:rPr lang="zh-CN" altLang="en-US" sz="1400" dirty="0">
                <a:latin typeface="Courier New" panose="02070309020205020404" pitchFamily="49" charset="0"/>
              </a:rPr>
              <a:t>插入测试数据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INSERT INTO my_char VALUES('A', 'A', 'A');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③ </a:t>
            </a:r>
            <a:r>
              <a:rPr lang="zh-CN" altLang="en-US" sz="1400" dirty="0">
                <a:latin typeface="Courier New" panose="02070309020205020404" pitchFamily="49" charset="0"/>
              </a:rPr>
              <a:t>查询测试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SELECT c1 = 'a', c2 = 'a', c3 = 'a' FROM my_char;  # </a:t>
            </a:r>
            <a:r>
              <a:rPr lang="zh-CN" altLang="en-US" sz="1400" dirty="0">
                <a:latin typeface="Courier New" panose="02070309020205020404" pitchFamily="49" charset="0"/>
              </a:rPr>
              <a:t>结果：</a:t>
            </a:r>
            <a:r>
              <a:rPr lang="en-US" altLang="zh-CN" sz="1400" dirty="0">
                <a:latin typeface="Courier New" panose="02070309020205020404" pitchFamily="49" charset="0"/>
              </a:rPr>
              <a:t>0</a:t>
            </a:r>
            <a:r>
              <a:rPr lang="zh-CN" altLang="en-US" sz="1400" dirty="0">
                <a:latin typeface="Courier New" panose="02070309020205020404" pitchFamily="49" charset="0"/>
              </a:rPr>
              <a:t>（不相等）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SELECT c1 = 'A', c2 = 'A', c3 = 'A' FROM my_char;	  # </a:t>
            </a:r>
            <a:r>
              <a:rPr lang="zh-CN" altLang="en-US" sz="1400" dirty="0">
                <a:latin typeface="Courier New" panose="02070309020205020404" pitchFamily="49" charset="0"/>
              </a:rPr>
              <a:t>结果：</a:t>
            </a:r>
            <a:r>
              <a:rPr lang="en-US" altLang="zh-CN" sz="1400" dirty="0">
                <a:latin typeface="Courier New" panose="02070309020205020404" pitchFamily="49" charset="0"/>
              </a:rPr>
              <a:t>1</a:t>
            </a:r>
            <a:r>
              <a:rPr lang="zh-CN" altLang="en-US" sz="1400" dirty="0">
                <a:latin typeface="Courier New" panose="02070309020205020404" pitchFamily="49" charset="0"/>
              </a:rPr>
              <a:t>（相等）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SELECT c1 = </a:t>
            </a:r>
            <a:r>
              <a:rPr lang="en-US" altLang="zh-CN" sz="1400" dirty="0">
                <a:highlight>
                  <a:srgbClr val="FFFF00"/>
                </a:highlight>
                <a:latin typeface="Courier New" panose="02070309020205020404" pitchFamily="49" charset="0"/>
              </a:rPr>
              <a:t>'A '</a:t>
            </a:r>
            <a:r>
              <a:rPr lang="en-US" altLang="zh-CN" sz="1400" dirty="0">
                <a:latin typeface="Courier New" panose="02070309020205020404" pitchFamily="49" charset="0"/>
              </a:rPr>
              <a:t>,c2 = 'A ',c3 = 'A ' FROM my_char; # </a:t>
            </a:r>
            <a:r>
              <a:rPr lang="zh-CN" altLang="en-US" sz="1400" dirty="0">
                <a:latin typeface="Courier New" panose="02070309020205020404" pitchFamily="49" charset="0"/>
              </a:rPr>
              <a:t>结果：</a:t>
            </a:r>
            <a:r>
              <a:rPr lang="en-US" altLang="zh-CN" sz="1400" dirty="0">
                <a:latin typeface="Courier New" panose="02070309020205020404" pitchFamily="49" charset="0"/>
              </a:rPr>
              <a:t>1</a:t>
            </a:r>
            <a:r>
              <a:rPr lang="zh-CN" altLang="en-US" sz="1400" dirty="0">
                <a:latin typeface="Courier New" panose="02070309020205020404" pitchFamily="49" charset="0"/>
              </a:rPr>
              <a:t>（相等）</a:t>
            </a:r>
            <a:endParaRPr lang="zh-CN" altLang="en-US" sz="1400" dirty="0">
              <a:latin typeface="Courier New" panose="02070309020205020404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90513" y="3194050"/>
            <a:ext cx="655637" cy="657225"/>
            <a:chOff x="765530" y="3286093"/>
            <a:chExt cx="656530" cy="657462"/>
          </a:xfrm>
        </p:grpSpPr>
        <p:sp>
          <p:nvSpPr>
            <p:cNvPr id="97288" name="等腰三角形 27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7289" name="等腰三角形 28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8" name="矩形 3"/>
          <p:cNvSpPr/>
          <p:nvPr/>
        </p:nvSpPr>
        <p:spPr>
          <a:xfrm>
            <a:off x="4322763" y="2039938"/>
            <a:ext cx="41592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在比较时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仍会忽略字符串末尾的空格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205288" y="1843088"/>
            <a:ext cx="4171950" cy="74771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ACE6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/>
      <p:bldP spid="18" grpId="0"/>
      <p:bldP spid="1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731" name="矩形 3"/>
          <p:cNvSpPr/>
          <p:nvPr/>
        </p:nvSpPr>
        <p:spPr>
          <a:xfrm>
            <a:off x="1109663" y="3098165"/>
            <a:ext cx="27781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ENUM</a:t>
            </a:r>
            <a:r>
              <a:rPr lang="zh-CN" altLang="en-US" b="1" dirty="0">
                <a:solidFill>
                  <a:srgbClr val="0D74C9"/>
                </a:solidFill>
                <a:latin typeface="Arial" panose="020B0604020202020204" pitchFamily="34" charset="0"/>
              </a:rPr>
              <a:t>类型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枚举类型</a:t>
            </a:r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圆角矩形 2"/>
          <p:cNvSpPr>
            <a:spLocks noChangeArrowheads="1"/>
          </p:cNvSpPr>
          <p:nvPr/>
        </p:nvSpPr>
        <p:spPr bwMode="auto">
          <a:xfrm>
            <a:off x="2195513" y="3750628"/>
            <a:ext cx="4879975" cy="698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2087563" y="3907790"/>
            <a:ext cx="4897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ENUM(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34" name="矩形 5"/>
          <p:cNvSpPr/>
          <p:nvPr/>
        </p:nvSpPr>
        <p:spPr>
          <a:xfrm>
            <a:off x="1087438" y="5160328"/>
            <a:ext cx="67230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ENUM</a:t>
            </a:r>
            <a:r>
              <a:rPr lang="zh-CN" altLang="zh-CN" dirty="0">
                <a:latin typeface="Arial" panose="020B0604020202020204" pitchFamily="34" charset="0"/>
              </a:rPr>
              <a:t>类型的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数据只能从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枚举列表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中取，并且只能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取一个</a:t>
            </a:r>
            <a:r>
              <a:rPr lang="zh-CN" altLang="zh-CN" dirty="0">
                <a:latin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3175" y="2162175"/>
            <a:ext cx="364490" cy="523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7038" y="2359978"/>
            <a:ext cx="4703763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ENUM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19525" y="4361815"/>
            <a:ext cx="1108075" cy="585788"/>
            <a:chOff x="3818958" y="3496234"/>
            <a:chExt cx="1107996" cy="584481"/>
          </a:xfrm>
        </p:grpSpPr>
        <p:sp>
          <p:nvSpPr>
            <p:cNvPr id="98314" name="下箭头 4"/>
            <p:cNvSpPr/>
            <p:nvPr/>
          </p:nvSpPr>
          <p:spPr>
            <a:xfrm>
              <a:off x="4167977" y="3496234"/>
              <a:ext cx="345704" cy="2366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8315" name="TextBox 5"/>
            <p:cNvSpPr txBox="1"/>
            <p:nvPr/>
          </p:nvSpPr>
          <p:spPr>
            <a:xfrm>
              <a:off x="3818958" y="3711383"/>
              <a:ext cx="11079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rPr>
                <a:t>枚举列表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371475" y="2017776"/>
            <a:ext cx="2232025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C00000"/>
                </a:gs>
                <a:gs pos="20000">
                  <a:srgbClr val="FF0000"/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8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18" grpId="0" bldLvl="0" animBg="1"/>
      <p:bldP spid="19" grpId="0"/>
      <p:bldP spid="73734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4" name="组合 4"/>
          <p:cNvGrpSpPr/>
          <p:nvPr/>
        </p:nvGrpSpPr>
        <p:grpSpPr>
          <a:xfrm>
            <a:off x="935038" y="2101850"/>
            <a:ext cx="7815262" cy="3435350"/>
            <a:chOff x="1240969" y="1994829"/>
            <a:chExt cx="7005597" cy="3436988"/>
          </a:xfrm>
        </p:grpSpPr>
        <p:sp>
          <p:nvSpPr>
            <p:cNvPr id="99337" name="矩形 2"/>
            <p:cNvSpPr/>
            <p:nvPr/>
          </p:nvSpPr>
          <p:spPr>
            <a:xfrm>
              <a:off x="1240969" y="2456831"/>
              <a:ext cx="7005597" cy="29749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创建表</a:t>
              </a:r>
              <a:endPara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CREATE TABLE my_enum (gender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ENUM('male', 'female')</a:t>
              </a: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插入两条测试记录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my_enum VALUES('male'), ('female');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③ 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查询记录，查询结果为“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female</a:t>
              </a:r>
              <a:r>
                <a:rPr lang="en-US" altLang="zh-CN" sz="1400" dirty="0">
                  <a:solidFill>
                    <a:srgbClr val="FF0000"/>
                  </a:solidFill>
                  <a:latin typeface="宋体" panose="02010600030101010101" pitchFamily="2" charset="-122"/>
                </a:rPr>
                <a:t>”</a:t>
              </a:r>
              <a:endParaRPr lang="en-US" altLang="zh-CN" sz="1400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* FROM my_enum WHERE gender = 'female';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④ 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插入枚举列表中没有的值测试</a:t>
              </a:r>
              <a:endPara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my_enum VALUES('m');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ERROR 1265 </a:t>
              </a:r>
              <a:r>
                <a:rPr lang="en-US" altLang="zh-CN" sz="1400" dirty="0">
                  <a:latin typeface="Courier New" panose="02070309020205020404" pitchFamily="49" charset="0"/>
                </a:rPr>
                <a:t>(01000): Data truncated for column 'gender' at row 1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99338" name="矩形 3"/>
            <p:cNvSpPr/>
            <p:nvPr/>
          </p:nvSpPr>
          <p:spPr>
            <a:xfrm>
              <a:off x="1495175" y="1994829"/>
              <a:ext cx="1608213" cy="3695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ENUM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使用示例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0513" y="3540125"/>
            <a:ext cx="655637" cy="657225"/>
            <a:chOff x="765530" y="3286093"/>
            <a:chExt cx="656530" cy="657462"/>
          </a:xfrm>
        </p:grpSpPr>
        <p:sp>
          <p:nvSpPr>
            <p:cNvPr id="99335" name="等腰三角形 27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9336" name="等腰三角形 28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371475" y="2017776"/>
            <a:ext cx="2232025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C00000"/>
                </a:gs>
                <a:gs pos="20000">
                  <a:srgbClr val="FF0000"/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8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657350" y="153988"/>
            <a:ext cx="4716463" cy="776287"/>
          </a:xfrm>
          <a:noFill/>
          <a:ln>
            <a:noFill/>
          </a:ln>
        </p:spPr>
        <p:txBody>
          <a:bodyPr anchor="ctr" anchorCtr="0"/>
          <a:p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学习目标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816100" y="1133475"/>
            <a:ext cx="5527675" cy="3856038"/>
            <a:chOff x="1722518" y="1465327"/>
            <a:chExt cx="5527515" cy="3855909"/>
          </a:xfrm>
        </p:grpSpPr>
        <p:graphicFrame>
          <p:nvGraphicFramePr>
            <p:cNvPr id="5148" name="图表 36"/>
            <p:cNvGraphicFramePr/>
            <p:nvPr/>
          </p:nvGraphicFramePr>
          <p:xfrm>
            <a:off x="1722518" y="1465327"/>
            <a:ext cx="5527515" cy="3855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5528945" imgH="3852545" progId="Excel.Chart.8">
                    <p:embed/>
                  </p:oleObj>
                </mc:Choice>
                <mc:Fallback>
                  <p:oleObj name="" r:id="rId1" imgW="5528945" imgH="3852545" progId="Excel.Chart.8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22518" y="1465327"/>
                          <a:ext cx="5527515" cy="38559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49" name="组合 37"/>
            <p:cNvGrpSpPr/>
            <p:nvPr/>
          </p:nvGrpSpPr>
          <p:grpSpPr>
            <a:xfrm>
              <a:off x="3421095" y="2173328"/>
              <a:ext cx="2392291" cy="2605596"/>
              <a:chOff x="3421095" y="2173328"/>
              <a:chExt cx="2392291" cy="2605596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85" y="2732106"/>
                <a:ext cx="1312819" cy="1312825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67" y="2849580"/>
                <a:ext cx="1081056" cy="1084227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42" y="2994037"/>
                <a:ext cx="898495" cy="822301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00432" y="2493991"/>
                <a:ext cx="1041365" cy="40003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kern="0" cap="none" spc="300" normalizeH="0" baseline="0" noProof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掌握</a:t>
                </a:r>
                <a:endParaRPr kumimoji="0" lang="zh-CN" altLang="en-US" sz="2000" b="1" kern="0" cap="none" spc="300" normalizeH="0" baseline="0" noProof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5093479" y="2826562"/>
                <a:ext cx="1039778" cy="40003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kern="0" cap="none" spc="300" normalizeH="0" baseline="0" noProof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掌握</a:t>
                </a:r>
                <a:endParaRPr kumimoji="0" lang="zh-CN" altLang="en-US" sz="2000" b="1" kern="0" cap="none" spc="300" normalizeH="0" baseline="0" noProof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10800000" flipH="1" flipV="1">
                <a:off x="4006865" y="4378292"/>
                <a:ext cx="1039782" cy="40003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ctr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kern="0" cap="none" spc="300" normalizeH="0" baseline="0" noProof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掌握</a:t>
                </a:r>
                <a:endParaRPr kumimoji="0" lang="zh-CN" altLang="en-US" sz="2000" b="1" kern="0" cap="none" spc="300" normalizeH="0" baseline="0" noProof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304800" y="1771650"/>
            <a:ext cx="2597150" cy="1141413"/>
            <a:chOff x="153988" y="1614313"/>
            <a:chExt cx="2597130" cy="1141457"/>
          </a:xfrm>
        </p:grpSpPr>
        <p:sp>
          <p:nvSpPr>
            <p:cNvPr id="5141" name="矩形 5"/>
            <p:cNvSpPr/>
            <p:nvPr/>
          </p:nvSpPr>
          <p:spPr>
            <a:xfrm>
              <a:off x="816076" y="1767444"/>
              <a:ext cx="1935042" cy="785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掌握常用的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42" name="组合 16"/>
            <p:cNvGrpSpPr/>
            <p:nvPr/>
          </p:nvGrpSpPr>
          <p:grpSpPr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46" name="直接连接符 7"/>
              <p:cNvCxnSpPr/>
              <p:nvPr/>
            </p:nvCxnSpPr>
            <p:spPr>
              <a:xfrm>
                <a:off x="860198" y="2352244"/>
                <a:ext cx="372267" cy="652213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47" name="直接连接符 10"/>
              <p:cNvCxnSpPr/>
              <p:nvPr/>
            </p:nvCxnSpPr>
            <p:spPr>
              <a:xfrm>
                <a:off x="1222939" y="3004457"/>
                <a:ext cx="1815535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oval" w="med" len="med"/>
              </a:ln>
            </p:spPr>
          </p:cxnSp>
        </p:grpSp>
        <p:grpSp>
          <p:nvGrpSpPr>
            <p:cNvPr id="5143" name="组合 15"/>
            <p:cNvGrpSpPr/>
            <p:nvPr/>
          </p:nvGrpSpPr>
          <p:grpSpPr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421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8000" y="3529898"/>
                <a:ext cx="334791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zh-CN" altLang="en-US" sz="2800" b="1" kern="1200" cap="none" spc="0" normalizeH="0" baseline="0" noProof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205538" y="1804988"/>
            <a:ext cx="2614612" cy="1103312"/>
            <a:chOff x="6081160" y="2109791"/>
            <a:chExt cx="2615165" cy="1100134"/>
          </a:xfrm>
        </p:grpSpPr>
        <p:grpSp>
          <p:nvGrpSpPr>
            <p:cNvPr id="5134" name="组合 32"/>
            <p:cNvGrpSpPr/>
            <p:nvPr/>
          </p:nvGrpSpPr>
          <p:grpSpPr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9" name="直接连接符 33"/>
              <p:cNvCxnSpPr/>
              <p:nvPr/>
            </p:nvCxnSpPr>
            <p:spPr>
              <a:xfrm>
                <a:off x="860198" y="2352244"/>
                <a:ext cx="372267" cy="652213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40" name="直接连接符 34"/>
              <p:cNvCxnSpPr/>
              <p:nvPr/>
            </p:nvCxnSpPr>
            <p:spPr>
              <a:xfrm>
                <a:off x="1222939" y="3004457"/>
                <a:ext cx="1815535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oval" w="med" len="med"/>
              </a:ln>
            </p:spPr>
          </p:cxnSp>
        </p:grpSp>
        <p:grpSp>
          <p:nvGrpSpPr>
            <p:cNvPr id="5135" name="组合 35"/>
            <p:cNvGrpSpPr/>
            <p:nvPr/>
          </p:nvGrpSpPr>
          <p:grpSpPr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365" y="3558541"/>
                <a:ext cx="4745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836" y="3530023"/>
                <a:ext cx="335982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0" lang="zh-CN" altLang="en-US" sz="2800" b="1" kern="1200" cap="none" spc="0" normalizeH="0" baseline="0" noProof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6" name="矩形 46"/>
            <p:cNvSpPr/>
            <p:nvPr/>
          </p:nvSpPr>
          <p:spPr>
            <a:xfrm>
              <a:off x="6081160" y="2210204"/>
              <a:ext cx="1716283" cy="7830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marL="457200"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掌握常用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约束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498850" y="4818063"/>
            <a:ext cx="3009900" cy="1104900"/>
            <a:chOff x="5685823" y="4225925"/>
            <a:chExt cx="3010502" cy="1104900"/>
          </a:xfrm>
        </p:grpSpPr>
        <p:sp>
          <p:nvSpPr>
            <p:cNvPr id="5127" name="矩形 51"/>
            <p:cNvSpPr/>
            <p:nvPr/>
          </p:nvSpPr>
          <p:spPr>
            <a:xfrm>
              <a:off x="5868715" y="4359992"/>
              <a:ext cx="2036473" cy="7848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marL="457200" indent="-457200" algn="r" eaLnBrk="1" hangingPunct="1">
                <a:lnSpc>
                  <a:spcPct val="125000"/>
                </a:lnSpc>
                <a:buFont typeface="Calibri" panose="020F0502020204030204" pitchFamily="34" charset="0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字符集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457200" indent="-457200" algn="r" eaLnBrk="1" hangingPunct="1">
                <a:lnSpc>
                  <a:spcPct val="125000"/>
                </a:lnSpc>
                <a:buFont typeface="Calibri" panose="020F0502020204030204" pitchFamily="34" charset="0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设置与处理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5128" name="组合 38"/>
            <p:cNvGrpSpPr/>
            <p:nvPr/>
          </p:nvGrpSpPr>
          <p:grpSpPr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5132" name="直接连接符 39"/>
              <p:cNvCxnSpPr/>
              <p:nvPr/>
            </p:nvCxnSpPr>
            <p:spPr>
              <a:xfrm>
                <a:off x="860198" y="2352244"/>
                <a:ext cx="372267" cy="652213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33" name="直接连接符 40"/>
              <p:cNvCxnSpPr/>
              <p:nvPr/>
            </p:nvCxnSpPr>
            <p:spPr>
              <a:xfrm rot="-10800000" flipH="1">
                <a:off x="1222939" y="3004457"/>
                <a:ext cx="2382934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oval" w="med" len="med"/>
              </a:ln>
            </p:spPr>
          </p:cxnSp>
        </p:grpSp>
        <p:grpSp>
          <p:nvGrpSpPr>
            <p:cNvPr id="5129" name="组合 63"/>
            <p:cNvGrpSpPr/>
            <p:nvPr/>
          </p:nvGrpSpPr>
          <p:grpSpPr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65" name="椭圆 64"/>
              <p:cNvSpPr/>
              <p:nvPr/>
            </p:nvSpPr>
            <p:spPr bwMode="auto">
              <a:xfrm>
                <a:off x="1232465" y="3558997"/>
                <a:ext cx="474510" cy="474069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305712" y="3533629"/>
                <a:ext cx="335978" cy="5232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kumimoji="0" lang="zh-CN" altLang="en-US" sz="2800" b="1" kern="1200" cap="none" spc="0" normalizeH="0" baseline="0" noProof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6883" y="236378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805" name="矩形 3"/>
          <p:cNvSpPr/>
          <p:nvPr/>
        </p:nvSpPr>
        <p:spPr>
          <a:xfrm>
            <a:off x="1112520" y="3130550"/>
            <a:ext cx="4572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SET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类型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zh-CN" dirty="0">
                <a:latin typeface="Arial" panose="020B0604020202020204" pitchFamily="34" charset="0"/>
              </a:rPr>
              <a:t>保存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字符串</a:t>
            </a:r>
            <a:r>
              <a:rPr lang="zh-CN" altLang="zh-CN" dirty="0">
                <a:latin typeface="Arial" panose="020B0604020202020204" pitchFamily="34" charset="0"/>
              </a:rPr>
              <a:t>对象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9" name="圆角矩形 2"/>
          <p:cNvSpPr>
            <a:spLocks noChangeArrowheads="1"/>
          </p:cNvSpPr>
          <p:nvPr/>
        </p:nvSpPr>
        <p:spPr bwMode="auto">
          <a:xfrm>
            <a:off x="2398395" y="3881438"/>
            <a:ext cx="3886200" cy="6286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2328545" y="4021138"/>
            <a:ext cx="4048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SET(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, …,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3"/>
          <p:cNvSpPr/>
          <p:nvPr/>
        </p:nvSpPr>
        <p:spPr>
          <a:xfrm>
            <a:off x="918845" y="4894263"/>
            <a:ext cx="7770813" cy="922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b="1" u="sng" dirty="0">
                <a:solidFill>
                  <a:srgbClr val="0D74C9"/>
                </a:solidFill>
                <a:latin typeface="Arial" panose="020B0604020202020204" pitchFamily="34" charset="0"/>
              </a:rPr>
              <a:t>SET</a:t>
            </a:r>
            <a:r>
              <a:rPr lang="zh-CN" altLang="zh-CN" b="1" u="sng" dirty="0">
                <a:solidFill>
                  <a:srgbClr val="0D74C9"/>
                </a:solidFill>
                <a:latin typeface="Arial" panose="020B0604020202020204" pitchFamily="34" charset="0"/>
              </a:rPr>
              <a:t>与</a:t>
            </a:r>
            <a:r>
              <a:rPr lang="en-US" altLang="zh-CN" b="1" u="sng" dirty="0">
                <a:solidFill>
                  <a:srgbClr val="0D74C9"/>
                </a:solidFill>
                <a:latin typeface="Arial" panose="020B0604020202020204" pitchFamily="34" charset="0"/>
              </a:rPr>
              <a:t>ENUM</a:t>
            </a:r>
            <a:r>
              <a:rPr lang="zh-CN" altLang="zh-CN" b="1" u="sng" dirty="0">
                <a:solidFill>
                  <a:srgbClr val="0D74C9"/>
                </a:solidFill>
                <a:latin typeface="Arial" panose="020B0604020202020204" pitchFamily="34" charset="0"/>
              </a:rPr>
              <a:t>的区别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它可以从列表中选择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一个或多个值</a:t>
            </a:r>
            <a:r>
              <a:rPr lang="zh-CN" altLang="zh-CN" dirty="0">
                <a:latin typeface="Arial" panose="020B0604020202020204" pitchFamily="34" charset="0"/>
              </a:rPr>
              <a:t>来保存，多个值之间用逗号“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zh-CN" dirty="0">
                <a:latin typeface="Arial" panose="020B0604020202020204" pitchFamily="34" charset="0"/>
              </a:rPr>
              <a:t>”分隔。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grpSp>
        <p:nvGrpSpPr>
          <p:cNvPr id="6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8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  <p:bldP spid="9" grpId="0" bldLvl="0" animBg="1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4"/>
          <p:cNvGrpSpPr/>
          <p:nvPr/>
        </p:nvGrpSpPr>
        <p:grpSpPr>
          <a:xfrm>
            <a:off x="945833" y="2696845"/>
            <a:ext cx="7815262" cy="2492375"/>
            <a:chOff x="1240969" y="1994829"/>
            <a:chExt cx="7005597" cy="2494075"/>
          </a:xfrm>
        </p:grpSpPr>
        <p:sp>
          <p:nvSpPr>
            <p:cNvPr id="101385" name="矩形 2"/>
            <p:cNvSpPr/>
            <p:nvPr/>
          </p:nvSpPr>
          <p:spPr>
            <a:xfrm>
              <a:off x="1240969" y="2456831"/>
              <a:ext cx="7005597" cy="20320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400" dirty="0">
                  <a:latin typeface="Courier New" panose="02070309020205020404" pitchFamily="49" charset="0"/>
                </a:rPr>
                <a:t>创建表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CREATE TABLE my_set (hobby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SET('book', 'game', 'code')</a:t>
              </a: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插入</a:t>
              </a:r>
              <a:r>
                <a:rPr lang="en-US" altLang="zh-CN" sz="1400" dirty="0">
                  <a:latin typeface="Courier New" panose="02070309020205020404" pitchFamily="49" charset="0"/>
                </a:rPr>
                <a:t>3</a:t>
              </a:r>
              <a:r>
                <a:rPr lang="zh-CN" altLang="en-US" sz="1400" dirty="0">
                  <a:latin typeface="Courier New" panose="02070309020205020404" pitchFamily="49" charset="0"/>
                </a:rPr>
                <a:t>条测试记录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my_set VALUES(''), ('book'), ('</a:t>
              </a:r>
              <a:r>
                <a:rPr lang="en-US" altLang="zh-CN" sz="1400" dirty="0">
                  <a:highlight>
                    <a:srgbClr val="FFFF00"/>
                  </a:highlight>
                  <a:latin typeface="Courier New" panose="02070309020205020404" pitchFamily="49" charset="0"/>
                </a:rPr>
                <a:t>book,code</a:t>
              </a:r>
              <a:r>
                <a:rPr lang="en-US" altLang="zh-CN" sz="1400" dirty="0">
                  <a:latin typeface="Courier New" panose="02070309020205020404" pitchFamily="49" charset="0"/>
                </a:rPr>
                <a:t>');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③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查询记录，查询结果为“</a:t>
              </a:r>
              <a:r>
                <a:rPr lang="en-US" altLang="zh-CN" sz="1400" dirty="0">
                  <a:latin typeface="Courier New" panose="02070309020205020404" pitchFamily="49" charset="0"/>
                </a:rPr>
                <a:t>book,code”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* FROM my_set WHERE hobby = 'book,code';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101386" name="矩形 3"/>
            <p:cNvSpPr/>
            <p:nvPr/>
          </p:nvSpPr>
          <p:spPr>
            <a:xfrm>
              <a:off x="1495175" y="1994829"/>
              <a:ext cx="1401295" cy="3695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SET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使用示例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0513" y="3540125"/>
            <a:ext cx="655637" cy="657225"/>
            <a:chOff x="765530" y="3286093"/>
            <a:chExt cx="656530" cy="657462"/>
          </a:xfrm>
        </p:grpSpPr>
        <p:sp>
          <p:nvSpPr>
            <p:cNvPr id="101383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1384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3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960" y="5634355"/>
            <a:ext cx="2271395" cy="27559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 flipV="1">
            <a:off x="7247890" y="4479290"/>
            <a:ext cx="405765" cy="1041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0853" y="2471103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VARBINARY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endParaRPr kumimoji="0" lang="zh-CN" altLang="en-US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901" name="矩形 3"/>
          <p:cNvSpPr/>
          <p:nvPr/>
        </p:nvSpPr>
        <p:spPr>
          <a:xfrm>
            <a:off x="954088" y="3245803"/>
            <a:ext cx="6524625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BINARY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zh-CN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VARBINARY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zh-CN" dirty="0">
                <a:latin typeface="Arial" panose="020B0604020202020204" pitchFamily="34" charset="0"/>
              </a:rPr>
              <a:t>类型类似于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CHAR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zh-CN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VARCHAR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不同的是，它们所表示的是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二进制数据</a:t>
            </a:r>
            <a:r>
              <a:rPr lang="zh-CN" altLang="zh-CN" dirty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9" name="圆角矩形 2"/>
          <p:cNvSpPr>
            <a:spLocks noChangeArrowheads="1"/>
          </p:cNvSpPr>
          <p:nvPr/>
        </p:nvSpPr>
        <p:spPr bwMode="auto">
          <a:xfrm>
            <a:off x="1277938" y="4471353"/>
            <a:ext cx="4295775" cy="6270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3"/>
          <p:cNvSpPr/>
          <p:nvPr/>
        </p:nvSpPr>
        <p:spPr>
          <a:xfrm>
            <a:off x="1751013" y="4618990"/>
            <a:ext cx="342423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BINARY(M) </a:t>
            </a:r>
            <a:r>
              <a:rPr lang="zh-CN" altLang="zh-CN" dirty="0">
                <a:latin typeface="Arial" panose="020B0604020202020204" pitchFamily="34" charset="0"/>
              </a:rPr>
              <a:t>或</a:t>
            </a:r>
            <a:r>
              <a:rPr lang="en-US" altLang="zh-CN" dirty="0">
                <a:latin typeface="Arial" panose="020B0604020202020204" pitchFamily="34" charset="0"/>
              </a:rPr>
              <a:t> VARBINARY(M)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5088" y="5544503"/>
            <a:ext cx="389731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zh-CN" dirty="0">
                <a:latin typeface="Arial" panose="020B0604020202020204" pitchFamily="34" charset="0"/>
              </a:rPr>
              <a:t>二进制数据的最大字节长度。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0901" grpId="0"/>
      <p:bldP spid="9" grpId="0" bldLvl="0" animBg="1"/>
      <p:bldP spid="10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3403" y="242855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VARBINARY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endParaRPr kumimoji="0" lang="zh-CN" altLang="en-US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901" name="矩形 3"/>
          <p:cNvSpPr/>
          <p:nvPr/>
        </p:nvSpPr>
        <p:spPr>
          <a:xfrm>
            <a:off x="1036003" y="3203258"/>
            <a:ext cx="6524625" cy="2586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BINARY</a:t>
            </a:r>
            <a:r>
              <a:rPr lang="zh-CN" altLang="zh-CN" dirty="0">
                <a:latin typeface="Arial" panose="020B0604020202020204" pitchFamily="34" charset="0"/>
              </a:rPr>
              <a:t>类型的长度是固定的，如果数据的长度不足最大长度，将在数据的后面用“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\0</a:t>
            </a:r>
            <a:r>
              <a:rPr lang="zh-CN" altLang="zh-CN" dirty="0">
                <a:latin typeface="Arial" panose="020B0604020202020204" pitchFamily="34" charset="0"/>
              </a:rPr>
              <a:t>”补齐，最终达到指定长度。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例如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zh-CN" dirty="0">
                <a:latin typeface="Arial" panose="020B0604020202020204" pitchFamily="34" charset="0"/>
              </a:rPr>
              <a:t>数据类型为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BINARY(3)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当插入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a</a:t>
            </a:r>
            <a:r>
              <a:rPr lang="zh-CN" altLang="zh-CN" dirty="0">
                <a:latin typeface="Arial" panose="020B0604020202020204" pitchFamily="34" charset="0"/>
              </a:rPr>
              <a:t>时，实际存储的数据为“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a\0\0</a:t>
            </a:r>
            <a:r>
              <a:rPr lang="zh-CN" altLang="zh-CN" dirty="0">
                <a:latin typeface="Arial" panose="020B0604020202020204" pitchFamily="34" charset="0"/>
              </a:rPr>
              <a:t>”，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当插入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ab</a:t>
            </a:r>
            <a:r>
              <a:rPr lang="zh-CN" altLang="zh-CN" dirty="0">
                <a:latin typeface="Arial" panose="020B0604020202020204" pitchFamily="34" charset="0"/>
              </a:rPr>
              <a:t>时，实际存储的数据为“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ab\0</a:t>
            </a:r>
            <a:r>
              <a:rPr lang="zh-CN" altLang="zh-CN" dirty="0">
                <a:latin typeface="Arial" panose="020B0604020202020204" pitchFamily="34" charset="0"/>
              </a:rPr>
              <a:t>”。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grpSp>
        <p:nvGrpSpPr>
          <p:cNvPr id="6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1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charRg st="5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1">
                                            <p:txEl>
                                              <p:charRg st="56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charRg st="75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>
                                            <p:txEl>
                                              <p:charRg st="75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charRg st="98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1">
                                            <p:txEl>
                                              <p:charRg st="98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4"/>
          <p:cNvGrpSpPr/>
          <p:nvPr/>
        </p:nvGrpSpPr>
        <p:grpSpPr>
          <a:xfrm>
            <a:off x="945833" y="2409190"/>
            <a:ext cx="7815262" cy="3435350"/>
            <a:chOff x="1240969" y="1994829"/>
            <a:chExt cx="7005597" cy="3436988"/>
          </a:xfrm>
        </p:grpSpPr>
        <p:sp>
          <p:nvSpPr>
            <p:cNvPr id="104457" name="矩形 2"/>
            <p:cNvSpPr/>
            <p:nvPr/>
          </p:nvSpPr>
          <p:spPr>
            <a:xfrm>
              <a:off x="1240969" y="2456831"/>
              <a:ext cx="7005597" cy="29749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400" dirty="0">
                  <a:latin typeface="Courier New" panose="02070309020205020404" pitchFamily="49" charset="0"/>
                </a:rPr>
                <a:t>创建表，插入测试记录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CREATE TABLE my_binary (</a:t>
              </a:r>
              <a:r>
                <a:rPr lang="en-US" altLang="zh-CN" sz="1400" dirty="0">
                  <a:highlight>
                    <a:srgbClr val="00FF00"/>
                  </a:highlight>
                  <a:latin typeface="Courier New" panose="02070309020205020404" pitchFamily="49" charset="0"/>
                </a:rPr>
                <a:t>b1</a:t>
              </a:r>
              <a:r>
                <a:rPr lang="en-US" altLang="zh-CN" sz="1400" dirty="0">
                  <a:latin typeface="Courier New" panose="02070309020205020404" pitchFamily="49" charset="0"/>
                </a:rPr>
                <a:t>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BINARY(4)</a:t>
              </a:r>
              <a:r>
                <a:rPr lang="en-US" altLang="zh-CN" sz="1400" dirty="0">
                  <a:latin typeface="Courier New" panose="02070309020205020404" pitchFamily="49" charset="0"/>
                </a:rPr>
                <a:t>, </a:t>
              </a:r>
              <a:r>
                <a:rPr lang="en-US" altLang="zh-CN" sz="1400" dirty="0">
                  <a:highlight>
                    <a:srgbClr val="00FF00"/>
                  </a:highlight>
                  <a:latin typeface="Courier New" panose="02070309020205020404" pitchFamily="49" charset="0"/>
                </a:rPr>
                <a:t>b2</a:t>
              </a:r>
              <a:r>
                <a:rPr lang="en-US" altLang="zh-CN" sz="1400" dirty="0">
                  <a:latin typeface="Courier New" panose="02070309020205020404" pitchFamily="49" charset="0"/>
                </a:rPr>
                <a:t>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VARBINARY(4)</a:t>
              </a: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my_binary VALUES('abc', 'xyz');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查询记录，两次查询结果分别为“</a:t>
              </a:r>
              <a:r>
                <a:rPr lang="en-US" altLang="zh-CN" sz="1400" dirty="0">
                  <a:latin typeface="Courier New" panose="02070309020205020404" pitchFamily="49" charset="0"/>
                </a:rPr>
                <a:t>abc\0</a:t>
              </a:r>
              <a:r>
                <a:rPr lang="en-US" altLang="zh-CN" sz="1400" dirty="0">
                  <a:latin typeface="宋体" panose="02010600030101010101" pitchFamily="2" charset="-122"/>
                </a:rPr>
                <a:t>”</a:t>
              </a:r>
              <a:r>
                <a:rPr lang="zh-CN" altLang="en-US" sz="1400" dirty="0">
                  <a:latin typeface="Courier New" panose="02070309020205020404" pitchFamily="49" charset="0"/>
                </a:rPr>
                <a:t>和“</a:t>
              </a:r>
              <a:r>
                <a:rPr lang="en-US" altLang="zh-CN" sz="1400" dirty="0">
                  <a:latin typeface="Courier New" panose="02070309020205020404" pitchFamily="49" charset="0"/>
                </a:rPr>
                <a:t>xyz</a:t>
              </a:r>
              <a:r>
                <a:rPr lang="en-US" altLang="zh-CN" sz="1400" dirty="0">
                  <a:latin typeface="宋体" panose="02010600030101010101" pitchFamily="2" charset="-122"/>
                </a:rPr>
                <a:t>”</a:t>
              </a:r>
              <a:r>
                <a:rPr lang="zh-CN" altLang="en-US" sz="1400" dirty="0">
                  <a:latin typeface="Courier New" panose="02070309020205020404" pitchFamily="49" charset="0"/>
                </a:rPr>
                <a:t>（</a:t>
              </a:r>
              <a:r>
                <a:rPr lang="en-US" altLang="zh-CN" sz="1400" dirty="0">
                  <a:latin typeface="Courier New" panose="02070309020205020404" pitchFamily="49" charset="0"/>
                </a:rPr>
                <a:t>\0</a:t>
              </a:r>
              <a:r>
                <a:rPr lang="zh-CN" altLang="en-US" sz="1400" dirty="0">
                  <a:latin typeface="Courier New" panose="02070309020205020404" pitchFamily="49" charset="0"/>
                </a:rPr>
                <a:t>显示为空格）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b1 FROM my_binary WHERE b1 = 'abc</a:t>
              </a:r>
              <a:r>
                <a:rPr lang="en-US" altLang="zh-CN" sz="1400" dirty="0">
                  <a:highlight>
                    <a:srgbClr val="FFFF00"/>
                  </a:highlight>
                  <a:latin typeface="Courier New" panose="02070309020205020404" pitchFamily="49" charset="0"/>
                </a:rPr>
                <a:t>\0</a:t>
              </a:r>
              <a:r>
                <a:rPr lang="en-US" altLang="zh-CN" sz="1400" dirty="0">
                  <a:latin typeface="Courier New" panose="02070309020205020404" pitchFamily="49" charset="0"/>
                </a:rPr>
                <a:t>';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b2 FROM my_binary WHERE b2 = 'xyz';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③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查询记录，由于区分大小写，查询结果都为空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b1 FROM my_binary WHERE b1 = '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ABC</a:t>
              </a:r>
              <a:r>
                <a:rPr lang="en-US" altLang="zh-CN" sz="1400" dirty="0">
                  <a:latin typeface="Courier New" panose="02070309020205020404" pitchFamily="49" charset="0"/>
                </a:rPr>
                <a:t>\0';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b2 FROM my_binary WHERE b2 = '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XYZ</a:t>
              </a:r>
              <a:r>
                <a:rPr lang="en-US" altLang="zh-CN" sz="1400" dirty="0">
                  <a:latin typeface="Courier New" panose="02070309020205020404" pitchFamily="49" charset="0"/>
                </a:rPr>
                <a:t>';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104458" name="矩形 3"/>
            <p:cNvSpPr/>
            <p:nvPr/>
          </p:nvSpPr>
          <p:spPr>
            <a:xfrm>
              <a:off x="1495175" y="1994829"/>
              <a:ext cx="3364718" cy="3695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BINARY 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和 </a:t>
              </a:r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VARBINARY 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使用示例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0513" y="3540125"/>
            <a:ext cx="655637" cy="657225"/>
            <a:chOff x="765530" y="3286093"/>
            <a:chExt cx="656530" cy="657462"/>
          </a:xfrm>
        </p:grpSpPr>
        <p:sp>
          <p:nvSpPr>
            <p:cNvPr id="104455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4456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913" y="2125663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BLOB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endParaRPr kumimoji="0" lang="zh-CN" altLang="en-US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997" name="矩形 2"/>
          <p:cNvSpPr/>
          <p:nvPr/>
        </p:nvSpPr>
        <p:spPr>
          <a:xfrm>
            <a:off x="947738" y="2879725"/>
            <a:ext cx="48148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BLOB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类型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zh-CN" dirty="0">
                <a:latin typeface="Arial" panose="020B0604020202020204" pitchFamily="34" charset="0"/>
              </a:rPr>
              <a:t>保存数据量很大的二进制数据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93738" y="3548063"/>
          <a:ext cx="7446963" cy="1612900"/>
        </p:xfrm>
        <a:graphic>
          <a:graphicData uri="http://schemas.openxmlformats.org/drawingml/2006/table">
            <a:tbl>
              <a:tblPr firstRow="1" bandRow="1"/>
              <a:tblGrid>
                <a:gridCol w="1647707"/>
                <a:gridCol w="2065784"/>
                <a:gridCol w="1893633"/>
                <a:gridCol w="1839838"/>
              </a:tblGrid>
              <a:tr h="5376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数据类型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96" marR="6859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存储范围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96" marR="6859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285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+mn-ea"/>
                        </a:rPr>
                        <a:t>数据类型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96" marR="68596" marT="0" marB="0" anchor="ctr">
                    <a:lnL w="285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存储范围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6" marR="6859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537633">
                <a:tc>
                  <a:txBody>
                    <a:bodyPr/>
                    <a:lstStyle/>
                    <a:p>
                      <a:pPr marL="133350" indent="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TINYBLOB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0~2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</a:t>
                      </a: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字节</a:t>
                      </a:r>
                      <a:endParaRPr lang="zh-CN" sz="1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MEDIUMBLOB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ctr">
                    <a:lnL w="285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0~2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</a:t>
                      </a: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字节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</a:tr>
              <a:tr h="537633">
                <a:tc>
                  <a:txBody>
                    <a:bodyPr/>
                    <a:lstStyle/>
                    <a:p>
                      <a:pPr marL="133350" indent="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BLOB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0~2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</a:t>
                      </a: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字节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LONGBLOB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ctr">
                    <a:lnL w="285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0~2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32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</a:t>
                      </a: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字节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  <p:sp>
        <p:nvSpPr>
          <p:cNvPr id="85024" name="矩形 3"/>
          <p:cNvSpPr/>
          <p:nvPr/>
        </p:nvSpPr>
        <p:spPr>
          <a:xfrm>
            <a:off x="1035050" y="5516563"/>
            <a:ext cx="580390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BLOB</a:t>
            </a:r>
            <a:r>
              <a:rPr lang="zh-CN" altLang="zh-CN" dirty="0">
                <a:latin typeface="Arial" panose="020B0604020202020204" pitchFamily="34" charset="0"/>
              </a:rPr>
              <a:t>根据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二进制编码</a:t>
            </a:r>
            <a:r>
              <a:rPr lang="zh-CN" altLang="zh-CN" dirty="0">
                <a:latin typeface="Arial" panose="020B0604020202020204" pitchFamily="34" charset="0"/>
              </a:rPr>
              <a:t>进行比较和排序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TEXT</a:t>
            </a:r>
            <a:r>
              <a:rPr lang="zh-CN" altLang="zh-CN" dirty="0">
                <a:latin typeface="Arial" panose="020B0604020202020204" pitchFamily="34" charset="0"/>
              </a:rPr>
              <a:t>根据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文本模式</a:t>
            </a:r>
            <a:r>
              <a:rPr lang="zh-CN" altLang="zh-CN" dirty="0">
                <a:latin typeface="Arial" panose="020B0604020202020204" pitchFamily="34" charset="0"/>
              </a:rPr>
              <a:t>进行比较和排序。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grpSp>
        <p:nvGrpSpPr>
          <p:cNvPr id="6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2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>
                                            <p:txEl>
                                              <p:charRg st="2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24">
                                            <p:txEl>
                                              <p:charRg st="2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4997" grpId="0"/>
      <p:bldP spid="8502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4"/>
          <p:cNvGrpSpPr/>
          <p:nvPr/>
        </p:nvGrpSpPr>
        <p:grpSpPr>
          <a:xfrm>
            <a:off x="945833" y="2696845"/>
            <a:ext cx="7815262" cy="2816225"/>
            <a:chOff x="1240969" y="1994829"/>
            <a:chExt cx="7005597" cy="2817490"/>
          </a:xfrm>
        </p:grpSpPr>
        <p:sp>
          <p:nvSpPr>
            <p:cNvPr id="106505" name="矩形 2"/>
            <p:cNvSpPr/>
            <p:nvPr/>
          </p:nvSpPr>
          <p:spPr>
            <a:xfrm>
              <a:off x="1240969" y="2456831"/>
              <a:ext cx="7005597" cy="23554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400" dirty="0">
                  <a:latin typeface="Courier New" panose="02070309020205020404" pitchFamily="49" charset="0"/>
                </a:rPr>
                <a:t>创建表，插入测试记录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CREATE TABLE my_blob (b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BLOB</a:t>
              </a: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my_blob VALUES('data');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查询记录，查询结果为“</a:t>
              </a:r>
              <a:r>
                <a:rPr lang="en-US" altLang="zh-CN" sz="1400" dirty="0">
                  <a:latin typeface="Courier New" panose="02070309020205020404" pitchFamily="49" charset="0"/>
                </a:rPr>
                <a:t>data”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b FROM my_blob WHERE b = 'data';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③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查询记录，由于</a:t>
              </a:r>
              <a:r>
                <a:rPr lang="zh-CN" altLang="en-US" sz="1400" dirty="0">
                  <a:highlight>
                    <a:srgbClr val="FFFF00"/>
                  </a:highlight>
                  <a:latin typeface="Courier New" panose="02070309020205020404" pitchFamily="49" charset="0"/>
                </a:rPr>
                <a:t>区分大小写</a:t>
              </a:r>
              <a:r>
                <a:rPr lang="zh-CN" altLang="en-US" sz="1400" dirty="0">
                  <a:latin typeface="Courier New" panose="02070309020205020404" pitchFamily="49" charset="0"/>
                </a:rPr>
                <a:t>，查询结果为空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b FROM my_blob WHERE b = '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400" dirty="0">
                  <a:latin typeface="Courier New" panose="02070309020205020404" pitchFamily="49" charset="0"/>
                </a:rPr>
                <a:t>';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106506" name="矩形 3"/>
            <p:cNvSpPr/>
            <p:nvPr/>
          </p:nvSpPr>
          <p:spPr>
            <a:xfrm>
              <a:off x="1495175" y="1994829"/>
              <a:ext cx="1585222" cy="3694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BLOB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使用示例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0513" y="3540125"/>
            <a:ext cx="655637" cy="657225"/>
            <a:chOff x="765530" y="3286093"/>
            <a:chExt cx="656530" cy="657462"/>
          </a:xfrm>
        </p:grpSpPr>
        <p:sp>
          <p:nvSpPr>
            <p:cNvPr id="106503" name="等腰三角形 14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6504" name="等腰三角形 15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107527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044" name="矩形 2"/>
          <p:cNvSpPr/>
          <p:nvPr/>
        </p:nvSpPr>
        <p:spPr>
          <a:xfrm>
            <a:off x="1015365" y="3651568"/>
            <a:ext cx="6232525" cy="922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b="1" u="sng" dirty="0">
                <a:solidFill>
                  <a:srgbClr val="0D74C9"/>
                </a:solidFill>
                <a:latin typeface="Arial" panose="020B0604020202020204" pitchFamily="34" charset="0"/>
              </a:rPr>
              <a:t>作用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</a:rPr>
              <a:t>JSON</a:t>
            </a:r>
            <a:r>
              <a:rPr lang="zh-CN" altLang="zh-CN" dirty="0">
                <a:latin typeface="Arial" panose="020B0604020202020204" pitchFamily="34" charset="0"/>
              </a:rPr>
              <a:t>是一种轻量级的数据交换格式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u="sng" dirty="0">
                <a:solidFill>
                  <a:srgbClr val="0D74C9"/>
                </a:solidFill>
                <a:latin typeface="Arial" panose="020B0604020202020204" pitchFamily="34" charset="0"/>
              </a:rPr>
              <a:t>由来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zh-CN" dirty="0">
                <a:latin typeface="Arial" panose="020B0604020202020204" pitchFamily="34" charset="0"/>
              </a:rPr>
              <a:t>由</a:t>
            </a:r>
            <a:r>
              <a:rPr lang="en-US" altLang="zh-CN" dirty="0">
                <a:latin typeface="Arial" panose="020B0604020202020204" pitchFamily="34" charset="0"/>
              </a:rPr>
              <a:t>JavaScript</a:t>
            </a:r>
            <a:r>
              <a:rPr lang="zh-CN" altLang="zh-CN" dirty="0">
                <a:latin typeface="Arial" panose="020B0604020202020204" pitchFamily="34" charset="0"/>
              </a:rPr>
              <a:t>语言发展而来，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其本质是一个字符串</a:t>
            </a:r>
            <a:r>
              <a:rPr lang="zh-CN" altLang="zh-CN" dirty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矩形 38"/>
          <p:cNvSpPr>
            <a:spLocks noChangeArrowheads="1"/>
          </p:cNvSpPr>
          <p:nvPr/>
        </p:nvSpPr>
        <p:spPr bwMode="auto">
          <a:xfrm>
            <a:off x="592773" y="2351405"/>
            <a:ext cx="587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JSON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数据类型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5365" y="3084830"/>
            <a:ext cx="56229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MySQL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从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5.7.8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版本开始提供了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JSON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数据类型。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charRg st="2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4">
                                            <p:txEl>
                                              <p:charRg st="21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build="p"/>
      <p:bldP spid="13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8547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108552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38"/>
          <p:cNvSpPr>
            <a:spLocks noChangeArrowheads="1"/>
          </p:cNvSpPr>
          <p:nvPr/>
        </p:nvSpPr>
        <p:spPr bwMode="auto">
          <a:xfrm>
            <a:off x="421958" y="2292350"/>
            <a:ext cx="587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JSON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数据类型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9808" y="2967038"/>
            <a:ext cx="520065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MySQL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中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JSON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类型值常见的表现方式有两种，分别为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JSON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数组</a:t>
            </a:r>
            <a:r>
              <a:rPr lang="en-US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JSON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对象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圆角矩形 2"/>
          <p:cNvSpPr>
            <a:spLocks noChangeArrowheads="1"/>
          </p:cNvSpPr>
          <p:nvPr/>
        </p:nvSpPr>
        <p:spPr bwMode="auto">
          <a:xfrm>
            <a:off x="2079308" y="4103688"/>
            <a:ext cx="4294188" cy="2122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671445" y="4252913"/>
            <a:ext cx="34448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# ①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", 10, null, true, false]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# ②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{"k1": "value", "k2": 10}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bldLvl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9571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109579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4"/>
          <p:cNvGrpSpPr/>
          <p:nvPr/>
        </p:nvGrpSpPr>
        <p:grpSpPr>
          <a:xfrm>
            <a:off x="935038" y="2197100"/>
            <a:ext cx="7815262" cy="3854450"/>
            <a:chOff x="1240969" y="1994829"/>
            <a:chExt cx="7005597" cy="3856488"/>
          </a:xfrm>
        </p:grpSpPr>
        <p:sp>
          <p:nvSpPr>
            <p:cNvPr id="109577" name="矩形 2"/>
            <p:cNvSpPr/>
            <p:nvPr/>
          </p:nvSpPr>
          <p:spPr>
            <a:xfrm>
              <a:off x="1240969" y="2456831"/>
              <a:ext cx="7005597" cy="33944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200" dirty="0">
                  <a:latin typeface="Courier New" panose="02070309020205020404" pitchFamily="49" charset="0"/>
                </a:rPr>
                <a:t>创建表，插入测试记录</a:t>
              </a:r>
              <a:endParaRPr lang="zh-CN" altLang="en-US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mysql&gt; CREATE TABLE my_json (j1 </a:t>
              </a:r>
              <a:r>
                <a:rPr lang="en-US" altLang="zh-CN" sz="12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JSON</a:t>
              </a:r>
              <a:r>
                <a:rPr lang="en-US" altLang="zh-CN" sz="1200" dirty="0">
                  <a:latin typeface="Courier New" panose="02070309020205020404" pitchFamily="49" charset="0"/>
                </a:rPr>
                <a:t>, j2 </a:t>
              </a:r>
              <a:r>
                <a:rPr lang="en-US" altLang="zh-CN" sz="12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JSON</a:t>
              </a:r>
              <a:r>
                <a:rPr lang="en-US" altLang="zh-CN" sz="1200" dirty="0">
                  <a:latin typeface="Courier New" panose="02070309020205020404" pitchFamily="49" charset="0"/>
                </a:rPr>
                <a:t>);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mysql&gt; INSERT INTO my_json VALUES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    -&gt; ('{"k1": "value", "k2": 10}', '["run", "sing"]');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200" dirty="0">
                  <a:latin typeface="Courier New" panose="02070309020205020404" pitchFamily="49" charset="0"/>
                </a:rPr>
                <a:t>查询记录</a:t>
              </a:r>
              <a:endParaRPr lang="zh-CN" altLang="en-US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mysql&gt; SELECT * FROM my_json;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+---------------------------+-----------------+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| j1                        | j2              |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+---------------------------+-----------------+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| {"k1": "value", "k2": 10} | ["run", "sing"] |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+---------------------------+-----------------+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1 row in set (0.00 sec)</a:t>
              </a:r>
              <a:endParaRPr lang="en-US" altLang="zh-CN" sz="1200" dirty="0">
                <a:latin typeface="Courier New" panose="02070309020205020404" pitchFamily="49" charset="0"/>
              </a:endParaRPr>
            </a:p>
          </p:txBody>
        </p:sp>
        <p:sp>
          <p:nvSpPr>
            <p:cNvPr id="109578" name="矩形 3"/>
            <p:cNvSpPr/>
            <p:nvPr/>
          </p:nvSpPr>
          <p:spPr>
            <a:xfrm>
              <a:off x="1495175" y="1994829"/>
              <a:ext cx="1978942" cy="3695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JSON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类型使用示例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0513" y="3635375"/>
            <a:ext cx="655637" cy="657225"/>
            <a:chOff x="765530" y="3286093"/>
            <a:chExt cx="656530" cy="657462"/>
          </a:xfrm>
        </p:grpSpPr>
        <p:sp>
          <p:nvSpPr>
            <p:cNvPr id="109575" name="等腰三角形 14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9576" name="等腰三角形 15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1657350" y="153988"/>
            <a:ext cx="4716463" cy="776287"/>
          </a:xfrm>
          <a:noFill/>
          <a:ln>
            <a:noFill/>
          </a:ln>
        </p:spPr>
        <p:txBody>
          <a:bodyPr anchor="ctr" anchorCtr="0"/>
          <a:p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147" name="TextBox 126">
            <a:hlinkClick r:id="rId1" action="ppaction://hlinksldjump"/>
          </p:cNvPr>
          <p:cNvSpPr txBox="1"/>
          <p:nvPr/>
        </p:nvSpPr>
        <p:spPr>
          <a:xfrm>
            <a:off x="3802063" y="3098800"/>
            <a:ext cx="33797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126">
            <a:hlinkClick r:id="rId2" action="ppaction://hlinksldjump"/>
          </p:cNvPr>
          <p:cNvSpPr txBox="1"/>
          <p:nvPr/>
        </p:nvSpPr>
        <p:spPr>
          <a:xfrm>
            <a:off x="2709863" y="1784350"/>
            <a:ext cx="352583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/>
          <p:nvPr/>
        </p:nvSpPr>
        <p:spPr>
          <a:xfrm flipH="1">
            <a:off x="3676650" y="257651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表的约束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1" name="组合 111"/>
          <p:cNvGrpSpPr/>
          <p:nvPr/>
        </p:nvGrpSpPr>
        <p:grpSpPr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76" name="组合 112"/>
            <p:cNvGrpSpPr/>
            <p:nvPr/>
          </p:nvGrpSpPr>
          <p:grpSpPr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rPr>
                  <a:t>3.2</a:t>
                </a:r>
                <a:endPara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86163" y="2060392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汉仪综艺体简" panose="02010609000101010101" pitchFamily="49" charset="-122"/>
                <a:cs typeface="+mn-cs"/>
              </a:endParaRPr>
            </a:p>
          </p:txBody>
        </p:sp>
      </p:grpSp>
      <p:grpSp>
        <p:nvGrpSpPr>
          <p:cNvPr id="6152" name="4.1"/>
          <p:cNvGrpSpPr/>
          <p:nvPr/>
        </p:nvGrpSpPr>
        <p:grpSpPr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6169" name="组合 29"/>
            <p:cNvGrpSpPr/>
            <p:nvPr/>
          </p:nvGrpSpPr>
          <p:grpSpPr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72" name="组合 31"/>
              <p:cNvGrpSpPr/>
              <p:nvPr/>
            </p:nvGrpSpPr>
            <p:grpSpPr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汉仪综艺体简" panose="02010609000101010101" pitchFamily="49" charset="-122"/>
                      <a:cs typeface="+mn-cs"/>
                    </a:rPr>
                    <a:t>3.1</a:t>
                  </a:r>
                  <a:endParaRPr kumimoji="0" lang="zh-CN" altLang="en-US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8" y="2061671"/>
                <a:ext cx="1207483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71" name="矩形 35"/>
            <p:cNvSpPr/>
            <p:nvPr/>
          </p:nvSpPr>
          <p:spPr>
            <a:xfrm>
              <a:off x="2717559" y="1286488"/>
              <a:ext cx="1415726" cy="4615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53" name="4.1"/>
          <p:cNvGrpSpPr/>
          <p:nvPr/>
        </p:nvGrpSpPr>
        <p:grpSpPr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62" name="组合 29"/>
            <p:cNvGrpSpPr/>
            <p:nvPr/>
          </p:nvGrpSpPr>
          <p:grpSpPr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5" name="组合 31"/>
              <p:cNvGrpSpPr/>
              <p:nvPr/>
            </p:nvGrpSpPr>
            <p:grpSpPr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汉仪综艺体简" panose="02010609000101010101" pitchFamily="49" charset="-122"/>
                      <a:cs typeface="+mn-cs"/>
                    </a:rPr>
                    <a:t>3.3</a:t>
                  </a:r>
                  <a:endParaRPr kumimoji="0" lang="zh-CN" altLang="en-US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73"/>
                <a:ext cx="1207483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4" name="矩形 35"/>
            <p:cNvSpPr/>
            <p:nvPr/>
          </p:nvSpPr>
          <p:spPr>
            <a:xfrm>
              <a:off x="2717559" y="1286488"/>
              <a:ext cx="1415726" cy="4615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自动增长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 bwMode="auto">
          <a:xfrm>
            <a:off x="3871913" y="5741988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5" name="矩形 36"/>
          <p:cNvSpPr/>
          <p:nvPr/>
        </p:nvSpPr>
        <p:spPr>
          <a:xfrm flipH="1">
            <a:off x="3776663" y="5238750"/>
            <a:ext cx="233838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字符集与校对集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6" name="组合 111"/>
          <p:cNvGrpSpPr/>
          <p:nvPr/>
        </p:nvGrpSpPr>
        <p:grpSpPr>
          <a:xfrm rot="-12767">
            <a:off x="2749550" y="5238750"/>
            <a:ext cx="884238" cy="954088"/>
            <a:chOff x="1936217" y="1275606"/>
            <a:chExt cx="1296545" cy="1728192"/>
          </a:xfrm>
        </p:grpSpPr>
        <p:grpSp>
          <p:nvGrpSpPr>
            <p:cNvPr id="6158" name="组合 112"/>
            <p:cNvGrpSpPr/>
            <p:nvPr/>
          </p:nvGrpSpPr>
          <p:grpSpPr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rPr>
                  <a:t>3.4</a:t>
                </a:r>
                <a:endPara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1960839" y="1347496"/>
                <a:ext cx="1189468" cy="1584414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</p:grpSp>
        <p:sp>
          <p:nvSpPr>
            <p:cNvPr id="36" name="圆角矩形 5"/>
            <p:cNvSpPr/>
            <p:nvPr/>
          </p:nvSpPr>
          <p:spPr>
            <a:xfrm>
              <a:off x="1881509" y="2060372"/>
              <a:ext cx="1294217" cy="937421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汉仪综艺体简" panose="02010609000101010101" pitchFamily="49" charset="-122"/>
                <a:cs typeface="+mn-cs"/>
              </a:endParaRPr>
            </a:p>
          </p:txBody>
        </p:sp>
      </p:grpSp>
      <p:sp>
        <p:nvSpPr>
          <p:cNvPr id="6157" name="TextBox 126">
            <a:hlinkClick r:id="rId1" action="ppaction://hlinksldjump"/>
          </p:cNvPr>
          <p:cNvSpPr txBox="1"/>
          <p:nvPr/>
        </p:nvSpPr>
        <p:spPr>
          <a:xfrm>
            <a:off x="3873500" y="5757863"/>
            <a:ext cx="3525838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点击查看本小节知识架构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657350" y="153988"/>
            <a:ext cx="4716463" cy="776287"/>
          </a:xfrm>
          <a:noFill/>
          <a:ln>
            <a:noFill/>
          </a:ln>
        </p:spPr>
        <p:txBody>
          <a:bodyPr anchor="ctr" anchorCtr="0"/>
          <a:p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知识架构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数据类型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3"/>
            <a:ext cx="2016125" cy="5178436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pic>
        <p:nvPicPr>
          <p:cNvPr id="7176" name="Picture 3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3" y="1593850"/>
            <a:ext cx="1622425" cy="5207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8" name="椭圆 7"/>
          <p:cNvSpPr/>
          <p:nvPr/>
        </p:nvSpPr>
        <p:spPr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1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sp>
        <p:nvSpPr>
          <p:cNvPr id="7180" name="TextBox 218"/>
          <p:cNvSpPr txBox="1"/>
          <p:nvPr/>
        </p:nvSpPr>
        <p:spPr>
          <a:xfrm>
            <a:off x="3063875" y="2608263"/>
            <a:ext cx="5095875" cy="3381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2" name="椭圆 11"/>
          <p:cNvSpPr/>
          <p:nvPr/>
        </p:nvSpPr>
        <p:spPr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2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sp>
        <p:nvSpPr>
          <p:cNvPr id="7184" name="TextBox 218"/>
          <p:cNvSpPr txBox="1"/>
          <p:nvPr/>
        </p:nvSpPr>
        <p:spPr>
          <a:xfrm>
            <a:off x="3063875" y="3292475"/>
            <a:ext cx="5095875" cy="3381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时间和日期类型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6" name="椭圆 15"/>
          <p:cNvSpPr/>
          <p:nvPr/>
        </p:nvSpPr>
        <p:spPr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3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sp>
        <p:nvSpPr>
          <p:cNvPr id="7188" name="TextBox 218"/>
          <p:cNvSpPr txBox="1"/>
          <p:nvPr/>
        </p:nvSpPr>
        <p:spPr>
          <a:xfrm>
            <a:off x="3076575" y="3976688"/>
            <a:ext cx="5095875" cy="3381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字符串类型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343025" y="2260600"/>
          <a:ext cx="6197600" cy="3444878"/>
        </p:xfrm>
        <a:graphic>
          <a:graphicData uri="http://schemas.openxmlformats.org/drawingml/2006/table">
            <a:tbl>
              <a:tblPr firstRow="1" bandRow="1"/>
              <a:tblGrid>
                <a:gridCol w="1851742"/>
                <a:gridCol w="4345858"/>
              </a:tblGrid>
              <a:tr h="377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数据类型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类型说明 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37728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CHAR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固定长度字符串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</a:tr>
              <a:tr h="37728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VARCHAR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可变长度字符串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37728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TEXT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1" indent="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大文本数据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7728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ENUM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枚举类型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37728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SET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1" indent="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字符串对象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26574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BINARY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固定长度的二进制数据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37728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VARBINARY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1" indent="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可变长度的二进制数据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7728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BLOB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0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二进制大对象（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Binary Large Object</a:t>
                      </a: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）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字符串类型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493" name="矩形 7"/>
          <p:cNvSpPr/>
          <p:nvPr/>
        </p:nvSpPr>
        <p:spPr>
          <a:xfrm>
            <a:off x="754063" y="2163763"/>
            <a:ext cx="607695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常用的字符串类型：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CHAR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zh-CN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VARCHAR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区别：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VARCHAR </a:t>
            </a:r>
            <a:r>
              <a:rPr lang="zh-CN" altLang="zh-CN" dirty="0">
                <a:latin typeface="Arial" panose="020B0604020202020204" pitchFamily="34" charset="0"/>
              </a:rPr>
              <a:t>可以存储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可变长度</a:t>
            </a:r>
            <a:r>
              <a:rPr lang="zh-CN" altLang="zh-CN" dirty="0">
                <a:latin typeface="Arial" panose="020B0604020202020204" pitchFamily="34" charset="0"/>
              </a:rPr>
              <a:t>的字符串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9" name="圆角矩形 10"/>
          <p:cNvSpPr/>
          <p:nvPr/>
        </p:nvSpPr>
        <p:spPr>
          <a:xfrm>
            <a:off x="1262063" y="3346450"/>
            <a:ext cx="5307012" cy="6762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00ACE6"/>
            </a:solidFill>
            <a:prstDash val="sysDot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矩形 11"/>
          <p:cNvSpPr/>
          <p:nvPr/>
        </p:nvSpPr>
        <p:spPr>
          <a:xfrm>
            <a:off x="1630363" y="3505200"/>
            <a:ext cx="46148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CHAR(M) </a:t>
            </a:r>
            <a:r>
              <a:rPr lang="zh-CN" altLang="zh-CN" dirty="0">
                <a:latin typeface="Arial" panose="020B0604020202020204" pitchFamily="34" charset="0"/>
              </a:rPr>
              <a:t>或</a:t>
            </a:r>
            <a:r>
              <a:rPr lang="en-US" altLang="zh-CN" dirty="0">
                <a:latin typeface="Arial" panose="020B0604020202020204" pitchFamily="34" charset="0"/>
              </a:rPr>
              <a:t> VARCHAR(M)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3496" name="矩形 2"/>
          <p:cNvSpPr/>
          <p:nvPr/>
        </p:nvSpPr>
        <p:spPr>
          <a:xfrm>
            <a:off x="1320800" y="4438650"/>
            <a:ext cx="33369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</a:rPr>
              <a:t>M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zh-CN" dirty="0">
                <a:latin typeface="Arial" panose="020B0604020202020204" pitchFamily="34" charset="0"/>
              </a:rPr>
              <a:t>字符串的最大长度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6564" name="矩形 28"/>
          <p:cNvSpPr/>
          <p:nvPr/>
        </p:nvSpPr>
        <p:spPr>
          <a:xfrm>
            <a:off x="754380" y="4927283"/>
            <a:ext cx="7996238" cy="1338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b="1" u="sng" dirty="0">
                <a:solidFill>
                  <a:srgbClr val="0D74C9"/>
                </a:solidFill>
                <a:latin typeface="Arial" panose="020B0604020202020204" pitchFamily="34" charset="0"/>
              </a:rPr>
              <a:t>空格问题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CHAR </a:t>
            </a:r>
            <a:r>
              <a:rPr lang="zh-CN" altLang="zh-CN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VARCHAR</a:t>
            </a:r>
            <a:r>
              <a:rPr lang="zh-CN" altLang="zh-CN" dirty="0">
                <a:latin typeface="Arial" panose="020B0604020202020204" pitchFamily="34" charset="0"/>
              </a:rPr>
              <a:t>类型在插入数据时，若字符串末尾有空格，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CHAR </a:t>
            </a:r>
            <a:r>
              <a:rPr lang="zh-CN" altLang="zh-CN" dirty="0">
                <a:latin typeface="Arial" panose="020B0604020202020204" pitchFamily="34" charset="0"/>
              </a:rPr>
              <a:t>类型会自动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去掉</a:t>
            </a:r>
            <a:r>
              <a:rPr lang="zh-CN" altLang="zh-CN" dirty="0">
                <a:latin typeface="Arial" panose="020B0604020202020204" pitchFamily="34" charset="0"/>
              </a:rPr>
              <a:t>空格后保存，而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VARCHAR</a:t>
            </a:r>
            <a:r>
              <a:rPr lang="zh-CN" altLang="zh-CN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TEXT </a:t>
            </a:r>
            <a:r>
              <a:rPr lang="zh-CN" altLang="zh-CN" dirty="0">
                <a:latin typeface="Arial" panose="020B0604020202020204" pitchFamily="34" charset="0"/>
              </a:rPr>
              <a:t>类型会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保留</a:t>
            </a:r>
            <a:r>
              <a:rPr lang="zh-CN" altLang="zh-CN" dirty="0">
                <a:latin typeface="Arial" panose="020B0604020202020204" pitchFamily="34" charset="0"/>
              </a:rPr>
              <a:t>空格。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charRg st="2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493">
                                            <p:txEl>
                                              <p:charRg st="2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uild="p"/>
      <p:bldP spid="9" grpId="0" bldLvl="0" animBg="1"/>
      <p:bldP spid="10" grpId="0"/>
      <p:bldP spid="63496" grpId="0"/>
      <p:bldP spid="665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字符串类型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97000" y="2152650"/>
          <a:ext cx="6197600" cy="2257425"/>
        </p:xfrm>
        <a:graphic>
          <a:graphicData uri="http://schemas.openxmlformats.org/drawingml/2006/table">
            <a:tbl>
              <a:tblPr firstRow="1" bandRow="1"/>
              <a:tblGrid>
                <a:gridCol w="1851742"/>
                <a:gridCol w="1990052"/>
                <a:gridCol w="2355806"/>
              </a:tblGrid>
              <a:tr h="4514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插入值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CHAR(4) </a:t>
                      </a:r>
                      <a:r>
                        <a:rPr lang="zh-CN" alt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存储需求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2" marR="685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VARCHAR(4) </a:t>
                      </a: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存储需求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1485">
                <a:tc>
                  <a:txBody>
                    <a:bodyPr/>
                    <a:lstStyle/>
                    <a:p>
                      <a:pPr marL="133350"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''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个字节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个字节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</a:tr>
              <a:tr h="451485">
                <a:tc>
                  <a:txBody>
                    <a:bodyPr/>
                    <a:lstStyle/>
                    <a:p>
                      <a:pPr marL="133350" indent="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'ab'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个字节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个字节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51485">
                <a:tc>
                  <a:txBody>
                    <a:bodyPr/>
                    <a:lstStyle/>
                    <a:p>
                      <a:pPr marL="133350" indent="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'abc'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个字节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个字节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1485">
                <a:tc>
                  <a:txBody>
                    <a:bodyPr/>
                    <a:lstStyle/>
                    <a:p>
                      <a:pPr marL="133350"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'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abcd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'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个字节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个字节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  <p:sp>
        <p:nvSpPr>
          <p:cNvPr id="64547" name="矩形 2"/>
          <p:cNvSpPr/>
          <p:nvPr/>
        </p:nvSpPr>
        <p:spPr>
          <a:xfrm>
            <a:off x="725488" y="4700588"/>
            <a:ext cx="774065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CHAR(4)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zh-CN" dirty="0">
                <a:latin typeface="Arial" panose="020B0604020202020204" pitchFamily="34" charset="0"/>
              </a:rPr>
              <a:t>无论插入值的长度是多少，占用的存储空间都是</a:t>
            </a:r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zh-CN" dirty="0">
                <a:latin typeface="Arial" panose="020B0604020202020204" pitchFamily="34" charset="0"/>
              </a:rPr>
              <a:t>个字节。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VARCHAR(4)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zh-CN" dirty="0">
                <a:latin typeface="Arial" panose="020B0604020202020204" pitchFamily="34" charset="0"/>
              </a:rPr>
              <a:t>占用的字节数为实际长度加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zh-CN" dirty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4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>
                                            <p:txEl>
                                              <p:charRg st="3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47">
                                            <p:txEl>
                                              <p:charRg st="35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字符串类型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541" name="矩形 3"/>
          <p:cNvSpPr/>
          <p:nvPr/>
        </p:nvSpPr>
        <p:spPr>
          <a:xfrm>
            <a:off x="1054100" y="2093913"/>
            <a:ext cx="5319713" cy="869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TEXT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类型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zh-CN" dirty="0">
                <a:latin typeface="Arial" panose="020B0604020202020204" pitchFamily="34" charset="0"/>
              </a:rPr>
              <a:t>保存大文本数据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例如，文章内容、评论等比较长的文本。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04863" y="3217863"/>
          <a:ext cx="7446963" cy="1612900"/>
        </p:xfrm>
        <a:graphic>
          <a:graphicData uri="http://schemas.openxmlformats.org/drawingml/2006/table">
            <a:tbl>
              <a:tblPr firstRow="1" bandRow="1"/>
              <a:tblGrid>
                <a:gridCol w="1647707"/>
                <a:gridCol w="2065784"/>
                <a:gridCol w="1893633"/>
                <a:gridCol w="1839838"/>
              </a:tblGrid>
              <a:tr h="5376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数据类型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96" marR="6859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存储范围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96" marR="6859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285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+mn-ea"/>
                        </a:rPr>
                        <a:t>数据类型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96" marR="68596" marT="0" marB="0" anchor="ctr">
                    <a:lnL w="285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存储范围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6" marR="6859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537633">
                <a:tc>
                  <a:txBody>
                    <a:bodyPr/>
                    <a:lstStyle/>
                    <a:p>
                      <a:pPr marL="133350" indent="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TINYTEXT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0~2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</a:t>
                      </a: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字节</a:t>
                      </a:r>
                      <a:endParaRPr lang="zh-CN" sz="1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MEDIUMTEXT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ctr">
                    <a:lnL w="285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0~2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</a:t>
                      </a: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字节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</a:tr>
              <a:tr h="537633">
                <a:tc>
                  <a:txBody>
                    <a:bodyPr/>
                    <a:lstStyle/>
                    <a:p>
                      <a:pPr marL="133350" indent="0"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TEXT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0~2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</a:t>
                      </a: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字节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LONGTEXT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ctr">
                    <a:lnL w="285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0~2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32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</a:t>
                      </a:r>
                      <a:r>
                        <a:rPr lang="zh-CN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字节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  <p:sp>
        <p:nvSpPr>
          <p:cNvPr id="65568" name="矩形 4"/>
          <p:cNvSpPr/>
          <p:nvPr/>
        </p:nvSpPr>
        <p:spPr>
          <a:xfrm>
            <a:off x="973138" y="5106988"/>
            <a:ext cx="7234237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dirty="0">
                <a:latin typeface="Arial" panose="020B0604020202020204" pitchFamily="34" charset="0"/>
              </a:rPr>
              <a:t>保存的最大字符数量取决于字符串实际占用的字节数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charRg st="16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1">
                                            <p:txEl>
                                              <p:charRg st="16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build="p"/>
      <p:bldP spid="655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2947" name="组合 17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82949" name="组合 18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下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留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心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564" name="矩形 28"/>
          <p:cNvSpPr>
            <a:spLocks noChangeArrowheads="1"/>
          </p:cNvSpPr>
          <p:nvPr/>
        </p:nvSpPr>
        <p:spPr bwMode="auto">
          <a:xfrm>
            <a:off x="649288" y="2249488"/>
            <a:ext cx="7761288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对于空格的比较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”等运算符对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CHAR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VARCHAR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TEXT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进行比较时，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字符串</a:t>
            </a:r>
            <a:r>
              <a:rPr kumimoji="0" lang="zh-CN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末尾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的空格会被</a:t>
            </a:r>
            <a:r>
              <a:rPr kumimoji="0" lang="zh-CN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忽略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例如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WHERE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查询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'a' 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字符串，查询结果中可能包含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后面有空格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的情况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若查询条件字符串末尾有空格（如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'a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），空格也会被忽略。</a:t>
            </a:r>
            <a:endParaRPr kumimoji="0" lang="zh-CN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charRg st="9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>
                                            <p:txEl>
                                              <p:charRg st="9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charRg st="4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4">
                                            <p:txEl>
                                              <p:charRg st="43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charRg st="5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64">
                                            <p:txEl>
                                              <p:charRg st="58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charRg st="6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4">
                                            <p:txEl>
                                              <p:charRg st="62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charRg st="10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4">
                                            <p:txEl>
                                              <p:charRg st="100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build="p"/>
    </p:bldLst>
  </p:timing>
</p:sld>
</file>

<file path=ppt/tags/tag1.xml><?xml version="1.0" encoding="utf-8"?>
<p:tagLst xmlns:p="http://schemas.openxmlformats.org/presentationml/2006/main">
  <p:tag name="GENSWF_SLIDE_TITLE" val="结束页"/>
  <p:tag name="GENSWF_ADVANCE_TIME" val="0.00"/>
  <p:tag name="ISPRING_SLIDE_INDENT_LEVEL" val="0"/>
  <p:tag name="ISPRING_CUSTOM_TIMING_USED" val="0"/>
</p:tagLst>
</file>

<file path=ppt/tags/tag2.xml><?xml version="1.0" encoding="utf-8"?>
<p:tagLst xmlns:p="http://schemas.openxmlformats.org/presentationml/2006/main">
  <p:tag name="ISPRING_RESOURCE_PATHS_HASH_PRESENTER" val="fbab0ff71f75388b47178f11794d46c26dce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600" smtClean="0">
            <a:solidFill>
              <a:schemeClr val="bg1">
                <a:lumMod val="95000"/>
              </a:schemeClr>
            </a:solidFill>
            <a:latin typeface="华文彩云" panose="02010800040101010101" pitchFamily="2" charset="-122"/>
            <a:ea typeface="华文彩云" panose="0201080004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6079</Words>
  <Application>WPS 演示</Application>
  <PresentationFormat>全屏显示(4:3)</PresentationFormat>
  <Paragraphs>662</Paragraphs>
  <Slides>30</Slides>
  <Notes>111</Notes>
  <HiddenSlides>4</HiddenSlides>
  <MMClips>0</MMClips>
  <ScaleCrop>false</ScaleCrop>
  <HeadingPairs>
    <vt:vector size="10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  <vt:variant>
        <vt:lpstr>自定义放映</vt:lpstr>
      </vt:variant>
      <vt:variant>
        <vt:i4>1</vt:i4>
      </vt:variant>
    </vt:vector>
  </HeadingPairs>
  <TitlesOfParts>
    <vt:vector size="51" baseType="lpstr">
      <vt:lpstr>Arial</vt:lpstr>
      <vt:lpstr>宋体</vt:lpstr>
      <vt:lpstr>Wingdings</vt:lpstr>
      <vt:lpstr>华文彩云</vt:lpstr>
      <vt:lpstr>微软雅黑</vt:lpstr>
      <vt:lpstr>方正舒体</vt:lpstr>
      <vt:lpstr>Calibri</vt:lpstr>
      <vt:lpstr>Calibri</vt:lpstr>
      <vt:lpstr>Times New Roman</vt:lpstr>
      <vt:lpstr>Cambria Math</vt:lpstr>
      <vt:lpstr>汉仪综艺体简</vt:lpstr>
      <vt:lpstr>Gulim</vt:lpstr>
      <vt:lpstr>Arial</vt:lpstr>
      <vt:lpstr>Times New Roman</vt:lpstr>
      <vt:lpstr>黑体</vt:lpstr>
      <vt:lpstr>Arial Unicode MS</vt:lpstr>
      <vt:lpstr>Courier New</vt:lpstr>
      <vt:lpstr>Malgun Gothic</vt:lpstr>
      <vt:lpstr>默认设计模板</vt:lpstr>
      <vt:lpstr>Excel.Chart.8</vt:lpstr>
      <vt:lpstr>第3章 数据类型与约束</vt:lpstr>
      <vt:lpstr>学习目标</vt:lpstr>
      <vt:lpstr>目录</vt:lpstr>
      <vt:lpstr>知识架构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房</cp:lastModifiedBy>
  <cp:revision>461</cp:revision>
  <dcterms:created xsi:type="dcterms:W3CDTF">2013-01-25T01:44:00Z</dcterms:created>
  <dcterms:modified xsi:type="dcterms:W3CDTF">2022-03-16T02:05:02Z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4E58971342F844AB89FB6605C594D9CD</vt:lpwstr>
  </property>
</Properties>
</file>