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591" r:id="rId3"/>
    <p:sldId id="362" r:id="rId5"/>
    <p:sldId id="363" r:id="rId6"/>
    <p:sldId id="364" r:id="rId7"/>
    <p:sldId id="366" r:id="rId8"/>
    <p:sldId id="367" r:id="rId9"/>
    <p:sldId id="374" r:id="rId10"/>
    <p:sldId id="375" r:id="rId11"/>
    <p:sldId id="376" r:id="rId12"/>
    <p:sldId id="379" r:id="rId13"/>
    <p:sldId id="380" r:id="rId14"/>
    <p:sldId id="381" r:id="rId15"/>
    <p:sldId id="386" r:id="rId16"/>
    <p:sldId id="389" r:id="rId17"/>
    <p:sldId id="390" r:id="rId18"/>
    <p:sldId id="391" r:id="rId19"/>
    <p:sldId id="394" r:id="rId20"/>
    <p:sldId id="406" r:id="rId21"/>
    <p:sldId id="420" r:id="rId22"/>
    <p:sldId id="421" r:id="rId23"/>
    <p:sldId id="422" r:id="rId24"/>
    <p:sldId id="423" r:id="rId25"/>
    <p:sldId id="436" r:id="rId26"/>
    <p:sldId id="531" r:id="rId27"/>
    <p:sldId id="532" r:id="rId28"/>
    <p:sldId id="535" r:id="rId29"/>
    <p:sldId id="537" r:id="rId30"/>
    <p:sldId id="539" r:id="rId31"/>
    <p:sldId id="542" r:id="rId32"/>
    <p:sldId id="544" r:id="rId33"/>
    <p:sldId id="547" r:id="rId34"/>
  </p:sldIdLst>
  <p:sldSz cx="9144000" cy="6858000" type="screen4x3"/>
  <p:notesSz cx="6858000" cy="9144000"/>
  <p:custShowLst>
    <p:custShow name="自定义放映 1" id="0">
      <p:sldLst/>
    </p:custShow>
  </p:custShowLst>
  <p:custDataLst>
    <p:tags r:id="rId3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3E3"/>
    <a:srgbClr val="FFFFFF"/>
    <a:srgbClr val="CBE3F2"/>
    <a:srgbClr val="BFC6E1"/>
    <a:srgbClr val="596B9D"/>
    <a:srgbClr val="F29111"/>
    <a:srgbClr val="0D74C9"/>
    <a:srgbClr val="BED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9545" autoAdjust="0"/>
  </p:normalViewPr>
  <p:slideViewPr>
    <p:cSldViewPr snapToGrid="0" snapToObjects="1">
      <p:cViewPr>
        <p:scale>
          <a:sx n="70" d="100"/>
          <a:sy n="70" d="100"/>
        </p:scale>
        <p:origin x="-1350" y="-540"/>
      </p:cViewPr>
      <p:guideLst>
        <p:guide orient="horz" pos="2113"/>
        <p:guide pos="2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BE0CB5-A72B-4E1C-9CE4-5181FAED0B7D}" type="datetimeFigureOut">
              <a:rPr lang="zh-CN" altLang="en-US"/>
            </a:fld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C0D08B-6894-4B58-AE8A-95D375709AB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50DB156-4F03-4716-9725-FDB684D169E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58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5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6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78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7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29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60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70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70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81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81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11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211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334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78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478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88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88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488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98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498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08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508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4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64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72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67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8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68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1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1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1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3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34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3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54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5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85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8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94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89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0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05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80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3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36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83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0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25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2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3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0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1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2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/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endParaRPr lang="zh-CN" altLang="en-US" sz="110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865" y="704850"/>
            <a:ext cx="46355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374900" y="713740"/>
            <a:ext cx="4304665" cy="1383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深圳信息职业技术学院</a:t>
            </a:r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6655" y="1597660"/>
            <a:ext cx="4291330" cy="103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8155" y="199390"/>
            <a:ext cx="8200390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490" y="6610985"/>
            <a:ext cx="1765300" cy="247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>
                <a:cs typeface="Times New Roman" panose="02020603050405020304" pitchFamily="18" charset="0"/>
              </a:rPr>
              <a:t>2.1 </a:t>
            </a:r>
            <a:r>
              <a:rPr lang="zh-CN" altLang="en-US" smtClean="0">
                <a:cs typeface="Times New Roman" panose="02020603050405020304" pitchFamily="18" charset="0"/>
              </a:rPr>
              <a:t>数据库操作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21523" y="344488"/>
            <a:ext cx="4703762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3-1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随堂练习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9"/>
          <p:cNvSpPr txBox="1"/>
          <p:nvPr/>
        </p:nvSpPr>
        <p:spPr>
          <a:xfrm>
            <a:off x="353695" y="1154430"/>
            <a:ext cx="8753475" cy="42462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r>
              <a:rPr 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要求：把下面的操作，依次完成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提交：word文档命名为【学号+姓名（3-1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）】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内容要求：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1.全屏copy，能反映出全部MySQL操作界面和sql命令内容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2.显示结果：全屏copy，要求对每一次的sql编程，实现“实践需求的一个小括号内容”后，都显示结果。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提交方式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提交截止时间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：本章结束后，下一章内容开始前。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1189038" y="2178050"/>
            <a:ext cx="7586662" cy="2492375"/>
            <a:chOff x="1240970" y="1994829"/>
            <a:chExt cx="6800023" cy="2494146"/>
          </a:xfrm>
        </p:grpSpPr>
        <p:sp>
          <p:nvSpPr>
            <p:cNvPr id="31753" name="矩形 2"/>
            <p:cNvSpPr/>
            <p:nvPr/>
          </p:nvSpPr>
          <p:spPr>
            <a:xfrm>
              <a:off x="1240970" y="2456831"/>
              <a:ext cx="6800023" cy="20321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创建表，选取</a:t>
              </a:r>
              <a:r>
                <a:rPr lang="en-US" altLang="zh-CN" sz="1400" dirty="0">
                  <a:latin typeface="Courier New" panose="02070309020205020404" pitchFamily="49" charset="0"/>
                </a:rPr>
                <a:t>DECIMAL</a:t>
              </a:r>
              <a:r>
                <a:rPr lang="zh-CN" altLang="en-US" sz="1400" dirty="0">
                  <a:latin typeface="Courier New" panose="02070309020205020404" pitchFamily="49" charset="0"/>
                </a:rPr>
                <a:t>类型进行测试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my_decimal (d1 DECIMAL(4,2), d2 DECIMAL(4,2));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0 rows affected (0.01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插入的小数部分超出范围时，会四舍五入并出现警告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my_decimal VALUES(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1.234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1.235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1 row affected,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 warnings</a:t>
              </a:r>
              <a:r>
                <a:rPr lang="en-US" altLang="zh-CN" sz="1400" dirty="0">
                  <a:latin typeface="Courier New" panose="02070309020205020404" pitchFamily="49" charset="0"/>
                </a:rPr>
                <a:t>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31754" name="矩形 3"/>
            <p:cNvSpPr/>
            <p:nvPr/>
          </p:nvSpPr>
          <p:spPr>
            <a:xfrm>
              <a:off x="1495175" y="1994829"/>
              <a:ext cx="3608346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观察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DECIMAL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超出精度时的保存结果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4513" y="3616325"/>
            <a:ext cx="655637" cy="657225"/>
            <a:chOff x="765530" y="3286093"/>
            <a:chExt cx="656530" cy="657462"/>
          </a:xfrm>
        </p:grpSpPr>
        <p:sp>
          <p:nvSpPr>
            <p:cNvPr id="31751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52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0713" y="3197225"/>
            <a:ext cx="655637" cy="657225"/>
            <a:chOff x="765530" y="3286093"/>
            <a:chExt cx="656530" cy="657462"/>
          </a:xfrm>
        </p:grpSpPr>
        <p:sp>
          <p:nvSpPr>
            <p:cNvPr id="32778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79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4" name="矩形 2"/>
          <p:cNvSpPr/>
          <p:nvPr/>
        </p:nvSpPr>
        <p:spPr>
          <a:xfrm>
            <a:off x="1265238" y="2220913"/>
            <a:ext cx="6729412" cy="2678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SHOW WARNINGS;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+-------+------+-----------------------------------------+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Level | Code | Message                                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+-------+------+-----------------------------------------+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Note  | 1265 |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Data truncated for column 'd1' at row 1</a:t>
            </a:r>
            <a:r>
              <a:rPr lang="en-US" altLang="zh-CN" sz="1400" dirty="0">
                <a:latin typeface="Courier New" panose="02070309020205020404" pitchFamily="49" charset="0"/>
              </a:rPr>
              <a:t>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Note  | 1265 |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Data truncated for column 'd2' at row 1</a:t>
            </a:r>
            <a:r>
              <a:rPr lang="en-US" altLang="zh-CN" sz="1400" dirty="0">
                <a:latin typeface="Courier New" panose="02070309020205020404" pitchFamily="49" charset="0"/>
              </a:rPr>
              <a:t>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+-------+------+-----------------------------------------+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2 rows in set (0.00 sec)</a:t>
            </a:r>
            <a:endParaRPr lang="zh-CN" altLang="en-US" sz="1400" dirty="0">
              <a:latin typeface="Courier New" panose="020703090202050204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68613" y="4191000"/>
            <a:ext cx="4513262" cy="1568450"/>
            <a:chOff x="3072078" y="4610100"/>
            <a:chExt cx="4512833" cy="1568342"/>
          </a:xfrm>
        </p:grpSpPr>
        <p:sp>
          <p:nvSpPr>
            <p:cNvPr id="32776" name="矩形 2"/>
            <p:cNvSpPr/>
            <p:nvPr/>
          </p:nvSpPr>
          <p:spPr>
            <a:xfrm>
              <a:off x="3072078" y="5308909"/>
              <a:ext cx="4512833" cy="869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50000"/>
                </a:lnSpc>
              </a:pPr>
              <a:r>
                <a:rPr lang="zh-CN" altLang="zh-CN" u="sng" dirty="0">
                  <a:latin typeface="Arial" panose="020B0604020202020204" pitchFamily="34" charset="0"/>
                </a:rPr>
                <a:t>若小数部分超出范围，会进行四舍五入，</a:t>
              </a:r>
              <a:endParaRPr lang="en-US" altLang="zh-CN" u="sng" dirty="0"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u="sng" dirty="0">
                  <a:latin typeface="Arial" panose="020B0604020202020204" pitchFamily="34" charset="0"/>
                </a:rPr>
                <a:t>并出现</a:t>
              </a:r>
              <a:r>
                <a:rPr lang="en-US" altLang="zh-CN" u="sng" dirty="0">
                  <a:latin typeface="Arial" panose="020B0604020202020204" pitchFamily="34" charset="0"/>
                </a:rPr>
                <a:t>Data truncated</a:t>
              </a:r>
              <a:r>
                <a:rPr lang="zh-CN" altLang="zh-CN" u="sng" dirty="0">
                  <a:latin typeface="Arial" panose="020B0604020202020204" pitchFamily="34" charset="0"/>
                </a:rPr>
                <a:t>（数据截断）警告</a:t>
              </a:r>
              <a:r>
                <a:rPr lang="zh-CN" altLang="en-US" u="sng" dirty="0">
                  <a:latin typeface="Arial" panose="020B0604020202020204" pitchFamily="34" charset="0"/>
                </a:rPr>
                <a:t>。</a:t>
              </a:r>
              <a:endParaRPr lang="zh-CN" altLang="en-US" u="sng" dirty="0">
                <a:latin typeface="Arial" panose="020B0604020202020204" pitchFamily="34" charset="0"/>
              </a:endParaRPr>
            </a:p>
          </p:txBody>
        </p:sp>
        <p:cxnSp>
          <p:nvCxnSpPr>
            <p:cNvPr id="32777" name="直接箭头连接符 4"/>
            <p:cNvCxnSpPr>
              <a:stCxn id="32776" idx="0"/>
            </p:cNvCxnSpPr>
            <p:nvPr/>
          </p:nvCxnSpPr>
          <p:spPr>
            <a:xfrm flipV="1">
              <a:off x="5328495" y="4610100"/>
              <a:ext cx="423332" cy="698809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96913" y="3171825"/>
            <a:ext cx="655637" cy="657225"/>
            <a:chOff x="765530" y="3286093"/>
            <a:chExt cx="656530" cy="657462"/>
          </a:xfrm>
        </p:grpSpPr>
        <p:sp>
          <p:nvSpPr>
            <p:cNvPr id="33802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03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6" name="矩形 2"/>
          <p:cNvSpPr/>
          <p:nvPr/>
        </p:nvSpPr>
        <p:spPr>
          <a:xfrm>
            <a:off x="1341438" y="2195513"/>
            <a:ext cx="7213600" cy="364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③ </a:t>
            </a:r>
            <a:r>
              <a:rPr lang="zh-CN" altLang="en-US" sz="1400" dirty="0">
                <a:latin typeface="Courier New" panose="02070309020205020404" pitchFamily="49" charset="0"/>
              </a:rPr>
              <a:t>插入的小数部分四舍五入导致整数部分进位时，插入失败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INSERT INTO my_decimal VALUES(99.99, 99.999);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ERROR 1264 (22003):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Out of range value for column 'd2' at row 1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④ </a:t>
            </a:r>
            <a:r>
              <a:rPr lang="zh-CN" altLang="en-US" sz="1400" dirty="0">
                <a:latin typeface="Courier New" panose="02070309020205020404" pitchFamily="49" charset="0"/>
              </a:rPr>
              <a:t>查询结果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SELECT * FROM my_decimal;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d1   | d2  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1.23 | 1.24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1 row in set (0.00 sec)</a:t>
            </a:r>
            <a:endParaRPr lang="zh-CN" altLang="en-US" sz="1400" dirty="0">
              <a:latin typeface="Courier New" panose="02070309020205020404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08463" y="3365500"/>
            <a:ext cx="4572000" cy="1625600"/>
            <a:chOff x="4335780" y="3810000"/>
            <a:chExt cx="4572000" cy="1625718"/>
          </a:xfrm>
        </p:grpSpPr>
        <p:sp>
          <p:nvSpPr>
            <p:cNvPr id="33800" name="矩形 4"/>
            <p:cNvSpPr/>
            <p:nvPr/>
          </p:nvSpPr>
          <p:spPr>
            <a:xfrm>
              <a:off x="4335780" y="4566185"/>
              <a:ext cx="4572000" cy="869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50000"/>
                </a:lnSpc>
              </a:pPr>
              <a:r>
                <a:rPr lang="zh-CN" altLang="zh-CN" u="sng" dirty="0">
                  <a:latin typeface="Arial" panose="020B0604020202020204" pitchFamily="34" charset="0"/>
                </a:rPr>
                <a:t>若整数部分超出范围，数据会插入失败，</a:t>
              </a:r>
              <a:endParaRPr lang="en-US" altLang="zh-CN" u="sng" dirty="0"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u="sng" dirty="0">
                  <a:latin typeface="Arial" panose="020B0604020202020204" pitchFamily="34" charset="0"/>
                </a:rPr>
                <a:t>提示</a:t>
              </a:r>
              <a:r>
                <a:rPr lang="en-US" altLang="zh-CN" u="sng" dirty="0">
                  <a:latin typeface="Arial" panose="020B0604020202020204" pitchFamily="34" charset="0"/>
                </a:rPr>
                <a:t>Out of range value</a:t>
              </a:r>
              <a:r>
                <a:rPr lang="zh-CN" altLang="zh-CN" u="sng" dirty="0">
                  <a:latin typeface="Arial" panose="020B0604020202020204" pitchFamily="34" charset="0"/>
                </a:rPr>
                <a:t>（超出取值范围）</a:t>
              </a:r>
              <a:endParaRPr lang="zh-CN" altLang="en-US" u="sng" dirty="0">
                <a:latin typeface="Arial" panose="020B0604020202020204" pitchFamily="34" charset="0"/>
              </a:endParaRPr>
            </a:p>
          </p:txBody>
        </p:sp>
        <p:cxnSp>
          <p:nvCxnSpPr>
            <p:cNvPr id="33801" name="直接箭头连接符 6"/>
            <p:cNvCxnSpPr/>
            <p:nvPr/>
          </p:nvCxnSpPr>
          <p:spPr>
            <a:xfrm flipH="1" flipV="1">
              <a:off x="6124575" y="3810000"/>
              <a:ext cx="228600" cy="691881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1468438" y="2038350"/>
            <a:ext cx="6729412" cy="4083050"/>
            <a:chOff x="1240970" y="1994829"/>
            <a:chExt cx="6031660" cy="4083557"/>
          </a:xfrm>
        </p:grpSpPr>
        <p:sp>
          <p:nvSpPr>
            <p:cNvPr id="38921" name="矩形 2"/>
            <p:cNvSpPr/>
            <p:nvPr/>
          </p:nvSpPr>
          <p:spPr>
            <a:xfrm>
              <a:off x="1240970" y="2456831"/>
              <a:ext cx="6031660" cy="36215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获取字符“</a:t>
              </a:r>
              <a:r>
                <a:rPr lang="en-US" altLang="zh-CN" sz="1400" dirty="0">
                  <a:latin typeface="Courier New" panose="02070309020205020404" pitchFamily="49" charset="0"/>
                </a:rPr>
                <a:t>A</a:t>
              </a:r>
              <a:r>
                <a:rPr lang="en-US" altLang="zh-CN" sz="1400" dirty="0">
                  <a:latin typeface="宋体" panose="02010600030101010101" pitchFamily="2" charset="-122"/>
                </a:rPr>
                <a:t>”</a:t>
              </a:r>
              <a:r>
                <a:rPr lang="zh-CN" altLang="en-US" sz="1400" dirty="0">
                  <a:latin typeface="Courier New" panose="02070309020205020404" pitchFamily="49" charset="0"/>
                </a:rPr>
                <a:t>的</a:t>
              </a:r>
              <a:r>
                <a:rPr lang="en-US" altLang="zh-CN" sz="1400" dirty="0">
                  <a:latin typeface="Courier New" panose="02070309020205020404" pitchFamily="49" charset="0"/>
                </a:rPr>
                <a:t>ASCII</a:t>
              </a:r>
              <a:r>
                <a:rPr lang="zh-CN" altLang="en-US" sz="1400" dirty="0">
                  <a:latin typeface="Courier New" panose="02070309020205020404" pitchFamily="49" charset="0"/>
                </a:rPr>
                <a:t>码，结果为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65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ASCII('A');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将十进制数转换为二进制，并计算长度，结果分别为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1000001</a:t>
              </a:r>
              <a:r>
                <a:rPr lang="zh-CN" altLang="en-US" sz="1400" dirty="0">
                  <a:latin typeface="Courier New" panose="02070309020205020404" pitchFamily="49" charset="0"/>
                </a:rPr>
                <a:t>、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BIN(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65</a:t>
              </a:r>
              <a:r>
                <a:rPr lang="en-US" altLang="zh-CN" sz="1400" dirty="0">
                  <a:latin typeface="Courier New" panose="02070309020205020404" pitchFamily="49" charset="0"/>
                </a:rPr>
                <a:t>), LENGTH(BIN(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65</a:t>
              </a:r>
              <a:r>
                <a:rPr lang="en-US" altLang="zh-CN" sz="1400" dirty="0">
                  <a:latin typeface="Courier New" panose="02070309020205020404" pitchFamily="49" charset="0"/>
                </a:rPr>
                <a:t>));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创建表，然后插入数据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my_bit (b BIT(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</a:t>
              </a:r>
              <a:r>
                <a:rPr lang="en-US" altLang="zh-CN" sz="1400" dirty="0">
                  <a:latin typeface="Courier New" panose="02070309020205020404" pitchFamily="49" charset="0"/>
                </a:rPr>
                <a:t>));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my_bit VALUES(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65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④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查询数据，查询结果为“</a:t>
              </a:r>
              <a:r>
                <a:rPr lang="en-US" altLang="zh-CN" sz="1400" dirty="0">
                  <a:latin typeface="Courier New" panose="02070309020205020404" pitchFamily="49" charset="0"/>
                </a:rPr>
                <a:t>A</a:t>
              </a:r>
              <a:r>
                <a:rPr lang="en-US" altLang="zh-CN" sz="1400" dirty="0">
                  <a:latin typeface="宋体" panose="02010600030101010101" pitchFamily="2" charset="-122"/>
                </a:rPr>
                <a:t>”</a:t>
              </a:r>
              <a:endParaRPr lang="en-US" altLang="zh-CN" sz="1400" dirty="0">
                <a:latin typeface="宋体" panose="02010600030101010101" pitchFamily="2" charset="-122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* FROM my_bit WHERE b =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65</a:t>
              </a:r>
              <a:r>
                <a:rPr lang="en-US" altLang="zh-CN" sz="1400" dirty="0">
                  <a:latin typeface="Courier New" panose="02070309020205020404" pitchFamily="49" charset="0"/>
                </a:rPr>
                <a:t>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⑤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查询数据并转为二进制数字显示，查询结果为“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1000001</a:t>
              </a:r>
              <a:r>
                <a:rPr lang="en-US" altLang="zh-CN" sz="1400" dirty="0">
                  <a:latin typeface="宋体" panose="02010600030101010101" pitchFamily="2" charset="-122"/>
                </a:rPr>
                <a:t>”</a:t>
              </a:r>
              <a:endParaRPr lang="en-US" altLang="zh-CN" sz="1400" dirty="0">
                <a:latin typeface="宋体" panose="02010600030101010101" pitchFamily="2" charset="-122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BIN(b) FROM my_bit;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38922" name="矩形 3"/>
            <p:cNvSpPr/>
            <p:nvPr/>
          </p:nvSpPr>
          <p:spPr>
            <a:xfrm>
              <a:off x="1495175" y="1994829"/>
              <a:ext cx="3125311" cy="369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如何使用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BIT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类型保存字符“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A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”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3913" y="3476625"/>
            <a:ext cx="655637" cy="657225"/>
            <a:chOff x="765530" y="3286093"/>
            <a:chExt cx="656530" cy="657462"/>
          </a:xfrm>
        </p:grpSpPr>
        <p:sp>
          <p:nvSpPr>
            <p:cNvPr id="38919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20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1987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1994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9638" y="2379663"/>
            <a:ext cx="7408862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二进制数</a:t>
            </a:r>
            <a:r>
              <a:rPr lang="zh-CN" altLang="zh-CN" dirty="0">
                <a:latin typeface="Arial" panose="020B0604020202020204" pitchFamily="34" charset="0"/>
              </a:rPr>
              <a:t>：在二进制字符串前加前缀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b="1" u="sng" dirty="0">
                <a:solidFill>
                  <a:srgbClr val="0D74C9"/>
                </a:solidFill>
                <a:latin typeface="Arial" panose="020B0604020202020204" pitchFamily="34" charset="0"/>
              </a:rPr>
              <a:t>示例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</a:rPr>
              <a:t>b'1000001'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73213" y="4492625"/>
            <a:ext cx="655637" cy="657225"/>
            <a:chOff x="765530" y="3286093"/>
            <a:chExt cx="656530" cy="657462"/>
          </a:xfrm>
        </p:grpSpPr>
        <p:sp>
          <p:nvSpPr>
            <p:cNvPr id="41992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993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9" name="矩形 2"/>
          <p:cNvSpPr/>
          <p:nvPr/>
        </p:nvSpPr>
        <p:spPr>
          <a:xfrm>
            <a:off x="2217738" y="3516313"/>
            <a:ext cx="4387850" cy="235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SELECT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b'1000001'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b'1000001'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1400" dirty="0">
                <a:latin typeface="Courier New" panose="02070309020205020404" pitchFamily="49" charset="0"/>
              </a:rPr>
              <a:t>         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1 row in set (0.00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2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2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3011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3020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9638" y="2379663"/>
            <a:ext cx="74088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十六进制数</a:t>
            </a:r>
            <a:r>
              <a:rPr lang="zh-CN" altLang="zh-CN" dirty="0">
                <a:latin typeface="Arial" panose="020B0604020202020204" pitchFamily="34" charset="0"/>
              </a:rPr>
              <a:t>：有两种表示方式，形如“</a:t>
            </a:r>
            <a:r>
              <a:rPr lang="en-US" altLang="zh-CN" dirty="0">
                <a:latin typeface="Arial" panose="020B0604020202020204" pitchFamily="34" charset="0"/>
              </a:rPr>
              <a:t>x'41'</a:t>
            </a:r>
            <a:r>
              <a:rPr lang="zh-CN" altLang="zh-CN" dirty="0">
                <a:latin typeface="Arial" panose="020B0604020202020204" pitchFamily="34" charset="0"/>
              </a:rPr>
              <a:t>”和“</a:t>
            </a:r>
            <a:r>
              <a:rPr lang="en-US" altLang="zh-CN" dirty="0">
                <a:latin typeface="Arial" panose="020B0604020202020204" pitchFamily="34" charset="0"/>
              </a:rPr>
              <a:t>0x41</a:t>
            </a:r>
            <a:r>
              <a:rPr lang="zh-CN" altLang="zh-CN" dirty="0">
                <a:latin typeface="Arial" panose="020B0604020202020204" pitchFamily="34" charset="0"/>
              </a:rPr>
              <a:t>”。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24" name="组合 4"/>
          <p:cNvGrpSpPr/>
          <p:nvPr/>
        </p:nvGrpSpPr>
        <p:grpSpPr>
          <a:xfrm>
            <a:off x="1189038" y="2990850"/>
            <a:ext cx="4983162" cy="2816225"/>
            <a:chOff x="1240970" y="1994829"/>
            <a:chExt cx="4466472" cy="2817443"/>
          </a:xfrm>
        </p:grpSpPr>
        <p:sp>
          <p:nvSpPr>
            <p:cNvPr id="43018" name="矩形 2"/>
            <p:cNvSpPr/>
            <p:nvPr/>
          </p:nvSpPr>
          <p:spPr>
            <a:xfrm>
              <a:off x="1240970" y="2456831"/>
              <a:ext cx="4466472" cy="2355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HEX(65);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HEX(65)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41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1 row in set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43019" name="矩形 3"/>
            <p:cNvSpPr/>
            <p:nvPr/>
          </p:nvSpPr>
          <p:spPr>
            <a:xfrm>
              <a:off x="1495175" y="1994829"/>
              <a:ext cx="3728763" cy="3694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查看十进制数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65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转换为十六进制的结果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4513" y="4403725"/>
            <a:ext cx="655637" cy="657225"/>
            <a:chOff x="765530" y="3286093"/>
            <a:chExt cx="656530" cy="657462"/>
          </a:xfrm>
        </p:grpSpPr>
        <p:sp>
          <p:nvSpPr>
            <p:cNvPr id="43016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17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4035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4044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037" name="矩形 25"/>
          <p:cNvSpPr/>
          <p:nvPr/>
        </p:nvSpPr>
        <p:spPr>
          <a:xfrm>
            <a:off x="909638" y="2379663"/>
            <a:ext cx="74088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十六进制数</a:t>
            </a:r>
            <a:r>
              <a:rPr lang="zh-CN" altLang="zh-CN" dirty="0">
                <a:latin typeface="Arial" panose="020B0604020202020204" pitchFamily="34" charset="0"/>
              </a:rPr>
              <a:t>：有两种表示方式，形如“</a:t>
            </a:r>
            <a:r>
              <a:rPr lang="en-US" altLang="zh-CN" dirty="0">
                <a:latin typeface="Arial" panose="020B0604020202020204" pitchFamily="34" charset="0"/>
              </a:rPr>
              <a:t>x'41'</a:t>
            </a:r>
            <a:r>
              <a:rPr lang="zh-CN" altLang="zh-CN" dirty="0">
                <a:latin typeface="Arial" panose="020B0604020202020204" pitchFamily="34" charset="0"/>
              </a:rPr>
              <a:t>”和“</a:t>
            </a:r>
            <a:r>
              <a:rPr lang="en-US" altLang="zh-CN" dirty="0">
                <a:latin typeface="Arial" panose="020B0604020202020204" pitchFamily="34" charset="0"/>
              </a:rPr>
              <a:t>0x41</a:t>
            </a:r>
            <a:r>
              <a:rPr lang="zh-CN" altLang="zh-CN" dirty="0">
                <a:latin typeface="Arial" panose="020B0604020202020204" pitchFamily="34" charset="0"/>
              </a:rPr>
              <a:t>”。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24" name="组合 4"/>
          <p:cNvGrpSpPr/>
          <p:nvPr/>
        </p:nvGrpSpPr>
        <p:grpSpPr>
          <a:xfrm>
            <a:off x="1189038" y="2990850"/>
            <a:ext cx="4983162" cy="2816225"/>
            <a:chOff x="1240970" y="1994829"/>
            <a:chExt cx="4466472" cy="2817443"/>
          </a:xfrm>
        </p:grpSpPr>
        <p:sp>
          <p:nvSpPr>
            <p:cNvPr id="44042" name="矩形 2"/>
            <p:cNvSpPr/>
            <p:nvPr/>
          </p:nvSpPr>
          <p:spPr>
            <a:xfrm>
              <a:off x="1240970" y="2456831"/>
              <a:ext cx="4466472" cy="2355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x'41', 0x41;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x'41' | 0x41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A     | A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1 row in set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44043" name="矩形 3"/>
            <p:cNvSpPr/>
            <p:nvPr/>
          </p:nvSpPr>
          <p:spPr>
            <a:xfrm>
              <a:off x="1495175" y="1994829"/>
              <a:ext cx="3217265" cy="3694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查看十六进制数对应的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ASCII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字符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4513" y="4403725"/>
            <a:ext cx="655637" cy="657225"/>
            <a:chOff x="765530" y="3286093"/>
            <a:chExt cx="656530" cy="657462"/>
          </a:xfrm>
        </p:grpSpPr>
        <p:sp>
          <p:nvSpPr>
            <p:cNvPr id="44040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41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7107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7116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4713" y="2327275"/>
            <a:ext cx="7481887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布尔值</a:t>
            </a:r>
            <a:r>
              <a:rPr lang="zh-CN" altLang="zh-CN" dirty="0">
                <a:latin typeface="Arial" panose="020B0604020202020204" pitchFamily="34" charset="0"/>
              </a:rPr>
              <a:t>：用于逻辑判断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有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TRUE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FALSE</a:t>
            </a:r>
            <a:r>
              <a:rPr lang="zh-CN" altLang="en-US" dirty="0">
                <a:latin typeface="Arial" panose="020B0604020202020204" pitchFamily="34" charset="0"/>
              </a:rPr>
              <a:t>两个值</a:t>
            </a:r>
            <a:r>
              <a:rPr lang="zh-CN" altLang="zh-CN" dirty="0">
                <a:latin typeface="Arial" panose="020B0604020202020204" pitchFamily="34" charset="0"/>
              </a:rPr>
              <a:t>（不分大小写）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zh-CN" altLang="zh-CN" dirty="0">
                <a:latin typeface="Arial" panose="020B0604020202020204" pitchFamily="34" charset="0"/>
              </a:rPr>
              <a:t>表示“真”和“假”。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9213" y="3925888"/>
            <a:ext cx="5040312" cy="1338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SELECT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INSERT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等语句中使用布尔值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TRUE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会转换为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FALSE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会转换为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2"/>
          <p:cNvSpPr/>
          <p:nvPr/>
        </p:nvSpPr>
        <p:spPr>
          <a:xfrm>
            <a:off x="1189038" y="3448050"/>
            <a:ext cx="4983162" cy="2355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SELECT TRUE, FALSE;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TRUE | FALSE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  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400" dirty="0">
                <a:latin typeface="Courier New" panose="02070309020205020404" pitchFamily="49" charset="0"/>
              </a:rPr>
              <a:t> |    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400" dirty="0">
                <a:latin typeface="Courier New" panose="02070309020205020404" pitchFamily="49" charset="0"/>
              </a:rPr>
              <a:t>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1 row in set (0.00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44513" y="3905250"/>
            <a:ext cx="655637" cy="657225"/>
            <a:chOff x="765530" y="3286093"/>
            <a:chExt cx="656530" cy="657462"/>
          </a:xfrm>
        </p:grpSpPr>
        <p:sp>
          <p:nvSpPr>
            <p:cNvPr id="47114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7115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3709988" y="3925888"/>
            <a:ext cx="5140325" cy="13366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ACE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charRg st="1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/>
      <p:bldP spid="18" grpId="0"/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时间和日期类型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4213" y="2319338"/>
            <a:ext cx="66611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可</a:t>
            </a:r>
            <a:r>
              <a:rPr lang="zh-CN" altLang="zh-CN" dirty="0">
                <a:latin typeface="Arial" panose="020B0604020202020204" pitchFamily="34" charset="0"/>
              </a:rPr>
              <a:t>使用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CURRENT_DATE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或者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NOW()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输入当前系统日期。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1189038" y="3022600"/>
            <a:ext cx="4983162" cy="2354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SELECT CURRENT_DATE, NOW();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+--------------+---------------------+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CURRENT_DATE | NOW()              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+--------------+---------------------+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2018-10-11   | 2018-10-11 14:06:59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+--------------+---------------------+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1 row in set (0.00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4513" y="3973513"/>
            <a:ext cx="655637" cy="657225"/>
            <a:chOff x="765530" y="3286093"/>
            <a:chExt cx="656530" cy="657462"/>
          </a:xfrm>
        </p:grpSpPr>
        <p:sp>
          <p:nvSpPr>
            <p:cNvPr id="59400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9401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3731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3738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4"/>
          <p:cNvGrpSpPr/>
          <p:nvPr/>
        </p:nvGrpSpPr>
        <p:grpSpPr>
          <a:xfrm>
            <a:off x="1082675" y="2274888"/>
            <a:ext cx="7815263" cy="2170112"/>
            <a:chOff x="1240969" y="1994829"/>
            <a:chExt cx="7005597" cy="2170791"/>
          </a:xfrm>
        </p:grpSpPr>
        <p:sp>
          <p:nvSpPr>
            <p:cNvPr id="73736" name="矩形 2"/>
            <p:cNvSpPr/>
            <p:nvPr/>
          </p:nvSpPr>
          <p:spPr>
            <a:xfrm>
              <a:off x="1240969" y="2456831"/>
              <a:ext cx="7005597" cy="17087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CREATE TABLE my_timestamp (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t1 TIMESTAMP,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t2 TIMESTAMP DEFAULT CURRENT_TIMESTAMP ON UPDATE CURRENT_TIMESTAMP,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t3 TIMESTAMP</a:t>
              </a:r>
              <a:r>
                <a:rPr lang="en-US" altLang="zh-CN" sz="1400" dirty="0">
                  <a:latin typeface="Courier New" panose="02070309020205020404" pitchFamily="49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DEFAULT CURRENT_TIMESTAMP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73737" name="矩形 3"/>
            <p:cNvSpPr/>
            <p:nvPr/>
          </p:nvSpPr>
          <p:spPr>
            <a:xfrm>
              <a:off x="1495175" y="1994829"/>
              <a:ext cx="5641220" cy="3694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若手动设置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DEFAULT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，将不会自动设置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ON UPDATE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属性</a:t>
              </a:r>
              <a:r>
                <a:rPr lang="zh-CN" altLang="en-US" dirty="0">
                  <a:latin typeface="Arial" panose="020B0604020202020204" pitchFamily="34" charset="0"/>
                </a:rPr>
                <a:t>：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8150" y="3206750"/>
            <a:ext cx="655638" cy="657225"/>
            <a:chOff x="765530" y="3286093"/>
            <a:chExt cx="656530" cy="657462"/>
          </a:xfrm>
        </p:grpSpPr>
        <p:sp>
          <p:nvSpPr>
            <p:cNvPr id="73734" name="等腰三角形 20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3735" name="等腰三角形 21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341" name="组合 4"/>
          <p:cNvGrpSpPr/>
          <p:nvPr/>
        </p:nvGrpSpPr>
        <p:grpSpPr>
          <a:xfrm>
            <a:off x="1589088" y="2060575"/>
            <a:ext cx="5965825" cy="2816225"/>
            <a:chOff x="1240970" y="1994829"/>
            <a:chExt cx="5965939" cy="2817358"/>
          </a:xfrm>
        </p:grpSpPr>
        <p:sp>
          <p:nvSpPr>
            <p:cNvPr id="14345" name="矩形 2"/>
            <p:cNvSpPr/>
            <p:nvPr/>
          </p:nvSpPr>
          <p:spPr>
            <a:xfrm>
              <a:off x="1240970" y="2456831"/>
              <a:ext cx="5965939" cy="23553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USE mydb;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my_int (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-&gt;   int_1 INT,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-&gt;   int_2 INT UNSIGNED,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-&gt;   int_3 TINYINT,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-&gt;   int_4 TINYINT UNSIGNED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-&gt; );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4346" name="矩形 3"/>
            <p:cNvSpPr/>
            <p:nvPr/>
          </p:nvSpPr>
          <p:spPr>
            <a:xfrm>
              <a:off x="1495175" y="1994829"/>
              <a:ext cx="3036918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演示：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和 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TINYINT 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类型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3"/>
          <p:cNvGrpSpPr/>
          <p:nvPr/>
        </p:nvGrpSpPr>
        <p:grpSpPr>
          <a:xfrm>
            <a:off x="933450" y="3006725"/>
            <a:ext cx="655638" cy="657225"/>
            <a:chOff x="765530" y="3286093"/>
            <a:chExt cx="656530" cy="657462"/>
          </a:xfrm>
        </p:grpSpPr>
        <p:sp>
          <p:nvSpPr>
            <p:cNvPr id="14343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344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4755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4764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4"/>
          <p:cNvGrpSpPr/>
          <p:nvPr/>
        </p:nvGrpSpPr>
        <p:grpSpPr>
          <a:xfrm>
            <a:off x="817563" y="2178050"/>
            <a:ext cx="8251825" cy="3024188"/>
            <a:chOff x="474354" y="1994829"/>
            <a:chExt cx="7396141" cy="3025185"/>
          </a:xfrm>
        </p:grpSpPr>
        <p:sp>
          <p:nvSpPr>
            <p:cNvPr id="74762" name="矩形 2"/>
            <p:cNvSpPr/>
            <p:nvPr/>
          </p:nvSpPr>
          <p:spPr>
            <a:xfrm>
              <a:off x="474354" y="2456831"/>
              <a:ext cx="7396141" cy="25631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mysql&gt; DESC my_timestamp;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+-------+-----------+------+-----+-------------------+-----------------------------+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| Field | Type      | Null | Key | Default           | Extra                       |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+-------+-----------+------+-----+-------------------+-----------------------------+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| t1    | timestamp | NO   |     | CURRENT_TIMESTAMP | on update CURRENT_TIMESTAMP |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| t2    | timestamp | NO   |     | CURRENT_TIMESTAMP | on update CURRENT_TIMESTAMP |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|</a:t>
              </a:r>
              <a:r>
                <a:rPr lang="en-US" altLang="zh-CN" sz="1200" dirty="0">
                  <a:latin typeface="Courier New" panose="02070309020205020404" pitchFamily="49" charset="0"/>
                </a:rPr>
                <a:t> </a:t>
              </a:r>
              <a:r>
                <a:rPr lang="en-US" altLang="zh-CN" sz="12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t3    | timestamp | NO   |     | CURRENT_TIMESTAMP |</a:t>
              </a:r>
              <a:r>
                <a:rPr lang="en-US" altLang="zh-CN" sz="1200" dirty="0">
                  <a:latin typeface="Courier New" panose="02070309020205020404" pitchFamily="49" charset="0"/>
                </a:rPr>
                <a:t>                             </a:t>
              </a:r>
              <a:r>
                <a:rPr lang="en-US" altLang="zh-CN" sz="12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|</a:t>
              </a:r>
              <a:endPara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+-------+-----------+------+-----+-------------------+-----------------------------+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3 rows in set (0.00 sec)</a:t>
              </a:r>
              <a:endParaRPr lang="en-US" altLang="zh-CN" sz="1200" dirty="0">
                <a:latin typeface="Courier New" panose="02070309020205020404" pitchFamily="49" charset="0"/>
              </a:endParaRPr>
            </a:p>
          </p:txBody>
        </p:sp>
        <p:sp>
          <p:nvSpPr>
            <p:cNvPr id="74763" name="矩形 3"/>
            <p:cNvSpPr/>
            <p:nvPr/>
          </p:nvSpPr>
          <p:spPr>
            <a:xfrm>
              <a:off x="685088" y="1994829"/>
              <a:ext cx="1623846" cy="3694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观察设置结果</a:t>
              </a:r>
              <a:r>
                <a:rPr lang="zh-CN" altLang="en-US" dirty="0">
                  <a:latin typeface="Arial" panose="020B0604020202020204" pitchFamily="34" charset="0"/>
                </a:rPr>
                <a:t>：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5750" y="3616325"/>
            <a:ext cx="655638" cy="657225"/>
            <a:chOff x="765530" y="3286093"/>
            <a:chExt cx="656530" cy="657462"/>
          </a:xfrm>
        </p:grpSpPr>
        <p:sp>
          <p:nvSpPr>
            <p:cNvPr id="74760" name="等腰三角形 20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61" name="等腰三角形 21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7" name="矩形 3"/>
          <p:cNvSpPr/>
          <p:nvPr/>
        </p:nvSpPr>
        <p:spPr>
          <a:xfrm>
            <a:off x="1947863" y="5505450"/>
            <a:ext cx="60483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t1 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t2 </a:t>
            </a:r>
            <a:r>
              <a:rPr lang="zh-CN" altLang="zh-CN" dirty="0">
                <a:latin typeface="Arial" panose="020B0604020202020204" pitchFamily="34" charset="0"/>
              </a:rPr>
              <a:t>的设置结果相同，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t3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没有设置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ON UPDATE </a:t>
            </a:r>
            <a:r>
              <a:rPr lang="zh-CN" altLang="zh-CN" dirty="0">
                <a:latin typeface="Arial" panose="020B0604020202020204" pitchFamily="34" charset="0"/>
              </a:rPr>
              <a:t>属性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81188" y="5308600"/>
            <a:ext cx="6005512" cy="74771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ACE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5779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5782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44" name="矩形 16"/>
          <p:cNvSpPr/>
          <p:nvPr/>
        </p:nvSpPr>
        <p:spPr>
          <a:xfrm>
            <a:off x="793750" y="2274888"/>
            <a:ext cx="4841875" cy="2586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若使用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MySQL 5.6</a:t>
            </a:r>
            <a:r>
              <a:rPr lang="zh-CN" altLang="zh-CN" dirty="0">
                <a:latin typeface="Arial" panose="020B0604020202020204" pitchFamily="34" charset="0"/>
              </a:rPr>
              <a:t>之前的版本，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my_timestamp</a:t>
            </a:r>
            <a:r>
              <a:rPr lang="zh-CN" altLang="zh-CN" dirty="0">
                <a:latin typeface="Arial" panose="020B0604020202020204" pitchFamily="34" charset="0"/>
              </a:rPr>
              <a:t>表会创建失败。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MySQL 5.6</a:t>
            </a:r>
            <a:r>
              <a:rPr lang="zh-CN" altLang="zh-CN" dirty="0">
                <a:latin typeface="Arial" panose="020B0604020202020204" pitchFamily="34" charset="0"/>
              </a:rPr>
              <a:t>之前的版本在一张表中只允许一个字段使用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CURRENT_TIMESTAMP</a:t>
            </a:r>
            <a:r>
              <a:rPr lang="zh-CN" altLang="zh-CN" dirty="0">
                <a:latin typeface="Arial" panose="020B0604020202020204" pitchFamily="34" charset="0"/>
              </a:rPr>
              <a:t>作为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DEFAULT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ON UPDATE</a:t>
            </a:r>
            <a:r>
              <a:rPr lang="zh-CN" altLang="zh-CN" dirty="0">
                <a:latin typeface="Arial" panose="020B0604020202020204" pitchFamily="34" charset="0"/>
              </a:rPr>
              <a:t>的值。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13" name="Picture 2" descr="C:\Users\www\Desktop\图片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4225" y="1746250"/>
            <a:ext cx="2713038" cy="2566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charRg st="39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4">
                                            <p:txEl>
                                              <p:charRg st="39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6803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6810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44" name="矩形 16"/>
          <p:cNvSpPr/>
          <p:nvPr/>
        </p:nvSpPr>
        <p:spPr>
          <a:xfrm>
            <a:off x="793750" y="2274888"/>
            <a:ext cx="4841875" cy="50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此时可以分成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多张表</a:t>
            </a:r>
            <a:r>
              <a:rPr lang="zh-CN" altLang="zh-CN" dirty="0">
                <a:latin typeface="Arial" panose="020B0604020202020204" pitchFamily="34" charset="0"/>
              </a:rPr>
              <a:t>进行测试。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76805" name="Picture 2" descr="C:\Users\www\Desktop\图片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4225" y="1746250"/>
            <a:ext cx="2713038" cy="2566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2"/>
          <p:cNvSpPr/>
          <p:nvPr/>
        </p:nvSpPr>
        <p:spPr>
          <a:xfrm>
            <a:off x="1093788" y="2916238"/>
            <a:ext cx="7815262" cy="300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CREATE TABLE my_timestamp_1 (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t1 TIMESTAMP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CREATE TABLE my_timestamp_2 (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t2 TIMESTAMP DEFAULT CURRENT_TIMESTAMP ON UPDATE CURRENT_TIMESTAMP,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CREATE TABLE my_timestamp_3 (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t3 TIMESTAMP DEFAULT CURRENT_TIMESTAMP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9263" y="3716338"/>
            <a:ext cx="655637" cy="657225"/>
            <a:chOff x="765530" y="3286093"/>
            <a:chExt cx="656530" cy="657462"/>
          </a:xfrm>
        </p:grpSpPr>
        <p:sp>
          <p:nvSpPr>
            <p:cNvPr id="76808" name="等腰三角形 20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09" name="等腰三角形 21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0115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90121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88" name="矩形 28"/>
          <p:cNvSpPr/>
          <p:nvPr/>
        </p:nvSpPr>
        <p:spPr>
          <a:xfrm>
            <a:off x="723900" y="2228850"/>
            <a:ext cx="7718425" cy="128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0D74C9"/>
                </a:solidFill>
                <a:latin typeface="Arial" panose="020B0604020202020204" pitchFamily="34" charset="0"/>
              </a:rPr>
              <a:t>长度限制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若表中只有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一个字段</a:t>
            </a:r>
            <a:r>
              <a:rPr lang="zh-CN" altLang="zh-CN" dirty="0">
                <a:latin typeface="Arial" panose="020B0604020202020204" pitchFamily="34" charset="0"/>
              </a:rPr>
              <a:t>且设置了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非空约束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M</a:t>
            </a:r>
            <a:r>
              <a:rPr lang="zh-CN" altLang="zh-CN" dirty="0">
                <a:latin typeface="Arial" panose="020B0604020202020204" pitchFamily="34" charset="0"/>
              </a:rPr>
              <a:t>可达到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最大值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否则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M</a:t>
            </a:r>
            <a:r>
              <a:rPr lang="zh-CN" altLang="zh-CN" dirty="0">
                <a:latin typeface="Arial" panose="020B0604020202020204" pitchFamily="34" charset="0"/>
              </a:rPr>
              <a:t>的最大值会减小。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2"/>
          <p:cNvSpPr/>
          <p:nvPr/>
        </p:nvSpPr>
        <p:spPr>
          <a:xfrm>
            <a:off x="1220788" y="3638550"/>
            <a:ext cx="7348537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latin1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CREATE TABLE my_varchar1 (c VARCHAR(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65533</a:t>
            </a:r>
            <a:r>
              <a:rPr lang="en-US" altLang="zh-CN" sz="1400" dirty="0">
                <a:latin typeface="Courier New" panose="02070309020205020404" pitchFamily="49" charset="0"/>
              </a:rPr>
              <a:t>) NOT NULL);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Query OK, 0 rows affected (0.01 sec)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utf8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CREATE TABLE my_varchar2 (c VARCHAR(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21844</a:t>
            </a:r>
            <a:r>
              <a:rPr lang="en-US" altLang="zh-CN" sz="1400" dirty="0">
                <a:latin typeface="Courier New" panose="02070309020205020404" pitchFamily="49" charset="0"/>
              </a:rPr>
              <a:t>) CHARSET utf8);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Query OK, 0 rows affected (0.02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76263" y="4364038"/>
            <a:ext cx="655637" cy="657225"/>
            <a:chOff x="765530" y="3286093"/>
            <a:chExt cx="656530" cy="657462"/>
          </a:xfrm>
        </p:grpSpPr>
        <p:sp>
          <p:nvSpPr>
            <p:cNvPr id="90119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0120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charRg st="6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8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uild="p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3187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93196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4"/>
          <p:cNvGrpSpPr/>
          <p:nvPr/>
        </p:nvGrpSpPr>
        <p:grpSpPr>
          <a:xfrm>
            <a:off x="1327150" y="2478088"/>
            <a:ext cx="7815263" cy="2170112"/>
            <a:chOff x="1240969" y="1994829"/>
            <a:chExt cx="7005597" cy="2170791"/>
          </a:xfrm>
        </p:grpSpPr>
        <p:sp>
          <p:nvSpPr>
            <p:cNvPr id="93194" name="矩形 2"/>
            <p:cNvSpPr/>
            <p:nvPr/>
          </p:nvSpPr>
          <p:spPr>
            <a:xfrm>
              <a:off x="1240969" y="2456831"/>
              <a:ext cx="7005597" cy="17087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直接测试比较结果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SELECT 'a ' = 'A';		  	  #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比较结果：</a:t>
              </a:r>
              <a:r>
                <a:rPr lang="en-US" altLang="zh-CN" sz="1400" dirty="0">
                  <a:latin typeface="Courier New" panose="02070309020205020404" pitchFamily="49" charset="0"/>
                </a:rPr>
                <a:t>1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（相等）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SELECT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'a' = 'A', 'a' =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'A'; #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比较结果：</a:t>
              </a:r>
              <a:r>
                <a:rPr lang="en-US" altLang="zh-CN" sz="1400" dirty="0">
                  <a:latin typeface="Courier New" panose="02070309020205020404" pitchFamily="49" charset="0"/>
                </a:rPr>
                <a:t>0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（不相等）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SELECT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'A ' = 'A'; 		  #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比较结果：</a:t>
              </a:r>
              <a:r>
                <a:rPr lang="en-US" altLang="zh-CN" sz="1400" dirty="0">
                  <a:latin typeface="Courier New" panose="02070309020205020404" pitchFamily="49" charset="0"/>
                </a:rPr>
                <a:t>0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（不相等）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SELECT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'A' = 'A', 'A' =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'A'; #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比较结果：</a:t>
              </a:r>
              <a:r>
                <a:rPr lang="en-US" altLang="zh-CN" sz="1400" dirty="0">
                  <a:latin typeface="Courier New" panose="02070309020205020404" pitchFamily="49" charset="0"/>
                </a:rPr>
                <a:t>1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（相等）</a:t>
              </a:r>
              <a:endParaRPr lang="zh-CN" altLang="en-US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93195" name="矩形 3"/>
            <p:cNvSpPr/>
            <p:nvPr/>
          </p:nvSpPr>
          <p:spPr>
            <a:xfrm>
              <a:off x="1495175" y="1994829"/>
              <a:ext cx="2920706" cy="3694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方式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1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：使用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BINARY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关键字</a:t>
              </a:r>
              <a:r>
                <a:rPr lang="zh-CN" altLang="en-US" dirty="0">
                  <a:latin typeface="Arial" panose="020B0604020202020204" pitchFamily="34" charset="0"/>
                </a:rPr>
                <a:t>：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2625" y="3378200"/>
            <a:ext cx="655638" cy="657225"/>
            <a:chOff x="765530" y="3286093"/>
            <a:chExt cx="656530" cy="657462"/>
          </a:xfrm>
        </p:grpSpPr>
        <p:sp>
          <p:nvSpPr>
            <p:cNvPr id="93192" name="等腰三角形 2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193" name="等腰三角形 2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9" name="矩形 3"/>
          <p:cNvSpPr/>
          <p:nvPr/>
        </p:nvSpPr>
        <p:spPr>
          <a:xfrm>
            <a:off x="2000250" y="5080000"/>
            <a:ext cx="5613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在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字段名</a:t>
            </a:r>
            <a:r>
              <a:rPr lang="zh-CN" altLang="zh-CN" dirty="0">
                <a:latin typeface="Arial" panose="020B0604020202020204" pitchFamily="34" charset="0"/>
              </a:rPr>
              <a:t>或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某个值</a:t>
            </a:r>
            <a:r>
              <a:rPr lang="zh-CN" altLang="zh-CN" dirty="0">
                <a:latin typeface="Arial" panose="020B0604020202020204" pitchFamily="34" charset="0"/>
              </a:rPr>
              <a:t>的前面加上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BINARY</a:t>
            </a:r>
            <a:r>
              <a:rPr lang="zh-CN" altLang="zh-CN" dirty="0">
                <a:latin typeface="Arial" panose="020B0604020202020204" pitchFamily="34" charset="0"/>
              </a:rPr>
              <a:t>转换为二进制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881188" y="4883150"/>
            <a:ext cx="5753100" cy="74771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ACE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4211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94216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688" name="矩形 2"/>
          <p:cNvSpPr/>
          <p:nvPr/>
        </p:nvSpPr>
        <p:spPr>
          <a:xfrm>
            <a:off x="935038" y="2287588"/>
            <a:ext cx="7815262" cy="235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② </a:t>
            </a:r>
            <a:r>
              <a:rPr lang="zh-CN" altLang="en-US" sz="1400" dirty="0">
                <a:latin typeface="Courier New" panose="02070309020205020404" pitchFamily="49" charset="0"/>
              </a:rPr>
              <a:t>在</a:t>
            </a:r>
            <a:r>
              <a:rPr lang="zh-CN" altLang="en-US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查询条件</a:t>
            </a:r>
            <a:r>
              <a:rPr lang="zh-CN" altLang="en-US" sz="1400" dirty="0">
                <a:latin typeface="Courier New" panose="02070309020205020404" pitchFamily="49" charset="0"/>
              </a:rPr>
              <a:t>中进行二进制比较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CREATE TABLE my_char (c CHAR(2));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INSERT INTO my_char VALUES('A');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 FROM my_char WHERE c = 'a ';	    # </a:t>
            </a:r>
            <a:r>
              <a:rPr lang="zh-CN" altLang="en-US" sz="1400" dirty="0">
                <a:latin typeface="Courier New" panose="02070309020205020404" pitchFamily="49" charset="0"/>
              </a:rPr>
              <a:t>查询结果为“</a:t>
            </a:r>
            <a:r>
              <a:rPr lang="en-US" altLang="zh-CN" sz="1400" dirty="0">
                <a:latin typeface="Courier New" panose="02070309020205020404" pitchFamily="49" charset="0"/>
              </a:rPr>
              <a:t>A</a:t>
            </a:r>
            <a:r>
              <a:rPr lang="en-US" altLang="zh-CN" sz="1400" dirty="0">
                <a:latin typeface="宋体" panose="02010600030101010101" pitchFamily="2" charset="-122"/>
              </a:rPr>
              <a:t>”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 FROM my_char WHERE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BINARY</a:t>
            </a:r>
            <a:r>
              <a:rPr lang="en-US" altLang="zh-CN" sz="1400" dirty="0">
                <a:latin typeface="Courier New" panose="02070309020205020404" pitchFamily="49" charset="0"/>
              </a:rPr>
              <a:t> c = 'a';  # </a:t>
            </a:r>
            <a:r>
              <a:rPr lang="zh-CN" altLang="en-US" sz="1400" dirty="0">
                <a:latin typeface="Courier New" panose="02070309020205020404" pitchFamily="49" charset="0"/>
              </a:rPr>
              <a:t>查询结果为空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 FROM my_char WHERE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BINARY</a:t>
            </a:r>
            <a:r>
              <a:rPr lang="en-US" altLang="zh-CN" sz="1400" dirty="0">
                <a:latin typeface="Courier New" panose="02070309020205020404" pitchFamily="49" charset="0"/>
              </a:rPr>
              <a:t> c = 'A '; # </a:t>
            </a:r>
            <a:r>
              <a:rPr lang="zh-CN" altLang="en-US" sz="1400" dirty="0">
                <a:latin typeface="Courier New" panose="02070309020205020404" pitchFamily="49" charset="0"/>
              </a:rPr>
              <a:t>查询结果为空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 FROM my_char WHERE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BINARY</a:t>
            </a:r>
            <a:r>
              <a:rPr lang="en-US" altLang="zh-CN" sz="1400" dirty="0">
                <a:latin typeface="Courier New" panose="02070309020205020404" pitchFamily="49" charset="0"/>
              </a:rPr>
              <a:t> c = 'A';  # </a:t>
            </a:r>
            <a:r>
              <a:rPr lang="zh-CN" altLang="en-US" sz="1400" dirty="0">
                <a:latin typeface="Courier New" panose="02070309020205020404" pitchFamily="49" charset="0"/>
              </a:rPr>
              <a:t>查询结果为“</a:t>
            </a:r>
            <a:r>
              <a:rPr lang="en-US" altLang="zh-CN" sz="1400" dirty="0">
                <a:latin typeface="Courier New" panose="02070309020205020404" pitchFamily="49" charset="0"/>
              </a:rPr>
              <a:t>A</a:t>
            </a:r>
            <a:r>
              <a:rPr lang="en-US" altLang="zh-CN" sz="1400" dirty="0">
                <a:latin typeface="宋体" panose="02010600030101010101" pitchFamily="2" charset="-122"/>
              </a:rPr>
              <a:t>”</a:t>
            </a:r>
            <a:endParaRPr lang="en-US" altLang="zh-CN" sz="1400" dirty="0"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90513" y="3263900"/>
            <a:ext cx="655637" cy="657225"/>
            <a:chOff x="765530" y="3286093"/>
            <a:chExt cx="656530" cy="657462"/>
          </a:xfrm>
        </p:grpSpPr>
        <p:sp>
          <p:nvSpPr>
            <p:cNvPr id="94214" name="等腰三角形 2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4215" name="等腰三角形 2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7283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97290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713" name="矩形 2"/>
          <p:cNvSpPr/>
          <p:nvPr/>
        </p:nvSpPr>
        <p:spPr>
          <a:xfrm>
            <a:off x="935038" y="2216150"/>
            <a:ext cx="7815262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① </a:t>
            </a:r>
            <a:r>
              <a:rPr lang="zh-CN" altLang="en-US" sz="1400" dirty="0">
                <a:latin typeface="Courier New" panose="02070309020205020404" pitchFamily="49" charset="0"/>
              </a:rPr>
              <a:t>创建表时设置字段的校对集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CREATE TABLE my_char (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c1 CHAR(2) CHARACTER SET latin1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COLLATE latin1_bin</a:t>
            </a:r>
            <a:r>
              <a:rPr lang="en-US" altLang="zh-CN" sz="1400" dirty="0">
                <a:latin typeface="Courier New" panose="02070309020205020404" pitchFamily="49" charset="0"/>
              </a:rPr>
              <a:t>,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c2 CHAR(2) CHARACTER SET gbk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COLLATE gbk_bin</a:t>
            </a:r>
            <a:r>
              <a:rPr lang="en-US" altLang="zh-CN" sz="1400" dirty="0">
                <a:latin typeface="Courier New" panose="02070309020205020404" pitchFamily="49" charset="0"/>
              </a:rPr>
              <a:t>,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c3 CHAR(2) CHARACTER SET utf8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COLLATE utf8_bin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② </a:t>
            </a:r>
            <a:r>
              <a:rPr lang="zh-CN" altLang="en-US" sz="1400" dirty="0">
                <a:latin typeface="Courier New" panose="02070309020205020404" pitchFamily="49" charset="0"/>
              </a:rPr>
              <a:t>插入测试数据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INSERT INTO my_char VALUES('A', 'A', 'A');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③ </a:t>
            </a:r>
            <a:r>
              <a:rPr lang="zh-CN" altLang="en-US" sz="1400" dirty="0">
                <a:latin typeface="Courier New" panose="02070309020205020404" pitchFamily="49" charset="0"/>
              </a:rPr>
              <a:t>查询测试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c1 = 'a', c2 = 'a', c3 = 'a' FROM my_char;  # </a:t>
            </a:r>
            <a:r>
              <a:rPr lang="zh-CN" altLang="en-US" sz="1400" dirty="0">
                <a:latin typeface="Courier New" panose="02070309020205020404" pitchFamily="49" charset="0"/>
              </a:rPr>
              <a:t>结果：</a:t>
            </a:r>
            <a:r>
              <a:rPr lang="en-US" altLang="zh-CN" sz="1400" dirty="0">
                <a:latin typeface="Courier New" panose="02070309020205020404" pitchFamily="49" charset="0"/>
              </a:rPr>
              <a:t>0</a:t>
            </a:r>
            <a:r>
              <a:rPr lang="zh-CN" altLang="en-US" sz="1400" dirty="0">
                <a:latin typeface="Courier New" panose="02070309020205020404" pitchFamily="49" charset="0"/>
              </a:rPr>
              <a:t>（不相等）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c1 = 'A', c2 = 'A', c3 = 'A' FROM my_char;	  # </a:t>
            </a:r>
            <a:r>
              <a:rPr lang="zh-CN" altLang="en-US" sz="1400" dirty="0">
                <a:latin typeface="Courier New" panose="02070309020205020404" pitchFamily="49" charset="0"/>
              </a:rPr>
              <a:t>结果：</a:t>
            </a:r>
            <a:r>
              <a:rPr lang="en-US" altLang="zh-CN" sz="1400" dirty="0">
                <a:latin typeface="Courier New" panose="02070309020205020404" pitchFamily="49" charset="0"/>
              </a:rPr>
              <a:t>1</a:t>
            </a:r>
            <a:r>
              <a:rPr lang="zh-CN" altLang="en-US" sz="1400" dirty="0">
                <a:latin typeface="Courier New" panose="02070309020205020404" pitchFamily="49" charset="0"/>
              </a:rPr>
              <a:t>（相等）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c1 = 'A ',c2 = 'A ',c3 = 'A ' FROM my_char; # </a:t>
            </a:r>
            <a:r>
              <a:rPr lang="zh-CN" altLang="en-US" sz="1400" dirty="0">
                <a:latin typeface="Courier New" panose="02070309020205020404" pitchFamily="49" charset="0"/>
              </a:rPr>
              <a:t>结果：</a:t>
            </a:r>
            <a:r>
              <a:rPr lang="en-US" altLang="zh-CN" sz="1400" dirty="0">
                <a:latin typeface="Courier New" panose="02070309020205020404" pitchFamily="49" charset="0"/>
              </a:rPr>
              <a:t>1</a:t>
            </a:r>
            <a:r>
              <a:rPr lang="zh-CN" altLang="en-US" sz="1400" dirty="0">
                <a:latin typeface="Courier New" panose="02070309020205020404" pitchFamily="49" charset="0"/>
              </a:rPr>
              <a:t>（相等）</a:t>
            </a:r>
            <a:endParaRPr lang="zh-CN" altLang="en-US" sz="1400" dirty="0">
              <a:latin typeface="Courier New" panose="02070309020205020404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90513" y="3194050"/>
            <a:ext cx="655637" cy="657225"/>
            <a:chOff x="765530" y="3286093"/>
            <a:chExt cx="656530" cy="657462"/>
          </a:xfrm>
        </p:grpSpPr>
        <p:sp>
          <p:nvSpPr>
            <p:cNvPr id="97288" name="等腰三角形 27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7289" name="等腰三角形 28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8" name="矩形 3"/>
          <p:cNvSpPr/>
          <p:nvPr/>
        </p:nvSpPr>
        <p:spPr>
          <a:xfrm>
            <a:off x="4322763" y="2039938"/>
            <a:ext cx="41592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在比较时仍会忽略字符串末尾的空格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05288" y="1843088"/>
            <a:ext cx="4171950" cy="74771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ACE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  <p:bldP spid="18" grpId="0"/>
      <p:bldP spid="1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4"/>
          <p:cNvGrpSpPr/>
          <p:nvPr/>
        </p:nvGrpSpPr>
        <p:grpSpPr>
          <a:xfrm>
            <a:off x="935038" y="2101850"/>
            <a:ext cx="7815262" cy="3435350"/>
            <a:chOff x="1240969" y="1994829"/>
            <a:chExt cx="7005597" cy="3436988"/>
          </a:xfrm>
        </p:grpSpPr>
        <p:sp>
          <p:nvSpPr>
            <p:cNvPr id="99337" name="矩形 2"/>
            <p:cNvSpPr/>
            <p:nvPr/>
          </p:nvSpPr>
          <p:spPr>
            <a:xfrm>
              <a:off x="1240969" y="2456831"/>
              <a:ext cx="7005597" cy="29749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创建表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my_enum (gender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ENUM('male', 'female')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插入两条测试记录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my_enum VALUES('male'), ('female');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查询记录，查询结果为“</a:t>
              </a:r>
              <a:r>
                <a:rPr lang="en-US" altLang="zh-CN" sz="1400" dirty="0">
                  <a:latin typeface="Courier New" panose="02070309020205020404" pitchFamily="49" charset="0"/>
                </a:rPr>
                <a:t>female</a:t>
              </a:r>
              <a:r>
                <a:rPr lang="en-US" altLang="zh-CN" sz="1400" dirty="0">
                  <a:latin typeface="宋体" panose="02010600030101010101" pitchFamily="2" charset="-122"/>
                </a:rPr>
                <a:t>”</a:t>
              </a:r>
              <a:endParaRPr lang="en-US" altLang="zh-CN" sz="1400" dirty="0">
                <a:latin typeface="宋体" panose="02010600030101010101" pitchFamily="2" charset="-122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* FROM my_enum WHERE gender = 'female';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④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插入枚举列表中没有的值测试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my_enum VALUES('m');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ERROR 1265 (01000): Data truncated for column 'gender' at row 1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99338" name="矩形 3"/>
            <p:cNvSpPr/>
            <p:nvPr/>
          </p:nvSpPr>
          <p:spPr>
            <a:xfrm>
              <a:off x="1495175" y="1994829"/>
              <a:ext cx="1608213" cy="369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ENUM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使用示例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0513" y="3540125"/>
            <a:ext cx="655637" cy="657225"/>
            <a:chOff x="765530" y="3286093"/>
            <a:chExt cx="656530" cy="657462"/>
          </a:xfrm>
        </p:grpSpPr>
        <p:sp>
          <p:nvSpPr>
            <p:cNvPr id="99335" name="等腰三角形 27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9336" name="等腰三角形 28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371475" y="201777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C00000"/>
                </a:gs>
                <a:gs pos="20000">
                  <a:srgbClr val="FF0000"/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8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945833" y="2696845"/>
            <a:ext cx="7815262" cy="2492375"/>
            <a:chOff x="1240969" y="1994829"/>
            <a:chExt cx="7005597" cy="2494075"/>
          </a:xfrm>
        </p:grpSpPr>
        <p:sp>
          <p:nvSpPr>
            <p:cNvPr id="101385" name="矩形 2"/>
            <p:cNvSpPr/>
            <p:nvPr/>
          </p:nvSpPr>
          <p:spPr>
            <a:xfrm>
              <a:off x="1240969" y="2456831"/>
              <a:ext cx="7005597" cy="20320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创建表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my_set (hobby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SET('book', 'game', 'code')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插入</a:t>
              </a:r>
              <a:r>
                <a:rPr lang="en-US" altLang="zh-CN" sz="1400" dirty="0">
                  <a:latin typeface="Courier New" panose="02070309020205020404" pitchFamily="49" charset="0"/>
                </a:rPr>
                <a:t>3</a:t>
              </a:r>
              <a:r>
                <a:rPr lang="zh-CN" altLang="en-US" sz="1400" dirty="0">
                  <a:latin typeface="Courier New" panose="02070309020205020404" pitchFamily="49" charset="0"/>
                </a:rPr>
                <a:t>条测试记录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my_set VALUES(''), ('book'), ('book,code');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查询记录，查询结果为“</a:t>
              </a:r>
              <a:r>
                <a:rPr lang="en-US" altLang="zh-CN" sz="1400" dirty="0">
                  <a:latin typeface="Courier New" panose="02070309020205020404" pitchFamily="49" charset="0"/>
                </a:rPr>
                <a:t>book,code”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* FROM my_set WHERE hobby = 'book,code';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01386" name="矩形 3"/>
            <p:cNvSpPr/>
            <p:nvPr/>
          </p:nvSpPr>
          <p:spPr>
            <a:xfrm>
              <a:off x="1495175" y="1994829"/>
              <a:ext cx="1401295" cy="3695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SET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使用示例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0513" y="3540125"/>
            <a:ext cx="655637" cy="657225"/>
            <a:chOff x="765530" y="3286093"/>
            <a:chExt cx="656530" cy="657462"/>
          </a:xfrm>
        </p:grpSpPr>
        <p:sp>
          <p:nvSpPr>
            <p:cNvPr id="101383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1384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3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945833" y="2409190"/>
            <a:ext cx="7815262" cy="3435350"/>
            <a:chOff x="1240969" y="1994829"/>
            <a:chExt cx="7005597" cy="3436988"/>
          </a:xfrm>
        </p:grpSpPr>
        <p:sp>
          <p:nvSpPr>
            <p:cNvPr id="104457" name="矩形 2"/>
            <p:cNvSpPr/>
            <p:nvPr/>
          </p:nvSpPr>
          <p:spPr>
            <a:xfrm>
              <a:off x="1240969" y="2456831"/>
              <a:ext cx="7005597" cy="29749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创建表，插入测试记录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my_binary (b1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BINARY(4)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b2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VARBINARY(4)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my_binary VALUES('abc', 'xyz');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查询记录，两次查询结果分别为“</a:t>
              </a:r>
              <a:r>
                <a:rPr lang="en-US" altLang="zh-CN" sz="1400" dirty="0">
                  <a:latin typeface="Courier New" panose="02070309020205020404" pitchFamily="49" charset="0"/>
                </a:rPr>
                <a:t>abc\0</a:t>
              </a:r>
              <a:r>
                <a:rPr lang="en-US" altLang="zh-CN" sz="1400" dirty="0">
                  <a:latin typeface="宋体" panose="02010600030101010101" pitchFamily="2" charset="-122"/>
                </a:rPr>
                <a:t>”</a:t>
              </a:r>
              <a:r>
                <a:rPr lang="zh-CN" altLang="en-US" sz="1400" dirty="0">
                  <a:latin typeface="Courier New" panose="02070309020205020404" pitchFamily="49" charset="0"/>
                </a:rPr>
                <a:t>和“</a:t>
              </a:r>
              <a:r>
                <a:rPr lang="en-US" altLang="zh-CN" sz="1400" dirty="0">
                  <a:latin typeface="Courier New" panose="02070309020205020404" pitchFamily="49" charset="0"/>
                </a:rPr>
                <a:t>xyz</a:t>
              </a:r>
              <a:r>
                <a:rPr lang="en-US" altLang="zh-CN" sz="1400" dirty="0">
                  <a:latin typeface="宋体" panose="02010600030101010101" pitchFamily="2" charset="-122"/>
                </a:rPr>
                <a:t>”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（</a:t>
              </a:r>
              <a:r>
                <a:rPr lang="en-US" altLang="zh-CN" sz="1400" dirty="0">
                  <a:latin typeface="Courier New" panose="02070309020205020404" pitchFamily="49" charset="0"/>
                </a:rPr>
                <a:t>\0</a:t>
              </a:r>
              <a:r>
                <a:rPr lang="zh-CN" altLang="en-US" sz="1400" dirty="0">
                  <a:latin typeface="Courier New" panose="02070309020205020404" pitchFamily="49" charset="0"/>
                </a:rPr>
                <a:t>显示为空格）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b1 FROM my_binary WHERE b1 = 'abc\0';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b2 FROM my_binary WHERE b2 = 'xyz';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查询记录，由于区分大小写，查询结果都为空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b1 FROM my_binary WHERE b1 = 'ABC\0';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b2 FROM my_binary WHERE b2 = 'XYZ';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04458" name="矩形 3"/>
            <p:cNvSpPr/>
            <p:nvPr/>
          </p:nvSpPr>
          <p:spPr>
            <a:xfrm>
              <a:off x="1495175" y="1994829"/>
              <a:ext cx="3364718" cy="369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BINARY 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和 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VARBINARY 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使用示例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0513" y="3540125"/>
            <a:ext cx="655637" cy="657225"/>
            <a:chOff x="765530" y="3286093"/>
            <a:chExt cx="656530" cy="657462"/>
          </a:xfrm>
        </p:grpSpPr>
        <p:sp>
          <p:nvSpPr>
            <p:cNvPr id="104455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4456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4"/>
          <p:cNvGrpSpPr/>
          <p:nvPr/>
        </p:nvGrpSpPr>
        <p:grpSpPr>
          <a:xfrm>
            <a:off x="1254125" y="2146300"/>
            <a:ext cx="7556500" cy="2492375"/>
            <a:chOff x="1240970" y="1994829"/>
            <a:chExt cx="7555267" cy="2494074"/>
          </a:xfrm>
        </p:grpSpPr>
        <p:sp>
          <p:nvSpPr>
            <p:cNvPr id="15370" name="矩形 2"/>
            <p:cNvSpPr/>
            <p:nvPr/>
          </p:nvSpPr>
          <p:spPr>
            <a:xfrm>
              <a:off x="1240970" y="2456831"/>
              <a:ext cx="7555267" cy="20320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插入成功测试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my_int VALUES(1000, 1000, 100, 100);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1 row affected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插入失败测试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my_int VALUES(1000, -1000, 100, 100);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ERROR 1264 (22003): Out of range value for column 'int_2' at row 1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5371" name="矩形 3"/>
            <p:cNvSpPr/>
            <p:nvPr/>
          </p:nvSpPr>
          <p:spPr>
            <a:xfrm>
              <a:off x="1495175" y="1994829"/>
              <a:ext cx="1579209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插入记录测试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3"/>
          <p:cNvGrpSpPr/>
          <p:nvPr/>
        </p:nvGrpSpPr>
        <p:grpSpPr>
          <a:xfrm>
            <a:off x="598488" y="3092450"/>
            <a:ext cx="655637" cy="657225"/>
            <a:chOff x="765530" y="3286093"/>
            <a:chExt cx="656530" cy="657462"/>
          </a:xfrm>
        </p:grpSpPr>
        <p:sp>
          <p:nvSpPr>
            <p:cNvPr id="15368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369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198938" y="4725988"/>
            <a:ext cx="25320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u="sng" dirty="0">
                <a:latin typeface="Arial" panose="020B0604020202020204" pitchFamily="34" charset="0"/>
              </a:rPr>
              <a:t>int_2</a:t>
            </a:r>
            <a:r>
              <a:rPr lang="zh-CN" altLang="zh-CN" u="sng" dirty="0">
                <a:latin typeface="Arial" panose="020B0604020202020204" pitchFamily="34" charset="0"/>
              </a:rPr>
              <a:t>字段超出取值范围</a:t>
            </a:r>
            <a:endParaRPr lang="zh-CN" altLang="en-US" u="sng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4"/>
          <p:cNvGrpSpPr/>
          <p:nvPr/>
        </p:nvGrpSpPr>
        <p:grpSpPr>
          <a:xfrm>
            <a:off x="945833" y="2696845"/>
            <a:ext cx="7815262" cy="2816225"/>
            <a:chOff x="1240969" y="1994829"/>
            <a:chExt cx="7005597" cy="2817490"/>
          </a:xfrm>
        </p:grpSpPr>
        <p:sp>
          <p:nvSpPr>
            <p:cNvPr id="106505" name="矩形 2"/>
            <p:cNvSpPr/>
            <p:nvPr/>
          </p:nvSpPr>
          <p:spPr>
            <a:xfrm>
              <a:off x="1240969" y="2456831"/>
              <a:ext cx="7005597" cy="23554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创建表，插入测试记录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my_blob (b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BLOB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my_blob VALUES('data');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查询记录，查询结果为“</a:t>
              </a:r>
              <a:r>
                <a:rPr lang="en-US" altLang="zh-CN" sz="1400" dirty="0">
                  <a:latin typeface="Courier New" panose="02070309020205020404" pitchFamily="49" charset="0"/>
                </a:rPr>
                <a:t>data”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 FROM my_blob WHERE b = 'data';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查询记录，由于区分大小写，查询结果为空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 FROM my_blob WHERE b = 'Data';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06506" name="矩形 3"/>
            <p:cNvSpPr/>
            <p:nvPr/>
          </p:nvSpPr>
          <p:spPr>
            <a:xfrm>
              <a:off x="1495175" y="1994829"/>
              <a:ext cx="1585222" cy="369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BLOB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使用示例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513" y="3540125"/>
            <a:ext cx="655637" cy="657225"/>
            <a:chOff x="765530" y="3286093"/>
            <a:chExt cx="656530" cy="657462"/>
          </a:xfrm>
        </p:grpSpPr>
        <p:sp>
          <p:nvSpPr>
            <p:cNvPr id="106503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6504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9571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109579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4"/>
          <p:cNvGrpSpPr/>
          <p:nvPr/>
        </p:nvGrpSpPr>
        <p:grpSpPr>
          <a:xfrm>
            <a:off x="935038" y="2197100"/>
            <a:ext cx="7815262" cy="3854450"/>
            <a:chOff x="1240969" y="1994829"/>
            <a:chExt cx="7005597" cy="3856488"/>
          </a:xfrm>
        </p:grpSpPr>
        <p:sp>
          <p:nvSpPr>
            <p:cNvPr id="109577" name="矩形 2"/>
            <p:cNvSpPr/>
            <p:nvPr/>
          </p:nvSpPr>
          <p:spPr>
            <a:xfrm>
              <a:off x="1240969" y="2456831"/>
              <a:ext cx="7005597" cy="33944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200" dirty="0">
                  <a:latin typeface="Courier New" panose="02070309020205020404" pitchFamily="49" charset="0"/>
                </a:rPr>
                <a:t>创建表，插入测试记录</a:t>
              </a:r>
              <a:endParaRPr lang="zh-CN" altLang="en-US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mysql&gt; CREATE TABLE my_json (j1 </a:t>
              </a:r>
              <a:r>
                <a:rPr lang="en-US" altLang="zh-CN" sz="12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JSON</a:t>
              </a:r>
              <a:r>
                <a:rPr lang="en-US" altLang="zh-CN" sz="1200" dirty="0">
                  <a:latin typeface="Courier New" panose="02070309020205020404" pitchFamily="49" charset="0"/>
                </a:rPr>
                <a:t>, j2 </a:t>
              </a:r>
              <a:r>
                <a:rPr lang="en-US" altLang="zh-CN" sz="12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JSON</a:t>
              </a:r>
              <a:r>
                <a:rPr lang="en-US" altLang="zh-CN" sz="1200" dirty="0">
                  <a:latin typeface="Courier New" panose="02070309020205020404" pitchFamily="49" charset="0"/>
                </a:rPr>
                <a:t>);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mysql&gt; INSERT INTO my_json VALUES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    -&gt; ('{"k1": "value", "k2": 10}', '["run", "sing"]');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200" dirty="0">
                  <a:latin typeface="Courier New" panose="02070309020205020404" pitchFamily="49" charset="0"/>
                </a:rPr>
                <a:t>查询记录</a:t>
              </a:r>
              <a:endParaRPr lang="zh-CN" altLang="en-US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mysql&gt; SELECT * FROM my_json;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+---------------------------+-----------------+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| j1                        | j2              |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+---------------------------+-----------------+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| {"k1": "value", "k2": 10} | ["run", "sing"] |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+---------------------------+-----------------+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1 row in set (0.00 sec)</a:t>
              </a:r>
              <a:endParaRPr lang="en-US" altLang="zh-CN" sz="1200" dirty="0">
                <a:latin typeface="Courier New" panose="02070309020205020404" pitchFamily="49" charset="0"/>
              </a:endParaRPr>
            </a:p>
          </p:txBody>
        </p:sp>
        <p:sp>
          <p:nvSpPr>
            <p:cNvPr id="109578" name="矩形 3"/>
            <p:cNvSpPr/>
            <p:nvPr/>
          </p:nvSpPr>
          <p:spPr>
            <a:xfrm>
              <a:off x="1495175" y="1994829"/>
              <a:ext cx="1978942" cy="3695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JSON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类型使用示例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513" y="3635375"/>
            <a:ext cx="655637" cy="657225"/>
            <a:chOff x="765530" y="3286093"/>
            <a:chExt cx="656530" cy="657462"/>
          </a:xfrm>
        </p:grpSpPr>
        <p:sp>
          <p:nvSpPr>
            <p:cNvPr id="109575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9576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4"/>
          <p:cNvGrpSpPr/>
          <p:nvPr/>
        </p:nvGrpSpPr>
        <p:grpSpPr>
          <a:xfrm>
            <a:off x="1254125" y="2146300"/>
            <a:ext cx="7556500" cy="4108450"/>
            <a:chOff x="1240970" y="1994829"/>
            <a:chExt cx="7555267" cy="4110495"/>
          </a:xfrm>
        </p:grpSpPr>
        <p:sp>
          <p:nvSpPr>
            <p:cNvPr id="16396" name="矩形 2"/>
            <p:cNvSpPr/>
            <p:nvPr/>
          </p:nvSpPr>
          <p:spPr>
            <a:xfrm>
              <a:off x="1240970" y="2456831"/>
              <a:ext cx="7555267" cy="36484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DESC my_int;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Field | Type                   | Null | Key | Default | Extra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int_1 | int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(11)</a:t>
              </a:r>
              <a:r>
                <a:rPr lang="en-US" altLang="zh-CN" sz="1400" dirty="0">
                  <a:latin typeface="Courier New" panose="02070309020205020404" pitchFamily="49" charset="0"/>
                </a:rPr>
                <a:t>               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int_2 | int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(10)</a:t>
              </a:r>
              <a:r>
                <a:rPr lang="en-US" altLang="zh-CN" sz="1400" dirty="0">
                  <a:latin typeface="Courier New" panose="02070309020205020404" pitchFamily="49" charset="0"/>
                </a:rPr>
                <a:t> unsigned      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int_3 | tinyint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(4)</a:t>
              </a:r>
              <a:r>
                <a:rPr lang="en-US" altLang="zh-CN" sz="1400" dirty="0">
                  <a:latin typeface="Courier New" panose="02070309020205020404" pitchFamily="49" charset="0"/>
                </a:rPr>
                <a:t>            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int_4 | tinyint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(3)</a:t>
              </a:r>
              <a:r>
                <a:rPr lang="en-US" altLang="zh-CN" sz="1400" dirty="0">
                  <a:latin typeface="Courier New" panose="02070309020205020404" pitchFamily="49" charset="0"/>
                </a:rPr>
                <a:t> unsigned   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4 rows in set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6397" name="矩形 3"/>
            <p:cNvSpPr/>
            <p:nvPr/>
          </p:nvSpPr>
          <p:spPr>
            <a:xfrm>
              <a:off x="1495175" y="1994829"/>
              <a:ext cx="2218780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查看 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my_int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表结构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3"/>
          <p:cNvGrpSpPr/>
          <p:nvPr/>
        </p:nvGrpSpPr>
        <p:grpSpPr>
          <a:xfrm>
            <a:off x="598488" y="3092450"/>
            <a:ext cx="655637" cy="657225"/>
            <a:chOff x="765530" y="3286093"/>
            <a:chExt cx="656530" cy="657462"/>
          </a:xfrm>
        </p:grpSpPr>
        <p:sp>
          <p:nvSpPr>
            <p:cNvPr id="16394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5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82988" y="3303588"/>
            <a:ext cx="1493837" cy="784225"/>
            <a:chOff x="3582296" y="3304278"/>
            <a:chExt cx="1495320" cy="782783"/>
          </a:xfrm>
        </p:grpSpPr>
        <p:sp>
          <p:nvSpPr>
            <p:cNvPr id="16392" name="TextBox 4"/>
            <p:cNvSpPr txBox="1"/>
            <p:nvPr/>
          </p:nvSpPr>
          <p:spPr>
            <a:xfrm>
              <a:off x="3818971" y="3304278"/>
              <a:ext cx="1258645" cy="406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显示宽度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6393" name="直接箭头连接符 6"/>
            <p:cNvCxnSpPr/>
            <p:nvPr/>
          </p:nvCxnSpPr>
          <p:spPr>
            <a:xfrm flipH="1">
              <a:off x="3582296" y="3710543"/>
              <a:ext cx="610364" cy="376518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812800" y="2178050"/>
            <a:ext cx="8212138" cy="3914775"/>
            <a:chOff x="1240970" y="1994829"/>
            <a:chExt cx="7362418" cy="3916525"/>
          </a:xfrm>
        </p:grpSpPr>
        <p:sp>
          <p:nvSpPr>
            <p:cNvPr id="18444" name="矩形 2"/>
            <p:cNvSpPr/>
            <p:nvPr/>
          </p:nvSpPr>
          <p:spPr>
            <a:xfrm>
              <a:off x="1240970" y="2456831"/>
              <a:ext cx="7362418" cy="3454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my_int2 (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-&gt;   int_1 INT(3)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ZEROFILL</a:t>
              </a:r>
              <a:r>
                <a:rPr lang="en-US" altLang="zh-CN" sz="1400" dirty="0">
                  <a:latin typeface="Courier New" panose="02070309020205020404" pitchFamily="49" charset="0"/>
                </a:rPr>
                <a:t>,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-&gt;   int_2 TINYINT(6)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ZEROFILL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-&gt; 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0 rows affected (0.01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DESC my_int2;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Field | Type                         | Null | Key | Default | Extra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int_1 | int(3)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unsigned zerofill</a:t>
              </a:r>
              <a:r>
                <a:rPr lang="en-US" altLang="zh-CN" sz="1400" dirty="0">
                  <a:latin typeface="Courier New" panose="02070309020205020404" pitchFamily="49" charset="0"/>
                </a:rPr>
                <a:t>    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int_2 | tinyint(6)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unsigned zerofill</a:t>
              </a:r>
              <a:r>
                <a:rPr lang="en-US" altLang="zh-CN" sz="1400" dirty="0">
                  <a:latin typeface="Courier New" panose="02070309020205020404" pitchFamily="49" charset="0"/>
                </a:rPr>
                <a:t>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2 rows in set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8445" name="矩形 3"/>
            <p:cNvSpPr/>
            <p:nvPr/>
          </p:nvSpPr>
          <p:spPr>
            <a:xfrm>
              <a:off x="1495175" y="1994829"/>
              <a:ext cx="3637376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为字段设置零填充（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ZEROFILL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）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1775" y="3616325"/>
            <a:ext cx="655638" cy="657225"/>
            <a:chOff x="765530" y="3286093"/>
            <a:chExt cx="656530" cy="657462"/>
          </a:xfrm>
        </p:grpSpPr>
        <p:sp>
          <p:nvSpPr>
            <p:cNvPr id="18442" name="等腰三角形 2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43" name="等腰三角形 23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732213" y="3668713"/>
            <a:ext cx="3636962" cy="1300162"/>
            <a:chOff x="3732903" y="3668369"/>
            <a:chExt cx="3636071" cy="1300819"/>
          </a:xfrm>
        </p:grpSpPr>
        <p:sp>
          <p:nvSpPr>
            <p:cNvPr id="18440" name="TextBox 5"/>
            <p:cNvSpPr txBox="1"/>
            <p:nvPr/>
          </p:nvSpPr>
          <p:spPr>
            <a:xfrm>
              <a:off x="5271233" y="3668369"/>
              <a:ext cx="209774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负数不支持零填充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8441" name="直接箭头连接符 24"/>
            <p:cNvCxnSpPr/>
            <p:nvPr/>
          </p:nvCxnSpPr>
          <p:spPr>
            <a:xfrm flipH="1">
              <a:off x="3732903" y="4037701"/>
              <a:ext cx="1947134" cy="931487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1468438" y="2178050"/>
            <a:ext cx="5932487" cy="3462338"/>
            <a:chOff x="1240970" y="1994829"/>
            <a:chExt cx="5318101" cy="3463927"/>
          </a:xfrm>
        </p:grpSpPr>
        <p:sp>
          <p:nvSpPr>
            <p:cNvPr id="19465" name="矩形 2"/>
            <p:cNvSpPr/>
            <p:nvPr/>
          </p:nvSpPr>
          <p:spPr>
            <a:xfrm>
              <a:off x="1240970" y="2456831"/>
              <a:ext cx="5318101" cy="30019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my_int2 VALUES(1234, 2);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1 row affected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* FROM my_int2;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int_1 | int_2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 1234 |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00000</a:t>
              </a:r>
              <a:r>
                <a:rPr lang="en-US" altLang="zh-CN" sz="1400" dirty="0">
                  <a:latin typeface="Courier New" panose="02070309020205020404" pitchFamily="49" charset="0"/>
                </a:rPr>
                <a:t>2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1 row in set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9466" name="矩形 3"/>
            <p:cNvSpPr/>
            <p:nvPr/>
          </p:nvSpPr>
          <p:spPr>
            <a:xfrm>
              <a:off x="1495175" y="1994829"/>
              <a:ext cx="4030795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若数值宽度小于显示宽度，会在左侧填充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0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3913" y="3616325"/>
            <a:ext cx="655637" cy="657225"/>
            <a:chOff x="765530" y="3286093"/>
            <a:chExt cx="656530" cy="657462"/>
          </a:xfrm>
        </p:grpSpPr>
        <p:sp>
          <p:nvSpPr>
            <p:cNvPr id="19463" name="等腰三角形 2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64" name="等腰三角形 23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4"/>
          <p:cNvGrpSpPr/>
          <p:nvPr/>
        </p:nvGrpSpPr>
        <p:grpSpPr>
          <a:xfrm>
            <a:off x="1468438" y="2178050"/>
            <a:ext cx="6729412" cy="3462338"/>
            <a:chOff x="1240970" y="1994829"/>
            <a:chExt cx="6031660" cy="3463927"/>
          </a:xfrm>
        </p:grpSpPr>
        <p:sp>
          <p:nvSpPr>
            <p:cNvPr id="26633" name="矩形 2"/>
            <p:cNvSpPr/>
            <p:nvPr/>
          </p:nvSpPr>
          <p:spPr>
            <a:xfrm>
              <a:off x="1240970" y="2456831"/>
              <a:ext cx="6031660" cy="30019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创建表，选取</a:t>
              </a:r>
              <a:r>
                <a:rPr lang="en-US" altLang="zh-CN" sz="1400" dirty="0">
                  <a:latin typeface="Courier New" panose="02070309020205020404" pitchFamily="49" charset="0"/>
                </a:rPr>
                <a:t>FLOAT</a:t>
              </a:r>
              <a:r>
                <a:rPr lang="zh-CN" altLang="en-US" sz="1400" dirty="0">
                  <a:latin typeface="Courier New" panose="02070309020205020404" pitchFamily="49" charset="0"/>
                </a:rPr>
                <a:t>类型进行测试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my_float (f1 FLOAT, f2 FLOAT);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0 rows affected (0.01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插入未超出精度的数字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my_float VALUES(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111111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1.11111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1 row affected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插入超出精度的数字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my_float VALUES(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1111111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1.111111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1 row affected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26634" name="矩形 3"/>
            <p:cNvSpPr/>
            <p:nvPr/>
          </p:nvSpPr>
          <p:spPr>
            <a:xfrm>
              <a:off x="1495175" y="1994829"/>
              <a:ext cx="3314242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观察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FLOAT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超出精度时的保存结果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23913" y="3616325"/>
            <a:ext cx="655637" cy="657225"/>
            <a:chOff x="765530" y="3286093"/>
            <a:chExt cx="656530" cy="657462"/>
          </a:xfrm>
        </p:grpSpPr>
        <p:sp>
          <p:nvSpPr>
            <p:cNvPr id="26631" name="等腰三角形 32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32" name="等腰三角形 33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"/>
          <p:cNvSpPr/>
          <p:nvPr/>
        </p:nvSpPr>
        <p:spPr>
          <a:xfrm>
            <a:off x="1468438" y="2640013"/>
            <a:ext cx="6729412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④ </a:t>
            </a:r>
            <a:r>
              <a:rPr lang="zh-CN" altLang="en-US" sz="1400" dirty="0">
                <a:latin typeface="Courier New" panose="02070309020205020404" pitchFamily="49" charset="0"/>
              </a:rPr>
              <a:t>插入</a:t>
            </a:r>
            <a:r>
              <a:rPr lang="en-US" altLang="zh-CN" sz="1400" dirty="0">
                <a:latin typeface="Courier New" panose="02070309020205020404" pitchFamily="49" charset="0"/>
              </a:rPr>
              <a:t>7</a:t>
            </a:r>
            <a:r>
              <a:rPr lang="zh-CN" altLang="en-US" sz="1400" dirty="0">
                <a:latin typeface="Courier New" panose="02070309020205020404" pitchFamily="49" charset="0"/>
              </a:rPr>
              <a:t>位数，第</a:t>
            </a:r>
            <a:r>
              <a:rPr lang="en-US" altLang="zh-CN" sz="1400" dirty="0">
                <a:latin typeface="Courier New" panose="02070309020205020404" pitchFamily="49" charset="0"/>
              </a:rPr>
              <a:t>7</a:t>
            </a:r>
            <a:r>
              <a:rPr lang="zh-CN" altLang="en-US" sz="1400" dirty="0">
                <a:latin typeface="Courier New" panose="02070309020205020404" pitchFamily="49" charset="0"/>
              </a:rPr>
              <a:t>位四舍五入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INSERT INTO my_float VALUES(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1111114</a:t>
            </a:r>
            <a:r>
              <a:rPr lang="en-US" altLang="zh-CN" sz="1400" dirty="0">
                <a:latin typeface="Courier New" panose="02070309020205020404" pitchFamily="49" charset="0"/>
              </a:rPr>
              <a:t>,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1111115</a:t>
            </a: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Query OK, 1 row affected (0.00 sec)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⑤ </a:t>
            </a:r>
            <a:r>
              <a:rPr lang="zh-CN" altLang="en-US" sz="1400" dirty="0">
                <a:latin typeface="Courier New" panose="02070309020205020404" pitchFamily="49" charset="0"/>
              </a:rPr>
              <a:t>插入</a:t>
            </a:r>
            <a:r>
              <a:rPr lang="en-US" altLang="zh-CN" sz="1400" dirty="0">
                <a:latin typeface="Courier New" panose="02070309020205020404" pitchFamily="49" charset="0"/>
              </a:rPr>
              <a:t>8</a:t>
            </a:r>
            <a:r>
              <a:rPr lang="zh-CN" altLang="en-US" sz="1400" dirty="0">
                <a:latin typeface="Courier New" panose="02070309020205020404" pitchFamily="49" charset="0"/>
              </a:rPr>
              <a:t>位数，第</a:t>
            </a:r>
            <a:r>
              <a:rPr lang="en-US" altLang="zh-CN" sz="1400" dirty="0">
                <a:latin typeface="Courier New" panose="02070309020205020404" pitchFamily="49" charset="0"/>
              </a:rPr>
              <a:t>7</a:t>
            </a:r>
            <a:r>
              <a:rPr lang="zh-CN" altLang="en-US" sz="1400" dirty="0">
                <a:latin typeface="Courier New" panose="02070309020205020404" pitchFamily="49" charset="0"/>
              </a:rPr>
              <a:t>位四舍五入，第</a:t>
            </a:r>
            <a:r>
              <a:rPr lang="en-US" altLang="zh-CN" sz="1400" dirty="0">
                <a:latin typeface="Courier New" panose="02070309020205020404" pitchFamily="49" charset="0"/>
              </a:rPr>
              <a:t>8</a:t>
            </a:r>
            <a:r>
              <a:rPr lang="zh-CN" altLang="en-US" sz="1400" dirty="0">
                <a:latin typeface="Courier New" panose="02070309020205020404" pitchFamily="49" charset="0"/>
              </a:rPr>
              <a:t>位忽略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INSERT INTO my_float VALUES(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11111149</a:t>
            </a:r>
            <a:r>
              <a:rPr lang="en-US" altLang="zh-CN" sz="1400" dirty="0">
                <a:latin typeface="Courier New" panose="02070309020205020404" pitchFamily="49" charset="0"/>
              </a:rPr>
              <a:t>,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11111159</a:t>
            </a: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Query OK, 1 row affected (0.00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7654" name="矩形 3"/>
          <p:cNvSpPr/>
          <p:nvPr/>
        </p:nvSpPr>
        <p:spPr>
          <a:xfrm>
            <a:off x="1752600" y="2178050"/>
            <a:ext cx="3697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u="sng" dirty="0">
                <a:solidFill>
                  <a:srgbClr val="0070C0"/>
                </a:solidFill>
                <a:latin typeface="Arial" panose="020B0604020202020204" pitchFamily="34" charset="0"/>
              </a:rPr>
              <a:t>观察</a:t>
            </a:r>
            <a:r>
              <a:rPr lang="en-US" altLang="zh-CN" u="sng" dirty="0">
                <a:solidFill>
                  <a:srgbClr val="0070C0"/>
                </a:solidFill>
                <a:latin typeface="Arial" panose="020B0604020202020204" pitchFamily="34" charset="0"/>
              </a:rPr>
              <a:t>FLOAT</a:t>
            </a:r>
            <a:r>
              <a:rPr lang="zh-CN" altLang="en-US" b="1" u="sng" dirty="0">
                <a:solidFill>
                  <a:srgbClr val="0070C0"/>
                </a:solidFill>
                <a:latin typeface="Arial" panose="020B0604020202020204" pitchFamily="34" charset="0"/>
              </a:rPr>
              <a:t>超出精度时的保存结果</a:t>
            </a:r>
            <a:endParaRPr lang="zh-CN" altLang="zh-CN" b="1" u="sng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pSp>
        <p:nvGrpSpPr>
          <p:cNvPr id="27655" name="组合 30"/>
          <p:cNvGrpSpPr/>
          <p:nvPr/>
        </p:nvGrpSpPr>
        <p:grpSpPr>
          <a:xfrm>
            <a:off x="823913" y="3616325"/>
            <a:ext cx="655637" cy="657225"/>
            <a:chOff x="765530" y="3286093"/>
            <a:chExt cx="656530" cy="657462"/>
          </a:xfrm>
        </p:grpSpPr>
        <p:sp>
          <p:nvSpPr>
            <p:cNvPr id="27656" name="等腰三角形 32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57" name="等腰三角形 33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"/>
          <p:cNvSpPr/>
          <p:nvPr/>
        </p:nvSpPr>
        <p:spPr>
          <a:xfrm>
            <a:off x="1468438" y="2640013"/>
            <a:ext cx="6729412" cy="364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⑥ </a:t>
            </a:r>
            <a:r>
              <a:rPr lang="zh-CN" altLang="en-US" sz="1400" dirty="0">
                <a:latin typeface="Courier New" panose="02070309020205020404" pitchFamily="49" charset="0"/>
              </a:rPr>
              <a:t>查询结果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SELECT * FROM my_float;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+----------+----------+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f1       | f2      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+----------+----------+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  111111 |  1.11111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 111111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400" dirty="0">
                <a:latin typeface="Courier New" panose="02070309020205020404" pitchFamily="49" charset="0"/>
              </a:rPr>
              <a:t> |  1.11111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 111111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400" dirty="0">
                <a:latin typeface="Courier New" panose="02070309020205020404" pitchFamily="49" charset="0"/>
              </a:rPr>
              <a:t> |  11111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altLang="zh-CN" sz="1400" dirty="0">
                <a:latin typeface="Courier New" panose="02070309020205020404" pitchFamily="49" charset="0"/>
              </a:rPr>
              <a:t>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111111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00</a:t>
            </a:r>
            <a:r>
              <a:rPr lang="en-US" altLang="zh-CN" sz="1400" dirty="0">
                <a:latin typeface="Courier New" panose="02070309020205020404" pitchFamily="49" charset="0"/>
              </a:rPr>
              <a:t> | 11111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altLang="zh-CN" sz="1400" dirty="0">
                <a:latin typeface="Courier New" panose="02070309020205020404" pitchFamily="49" charset="0"/>
              </a:rPr>
              <a:t>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+----------+----------+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4 rows in set (0.00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8678" name="矩形 3"/>
          <p:cNvSpPr/>
          <p:nvPr/>
        </p:nvSpPr>
        <p:spPr>
          <a:xfrm>
            <a:off x="1752600" y="2178050"/>
            <a:ext cx="3697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u="sng" dirty="0">
                <a:solidFill>
                  <a:srgbClr val="0070C0"/>
                </a:solidFill>
                <a:latin typeface="Arial" panose="020B0604020202020204" pitchFamily="34" charset="0"/>
              </a:rPr>
              <a:t>观察</a:t>
            </a:r>
            <a:r>
              <a:rPr lang="en-US" altLang="zh-CN" u="sng" dirty="0">
                <a:solidFill>
                  <a:srgbClr val="0070C0"/>
                </a:solidFill>
                <a:latin typeface="Arial" panose="020B0604020202020204" pitchFamily="34" charset="0"/>
              </a:rPr>
              <a:t>FLOAT</a:t>
            </a:r>
            <a:r>
              <a:rPr lang="zh-CN" altLang="en-US" b="1" u="sng" dirty="0">
                <a:solidFill>
                  <a:srgbClr val="0070C0"/>
                </a:solidFill>
                <a:latin typeface="Arial" panose="020B0604020202020204" pitchFamily="34" charset="0"/>
              </a:rPr>
              <a:t>超出精度时的保存结果</a:t>
            </a:r>
            <a:endParaRPr lang="zh-CN" altLang="zh-CN" b="1" u="sng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pSp>
        <p:nvGrpSpPr>
          <p:cNvPr id="28679" name="组合 30"/>
          <p:cNvGrpSpPr/>
          <p:nvPr/>
        </p:nvGrpSpPr>
        <p:grpSpPr>
          <a:xfrm>
            <a:off x="823913" y="3616325"/>
            <a:ext cx="655637" cy="657225"/>
            <a:chOff x="765530" y="3286093"/>
            <a:chExt cx="656530" cy="657462"/>
          </a:xfrm>
        </p:grpSpPr>
        <p:sp>
          <p:nvSpPr>
            <p:cNvPr id="28683" name="等腰三角形 32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84" name="等腰三角形 33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21188" y="3616325"/>
            <a:ext cx="4640262" cy="1365250"/>
            <a:chOff x="4421394" y="3616753"/>
            <a:chExt cx="4639325" cy="1364035"/>
          </a:xfrm>
        </p:grpSpPr>
        <p:sp>
          <p:nvSpPr>
            <p:cNvPr id="28681" name="矩形 2"/>
            <p:cNvSpPr/>
            <p:nvPr/>
          </p:nvSpPr>
          <p:spPr>
            <a:xfrm>
              <a:off x="4693021" y="3616753"/>
              <a:ext cx="4367698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50000"/>
                </a:lnSpc>
              </a:pPr>
              <a:r>
                <a:rPr lang="zh-CN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整数部分和小数部分加起来达到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  <a:r>
                <a:rPr lang="zh-CN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位时，</a:t>
              </a:r>
              <a:endParaRPr lang="en-US" altLang="zh-CN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  <a:r>
                <a:rPr lang="zh-CN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位就会四舍五入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。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8682" name="直接箭头连接符 4"/>
            <p:cNvCxnSpPr/>
            <p:nvPr/>
          </p:nvCxnSpPr>
          <p:spPr>
            <a:xfrm flipH="1">
              <a:off x="4421394" y="4550482"/>
              <a:ext cx="591669" cy="430306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ags/tag1.xml><?xml version="1.0" encoding="utf-8"?>
<p:tagLst xmlns:p="http://schemas.openxmlformats.org/presentationml/2006/main">
  <p:tag name="ISPRING_RESOURCE_PATHS_HASH_PRESENTER" val="fbab0ff71f75388b47178f11794d46c26dce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600" smtClean="0">
            <a:solidFill>
              <a:schemeClr val="bg1">
                <a:lumMod val="95000"/>
              </a:schemeClr>
            </a:solidFill>
            <a:latin typeface="华文彩云" panose="02010800040101010101" pitchFamily="2" charset="-122"/>
            <a:ea typeface="华文彩云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10728</Words>
  <Application>WPS 演示</Application>
  <PresentationFormat>全屏显示(4:3)</PresentationFormat>
  <Paragraphs>626</Paragraphs>
  <Slides>31</Slides>
  <Notes>111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  <vt:variant>
        <vt:lpstr>自定义放映</vt:lpstr>
      </vt:variant>
      <vt:variant>
        <vt:i4>1</vt:i4>
      </vt:variant>
    </vt:vector>
  </HeadingPairs>
  <TitlesOfParts>
    <vt:vector size="44" baseType="lpstr">
      <vt:lpstr>Arial</vt:lpstr>
      <vt:lpstr>宋体</vt:lpstr>
      <vt:lpstr>Wingdings</vt:lpstr>
      <vt:lpstr>华文彩云</vt:lpstr>
      <vt:lpstr>微软雅黑</vt:lpstr>
      <vt:lpstr>方正舒体</vt:lpstr>
      <vt:lpstr>Calibri</vt:lpstr>
      <vt:lpstr>Times New Roman</vt:lpstr>
      <vt:lpstr>Courier New</vt:lpstr>
      <vt:lpstr>Arial Unicode MS</vt:lpstr>
      <vt:lpstr>黑体</vt:lpstr>
      <vt:lpstr>默认设计模板</vt:lpstr>
      <vt:lpstr>2.1 数据库操作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邹锐涛</cp:lastModifiedBy>
  <cp:revision>457</cp:revision>
  <dcterms:created xsi:type="dcterms:W3CDTF">2013-01-25T01:44:00Z</dcterms:created>
  <dcterms:modified xsi:type="dcterms:W3CDTF">2022-03-11T08:42:41Z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4E58971342F844AB89FB6605C594D9CD</vt:lpwstr>
  </property>
</Properties>
</file>