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58" r:id="rId5"/>
    <p:sldId id="260" r:id="rId6"/>
    <p:sldId id="257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8736E4-159C-4365-B3B1-33528B306166}" v="13" dt="2025-06-21T08:25:02.2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chtweiß, Constanze" userId="7211e89b-0397-4d89-a395-0771fadfa9fd" providerId="ADAL" clId="{088736E4-159C-4365-B3B1-33528B306166}"/>
    <pc:docChg chg="undo custSel addSld delSld modSld sldOrd">
      <pc:chgData name="Leichtweiß, Constanze" userId="7211e89b-0397-4d89-a395-0771fadfa9fd" providerId="ADAL" clId="{088736E4-159C-4365-B3B1-33528B306166}" dt="2025-06-21T08:25:02.234" v="1145"/>
      <pc:docMkLst>
        <pc:docMk/>
      </pc:docMkLst>
      <pc:sldChg chg="addSp modSp mod ord">
        <pc:chgData name="Leichtweiß, Constanze" userId="7211e89b-0397-4d89-a395-0771fadfa9fd" providerId="ADAL" clId="{088736E4-159C-4365-B3B1-33528B306166}" dt="2025-06-21T08:22:48.014" v="1138" actId="20577"/>
        <pc:sldMkLst>
          <pc:docMk/>
          <pc:sldMk cId="1824191830" sldId="257"/>
        </pc:sldMkLst>
        <pc:spChg chg="add mod">
          <ac:chgData name="Leichtweiß, Constanze" userId="7211e89b-0397-4d89-a395-0771fadfa9fd" providerId="ADAL" clId="{088736E4-159C-4365-B3B1-33528B306166}" dt="2025-06-21T08:22:48.014" v="1138" actId="20577"/>
          <ac:spMkLst>
            <pc:docMk/>
            <pc:sldMk cId="1824191830" sldId="257"/>
            <ac:spMk id="6" creationId="{55711431-8736-E5AA-B803-EDC8A1DD581B}"/>
          </ac:spMkLst>
        </pc:spChg>
      </pc:sldChg>
      <pc:sldChg chg="modSp mod ord">
        <pc:chgData name="Leichtweiß, Constanze" userId="7211e89b-0397-4d89-a395-0771fadfa9fd" providerId="ADAL" clId="{088736E4-159C-4365-B3B1-33528B306166}" dt="2025-06-21T08:20:15.124" v="1037"/>
        <pc:sldMkLst>
          <pc:docMk/>
          <pc:sldMk cId="3619530388" sldId="258"/>
        </pc:sldMkLst>
        <pc:spChg chg="mod">
          <ac:chgData name="Leichtweiß, Constanze" userId="7211e89b-0397-4d89-a395-0771fadfa9fd" providerId="ADAL" clId="{088736E4-159C-4365-B3B1-33528B306166}" dt="2025-06-21T08:14:09.525" v="976" actId="5793"/>
          <ac:spMkLst>
            <pc:docMk/>
            <pc:sldMk cId="3619530388" sldId="258"/>
            <ac:spMk id="6" creationId="{648A6D4E-0240-7EBA-5C2F-635FFB416AA3}"/>
          </ac:spMkLst>
        </pc:spChg>
        <pc:spChg chg="mod">
          <ac:chgData name="Leichtweiß, Constanze" userId="7211e89b-0397-4d89-a395-0771fadfa9fd" providerId="ADAL" clId="{088736E4-159C-4365-B3B1-33528B306166}" dt="2025-06-21T08:13:26.875" v="940" actId="1076"/>
          <ac:spMkLst>
            <pc:docMk/>
            <pc:sldMk cId="3619530388" sldId="258"/>
            <ac:spMk id="7" creationId="{8AC9B81D-4248-C195-6C1D-B4414903E16A}"/>
          </ac:spMkLst>
        </pc:spChg>
        <pc:spChg chg="mod">
          <ac:chgData name="Leichtweiß, Constanze" userId="7211e89b-0397-4d89-a395-0771fadfa9fd" providerId="ADAL" clId="{088736E4-159C-4365-B3B1-33528B306166}" dt="2025-06-21T08:14:02.497" v="973" actId="20577"/>
          <ac:spMkLst>
            <pc:docMk/>
            <pc:sldMk cId="3619530388" sldId="258"/>
            <ac:spMk id="10" creationId="{9EEFD9F5-FBF7-0E50-53A9-3AFCF4A47D93}"/>
          </ac:spMkLst>
        </pc:spChg>
      </pc:sldChg>
      <pc:sldChg chg="modSp mod ord">
        <pc:chgData name="Leichtweiß, Constanze" userId="7211e89b-0397-4d89-a395-0771fadfa9fd" providerId="ADAL" clId="{088736E4-159C-4365-B3B1-33528B306166}" dt="2025-06-21T08:25:02.234" v="1145"/>
        <pc:sldMkLst>
          <pc:docMk/>
          <pc:sldMk cId="58686698" sldId="260"/>
        </pc:sldMkLst>
        <pc:spChg chg="mod">
          <ac:chgData name="Leichtweiß, Constanze" userId="7211e89b-0397-4d89-a395-0771fadfa9fd" providerId="ADAL" clId="{088736E4-159C-4365-B3B1-33528B306166}" dt="2025-06-21T08:25:02.234" v="1145"/>
          <ac:spMkLst>
            <pc:docMk/>
            <pc:sldMk cId="58686698" sldId="260"/>
            <ac:spMk id="3" creationId="{FC8BEDA4-F3F1-4494-0B40-CCDBB14AE933}"/>
          </ac:spMkLst>
        </pc:spChg>
      </pc:sldChg>
      <pc:sldChg chg="del">
        <pc:chgData name="Leichtweiß, Constanze" userId="7211e89b-0397-4d89-a395-0771fadfa9fd" providerId="ADAL" clId="{088736E4-159C-4365-B3B1-33528B306166}" dt="2025-06-21T08:20:31.876" v="1040" actId="2696"/>
        <pc:sldMkLst>
          <pc:docMk/>
          <pc:sldMk cId="947928723" sldId="261"/>
        </pc:sldMkLst>
      </pc:sldChg>
      <pc:sldChg chg="del">
        <pc:chgData name="Leichtweiß, Constanze" userId="7211e89b-0397-4d89-a395-0771fadfa9fd" providerId="ADAL" clId="{088736E4-159C-4365-B3B1-33528B306166}" dt="2025-06-21T08:20:35.855" v="1041" actId="2696"/>
        <pc:sldMkLst>
          <pc:docMk/>
          <pc:sldMk cId="1874402648" sldId="262"/>
        </pc:sldMkLst>
      </pc:sldChg>
      <pc:sldChg chg="del">
        <pc:chgData name="Leichtweiß, Constanze" userId="7211e89b-0397-4d89-a395-0771fadfa9fd" providerId="ADAL" clId="{088736E4-159C-4365-B3B1-33528B306166}" dt="2025-06-21T08:20:41.156" v="1042" actId="2696"/>
        <pc:sldMkLst>
          <pc:docMk/>
          <pc:sldMk cId="1619736251" sldId="263"/>
        </pc:sldMkLst>
      </pc:sldChg>
      <pc:sldChg chg="addSp delSp modSp mod">
        <pc:chgData name="Leichtweiß, Constanze" userId="7211e89b-0397-4d89-a395-0771fadfa9fd" providerId="ADAL" clId="{088736E4-159C-4365-B3B1-33528B306166}" dt="2025-06-21T07:46:55.420" v="561" actId="20577"/>
        <pc:sldMkLst>
          <pc:docMk/>
          <pc:sldMk cId="2146175045" sldId="264"/>
        </pc:sldMkLst>
        <pc:spChg chg="mod">
          <ac:chgData name="Leichtweiß, Constanze" userId="7211e89b-0397-4d89-a395-0771fadfa9fd" providerId="ADAL" clId="{088736E4-159C-4365-B3B1-33528B306166}" dt="2025-06-21T07:46:55.420" v="561" actId="20577"/>
          <ac:spMkLst>
            <pc:docMk/>
            <pc:sldMk cId="2146175045" sldId="264"/>
            <ac:spMk id="2" creationId="{1094BB60-1C78-2A73-352B-4D0C8FEC72CE}"/>
          </ac:spMkLst>
        </pc:spChg>
        <pc:spChg chg="add del">
          <ac:chgData name="Leichtweiß, Constanze" userId="7211e89b-0397-4d89-a395-0771fadfa9fd" providerId="ADAL" clId="{088736E4-159C-4365-B3B1-33528B306166}" dt="2025-06-21T07:27:08.234" v="97" actId="478"/>
          <ac:spMkLst>
            <pc:docMk/>
            <pc:sldMk cId="2146175045" sldId="264"/>
            <ac:spMk id="3" creationId="{499B1B30-FF08-EF19-5BB1-EE27999B84D3}"/>
          </ac:spMkLst>
        </pc:spChg>
      </pc:sldChg>
      <pc:sldChg chg="addSp delSp modSp new mod modClrScheme chgLayout">
        <pc:chgData name="Leichtweiß, Constanze" userId="7211e89b-0397-4d89-a395-0771fadfa9fd" providerId="ADAL" clId="{088736E4-159C-4365-B3B1-33528B306166}" dt="2025-06-21T08:05:29.574" v="845"/>
        <pc:sldMkLst>
          <pc:docMk/>
          <pc:sldMk cId="1691309631" sldId="265"/>
        </pc:sldMkLst>
        <pc:spChg chg="add mod">
          <ac:chgData name="Leichtweiß, Constanze" userId="7211e89b-0397-4d89-a395-0771fadfa9fd" providerId="ADAL" clId="{088736E4-159C-4365-B3B1-33528B306166}" dt="2025-06-21T07:35:51.184" v="262" actId="20577"/>
          <ac:spMkLst>
            <pc:docMk/>
            <pc:sldMk cId="1691309631" sldId="265"/>
            <ac:spMk id="2" creationId="{BEE7F19F-99F8-8D7F-BD42-886C36BF3232}"/>
          </ac:spMkLst>
        </pc:spChg>
        <pc:spChg chg="add del mod">
          <ac:chgData name="Leichtweiß, Constanze" userId="7211e89b-0397-4d89-a395-0771fadfa9fd" providerId="ADAL" clId="{088736E4-159C-4365-B3B1-33528B306166}" dt="2025-06-21T07:38:21.270" v="268"/>
          <ac:spMkLst>
            <pc:docMk/>
            <pc:sldMk cId="1691309631" sldId="265"/>
            <ac:spMk id="3" creationId="{5EFC9668-A72D-5329-88AD-CDCB596935BC}"/>
          </ac:spMkLst>
        </pc:spChg>
        <pc:spChg chg="add mod">
          <ac:chgData name="Leichtweiß, Constanze" userId="7211e89b-0397-4d89-a395-0771fadfa9fd" providerId="ADAL" clId="{088736E4-159C-4365-B3B1-33528B306166}" dt="2025-06-21T08:05:29.574" v="845"/>
          <ac:spMkLst>
            <pc:docMk/>
            <pc:sldMk cId="1691309631" sldId="265"/>
            <ac:spMk id="4" creationId="{3F06A0C1-6117-8396-6733-FE1B4F07DC52}"/>
          </ac:spMkLst>
        </pc:spChg>
      </pc:sldChg>
      <pc:sldChg chg="addSp delSp modSp add mod">
        <pc:chgData name="Leichtweiß, Constanze" userId="7211e89b-0397-4d89-a395-0771fadfa9fd" providerId="ADAL" clId="{088736E4-159C-4365-B3B1-33528B306166}" dt="2025-06-21T08:20:02.747" v="1035"/>
        <pc:sldMkLst>
          <pc:docMk/>
          <pc:sldMk cId="4155087558" sldId="266"/>
        </pc:sldMkLst>
        <pc:spChg chg="mod">
          <ac:chgData name="Leichtweiß, Constanze" userId="7211e89b-0397-4d89-a395-0771fadfa9fd" providerId="ADAL" clId="{088736E4-159C-4365-B3B1-33528B306166}" dt="2025-06-21T08:17:30.624" v="983" actId="255"/>
          <ac:spMkLst>
            <pc:docMk/>
            <pc:sldMk cId="4155087558" sldId="266"/>
            <ac:spMk id="2" creationId="{989345B1-B86D-A9B5-7F56-46CC9015A712}"/>
          </ac:spMkLst>
        </pc:spChg>
        <pc:spChg chg="add del mod">
          <ac:chgData name="Leichtweiß, Constanze" userId="7211e89b-0397-4d89-a395-0771fadfa9fd" providerId="ADAL" clId="{088736E4-159C-4365-B3B1-33528B306166}" dt="2025-06-21T08:17:31.933" v="985"/>
          <ac:spMkLst>
            <pc:docMk/>
            <pc:sldMk cId="4155087558" sldId="266"/>
            <ac:spMk id="3" creationId="{48C65D73-35E4-3CA6-3498-4D9B714EEBF8}"/>
          </ac:spMkLst>
        </pc:spChg>
        <pc:spChg chg="mod">
          <ac:chgData name="Leichtweiß, Constanze" userId="7211e89b-0397-4d89-a395-0771fadfa9fd" providerId="ADAL" clId="{088736E4-159C-4365-B3B1-33528B306166}" dt="2025-06-21T08:18:09.596" v="987" actId="20577"/>
          <ac:spMkLst>
            <pc:docMk/>
            <pc:sldMk cId="4155087558" sldId="266"/>
            <ac:spMk id="4" creationId="{51522E05-CC5C-5B48-E8AA-DDD46EA0587F}"/>
          </ac:spMkLst>
        </pc:spChg>
        <pc:spChg chg="add mod">
          <ac:chgData name="Leichtweiß, Constanze" userId="7211e89b-0397-4d89-a395-0771fadfa9fd" providerId="ADAL" clId="{088736E4-159C-4365-B3B1-33528B306166}" dt="2025-06-21T08:20:02.747" v="1035"/>
          <ac:spMkLst>
            <pc:docMk/>
            <pc:sldMk cId="4155087558" sldId="266"/>
            <ac:spMk id="5" creationId="{53DFE5E8-7EA4-7CE0-9819-BCEC16B523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25E50-8739-FBB7-D432-EF497CD41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3D6BE0-E066-3C84-F2F5-4BD490EE18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28567-5D83-A311-0016-05CB7100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8AC43-2DB6-A13F-84C2-BBAAD2EA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56FC3-1E19-5D66-A62A-EB2A9DFFB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5399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5041E-29D3-A6AE-0BDC-22C07037E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20558-2419-7DA2-1F23-30897ED3F5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54DE7-C8E2-D3FD-B04E-4CF34D7BA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7132-01F4-4374-9314-FE8253E87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4B887-4289-BD4B-1DCC-59BBC52E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1996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B467C2-5011-44D0-38FD-5FF2FE2B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E111D1-4C58-EBCD-E7FB-5CB3F14AF9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F75A6-856C-8A5E-269B-312C68D7B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EC825-8FCD-8C90-A2F5-2B713646B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F554EA-3585-F745-711E-0F03991C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4088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4EB1-2FAE-8A2F-8061-4BE5D4F6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12BE-053F-264E-4D47-54A05AA04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38B3E-BD44-4F73-11B2-A0AB6102C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DAF66-A8CA-8B87-88B8-DDAE141FE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1ECE7-EBAC-2FA7-D87F-D75E657E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3249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0C7B5-4E45-D2B7-0CF0-79905AFB7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738BB-0BF5-3749-0E8A-00F64E455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80B0E-60CA-D736-B532-7F78C0DE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6F78-F444-6061-B6A5-53F80337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AC56A-922B-428F-9C65-C6ACD5AC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1775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664D6-DF3D-C1A8-38EF-E75C6E52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3AA01-2A0C-1CCB-23C6-8F0629F8C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FB85A-FE60-9473-B116-B66CA8B4D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B71E1-C56C-A4CD-3EB1-DFFFBDBB7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5FA34-4A0E-2CF2-3524-2589CAE0E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7DF0A-0D4E-ABC4-4E76-1E95FDE32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944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3276B-8314-0D0A-423A-980C66B0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BBDF9-AEBC-BEF9-C470-0F8860A3A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042B2D-79D8-8577-B606-067A80F70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762D15-D3E2-8BD8-9186-3FD1FFF51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51C0E5-9A3B-BE6F-53BF-6EB179E3E7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CF17D9-2C66-5449-82BB-37F38A7CE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FCA60-DCBC-1087-1247-64912DE8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DFD54F-A854-4C58-6502-9C576D043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4741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E910-62BF-F406-7811-B1C16090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B03274-E9B8-D948-D3D3-C36ECFE5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62353-0B9E-4C26-5F29-E0326DFE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9F23D-06CC-B7F1-A9A7-77CFB4CC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3195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17CF68-737B-5F22-BE6C-3D3F7CA75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B4DBB-DF3F-371B-1EFB-E5F9EF112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8FB3B-69DF-F36D-A2C3-66F721FD1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124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DB850-7358-D8A9-A247-72DEA49E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9B6BD-9B17-E4CF-F8DD-B58455BA2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56316-9423-A2BC-0380-1FA9B6948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9CD88-679B-CBDC-D7DC-42E9FAFC2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F7959-A010-2CA3-7B7C-BF4021EC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93C5CB-EB38-C2DD-8397-E4B0178A0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9508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785B-B590-AA64-8488-4515B573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788123-9A54-AD38-5983-739607D0E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B16534-A06F-DA86-3AE3-F9483A7F2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D0A39-365E-F819-4F92-5963539A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59E8C-E0A2-21C6-3D9C-B760438A3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22DD2C-78E7-D274-E525-2ECE9760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1028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052163-3573-E69D-AF92-479A078FF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9886A-4D2D-D8F8-82A4-C04EC7C5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64300-C59E-45E9-E51D-0AB0BB365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259859-D9BA-4A8D-8D69-5E26F5CD7088}" type="datetimeFigureOut">
              <a:rPr lang="en-DE" smtClean="0"/>
              <a:t>21/06/2025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F3938-9BE2-D34E-E4D1-7C1183F91E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DE2A0-3470-DE84-0499-D2B838595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0EB1D4-B401-408F-9AED-56809C93125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3514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94BB60-1C78-2A73-352B-4D0C8FEC72CE}"/>
              </a:ext>
            </a:extLst>
          </p:cNvPr>
          <p:cNvSpPr txBox="1"/>
          <p:nvPr/>
        </p:nvSpPr>
        <p:spPr>
          <a:xfrm>
            <a:off x="637721" y="571156"/>
            <a:ext cx="67140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Ziel: </a:t>
            </a:r>
            <a:r>
              <a:rPr lang="en-US" u="sng"/>
              <a:t>Unterschiede in der </a:t>
            </a:r>
            <a:r>
              <a:rPr lang="en-US" u="sng" err="1"/>
              <a:t>Genexpression</a:t>
            </a:r>
            <a:r>
              <a:rPr lang="en-US" u="sng"/>
              <a:t> finden</a:t>
            </a:r>
          </a:p>
          <a:p>
            <a:endParaRPr lang="en-US"/>
          </a:p>
          <a:p>
            <a:r>
              <a:rPr lang="en-US"/>
              <a:t>Zwei Medikamente( Sora, Tram) , </a:t>
            </a:r>
            <a:r>
              <a:rPr lang="en-US" err="1"/>
              <a:t>eine</a:t>
            </a:r>
            <a:r>
              <a:rPr lang="en-US"/>
              <a:t> Kontrollgruppe(DMSO)</a:t>
            </a:r>
          </a:p>
          <a:p>
            <a:endParaRPr lang="en-US"/>
          </a:p>
          <a:p>
            <a:pPr marL="285750" indent="-285750">
              <a:buFontTx/>
              <a:buChar char="-"/>
            </a:pPr>
            <a:r>
              <a:rPr lang="en-US" err="1"/>
              <a:t>Aufstellen</a:t>
            </a:r>
            <a:r>
              <a:rPr lang="en-US"/>
              <a:t> </a:t>
            </a:r>
            <a:r>
              <a:rPr lang="en-US" err="1"/>
              <a:t>einer</a:t>
            </a:r>
            <a:r>
              <a:rPr lang="en-US"/>
              <a:t> </a:t>
            </a:r>
            <a:r>
              <a:rPr lang="en-US" err="1"/>
              <a:t>Hypothese</a:t>
            </a:r>
            <a:r>
              <a:rPr lang="en-US"/>
              <a:t> H0: </a:t>
            </a:r>
            <a:r>
              <a:rPr lang="en-US" err="1"/>
              <a:t>kein</a:t>
            </a:r>
            <a:r>
              <a:rPr lang="en-US"/>
              <a:t> </a:t>
            </a:r>
            <a:r>
              <a:rPr lang="en-US" err="1"/>
              <a:t>Unterschied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 err="1"/>
              <a:t>Gegenhypothese</a:t>
            </a:r>
            <a:r>
              <a:rPr lang="en-US"/>
              <a:t> : Es </a:t>
            </a:r>
            <a:r>
              <a:rPr lang="en-US" err="1"/>
              <a:t>gibt</a:t>
            </a:r>
            <a:r>
              <a:rPr lang="en-US"/>
              <a:t> </a:t>
            </a:r>
            <a:r>
              <a:rPr lang="en-US" err="1"/>
              <a:t>einen</a:t>
            </a:r>
            <a:r>
              <a:rPr lang="en-US"/>
              <a:t> </a:t>
            </a:r>
            <a:r>
              <a:rPr lang="en-US" err="1"/>
              <a:t>Unterschied</a:t>
            </a:r>
            <a:endParaRPr lang="en-US"/>
          </a:p>
          <a:p>
            <a:endParaRPr lang="en-US"/>
          </a:p>
          <a:p>
            <a:endParaRPr lang="en-US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err="1">
                <a:sym typeface="Wingdings" panose="05000000000000000000" pitchFamily="2" charset="2"/>
              </a:rPr>
              <a:t>Statischer</a:t>
            </a:r>
            <a:r>
              <a:rPr lang="en-US">
                <a:sym typeface="Wingdings" panose="05000000000000000000" pitchFamily="2" charset="2"/>
              </a:rPr>
              <a:t> Test</a:t>
            </a:r>
          </a:p>
          <a:p>
            <a:endParaRPr lang="en-US">
              <a:sym typeface="Wingdings" panose="05000000000000000000" pitchFamily="2" charset="2"/>
            </a:endParaRPr>
          </a:p>
          <a:p>
            <a:r>
              <a:rPr lang="en-US">
                <a:sym typeface="Wingdings" panose="05000000000000000000" pitchFamily="2" charset="2"/>
              </a:rPr>
              <a:t>Frage 1: </a:t>
            </a:r>
            <a:r>
              <a:rPr lang="en-US" err="1">
                <a:sym typeface="Wingdings" panose="05000000000000000000" pitchFamily="2" charset="2"/>
              </a:rPr>
              <a:t>Welchen</a:t>
            </a:r>
            <a:r>
              <a:rPr lang="en-US">
                <a:sym typeface="Wingdings" panose="05000000000000000000" pitchFamily="2" charset="2"/>
              </a:rPr>
              <a:t> Test </a:t>
            </a:r>
            <a:r>
              <a:rPr lang="en-US" err="1">
                <a:sym typeface="Wingdings" panose="05000000000000000000" pitchFamily="2" charset="2"/>
              </a:rPr>
              <a:t>nehmen</a:t>
            </a:r>
            <a:r>
              <a:rPr lang="en-US">
                <a:sym typeface="Wingdings" panose="05000000000000000000" pitchFamily="2" charset="2"/>
              </a:rPr>
              <a:t> wir ?</a:t>
            </a:r>
          </a:p>
          <a:p>
            <a:r>
              <a:rPr lang="en-US">
                <a:sym typeface="Wingdings" panose="05000000000000000000" pitchFamily="2" charset="2"/>
              </a:rPr>
              <a:t>Frage 2: Wie </a:t>
            </a:r>
            <a:r>
              <a:rPr lang="en-US" err="1">
                <a:sym typeface="Wingdings" panose="05000000000000000000" pitchFamily="2" charset="2"/>
              </a:rPr>
              <a:t>sind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unsere</a:t>
            </a:r>
            <a:r>
              <a:rPr lang="en-US">
                <a:sym typeface="Wingdings" panose="05000000000000000000" pitchFamily="2" charset="2"/>
              </a:rPr>
              <a:t> Daten verteilt ?</a:t>
            </a:r>
          </a:p>
          <a:p>
            <a:r>
              <a:rPr lang="en-US">
                <a:sym typeface="Wingdings" panose="05000000000000000000" pitchFamily="2" charset="2"/>
              </a:rPr>
              <a:t>Frage 3: Wie </a:t>
            </a:r>
            <a:r>
              <a:rPr lang="en-US" err="1">
                <a:sym typeface="Wingdings" panose="05000000000000000000" pitchFamily="2" charset="2"/>
              </a:rPr>
              <a:t>messen</a:t>
            </a:r>
            <a:r>
              <a:rPr lang="en-US">
                <a:sym typeface="Wingdings" panose="05000000000000000000" pitchFamily="2" charset="2"/>
              </a:rPr>
              <a:t> </a:t>
            </a:r>
            <a:r>
              <a:rPr lang="en-US" err="1">
                <a:sym typeface="Wingdings" panose="05000000000000000000" pitchFamily="2" charset="2"/>
              </a:rPr>
              <a:t>wir</a:t>
            </a:r>
            <a:r>
              <a:rPr lang="en-US">
                <a:sym typeface="Wingdings" panose="05000000000000000000" pitchFamily="2" charset="2"/>
              </a:rPr>
              <a:t> den </a:t>
            </a:r>
            <a:r>
              <a:rPr lang="en-US" err="1">
                <a:sym typeface="Wingdings" panose="05000000000000000000" pitchFamily="2" charset="2"/>
              </a:rPr>
              <a:t>Unterschied</a:t>
            </a:r>
            <a:endParaRPr lang="en-US"/>
          </a:p>
          <a:p>
            <a:r>
              <a:rPr lang="en-US"/>
              <a:t> </a:t>
            </a:r>
            <a:endParaRPr lang="en-DE"/>
          </a:p>
        </p:txBody>
      </p:sp>
      <p:pic>
        <p:nvPicPr>
          <p:cNvPr id="1026" name="Picture 2" descr="3D Kleinen Denkende Mensch 3d Bild Weißen Hintergrund ...">
            <a:extLst>
              <a:ext uri="{FF2B5EF4-FFF2-40B4-BE49-F238E27FC236}">
                <a16:creationId xmlns:a16="http://schemas.microsoft.com/office/drawing/2014/main" id="{121B3ECF-C306-3E48-7355-F67E9AC60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175" y="1525143"/>
            <a:ext cx="17145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175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7F19F-99F8-8D7F-BD42-886C36BF3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err="1"/>
              <a:t>Verteilung</a:t>
            </a:r>
            <a:r>
              <a:rPr lang="en-US" sz="2000"/>
              <a:t> der </a:t>
            </a:r>
            <a:r>
              <a:rPr lang="en-US" sz="2000" err="1"/>
              <a:t>Zähldaten</a:t>
            </a:r>
            <a:endParaRPr lang="en-DE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06A0C1-6117-8396-6733-FE1B4F07DC52}"/>
              </a:ext>
            </a:extLst>
          </p:cNvPr>
          <p:cNvSpPr txBox="1"/>
          <p:nvPr/>
        </p:nvSpPr>
        <p:spPr>
          <a:xfrm>
            <a:off x="612648" y="1690688"/>
            <a:ext cx="11301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err="1"/>
              <a:t>Nicht</a:t>
            </a:r>
            <a:r>
              <a:rPr lang="en-US"/>
              <a:t> negative </a:t>
            </a:r>
            <a:r>
              <a:rPr lang="en-US" err="1"/>
              <a:t>ganze</a:t>
            </a:r>
            <a:r>
              <a:rPr lang="en-US"/>
              <a:t> Zahlen</a:t>
            </a:r>
          </a:p>
          <a:p>
            <a:pPr marL="285750" indent="-285750">
              <a:buFontTx/>
              <a:buChar char="-"/>
            </a:pPr>
            <a:r>
              <a:rPr lang="en-US" err="1"/>
              <a:t>Große</a:t>
            </a:r>
            <a:r>
              <a:rPr lang="en-US"/>
              <a:t> </a:t>
            </a:r>
            <a:r>
              <a:rPr lang="en-US" err="1"/>
              <a:t>Varianz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 err="1"/>
              <a:t>Varianz</a:t>
            </a:r>
            <a:r>
              <a:rPr lang="en-US"/>
              <a:t> </a:t>
            </a:r>
            <a:r>
              <a:rPr lang="en-US" err="1"/>
              <a:t>größer</a:t>
            </a:r>
            <a:r>
              <a:rPr lang="en-US"/>
              <a:t> </a:t>
            </a:r>
            <a:r>
              <a:rPr lang="en-US" err="1"/>
              <a:t>als</a:t>
            </a:r>
            <a:r>
              <a:rPr lang="en-US"/>
              <a:t> </a:t>
            </a:r>
            <a:r>
              <a:rPr lang="en-US" err="1"/>
              <a:t>Mittelwert</a:t>
            </a: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== &gt; Negative </a:t>
            </a:r>
            <a:r>
              <a:rPr lang="en-US" err="1"/>
              <a:t>Binominalverteilung</a:t>
            </a:r>
            <a:r>
              <a:rPr lang="en-US"/>
              <a:t>  ( </a:t>
            </a:r>
            <a:r>
              <a:rPr lang="en-US" err="1"/>
              <a:t>Mittelwert</a:t>
            </a:r>
            <a:r>
              <a:rPr lang="en-US"/>
              <a:t>, </a:t>
            </a:r>
            <a:r>
              <a:rPr lang="en-US" err="1"/>
              <a:t>Varianz</a:t>
            </a:r>
            <a:r>
              <a:rPr lang="en-US"/>
              <a:t> )</a:t>
            </a:r>
          </a:p>
          <a:p>
            <a:pPr marL="285750" indent="-285750">
              <a:buFontTx/>
              <a:buChar char="-"/>
            </a:pP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130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7B9B9-A001-B2B5-753A-766E9D468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45B1-B86D-A9B5-7F56-46CC9015A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5931"/>
          </a:xfrm>
        </p:spPr>
        <p:txBody>
          <a:bodyPr>
            <a:normAutofit/>
          </a:bodyPr>
          <a:lstStyle/>
          <a:p>
            <a:r>
              <a:rPr lang="en-US" sz="2200"/>
              <a:t>Wie </a:t>
            </a:r>
            <a:r>
              <a:rPr lang="en-US" sz="2200" err="1"/>
              <a:t>messen</a:t>
            </a:r>
            <a:r>
              <a:rPr lang="en-US" sz="2200"/>
              <a:t> </a:t>
            </a:r>
            <a:r>
              <a:rPr lang="en-US" sz="2200" err="1"/>
              <a:t>wir</a:t>
            </a:r>
            <a:r>
              <a:rPr lang="en-US" sz="2200"/>
              <a:t> </a:t>
            </a:r>
            <a:r>
              <a:rPr lang="en-US" sz="2200" err="1"/>
              <a:t>Unterschied</a:t>
            </a:r>
            <a:r>
              <a:rPr lang="en-US" sz="2200"/>
              <a:t> in Genexpression </a:t>
            </a:r>
            <a:r>
              <a:rPr lang="en-US" sz="2000"/>
              <a:t>?</a:t>
            </a:r>
            <a:endParaRPr lang="en-DE" sz="20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22E05-CC5C-5B48-E8AA-DDD46EA0587F}"/>
              </a:ext>
            </a:extLst>
          </p:cNvPr>
          <p:cNvSpPr txBox="1"/>
          <p:nvPr/>
        </p:nvSpPr>
        <p:spPr>
          <a:xfrm>
            <a:off x="612648" y="1690688"/>
            <a:ext cx="113019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/>
              <a:t>Fold Change = Wert </a:t>
            </a:r>
            <a:r>
              <a:rPr lang="en-US" err="1"/>
              <a:t>Bedingung</a:t>
            </a:r>
            <a:r>
              <a:rPr lang="en-US"/>
              <a:t> (Sora) / Wert(</a:t>
            </a:r>
            <a:r>
              <a:rPr lang="en-US" err="1"/>
              <a:t>Bedingung</a:t>
            </a:r>
            <a:r>
              <a:rPr lang="en-US"/>
              <a:t> DMSO)</a:t>
            </a:r>
          </a:p>
          <a:p>
            <a:pPr marL="285750" indent="-285750">
              <a:buFontTx/>
              <a:buChar char="-"/>
            </a:pPr>
            <a:r>
              <a:rPr lang="en-US" err="1"/>
              <a:t>Logarithmierte</a:t>
            </a:r>
            <a:r>
              <a:rPr lang="en-US"/>
              <a:t> Fold Change hat </a:t>
            </a:r>
            <a:r>
              <a:rPr lang="en-US" err="1"/>
              <a:t>Vorteile</a:t>
            </a:r>
            <a:r>
              <a:rPr lang="en-US"/>
              <a:t> </a:t>
            </a:r>
            <a:r>
              <a:rPr lang="en-US" err="1"/>
              <a:t>beim</a:t>
            </a:r>
            <a:r>
              <a:rPr lang="en-US"/>
              <a:t> </a:t>
            </a:r>
            <a:r>
              <a:rPr lang="en-US" err="1"/>
              <a:t>Rechnen</a:t>
            </a:r>
            <a:r>
              <a:rPr lang="en-US"/>
              <a:t> ( Linear / </a:t>
            </a:r>
            <a:r>
              <a:rPr lang="en-US" err="1"/>
              <a:t>Additiv</a:t>
            </a:r>
            <a:r>
              <a:rPr lang="en-US"/>
              <a:t>)</a:t>
            </a:r>
          </a:p>
          <a:p>
            <a:pPr marL="285750" indent="-285750">
              <a:buFontTx/>
              <a:buChar char="-"/>
            </a:pPr>
            <a:r>
              <a:rPr lang="en-US" err="1"/>
              <a:t>Zusätzlich</a:t>
            </a:r>
            <a:r>
              <a:rPr lang="en-US"/>
              <a:t>  </a:t>
            </a:r>
            <a:r>
              <a:rPr lang="en-US" err="1"/>
              <a:t>benötigt</a:t>
            </a:r>
            <a:r>
              <a:rPr lang="en-US"/>
              <a:t>: </a:t>
            </a:r>
            <a:r>
              <a:rPr lang="en-US" err="1"/>
              <a:t>Standardabweichung</a:t>
            </a:r>
            <a:endParaRPr lang="en-US"/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=</a:t>
            </a:r>
            <a:r>
              <a:rPr lang="en-US">
                <a:sym typeface="Wingdings" panose="05000000000000000000" pitchFamily="2" charset="2"/>
              </a:rPr>
              <a:t> </a:t>
            </a:r>
            <a:r>
              <a:rPr lang="en-US" err="1">
                <a:sym typeface="Wingdings" panose="05000000000000000000" pitchFamily="2" charset="2"/>
              </a:rPr>
              <a:t>Teststatistik</a:t>
            </a:r>
            <a:r>
              <a:rPr lang="en-US">
                <a:sym typeface="Wingdings" panose="05000000000000000000" pitchFamily="2" charset="2"/>
              </a:rPr>
              <a:t> :  LFC / SLFC</a:t>
            </a:r>
          </a:p>
          <a:p>
            <a:pPr marL="285750" indent="-285750">
              <a:buFontTx/>
              <a:buChar char="-"/>
            </a:pPr>
            <a:endParaRPr lang="en-US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de-DE"/>
              <a:t>Wie wahrscheinlich wäre es, so ein extremes Ergebnis zu bekommen, </a:t>
            </a:r>
            <a:r>
              <a:rPr lang="de-DE" b="1"/>
              <a:t>wenn es eigentlich keinen Unterschied gäbe</a:t>
            </a:r>
            <a:r>
              <a:rPr lang="de-DE"/>
              <a:t> (also wenn H₀ stimmt)? (Antwort: p- Wert)</a:t>
            </a:r>
          </a:p>
          <a:p>
            <a:pPr marL="285750" indent="-285750">
              <a:buFontTx/>
              <a:buChar char="-"/>
            </a:pPr>
            <a:r>
              <a:rPr lang="de-DE"/>
              <a:t> Problem: Wenn man z. B. 20.000 Gene testest und </a:t>
            </a:r>
            <a:r>
              <a:rPr lang="de-DE" b="1"/>
              <a:t>α = 0.05</a:t>
            </a:r>
            <a:r>
              <a:rPr lang="de-DE"/>
              <a:t> als Signifikanzniveau verwendest, dann erwartest  man </a:t>
            </a:r>
            <a:r>
              <a:rPr lang="de-DE" b="1"/>
              <a:t>1.000 Gene zufällig signifikant</a:t>
            </a:r>
            <a:r>
              <a:rPr lang="de-DE"/>
              <a:t>, </a:t>
            </a:r>
            <a:r>
              <a:rPr lang="de-DE" b="1"/>
              <a:t>selbst wenn es keinen echten Unterschied gibt</a:t>
            </a:r>
            <a:r>
              <a:rPr lang="de-DE"/>
              <a:t>. (</a:t>
            </a:r>
            <a:r>
              <a:rPr lang="de-DE" err="1"/>
              <a:t>padj</a:t>
            </a:r>
            <a:r>
              <a:rPr lang="de-DE"/>
              <a:t>)</a:t>
            </a:r>
            <a:endParaRPr lang="en-US"/>
          </a:p>
          <a:p>
            <a:pPr marL="285750" indent="-285750">
              <a:buFontTx/>
              <a:buChar char="-"/>
            </a:pPr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DFE5E8-7EA4-7CE0-9819-BCEC16B5239B}"/>
              </a:ext>
            </a:extLst>
          </p:cNvPr>
          <p:cNvSpPr txBox="1"/>
          <p:nvPr/>
        </p:nvSpPr>
        <p:spPr>
          <a:xfrm>
            <a:off x="1051560" y="5349240"/>
            <a:ext cx="10049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Hilfsmittel</a:t>
            </a:r>
            <a:r>
              <a:rPr lang="en-US"/>
              <a:t>: DESeq2 </a:t>
            </a:r>
          </a:p>
          <a:p>
            <a:endParaRPr lang="en-US"/>
          </a:p>
          <a:p>
            <a:r>
              <a:rPr lang="en-US"/>
              <a:t>DESeq2 </a:t>
            </a:r>
            <a:r>
              <a:rPr lang="en-US" err="1"/>
              <a:t>steht</a:t>
            </a:r>
            <a:r>
              <a:rPr lang="en-US"/>
              <a:t> für Differential Expression analysis using Sequencing data – Version 2</a:t>
            </a:r>
          </a:p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5087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8EC80-6EA4-AF79-F978-A6E0099C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850" y="155575"/>
            <a:ext cx="10515600" cy="1325563"/>
          </a:xfrm>
        </p:spPr>
        <p:txBody>
          <a:bodyPr/>
          <a:lstStyle/>
          <a:p>
            <a:r>
              <a:rPr lang="en-US" err="1"/>
              <a:t>Erstellung</a:t>
            </a:r>
            <a:r>
              <a:rPr lang="en-US"/>
              <a:t> </a:t>
            </a:r>
            <a:r>
              <a:rPr lang="en-US" err="1"/>
              <a:t>DESeq</a:t>
            </a:r>
            <a:r>
              <a:rPr lang="en-US"/>
              <a:t> </a:t>
            </a:r>
            <a:r>
              <a:rPr lang="en-US" err="1"/>
              <a:t>Objekt</a:t>
            </a:r>
            <a:endParaRPr lang="en-D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B30F62-69D1-A94B-29AF-F9ED069F7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09" y="1690688"/>
            <a:ext cx="5782482" cy="38772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0F3EF-6C32-8D13-1F32-8F1E0F423170}"/>
              </a:ext>
            </a:extLst>
          </p:cNvPr>
          <p:cNvSpPr txBox="1"/>
          <p:nvPr/>
        </p:nvSpPr>
        <p:spPr>
          <a:xfrm>
            <a:off x="6638925" y="1690687"/>
            <a:ext cx="52292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err="1"/>
              <a:t>Definieren</a:t>
            </a:r>
            <a:r>
              <a:rPr lang="en-US"/>
              <a:t> des Factors ‘condition</a:t>
            </a:r>
          </a:p>
          <a:p>
            <a:pPr marL="285750" indent="-285750">
              <a:buFontTx/>
              <a:buChar char="-"/>
            </a:pPr>
            <a:r>
              <a:rPr lang="en-US" err="1"/>
              <a:t>Spalte</a:t>
            </a:r>
            <a:r>
              <a:rPr lang="en-US"/>
              <a:t> ‘group’ </a:t>
            </a:r>
            <a:r>
              <a:rPr lang="en-US" err="1"/>
              <a:t>aus</a:t>
            </a:r>
            <a:r>
              <a:rPr lang="en-US"/>
              <a:t> dem </a:t>
            </a:r>
            <a:r>
              <a:rPr lang="en-US" err="1"/>
              <a:t>Datensatz</a:t>
            </a:r>
            <a:r>
              <a:rPr lang="en-US"/>
              <a:t> ‘targets’ in </a:t>
            </a:r>
            <a:r>
              <a:rPr lang="en-US" err="1"/>
              <a:t>einen</a:t>
            </a:r>
            <a:r>
              <a:rPr lang="en-US"/>
              <a:t> Faktor </a:t>
            </a:r>
            <a:r>
              <a:rPr lang="en-US" err="1"/>
              <a:t>umwandeln</a:t>
            </a:r>
            <a:endParaRPr lang="en-US"/>
          </a:p>
          <a:p>
            <a:pPr marL="285750" indent="-285750">
              <a:buFontTx/>
              <a:buChar char="-"/>
            </a:pPr>
            <a:r>
              <a:rPr lang="en-US"/>
              <a:t>Levels </a:t>
            </a:r>
            <a:r>
              <a:rPr lang="en-US" err="1"/>
              <a:t>definieren</a:t>
            </a:r>
            <a:r>
              <a:rPr lang="en-US"/>
              <a:t> </a:t>
            </a:r>
            <a:r>
              <a:rPr lang="en-US" err="1"/>
              <a:t>mit</a:t>
            </a:r>
            <a:r>
              <a:rPr lang="en-US"/>
              <a:t> DMSO </a:t>
            </a:r>
            <a:r>
              <a:rPr lang="en-US" err="1"/>
              <a:t>als</a:t>
            </a:r>
            <a:r>
              <a:rPr lang="en-US"/>
              <a:t> </a:t>
            </a:r>
            <a:r>
              <a:rPr lang="en-US" err="1"/>
              <a:t>Referenzgruppe</a:t>
            </a:r>
            <a:endParaRPr lang="en-US"/>
          </a:p>
          <a:p>
            <a:pPr marL="285750" indent="-285750">
              <a:buFontTx/>
              <a:buChar char="-"/>
            </a:pPr>
            <a:endParaRPr lang="en-DE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48A6D4E-0240-7EBA-5C2F-635FFB416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9277"/>
            <a:ext cx="2119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AC9B81D-4248-C195-6C1D-B4414903E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24" y="-494818"/>
            <a:ext cx="285656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in 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3A0F8B-25A1-853D-52A9-43840247FEE9}"/>
              </a:ext>
            </a:extLst>
          </p:cNvPr>
          <p:cNvSpPr txBox="1"/>
          <p:nvPr/>
        </p:nvSpPr>
        <p:spPr>
          <a:xfrm>
            <a:off x="6739128" y="3019424"/>
            <a:ext cx="512902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err="1"/>
              <a:t>countData</a:t>
            </a:r>
            <a:r>
              <a:rPr lang="en-US"/>
              <a:t> </a:t>
            </a:r>
            <a:r>
              <a:rPr lang="en-US" err="1"/>
              <a:t>nimmt</a:t>
            </a:r>
            <a:r>
              <a:rPr lang="en-US"/>
              <a:t> Matrix </a:t>
            </a:r>
            <a:r>
              <a:rPr lang="en-US" err="1"/>
              <a:t>mit</a:t>
            </a:r>
            <a:r>
              <a:rPr lang="en-US"/>
              <a:t> </a:t>
            </a:r>
            <a:r>
              <a:rPr lang="en-US" err="1"/>
              <a:t>Zählwerten</a:t>
            </a:r>
            <a:r>
              <a:rPr lang="en-US"/>
              <a:t> auf</a:t>
            </a:r>
          </a:p>
          <a:p>
            <a:pPr marL="285750" indent="-285750">
              <a:buFontTx/>
              <a:buChar char="-"/>
            </a:pPr>
            <a:r>
              <a:rPr lang="en-US" err="1"/>
              <a:t>colData</a:t>
            </a:r>
            <a:r>
              <a:rPr lang="en-US"/>
              <a:t> </a:t>
            </a:r>
            <a:r>
              <a:rPr lang="en-US" err="1"/>
              <a:t>beschreibt</a:t>
            </a:r>
            <a:r>
              <a:rPr lang="en-US"/>
              <a:t> die </a:t>
            </a:r>
            <a:r>
              <a:rPr lang="en-US" err="1"/>
              <a:t>Metadaten</a:t>
            </a:r>
            <a:r>
              <a:rPr lang="en-US"/>
              <a:t> </a:t>
            </a:r>
            <a:r>
              <a:rPr lang="en-US" err="1"/>
              <a:t>zu</a:t>
            </a:r>
            <a:r>
              <a:rPr lang="en-US"/>
              <a:t> den Proben</a:t>
            </a:r>
          </a:p>
          <a:p>
            <a:pPr marL="285750" indent="-285750">
              <a:buFontTx/>
              <a:buChar char="-"/>
            </a:pPr>
            <a:endParaRPr lang="en-US"/>
          </a:p>
          <a:p>
            <a:pPr marL="285750" indent="-285750">
              <a:buFontTx/>
              <a:buChar char="-"/>
            </a:pPr>
            <a:r>
              <a:rPr lang="en-US" err="1"/>
              <a:t>design~condition</a:t>
            </a:r>
            <a:r>
              <a:rPr lang="en-US"/>
              <a:t> </a:t>
            </a:r>
            <a:r>
              <a:rPr lang="en-US" err="1"/>
              <a:t>bedeutet</a:t>
            </a:r>
            <a:r>
              <a:rPr lang="en-US"/>
              <a:t>, </a:t>
            </a:r>
            <a:r>
              <a:rPr lang="en-US" err="1"/>
              <a:t>dass</a:t>
            </a:r>
            <a:r>
              <a:rPr lang="en-US"/>
              <a:t> das Model </a:t>
            </a:r>
            <a:r>
              <a:rPr lang="en-US" err="1"/>
              <a:t>nur</a:t>
            </a:r>
            <a:r>
              <a:rPr lang="en-US"/>
              <a:t> Bedingungen berücksichtigt</a:t>
            </a:r>
            <a:endParaRPr lang="en-DE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EEFD9F5-FBF7-0E50-53A9-3AFCF4A47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322"/>
            <a:ext cx="20550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DE" sz="80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DE" altLang="en-DE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DE" altLang="en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530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0625-02C8-B084-6636-E6FCD748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Woher</a:t>
            </a:r>
            <a:r>
              <a:rPr lang="en-US"/>
              <a:t> </a:t>
            </a:r>
            <a:r>
              <a:rPr lang="en-US" err="1"/>
              <a:t>kommt</a:t>
            </a:r>
            <a:r>
              <a:rPr lang="en-US"/>
              <a:t> der Name ‘</a:t>
            </a:r>
            <a:r>
              <a:rPr lang="en-US" err="1"/>
              <a:t>ColData</a:t>
            </a:r>
            <a:r>
              <a:rPr lang="en-US"/>
              <a:t>’ ?</a:t>
            </a:r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BEDA4-F3F1-4494-0B40-CCDBB14AE933}"/>
              </a:ext>
            </a:extLst>
          </p:cNvPr>
          <p:cNvSpPr txBox="1"/>
          <p:nvPr/>
        </p:nvSpPr>
        <p:spPr>
          <a:xfrm>
            <a:off x="963561" y="1976284"/>
            <a:ext cx="9271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err="1"/>
              <a:t>Zeilen</a:t>
            </a:r>
            <a:r>
              <a:rPr lang="en-US"/>
              <a:t> der Matrix ‘</a:t>
            </a:r>
            <a:r>
              <a:rPr lang="en-US" err="1"/>
              <a:t>colData</a:t>
            </a:r>
            <a:r>
              <a:rPr lang="en-US"/>
              <a:t>’ </a:t>
            </a:r>
            <a:r>
              <a:rPr lang="en-US" err="1"/>
              <a:t>entsprechen</a:t>
            </a:r>
            <a:r>
              <a:rPr lang="en-US"/>
              <a:t> den </a:t>
            </a:r>
            <a:r>
              <a:rPr lang="en-US" err="1"/>
              <a:t>Spalten</a:t>
            </a:r>
            <a:r>
              <a:rPr lang="en-US"/>
              <a:t> ‘columns’ der </a:t>
            </a:r>
            <a:r>
              <a:rPr lang="en-US" err="1"/>
              <a:t>CountMatrix</a:t>
            </a:r>
            <a:endParaRPr lang="en-US"/>
          </a:p>
          <a:p>
            <a:r>
              <a:rPr lang="en-US"/>
              <a:t>Die </a:t>
            </a:r>
            <a:r>
              <a:rPr lang="en-US" err="1"/>
              <a:t>Spalten</a:t>
            </a:r>
            <a:r>
              <a:rPr lang="en-US"/>
              <a:t> der ‘</a:t>
            </a:r>
            <a:r>
              <a:rPr lang="en-US" err="1"/>
              <a:t>colMatrix</a:t>
            </a:r>
            <a:r>
              <a:rPr lang="en-US"/>
              <a:t>’ </a:t>
            </a:r>
            <a:r>
              <a:rPr lang="en-US" err="1"/>
              <a:t>sind</a:t>
            </a:r>
            <a:r>
              <a:rPr lang="en-US"/>
              <a:t> </a:t>
            </a:r>
            <a:r>
              <a:rPr lang="en-US" err="1"/>
              <a:t>unsere</a:t>
            </a:r>
            <a:r>
              <a:rPr lang="en-US"/>
              <a:t> </a:t>
            </a:r>
            <a:r>
              <a:rPr lang="en-US" err="1"/>
              <a:t>verschieden</a:t>
            </a:r>
            <a:r>
              <a:rPr lang="en-US"/>
              <a:t> (</a:t>
            </a:r>
            <a:r>
              <a:rPr lang="en-US" err="1"/>
              <a:t>Medikamenten</a:t>
            </a:r>
            <a:r>
              <a:rPr lang="en-US"/>
              <a:t>) Gruppen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868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A1624C-E0E6-DE0E-691A-EC393830B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680" y="1599907"/>
            <a:ext cx="5658640" cy="4191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711431-8736-E5AA-B803-EDC8A1DD581B}"/>
              </a:ext>
            </a:extLst>
          </p:cNvPr>
          <p:cNvSpPr txBox="1"/>
          <p:nvPr/>
        </p:nvSpPr>
        <p:spPr>
          <a:xfrm>
            <a:off x="1033272" y="630936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Nach </a:t>
            </a:r>
            <a:r>
              <a:rPr lang="en-US" err="1"/>
              <a:t>Anwendung</a:t>
            </a:r>
            <a:r>
              <a:rPr lang="en-US"/>
              <a:t> von </a:t>
            </a:r>
            <a:r>
              <a:rPr lang="en-US" err="1"/>
              <a:t>DESeq</a:t>
            </a:r>
            <a:r>
              <a:rPr lang="en-US"/>
              <a:t> 2 </a:t>
            </a:r>
            <a:r>
              <a:rPr lang="en-US" err="1"/>
              <a:t>erhalten</a:t>
            </a:r>
            <a:r>
              <a:rPr lang="en-US"/>
              <a:t> </a:t>
            </a:r>
            <a:r>
              <a:rPr lang="en-US" err="1"/>
              <a:t>wir</a:t>
            </a:r>
            <a:r>
              <a:rPr lang="en-US"/>
              <a:t> für </a:t>
            </a:r>
            <a:r>
              <a:rPr lang="en-US" err="1"/>
              <a:t>jedes</a:t>
            </a:r>
            <a:r>
              <a:rPr lang="en-US"/>
              <a:t> Gen die </a:t>
            </a:r>
            <a:r>
              <a:rPr lang="en-US" err="1"/>
              <a:t>benötigten</a:t>
            </a:r>
            <a:r>
              <a:rPr lang="en-US"/>
              <a:t> </a:t>
            </a:r>
            <a:r>
              <a:rPr lang="en-US" err="1"/>
              <a:t>Werte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419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316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Wingdings</vt:lpstr>
      <vt:lpstr>Office Theme</vt:lpstr>
      <vt:lpstr>PowerPoint Presentation</vt:lpstr>
      <vt:lpstr>Verteilung der Zähldaten</vt:lpstr>
      <vt:lpstr>Wie messen wir Unterschied in Genexpression ?</vt:lpstr>
      <vt:lpstr>Erstellung DESeq Objekt</vt:lpstr>
      <vt:lpstr>Woher kommt der Name ‘ColData’ ?</vt:lpstr>
      <vt:lpstr>PowerPoint Presentation</vt:lpstr>
    </vt:vector>
  </TitlesOfParts>
  <Company>delaware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Leichtweiß, Constanze</dc:creator>
  <cp:lastModifiedBy>Leichtweiß, Constanze</cp:lastModifiedBy>
  <cp:revision>3</cp:revision>
  <dcterms:created xsi:type="dcterms:W3CDTF">2025-06-20T22:16:01Z</dcterms:created>
  <dcterms:modified xsi:type="dcterms:W3CDTF">2025-06-21T09:59:09Z</dcterms:modified>
</cp:coreProperties>
</file>