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58" r:id="rId3"/>
    <p:sldId id="314" r:id="rId4"/>
    <p:sldId id="315" r:id="rId5"/>
    <p:sldId id="324" r:id="rId6"/>
    <p:sldId id="323" r:id="rId7"/>
    <p:sldId id="322" r:id="rId8"/>
    <p:sldId id="320" r:id="rId9"/>
    <p:sldId id="317" r:id="rId10"/>
    <p:sldId id="316" r:id="rId11"/>
    <p:sldId id="325" r:id="rId12"/>
    <p:sldId id="327" r:id="rId13"/>
    <p:sldId id="318" r:id="rId14"/>
    <p:sldId id="319" r:id="rId15"/>
    <p:sldId id="328" r:id="rId16"/>
    <p:sldId id="329" r:id="rId17"/>
    <p:sldId id="334" r:id="rId18"/>
    <p:sldId id="330" r:id="rId19"/>
    <p:sldId id="331" r:id="rId20"/>
    <p:sldId id="333" r:id="rId21"/>
    <p:sldId id="332" r:id="rId22"/>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8" d="100"/>
          <a:sy n="68" d="100"/>
        </p:scale>
        <p:origin x="9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5764F9-65F2-4D05-BF31-C2628782A902}" type="doc">
      <dgm:prSet loTypeId="urn:microsoft.com/office/officeart/2005/8/layout/cycle8" loCatId="cycle" qsTypeId="urn:microsoft.com/office/officeart/2005/8/quickstyle/simple1" qsCatId="simple" csTypeId="urn:microsoft.com/office/officeart/2005/8/colors/accent1_2" csCatId="accent1" phldr="1"/>
      <dgm:spPr/>
    </dgm:pt>
    <dgm:pt modelId="{92928CF5-A206-4818-AB73-BAACC8B0BD2D}">
      <dgm:prSet phldrT="[Text]"/>
      <dgm:spPr/>
      <dgm:t>
        <a:bodyPr/>
        <a:lstStyle/>
        <a:p>
          <a:r>
            <a:rPr lang="en-US" dirty="0"/>
            <a:t>Faculty</a:t>
          </a:r>
        </a:p>
      </dgm:t>
    </dgm:pt>
    <dgm:pt modelId="{97DB4D30-1CB5-4F6D-9A26-E2C81103D513}" type="parTrans" cxnId="{6C7EB12A-05A2-47DF-8EAB-3B383CB716E2}">
      <dgm:prSet/>
      <dgm:spPr/>
      <dgm:t>
        <a:bodyPr/>
        <a:lstStyle/>
        <a:p>
          <a:endParaRPr lang="en-US"/>
        </a:p>
      </dgm:t>
    </dgm:pt>
    <dgm:pt modelId="{4B0C942F-ED57-4461-B9D3-68BE827FCD6B}" type="sibTrans" cxnId="{6C7EB12A-05A2-47DF-8EAB-3B383CB716E2}">
      <dgm:prSet/>
      <dgm:spPr/>
      <dgm:t>
        <a:bodyPr/>
        <a:lstStyle/>
        <a:p>
          <a:endParaRPr lang="en-US"/>
        </a:p>
      </dgm:t>
    </dgm:pt>
    <dgm:pt modelId="{F6568ED2-6CA9-4852-8D16-5A028A32059A}">
      <dgm:prSet phldrT="[Text]"/>
      <dgm:spPr/>
      <dgm:t>
        <a:bodyPr/>
        <a:lstStyle/>
        <a:p>
          <a:r>
            <a:rPr lang="en-US" dirty="0"/>
            <a:t>Registrar</a:t>
          </a:r>
        </a:p>
      </dgm:t>
    </dgm:pt>
    <dgm:pt modelId="{D5E5F925-923E-4B5A-A063-95CB0DDC6617}" type="parTrans" cxnId="{6BD50262-5F25-49EA-AA40-2F9E0B715D5E}">
      <dgm:prSet/>
      <dgm:spPr/>
      <dgm:t>
        <a:bodyPr/>
        <a:lstStyle/>
        <a:p>
          <a:endParaRPr lang="en-US"/>
        </a:p>
      </dgm:t>
    </dgm:pt>
    <dgm:pt modelId="{CD76C49D-1C54-41F3-84B4-B272FEEA8662}" type="sibTrans" cxnId="{6BD50262-5F25-49EA-AA40-2F9E0B715D5E}">
      <dgm:prSet/>
      <dgm:spPr/>
      <dgm:t>
        <a:bodyPr/>
        <a:lstStyle/>
        <a:p>
          <a:endParaRPr lang="en-US"/>
        </a:p>
      </dgm:t>
    </dgm:pt>
    <dgm:pt modelId="{4BE3FFBB-9FD6-4A74-BCB0-CAE7E709EC83}">
      <dgm:prSet phldrT="[Text]"/>
      <dgm:spPr/>
      <dgm:t>
        <a:bodyPr/>
        <a:lstStyle/>
        <a:p>
          <a:r>
            <a:rPr lang="en-US" dirty="0"/>
            <a:t>Students</a:t>
          </a:r>
        </a:p>
      </dgm:t>
    </dgm:pt>
    <dgm:pt modelId="{B35E5E85-949F-422A-A7EB-6AA21C5FC316}" type="parTrans" cxnId="{BE3594D4-0882-458C-8566-A7256C06CDA9}">
      <dgm:prSet/>
      <dgm:spPr/>
      <dgm:t>
        <a:bodyPr/>
        <a:lstStyle/>
        <a:p>
          <a:endParaRPr lang="en-US"/>
        </a:p>
      </dgm:t>
    </dgm:pt>
    <dgm:pt modelId="{508B37E1-B806-4EF9-9B5D-B7D6C7F4BE08}" type="sibTrans" cxnId="{BE3594D4-0882-458C-8566-A7256C06CDA9}">
      <dgm:prSet/>
      <dgm:spPr/>
      <dgm:t>
        <a:bodyPr/>
        <a:lstStyle/>
        <a:p>
          <a:endParaRPr lang="en-US"/>
        </a:p>
      </dgm:t>
    </dgm:pt>
    <dgm:pt modelId="{81573822-9898-43E6-B59B-C6AC3CF072C4}" type="pres">
      <dgm:prSet presAssocID="{D05764F9-65F2-4D05-BF31-C2628782A902}" presName="compositeShape" presStyleCnt="0">
        <dgm:presLayoutVars>
          <dgm:chMax val="7"/>
          <dgm:dir/>
          <dgm:resizeHandles val="exact"/>
        </dgm:presLayoutVars>
      </dgm:prSet>
      <dgm:spPr/>
    </dgm:pt>
    <dgm:pt modelId="{981E3FF4-ADF6-4E98-9283-1BF14F38BD19}" type="pres">
      <dgm:prSet presAssocID="{D05764F9-65F2-4D05-BF31-C2628782A902}" presName="wedge1" presStyleLbl="node1" presStyleIdx="0" presStyleCnt="3"/>
      <dgm:spPr/>
    </dgm:pt>
    <dgm:pt modelId="{8885E2C0-A5BA-4DFA-99E9-03DF378E9788}" type="pres">
      <dgm:prSet presAssocID="{D05764F9-65F2-4D05-BF31-C2628782A902}" presName="dummy1a" presStyleCnt="0"/>
      <dgm:spPr/>
    </dgm:pt>
    <dgm:pt modelId="{878C5BC7-592D-4980-867F-D457C12C6E55}" type="pres">
      <dgm:prSet presAssocID="{D05764F9-65F2-4D05-BF31-C2628782A902}" presName="dummy1b" presStyleCnt="0"/>
      <dgm:spPr/>
    </dgm:pt>
    <dgm:pt modelId="{A2A78AF9-FF78-4F6C-9E87-B94D7051886F}" type="pres">
      <dgm:prSet presAssocID="{D05764F9-65F2-4D05-BF31-C2628782A902}" presName="wedge1Tx" presStyleLbl="node1" presStyleIdx="0" presStyleCnt="3">
        <dgm:presLayoutVars>
          <dgm:chMax val="0"/>
          <dgm:chPref val="0"/>
          <dgm:bulletEnabled val="1"/>
        </dgm:presLayoutVars>
      </dgm:prSet>
      <dgm:spPr/>
    </dgm:pt>
    <dgm:pt modelId="{D2FC1624-BC9B-478B-AC21-E578D3962C6E}" type="pres">
      <dgm:prSet presAssocID="{D05764F9-65F2-4D05-BF31-C2628782A902}" presName="wedge2" presStyleLbl="node1" presStyleIdx="1" presStyleCnt="3"/>
      <dgm:spPr/>
    </dgm:pt>
    <dgm:pt modelId="{36954FC7-6854-4B12-95E8-1AC496E1B18B}" type="pres">
      <dgm:prSet presAssocID="{D05764F9-65F2-4D05-BF31-C2628782A902}" presName="dummy2a" presStyleCnt="0"/>
      <dgm:spPr/>
    </dgm:pt>
    <dgm:pt modelId="{94E16DD9-0766-42DC-9E2F-0BF7B29F3E72}" type="pres">
      <dgm:prSet presAssocID="{D05764F9-65F2-4D05-BF31-C2628782A902}" presName="dummy2b" presStyleCnt="0"/>
      <dgm:spPr/>
    </dgm:pt>
    <dgm:pt modelId="{B03820E6-3537-4CB2-B05A-3CBF9C81CFAC}" type="pres">
      <dgm:prSet presAssocID="{D05764F9-65F2-4D05-BF31-C2628782A902}" presName="wedge2Tx" presStyleLbl="node1" presStyleIdx="1" presStyleCnt="3">
        <dgm:presLayoutVars>
          <dgm:chMax val="0"/>
          <dgm:chPref val="0"/>
          <dgm:bulletEnabled val="1"/>
        </dgm:presLayoutVars>
      </dgm:prSet>
      <dgm:spPr/>
    </dgm:pt>
    <dgm:pt modelId="{CFFD927D-4D08-40F1-9792-772D5622D8F3}" type="pres">
      <dgm:prSet presAssocID="{D05764F9-65F2-4D05-BF31-C2628782A902}" presName="wedge3" presStyleLbl="node1" presStyleIdx="2" presStyleCnt="3"/>
      <dgm:spPr/>
    </dgm:pt>
    <dgm:pt modelId="{F0DB4DA4-7C58-4BE4-A562-4D51E7093675}" type="pres">
      <dgm:prSet presAssocID="{D05764F9-65F2-4D05-BF31-C2628782A902}" presName="dummy3a" presStyleCnt="0"/>
      <dgm:spPr/>
    </dgm:pt>
    <dgm:pt modelId="{E3C74C73-E4BC-4847-9F31-A33D2FFE38CE}" type="pres">
      <dgm:prSet presAssocID="{D05764F9-65F2-4D05-BF31-C2628782A902}" presName="dummy3b" presStyleCnt="0"/>
      <dgm:spPr/>
    </dgm:pt>
    <dgm:pt modelId="{183AD28F-8B8E-48B4-86DD-5113661B0A3D}" type="pres">
      <dgm:prSet presAssocID="{D05764F9-65F2-4D05-BF31-C2628782A902}" presName="wedge3Tx" presStyleLbl="node1" presStyleIdx="2" presStyleCnt="3">
        <dgm:presLayoutVars>
          <dgm:chMax val="0"/>
          <dgm:chPref val="0"/>
          <dgm:bulletEnabled val="1"/>
        </dgm:presLayoutVars>
      </dgm:prSet>
      <dgm:spPr/>
    </dgm:pt>
    <dgm:pt modelId="{2DE647DF-9260-492F-AF6E-5ECE6ED67E83}" type="pres">
      <dgm:prSet presAssocID="{4B0C942F-ED57-4461-B9D3-68BE827FCD6B}" presName="arrowWedge1" presStyleLbl="fgSibTrans2D1" presStyleIdx="0" presStyleCnt="3"/>
      <dgm:spPr/>
    </dgm:pt>
    <dgm:pt modelId="{DDCE2623-44C3-47E5-891C-E207DC7D25A3}" type="pres">
      <dgm:prSet presAssocID="{CD76C49D-1C54-41F3-84B4-B272FEEA8662}" presName="arrowWedge2" presStyleLbl="fgSibTrans2D1" presStyleIdx="1" presStyleCnt="3"/>
      <dgm:spPr/>
    </dgm:pt>
    <dgm:pt modelId="{8B3AC77D-1C64-46B1-B0E7-3C55869BEBD2}" type="pres">
      <dgm:prSet presAssocID="{508B37E1-B806-4EF9-9B5D-B7D6C7F4BE08}" presName="arrowWedge3" presStyleLbl="fgSibTrans2D1" presStyleIdx="2" presStyleCnt="3"/>
      <dgm:spPr/>
    </dgm:pt>
  </dgm:ptLst>
  <dgm:cxnLst>
    <dgm:cxn modelId="{6C7EB12A-05A2-47DF-8EAB-3B383CB716E2}" srcId="{D05764F9-65F2-4D05-BF31-C2628782A902}" destId="{92928CF5-A206-4818-AB73-BAACC8B0BD2D}" srcOrd="0" destOrd="0" parTransId="{97DB4D30-1CB5-4F6D-9A26-E2C81103D513}" sibTransId="{4B0C942F-ED57-4461-B9D3-68BE827FCD6B}"/>
    <dgm:cxn modelId="{D9A07137-9E7B-43B4-BC2F-ED2692E19B74}" type="presOf" srcId="{D05764F9-65F2-4D05-BF31-C2628782A902}" destId="{81573822-9898-43E6-B59B-C6AC3CF072C4}" srcOrd="0" destOrd="0" presId="urn:microsoft.com/office/officeart/2005/8/layout/cycle8"/>
    <dgm:cxn modelId="{6BD50262-5F25-49EA-AA40-2F9E0B715D5E}" srcId="{D05764F9-65F2-4D05-BF31-C2628782A902}" destId="{F6568ED2-6CA9-4852-8D16-5A028A32059A}" srcOrd="1" destOrd="0" parTransId="{D5E5F925-923E-4B5A-A063-95CB0DDC6617}" sibTransId="{CD76C49D-1C54-41F3-84B4-B272FEEA8662}"/>
    <dgm:cxn modelId="{F5785055-2C78-4E52-9467-3503444B1BA3}" type="presOf" srcId="{92928CF5-A206-4818-AB73-BAACC8B0BD2D}" destId="{981E3FF4-ADF6-4E98-9283-1BF14F38BD19}" srcOrd="0" destOrd="0" presId="urn:microsoft.com/office/officeart/2005/8/layout/cycle8"/>
    <dgm:cxn modelId="{A8040A76-85AC-49B2-B199-278014C862B2}" type="presOf" srcId="{F6568ED2-6CA9-4852-8D16-5A028A32059A}" destId="{D2FC1624-BC9B-478B-AC21-E578D3962C6E}" srcOrd="0" destOrd="0" presId="urn:microsoft.com/office/officeart/2005/8/layout/cycle8"/>
    <dgm:cxn modelId="{7234277B-7A6C-4DDC-9982-69882C0ACCB1}" type="presOf" srcId="{F6568ED2-6CA9-4852-8D16-5A028A32059A}" destId="{B03820E6-3537-4CB2-B05A-3CBF9C81CFAC}" srcOrd="1" destOrd="0" presId="urn:microsoft.com/office/officeart/2005/8/layout/cycle8"/>
    <dgm:cxn modelId="{14891190-F608-44ED-BBE5-C144F61C4E01}" type="presOf" srcId="{92928CF5-A206-4818-AB73-BAACC8B0BD2D}" destId="{A2A78AF9-FF78-4F6C-9E87-B94D7051886F}" srcOrd="1" destOrd="0" presId="urn:microsoft.com/office/officeart/2005/8/layout/cycle8"/>
    <dgm:cxn modelId="{DBB1FB98-00D0-4A81-895E-D8C2B04F90B6}" type="presOf" srcId="{4BE3FFBB-9FD6-4A74-BCB0-CAE7E709EC83}" destId="{183AD28F-8B8E-48B4-86DD-5113661B0A3D}" srcOrd="1" destOrd="0" presId="urn:microsoft.com/office/officeart/2005/8/layout/cycle8"/>
    <dgm:cxn modelId="{D31FDD9D-41BC-4C23-A58D-6474D30FF9C5}" type="presOf" srcId="{4BE3FFBB-9FD6-4A74-BCB0-CAE7E709EC83}" destId="{CFFD927D-4D08-40F1-9792-772D5622D8F3}" srcOrd="0" destOrd="0" presId="urn:microsoft.com/office/officeart/2005/8/layout/cycle8"/>
    <dgm:cxn modelId="{BE3594D4-0882-458C-8566-A7256C06CDA9}" srcId="{D05764F9-65F2-4D05-BF31-C2628782A902}" destId="{4BE3FFBB-9FD6-4A74-BCB0-CAE7E709EC83}" srcOrd="2" destOrd="0" parTransId="{B35E5E85-949F-422A-A7EB-6AA21C5FC316}" sibTransId="{508B37E1-B806-4EF9-9B5D-B7D6C7F4BE08}"/>
    <dgm:cxn modelId="{54DE2D62-370C-4278-A032-A047D69C715D}" type="presParOf" srcId="{81573822-9898-43E6-B59B-C6AC3CF072C4}" destId="{981E3FF4-ADF6-4E98-9283-1BF14F38BD19}" srcOrd="0" destOrd="0" presId="urn:microsoft.com/office/officeart/2005/8/layout/cycle8"/>
    <dgm:cxn modelId="{D532FB72-2D30-479A-8658-E8298089DCCC}" type="presParOf" srcId="{81573822-9898-43E6-B59B-C6AC3CF072C4}" destId="{8885E2C0-A5BA-4DFA-99E9-03DF378E9788}" srcOrd="1" destOrd="0" presId="urn:microsoft.com/office/officeart/2005/8/layout/cycle8"/>
    <dgm:cxn modelId="{9F39E76C-7516-4BE1-A75F-15907C1212FC}" type="presParOf" srcId="{81573822-9898-43E6-B59B-C6AC3CF072C4}" destId="{878C5BC7-592D-4980-867F-D457C12C6E55}" srcOrd="2" destOrd="0" presId="urn:microsoft.com/office/officeart/2005/8/layout/cycle8"/>
    <dgm:cxn modelId="{B3FAEC87-1851-48A6-A973-A113C9E94F77}" type="presParOf" srcId="{81573822-9898-43E6-B59B-C6AC3CF072C4}" destId="{A2A78AF9-FF78-4F6C-9E87-B94D7051886F}" srcOrd="3" destOrd="0" presId="urn:microsoft.com/office/officeart/2005/8/layout/cycle8"/>
    <dgm:cxn modelId="{4A836B30-2DF2-4497-8A99-D8EC760929E5}" type="presParOf" srcId="{81573822-9898-43E6-B59B-C6AC3CF072C4}" destId="{D2FC1624-BC9B-478B-AC21-E578D3962C6E}" srcOrd="4" destOrd="0" presId="urn:microsoft.com/office/officeart/2005/8/layout/cycle8"/>
    <dgm:cxn modelId="{F1784049-1FE5-41E5-9274-BC21B9027D94}" type="presParOf" srcId="{81573822-9898-43E6-B59B-C6AC3CF072C4}" destId="{36954FC7-6854-4B12-95E8-1AC496E1B18B}" srcOrd="5" destOrd="0" presId="urn:microsoft.com/office/officeart/2005/8/layout/cycle8"/>
    <dgm:cxn modelId="{1657B7CD-E67D-4ED3-A70F-36FEE6480C00}" type="presParOf" srcId="{81573822-9898-43E6-B59B-C6AC3CF072C4}" destId="{94E16DD9-0766-42DC-9E2F-0BF7B29F3E72}" srcOrd="6" destOrd="0" presId="urn:microsoft.com/office/officeart/2005/8/layout/cycle8"/>
    <dgm:cxn modelId="{4F70FC9A-3F30-4388-945E-0B41848F1C99}" type="presParOf" srcId="{81573822-9898-43E6-B59B-C6AC3CF072C4}" destId="{B03820E6-3537-4CB2-B05A-3CBF9C81CFAC}" srcOrd="7" destOrd="0" presId="urn:microsoft.com/office/officeart/2005/8/layout/cycle8"/>
    <dgm:cxn modelId="{E05EE41B-1B5C-4026-BB1D-7E6C2499152C}" type="presParOf" srcId="{81573822-9898-43E6-B59B-C6AC3CF072C4}" destId="{CFFD927D-4D08-40F1-9792-772D5622D8F3}" srcOrd="8" destOrd="0" presId="urn:microsoft.com/office/officeart/2005/8/layout/cycle8"/>
    <dgm:cxn modelId="{912609A1-6B15-43B2-B675-7715D8EEF1BE}" type="presParOf" srcId="{81573822-9898-43E6-B59B-C6AC3CF072C4}" destId="{F0DB4DA4-7C58-4BE4-A562-4D51E7093675}" srcOrd="9" destOrd="0" presId="urn:microsoft.com/office/officeart/2005/8/layout/cycle8"/>
    <dgm:cxn modelId="{02BBAA04-DC9F-4C6A-8F98-EF38C22E29AE}" type="presParOf" srcId="{81573822-9898-43E6-B59B-C6AC3CF072C4}" destId="{E3C74C73-E4BC-4847-9F31-A33D2FFE38CE}" srcOrd="10" destOrd="0" presId="urn:microsoft.com/office/officeart/2005/8/layout/cycle8"/>
    <dgm:cxn modelId="{0B6A206F-1207-4DA6-92FE-57A1B147739E}" type="presParOf" srcId="{81573822-9898-43E6-B59B-C6AC3CF072C4}" destId="{183AD28F-8B8E-48B4-86DD-5113661B0A3D}" srcOrd="11" destOrd="0" presId="urn:microsoft.com/office/officeart/2005/8/layout/cycle8"/>
    <dgm:cxn modelId="{FB60D211-690C-494F-ACF0-17324DA94CBC}" type="presParOf" srcId="{81573822-9898-43E6-B59B-C6AC3CF072C4}" destId="{2DE647DF-9260-492F-AF6E-5ECE6ED67E83}" srcOrd="12" destOrd="0" presId="urn:microsoft.com/office/officeart/2005/8/layout/cycle8"/>
    <dgm:cxn modelId="{F1EC886B-2342-4086-B3B7-EEDECDDFE702}" type="presParOf" srcId="{81573822-9898-43E6-B59B-C6AC3CF072C4}" destId="{DDCE2623-44C3-47E5-891C-E207DC7D25A3}" srcOrd="13" destOrd="0" presId="urn:microsoft.com/office/officeart/2005/8/layout/cycle8"/>
    <dgm:cxn modelId="{8C7D1E78-E1F2-4E47-BAD1-36D4C30F5100}" type="presParOf" srcId="{81573822-9898-43E6-B59B-C6AC3CF072C4}" destId="{8B3AC77D-1C64-46B1-B0E7-3C55869BEBD2}"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E3FF4-ADF6-4E98-9283-1BF14F38BD19}">
      <dsp:nvSpPr>
        <dsp:cNvPr id="0" name=""/>
        <dsp:cNvSpPr/>
      </dsp:nvSpPr>
      <dsp:spPr>
        <a:xfrm>
          <a:off x="1853891" y="230912"/>
          <a:ext cx="2984097" cy="2984097"/>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Faculty</a:t>
          </a:r>
        </a:p>
      </dsp:txBody>
      <dsp:txXfrm>
        <a:off x="3426582" y="863256"/>
        <a:ext cx="1065749" cy="888124"/>
      </dsp:txXfrm>
    </dsp:sp>
    <dsp:sp modelId="{D2FC1624-BC9B-478B-AC21-E578D3962C6E}">
      <dsp:nvSpPr>
        <dsp:cNvPr id="0" name=""/>
        <dsp:cNvSpPr/>
      </dsp:nvSpPr>
      <dsp:spPr>
        <a:xfrm>
          <a:off x="1792433" y="337487"/>
          <a:ext cx="2984097" cy="2984097"/>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Registrar</a:t>
          </a:r>
        </a:p>
      </dsp:txBody>
      <dsp:txXfrm>
        <a:off x="2502933" y="2273598"/>
        <a:ext cx="1598623" cy="781549"/>
      </dsp:txXfrm>
    </dsp:sp>
    <dsp:sp modelId="{CFFD927D-4D08-40F1-9792-772D5622D8F3}">
      <dsp:nvSpPr>
        <dsp:cNvPr id="0" name=""/>
        <dsp:cNvSpPr/>
      </dsp:nvSpPr>
      <dsp:spPr>
        <a:xfrm>
          <a:off x="1730975" y="230912"/>
          <a:ext cx="2984097" cy="2984097"/>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Students</a:t>
          </a:r>
        </a:p>
      </dsp:txBody>
      <dsp:txXfrm>
        <a:off x="2076633" y="863256"/>
        <a:ext cx="1065749" cy="888124"/>
      </dsp:txXfrm>
    </dsp:sp>
    <dsp:sp modelId="{2DE647DF-9260-492F-AF6E-5ECE6ED67E83}">
      <dsp:nvSpPr>
        <dsp:cNvPr id="0" name=""/>
        <dsp:cNvSpPr/>
      </dsp:nvSpPr>
      <dsp:spPr>
        <a:xfrm>
          <a:off x="1669408" y="46182"/>
          <a:ext cx="3353557" cy="3353557"/>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CE2623-44C3-47E5-891C-E207DC7D25A3}">
      <dsp:nvSpPr>
        <dsp:cNvPr id="0" name=""/>
        <dsp:cNvSpPr/>
      </dsp:nvSpPr>
      <dsp:spPr>
        <a:xfrm>
          <a:off x="1607703" y="152568"/>
          <a:ext cx="3353557" cy="3353557"/>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3AC77D-1C64-46B1-B0E7-3C55869BEBD2}">
      <dsp:nvSpPr>
        <dsp:cNvPr id="0" name=""/>
        <dsp:cNvSpPr/>
      </dsp:nvSpPr>
      <dsp:spPr>
        <a:xfrm>
          <a:off x="1545999" y="46182"/>
          <a:ext cx="3353557" cy="3353557"/>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4CED-DB31-B4D5-DCC4-6D2C99E9EE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A119E3-1BFE-2C13-E2CD-BE94331EB0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2E56F-E647-502F-95C0-01B0F13DB7AB}"/>
              </a:ext>
            </a:extLst>
          </p:cNvPr>
          <p:cNvSpPr>
            <a:spLocks noGrp="1"/>
          </p:cNvSpPr>
          <p:nvPr>
            <p:ph type="dt" sz="half" idx="10"/>
          </p:nvPr>
        </p:nvSpPr>
        <p:spPr/>
        <p:txBody>
          <a:bodyPr/>
          <a:lstStyle/>
          <a:p>
            <a:fld id="{699088EF-9BBD-4365-AD10-32B70C689451}" type="datetimeFigureOut">
              <a:rPr lang="en-US" smtClean="0"/>
              <a:t>4/26/2024</a:t>
            </a:fld>
            <a:endParaRPr lang="en-US"/>
          </a:p>
        </p:txBody>
      </p:sp>
      <p:sp>
        <p:nvSpPr>
          <p:cNvPr id="5" name="Footer Placeholder 4">
            <a:extLst>
              <a:ext uri="{FF2B5EF4-FFF2-40B4-BE49-F238E27FC236}">
                <a16:creationId xmlns:a16="http://schemas.microsoft.com/office/drawing/2014/main" id="{5A865F27-B0D4-3BD3-DBD9-67658144E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34A23-E523-F19E-E7DB-E99FBE83AB05}"/>
              </a:ext>
            </a:extLst>
          </p:cNvPr>
          <p:cNvSpPr>
            <a:spLocks noGrp="1"/>
          </p:cNvSpPr>
          <p:nvPr>
            <p:ph type="sldNum" sz="quarter" idx="12"/>
          </p:nvPr>
        </p:nvSpPr>
        <p:spPr/>
        <p:txBody>
          <a:bodyPr/>
          <a:lstStyle/>
          <a:p>
            <a:fld id="{BFA3EBA7-6522-485A-8145-54DDE4B2008A}" type="slidenum">
              <a:rPr lang="en-US" smtClean="0"/>
              <a:t>‹#›</a:t>
            </a:fld>
            <a:endParaRPr lang="en-US"/>
          </a:p>
        </p:txBody>
      </p:sp>
    </p:spTree>
    <p:extLst>
      <p:ext uri="{BB962C8B-B14F-4D97-AF65-F5344CB8AC3E}">
        <p14:creationId xmlns:p14="http://schemas.microsoft.com/office/powerpoint/2010/main" val="137814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7E87-3C4F-0EF1-F25E-FA12DB0DB5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7F9076-DFCD-2C34-E52D-E1D84C1F57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4B056-39A9-955A-6242-9FF88DB2F109}"/>
              </a:ext>
            </a:extLst>
          </p:cNvPr>
          <p:cNvSpPr>
            <a:spLocks noGrp="1"/>
          </p:cNvSpPr>
          <p:nvPr>
            <p:ph type="dt" sz="half" idx="10"/>
          </p:nvPr>
        </p:nvSpPr>
        <p:spPr/>
        <p:txBody>
          <a:bodyPr/>
          <a:lstStyle/>
          <a:p>
            <a:fld id="{699088EF-9BBD-4365-AD10-32B70C689451}" type="datetimeFigureOut">
              <a:rPr lang="en-US" smtClean="0"/>
              <a:t>4/26/2024</a:t>
            </a:fld>
            <a:endParaRPr lang="en-US"/>
          </a:p>
        </p:txBody>
      </p:sp>
      <p:sp>
        <p:nvSpPr>
          <p:cNvPr id="5" name="Footer Placeholder 4">
            <a:extLst>
              <a:ext uri="{FF2B5EF4-FFF2-40B4-BE49-F238E27FC236}">
                <a16:creationId xmlns:a16="http://schemas.microsoft.com/office/drawing/2014/main" id="{53CFA6FC-0013-5129-A18D-09EB9BD3A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37250-BEE4-66CB-4609-4197FEFBF7AA}"/>
              </a:ext>
            </a:extLst>
          </p:cNvPr>
          <p:cNvSpPr>
            <a:spLocks noGrp="1"/>
          </p:cNvSpPr>
          <p:nvPr>
            <p:ph type="sldNum" sz="quarter" idx="12"/>
          </p:nvPr>
        </p:nvSpPr>
        <p:spPr/>
        <p:txBody>
          <a:bodyPr/>
          <a:lstStyle/>
          <a:p>
            <a:fld id="{BFA3EBA7-6522-485A-8145-54DDE4B2008A}" type="slidenum">
              <a:rPr lang="en-US" smtClean="0"/>
              <a:t>‹#›</a:t>
            </a:fld>
            <a:endParaRPr lang="en-US"/>
          </a:p>
        </p:txBody>
      </p:sp>
    </p:spTree>
    <p:extLst>
      <p:ext uri="{BB962C8B-B14F-4D97-AF65-F5344CB8AC3E}">
        <p14:creationId xmlns:p14="http://schemas.microsoft.com/office/powerpoint/2010/main" val="346804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4C3FEC-8C2A-0417-0A0C-C09534EF50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B10F35-9D52-725F-87E8-AECBAF9411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8E03F-4E29-CC66-446E-5D9C47E58C75}"/>
              </a:ext>
            </a:extLst>
          </p:cNvPr>
          <p:cNvSpPr>
            <a:spLocks noGrp="1"/>
          </p:cNvSpPr>
          <p:nvPr>
            <p:ph type="dt" sz="half" idx="10"/>
          </p:nvPr>
        </p:nvSpPr>
        <p:spPr/>
        <p:txBody>
          <a:bodyPr/>
          <a:lstStyle/>
          <a:p>
            <a:fld id="{699088EF-9BBD-4365-AD10-32B70C689451}" type="datetimeFigureOut">
              <a:rPr lang="en-US" smtClean="0"/>
              <a:t>4/26/2024</a:t>
            </a:fld>
            <a:endParaRPr lang="en-US"/>
          </a:p>
        </p:txBody>
      </p:sp>
      <p:sp>
        <p:nvSpPr>
          <p:cNvPr id="5" name="Footer Placeholder 4">
            <a:extLst>
              <a:ext uri="{FF2B5EF4-FFF2-40B4-BE49-F238E27FC236}">
                <a16:creationId xmlns:a16="http://schemas.microsoft.com/office/drawing/2014/main" id="{0DFF7CDE-AA2B-FDBC-A9B3-C292C5375F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02C3D-C667-501E-CCCF-9EA053685615}"/>
              </a:ext>
            </a:extLst>
          </p:cNvPr>
          <p:cNvSpPr>
            <a:spLocks noGrp="1"/>
          </p:cNvSpPr>
          <p:nvPr>
            <p:ph type="sldNum" sz="quarter" idx="12"/>
          </p:nvPr>
        </p:nvSpPr>
        <p:spPr/>
        <p:txBody>
          <a:bodyPr/>
          <a:lstStyle/>
          <a:p>
            <a:fld id="{BFA3EBA7-6522-485A-8145-54DDE4B2008A}" type="slidenum">
              <a:rPr lang="en-US" smtClean="0"/>
              <a:t>‹#›</a:t>
            </a:fld>
            <a:endParaRPr lang="en-US"/>
          </a:p>
        </p:txBody>
      </p:sp>
    </p:spTree>
    <p:extLst>
      <p:ext uri="{BB962C8B-B14F-4D97-AF65-F5344CB8AC3E}">
        <p14:creationId xmlns:p14="http://schemas.microsoft.com/office/powerpoint/2010/main" val="2981515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44D9-1D3C-DE01-0FBA-7156C5666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365A0F-B4ED-B2FC-4B66-41961BE6EF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69C32-8DEB-5EE7-6CB7-27939FEEA6F7}"/>
              </a:ext>
            </a:extLst>
          </p:cNvPr>
          <p:cNvSpPr>
            <a:spLocks noGrp="1"/>
          </p:cNvSpPr>
          <p:nvPr>
            <p:ph type="dt" sz="half" idx="10"/>
          </p:nvPr>
        </p:nvSpPr>
        <p:spPr/>
        <p:txBody>
          <a:bodyPr/>
          <a:lstStyle/>
          <a:p>
            <a:fld id="{699088EF-9BBD-4365-AD10-32B70C689451}" type="datetimeFigureOut">
              <a:rPr lang="en-US" smtClean="0"/>
              <a:t>4/26/2024</a:t>
            </a:fld>
            <a:endParaRPr lang="en-US"/>
          </a:p>
        </p:txBody>
      </p:sp>
      <p:sp>
        <p:nvSpPr>
          <p:cNvPr id="5" name="Footer Placeholder 4">
            <a:extLst>
              <a:ext uri="{FF2B5EF4-FFF2-40B4-BE49-F238E27FC236}">
                <a16:creationId xmlns:a16="http://schemas.microsoft.com/office/drawing/2014/main" id="{E69EBB86-E058-3696-8E9E-56F954676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77B0E-39D8-0017-A41A-93EDF7F9AA54}"/>
              </a:ext>
            </a:extLst>
          </p:cNvPr>
          <p:cNvSpPr>
            <a:spLocks noGrp="1"/>
          </p:cNvSpPr>
          <p:nvPr>
            <p:ph type="sldNum" sz="quarter" idx="12"/>
          </p:nvPr>
        </p:nvSpPr>
        <p:spPr/>
        <p:txBody>
          <a:bodyPr/>
          <a:lstStyle/>
          <a:p>
            <a:fld id="{BFA3EBA7-6522-485A-8145-54DDE4B2008A}" type="slidenum">
              <a:rPr lang="en-US" smtClean="0"/>
              <a:t>‹#›</a:t>
            </a:fld>
            <a:endParaRPr lang="en-US"/>
          </a:p>
        </p:txBody>
      </p:sp>
    </p:spTree>
    <p:extLst>
      <p:ext uri="{BB962C8B-B14F-4D97-AF65-F5344CB8AC3E}">
        <p14:creationId xmlns:p14="http://schemas.microsoft.com/office/powerpoint/2010/main" val="146942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3890-EA14-7BAA-1DFA-82F22223C7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AF21FA-29F9-6D2E-1E95-632F2D6528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0325-2934-1D2A-DC06-80F57B28B182}"/>
              </a:ext>
            </a:extLst>
          </p:cNvPr>
          <p:cNvSpPr>
            <a:spLocks noGrp="1"/>
          </p:cNvSpPr>
          <p:nvPr>
            <p:ph type="dt" sz="half" idx="10"/>
          </p:nvPr>
        </p:nvSpPr>
        <p:spPr/>
        <p:txBody>
          <a:bodyPr/>
          <a:lstStyle/>
          <a:p>
            <a:fld id="{699088EF-9BBD-4365-AD10-32B70C689451}" type="datetimeFigureOut">
              <a:rPr lang="en-US" smtClean="0"/>
              <a:t>4/26/2024</a:t>
            </a:fld>
            <a:endParaRPr lang="en-US"/>
          </a:p>
        </p:txBody>
      </p:sp>
      <p:sp>
        <p:nvSpPr>
          <p:cNvPr id="5" name="Footer Placeholder 4">
            <a:extLst>
              <a:ext uri="{FF2B5EF4-FFF2-40B4-BE49-F238E27FC236}">
                <a16:creationId xmlns:a16="http://schemas.microsoft.com/office/drawing/2014/main" id="{4DDD614F-AAC9-A201-B55E-C98FB6AE3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FD584-78DA-48F3-BFCD-743F5251CDB8}"/>
              </a:ext>
            </a:extLst>
          </p:cNvPr>
          <p:cNvSpPr>
            <a:spLocks noGrp="1"/>
          </p:cNvSpPr>
          <p:nvPr>
            <p:ph type="sldNum" sz="quarter" idx="12"/>
          </p:nvPr>
        </p:nvSpPr>
        <p:spPr/>
        <p:txBody>
          <a:bodyPr/>
          <a:lstStyle/>
          <a:p>
            <a:fld id="{BFA3EBA7-6522-485A-8145-54DDE4B2008A}" type="slidenum">
              <a:rPr lang="en-US" smtClean="0"/>
              <a:t>‹#›</a:t>
            </a:fld>
            <a:endParaRPr lang="en-US"/>
          </a:p>
        </p:txBody>
      </p:sp>
    </p:spTree>
    <p:extLst>
      <p:ext uri="{BB962C8B-B14F-4D97-AF65-F5344CB8AC3E}">
        <p14:creationId xmlns:p14="http://schemas.microsoft.com/office/powerpoint/2010/main" val="177485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E3EF-AD02-0AAB-FD3E-9F71341450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9C858-BDE0-BACF-F078-BAD1B4DD82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0A850A-E759-DE7C-D509-1AAA05AEA5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1C1207-8D03-01D3-DF94-5F3F527E7F90}"/>
              </a:ext>
            </a:extLst>
          </p:cNvPr>
          <p:cNvSpPr>
            <a:spLocks noGrp="1"/>
          </p:cNvSpPr>
          <p:nvPr>
            <p:ph type="dt" sz="half" idx="10"/>
          </p:nvPr>
        </p:nvSpPr>
        <p:spPr/>
        <p:txBody>
          <a:bodyPr/>
          <a:lstStyle/>
          <a:p>
            <a:fld id="{699088EF-9BBD-4365-AD10-32B70C689451}" type="datetimeFigureOut">
              <a:rPr lang="en-US" smtClean="0"/>
              <a:t>4/26/2024</a:t>
            </a:fld>
            <a:endParaRPr lang="en-US"/>
          </a:p>
        </p:txBody>
      </p:sp>
      <p:sp>
        <p:nvSpPr>
          <p:cNvPr id="6" name="Footer Placeholder 5">
            <a:extLst>
              <a:ext uri="{FF2B5EF4-FFF2-40B4-BE49-F238E27FC236}">
                <a16:creationId xmlns:a16="http://schemas.microsoft.com/office/drawing/2014/main" id="{AFB00B79-92BE-05D0-097E-79760E455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4AE1E5-BFDD-3D02-2F9C-6C2F72E12CB2}"/>
              </a:ext>
            </a:extLst>
          </p:cNvPr>
          <p:cNvSpPr>
            <a:spLocks noGrp="1"/>
          </p:cNvSpPr>
          <p:nvPr>
            <p:ph type="sldNum" sz="quarter" idx="12"/>
          </p:nvPr>
        </p:nvSpPr>
        <p:spPr/>
        <p:txBody>
          <a:bodyPr/>
          <a:lstStyle/>
          <a:p>
            <a:fld id="{BFA3EBA7-6522-485A-8145-54DDE4B2008A}" type="slidenum">
              <a:rPr lang="en-US" smtClean="0"/>
              <a:t>‹#›</a:t>
            </a:fld>
            <a:endParaRPr lang="en-US"/>
          </a:p>
        </p:txBody>
      </p:sp>
    </p:spTree>
    <p:extLst>
      <p:ext uri="{BB962C8B-B14F-4D97-AF65-F5344CB8AC3E}">
        <p14:creationId xmlns:p14="http://schemas.microsoft.com/office/powerpoint/2010/main" val="3015105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352E-4B94-240A-42B1-A83AECF193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D94CFE-40BD-0BF1-AD1F-8708758A45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E368C2-927D-DABA-63AE-5F5068360B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18E869-EB83-4771-5B01-69F0CA156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3C273-EFEC-B66B-2612-660763B108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61CF63-76E2-71F5-D0F7-A9CBEE71A4C3}"/>
              </a:ext>
            </a:extLst>
          </p:cNvPr>
          <p:cNvSpPr>
            <a:spLocks noGrp="1"/>
          </p:cNvSpPr>
          <p:nvPr>
            <p:ph type="dt" sz="half" idx="10"/>
          </p:nvPr>
        </p:nvSpPr>
        <p:spPr/>
        <p:txBody>
          <a:bodyPr/>
          <a:lstStyle/>
          <a:p>
            <a:fld id="{699088EF-9BBD-4365-AD10-32B70C689451}" type="datetimeFigureOut">
              <a:rPr lang="en-US" smtClean="0"/>
              <a:t>4/26/2024</a:t>
            </a:fld>
            <a:endParaRPr lang="en-US"/>
          </a:p>
        </p:txBody>
      </p:sp>
      <p:sp>
        <p:nvSpPr>
          <p:cNvPr id="8" name="Footer Placeholder 7">
            <a:extLst>
              <a:ext uri="{FF2B5EF4-FFF2-40B4-BE49-F238E27FC236}">
                <a16:creationId xmlns:a16="http://schemas.microsoft.com/office/drawing/2014/main" id="{BC146562-6834-AA80-D288-6147E1A0F2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8475CA-A02B-FAA7-C18D-42B6AD264B82}"/>
              </a:ext>
            </a:extLst>
          </p:cNvPr>
          <p:cNvSpPr>
            <a:spLocks noGrp="1"/>
          </p:cNvSpPr>
          <p:nvPr>
            <p:ph type="sldNum" sz="quarter" idx="12"/>
          </p:nvPr>
        </p:nvSpPr>
        <p:spPr/>
        <p:txBody>
          <a:bodyPr/>
          <a:lstStyle/>
          <a:p>
            <a:fld id="{BFA3EBA7-6522-485A-8145-54DDE4B2008A}" type="slidenum">
              <a:rPr lang="en-US" smtClean="0"/>
              <a:t>‹#›</a:t>
            </a:fld>
            <a:endParaRPr lang="en-US"/>
          </a:p>
        </p:txBody>
      </p:sp>
    </p:spTree>
    <p:extLst>
      <p:ext uri="{BB962C8B-B14F-4D97-AF65-F5344CB8AC3E}">
        <p14:creationId xmlns:p14="http://schemas.microsoft.com/office/powerpoint/2010/main" val="416881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3459-C4AD-DEAD-243D-D3D3B77127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E6EEB5-EF53-75DC-A134-47F5F193ADFB}"/>
              </a:ext>
            </a:extLst>
          </p:cNvPr>
          <p:cNvSpPr>
            <a:spLocks noGrp="1"/>
          </p:cNvSpPr>
          <p:nvPr>
            <p:ph type="dt" sz="half" idx="10"/>
          </p:nvPr>
        </p:nvSpPr>
        <p:spPr/>
        <p:txBody>
          <a:bodyPr/>
          <a:lstStyle/>
          <a:p>
            <a:fld id="{699088EF-9BBD-4365-AD10-32B70C689451}" type="datetimeFigureOut">
              <a:rPr lang="en-US" smtClean="0"/>
              <a:t>4/26/2024</a:t>
            </a:fld>
            <a:endParaRPr lang="en-US"/>
          </a:p>
        </p:txBody>
      </p:sp>
      <p:sp>
        <p:nvSpPr>
          <p:cNvPr id="4" name="Footer Placeholder 3">
            <a:extLst>
              <a:ext uri="{FF2B5EF4-FFF2-40B4-BE49-F238E27FC236}">
                <a16:creationId xmlns:a16="http://schemas.microsoft.com/office/drawing/2014/main" id="{3F28A1EA-70AF-D2AB-02D0-94BB8BF821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E211B7-5216-091F-1CC2-B7B2D19ED4A8}"/>
              </a:ext>
            </a:extLst>
          </p:cNvPr>
          <p:cNvSpPr>
            <a:spLocks noGrp="1"/>
          </p:cNvSpPr>
          <p:nvPr>
            <p:ph type="sldNum" sz="quarter" idx="12"/>
          </p:nvPr>
        </p:nvSpPr>
        <p:spPr/>
        <p:txBody>
          <a:bodyPr/>
          <a:lstStyle/>
          <a:p>
            <a:fld id="{BFA3EBA7-6522-485A-8145-54DDE4B2008A}" type="slidenum">
              <a:rPr lang="en-US" smtClean="0"/>
              <a:t>‹#›</a:t>
            </a:fld>
            <a:endParaRPr lang="en-US"/>
          </a:p>
        </p:txBody>
      </p:sp>
    </p:spTree>
    <p:extLst>
      <p:ext uri="{BB962C8B-B14F-4D97-AF65-F5344CB8AC3E}">
        <p14:creationId xmlns:p14="http://schemas.microsoft.com/office/powerpoint/2010/main" val="1575366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4187AC-32D5-ED6A-2A4D-D97C4CF9B1D8}"/>
              </a:ext>
            </a:extLst>
          </p:cNvPr>
          <p:cNvSpPr>
            <a:spLocks noGrp="1"/>
          </p:cNvSpPr>
          <p:nvPr>
            <p:ph type="dt" sz="half" idx="10"/>
          </p:nvPr>
        </p:nvSpPr>
        <p:spPr/>
        <p:txBody>
          <a:bodyPr/>
          <a:lstStyle/>
          <a:p>
            <a:fld id="{699088EF-9BBD-4365-AD10-32B70C689451}" type="datetimeFigureOut">
              <a:rPr lang="en-US" smtClean="0"/>
              <a:t>4/26/2024</a:t>
            </a:fld>
            <a:endParaRPr lang="en-US"/>
          </a:p>
        </p:txBody>
      </p:sp>
      <p:sp>
        <p:nvSpPr>
          <p:cNvPr id="3" name="Footer Placeholder 2">
            <a:extLst>
              <a:ext uri="{FF2B5EF4-FFF2-40B4-BE49-F238E27FC236}">
                <a16:creationId xmlns:a16="http://schemas.microsoft.com/office/drawing/2014/main" id="{D22D9785-1D93-995E-2450-01D9DDBB62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C3E901-6D51-677C-E721-31DF0A0E7923}"/>
              </a:ext>
            </a:extLst>
          </p:cNvPr>
          <p:cNvSpPr>
            <a:spLocks noGrp="1"/>
          </p:cNvSpPr>
          <p:nvPr>
            <p:ph type="sldNum" sz="quarter" idx="12"/>
          </p:nvPr>
        </p:nvSpPr>
        <p:spPr/>
        <p:txBody>
          <a:bodyPr/>
          <a:lstStyle/>
          <a:p>
            <a:fld id="{BFA3EBA7-6522-485A-8145-54DDE4B2008A}" type="slidenum">
              <a:rPr lang="en-US" smtClean="0"/>
              <a:t>‹#›</a:t>
            </a:fld>
            <a:endParaRPr lang="en-US"/>
          </a:p>
        </p:txBody>
      </p:sp>
    </p:spTree>
    <p:extLst>
      <p:ext uri="{BB962C8B-B14F-4D97-AF65-F5344CB8AC3E}">
        <p14:creationId xmlns:p14="http://schemas.microsoft.com/office/powerpoint/2010/main" val="1830705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2911B-E389-2AFF-7AE9-953117A1A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6778A0-E6AF-5F62-51EC-3D5EB01157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FE1704-B6D6-2C12-BD22-B1E995E9F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25A435-862A-EEF9-6979-60106BDDC0D5}"/>
              </a:ext>
            </a:extLst>
          </p:cNvPr>
          <p:cNvSpPr>
            <a:spLocks noGrp="1"/>
          </p:cNvSpPr>
          <p:nvPr>
            <p:ph type="dt" sz="half" idx="10"/>
          </p:nvPr>
        </p:nvSpPr>
        <p:spPr/>
        <p:txBody>
          <a:bodyPr/>
          <a:lstStyle/>
          <a:p>
            <a:fld id="{699088EF-9BBD-4365-AD10-32B70C689451}" type="datetimeFigureOut">
              <a:rPr lang="en-US" smtClean="0"/>
              <a:t>4/26/2024</a:t>
            </a:fld>
            <a:endParaRPr lang="en-US"/>
          </a:p>
        </p:txBody>
      </p:sp>
      <p:sp>
        <p:nvSpPr>
          <p:cNvPr id="6" name="Footer Placeholder 5">
            <a:extLst>
              <a:ext uri="{FF2B5EF4-FFF2-40B4-BE49-F238E27FC236}">
                <a16:creationId xmlns:a16="http://schemas.microsoft.com/office/drawing/2014/main" id="{CBCF4905-B24A-3A96-CC39-BADCCD19F5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23C80E-47C0-F834-0BE2-900BC8B0F84D}"/>
              </a:ext>
            </a:extLst>
          </p:cNvPr>
          <p:cNvSpPr>
            <a:spLocks noGrp="1"/>
          </p:cNvSpPr>
          <p:nvPr>
            <p:ph type="sldNum" sz="quarter" idx="12"/>
          </p:nvPr>
        </p:nvSpPr>
        <p:spPr/>
        <p:txBody>
          <a:bodyPr/>
          <a:lstStyle/>
          <a:p>
            <a:fld id="{BFA3EBA7-6522-485A-8145-54DDE4B2008A}" type="slidenum">
              <a:rPr lang="en-US" smtClean="0"/>
              <a:t>‹#›</a:t>
            </a:fld>
            <a:endParaRPr lang="en-US"/>
          </a:p>
        </p:txBody>
      </p:sp>
    </p:spTree>
    <p:extLst>
      <p:ext uri="{BB962C8B-B14F-4D97-AF65-F5344CB8AC3E}">
        <p14:creationId xmlns:p14="http://schemas.microsoft.com/office/powerpoint/2010/main" val="3501568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A9F7-AF3E-3679-F765-B222ABD2C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BC86A1-2FAC-DEEF-A497-1CE7AFC240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9D9EF6-2CF9-B035-4498-63837B811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D61D1-D7C5-1C35-FA49-DD75BBBF9D19}"/>
              </a:ext>
            </a:extLst>
          </p:cNvPr>
          <p:cNvSpPr>
            <a:spLocks noGrp="1"/>
          </p:cNvSpPr>
          <p:nvPr>
            <p:ph type="dt" sz="half" idx="10"/>
          </p:nvPr>
        </p:nvSpPr>
        <p:spPr/>
        <p:txBody>
          <a:bodyPr/>
          <a:lstStyle/>
          <a:p>
            <a:fld id="{699088EF-9BBD-4365-AD10-32B70C689451}" type="datetimeFigureOut">
              <a:rPr lang="en-US" smtClean="0"/>
              <a:t>4/26/2024</a:t>
            </a:fld>
            <a:endParaRPr lang="en-US"/>
          </a:p>
        </p:txBody>
      </p:sp>
      <p:sp>
        <p:nvSpPr>
          <p:cNvPr id="6" name="Footer Placeholder 5">
            <a:extLst>
              <a:ext uri="{FF2B5EF4-FFF2-40B4-BE49-F238E27FC236}">
                <a16:creationId xmlns:a16="http://schemas.microsoft.com/office/drawing/2014/main" id="{993274FF-F6B9-FC0A-5856-B12AEDF4E6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64DD3-FA40-A0E9-BEEA-33C75C6F560F}"/>
              </a:ext>
            </a:extLst>
          </p:cNvPr>
          <p:cNvSpPr>
            <a:spLocks noGrp="1"/>
          </p:cNvSpPr>
          <p:nvPr>
            <p:ph type="sldNum" sz="quarter" idx="12"/>
          </p:nvPr>
        </p:nvSpPr>
        <p:spPr/>
        <p:txBody>
          <a:bodyPr/>
          <a:lstStyle/>
          <a:p>
            <a:fld id="{BFA3EBA7-6522-485A-8145-54DDE4B2008A}" type="slidenum">
              <a:rPr lang="en-US" smtClean="0"/>
              <a:t>‹#›</a:t>
            </a:fld>
            <a:endParaRPr lang="en-US"/>
          </a:p>
        </p:txBody>
      </p:sp>
    </p:spTree>
    <p:extLst>
      <p:ext uri="{BB962C8B-B14F-4D97-AF65-F5344CB8AC3E}">
        <p14:creationId xmlns:p14="http://schemas.microsoft.com/office/powerpoint/2010/main" val="320857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46F125-1427-DE14-6953-9ABA0312F7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6C7D03-8C6A-9ED9-EF20-4A80CD1089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2A92B-D93B-942C-A7E4-73E3FC4F11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088EF-9BBD-4365-AD10-32B70C689451}" type="datetimeFigureOut">
              <a:rPr lang="en-US" smtClean="0"/>
              <a:t>4/26/2024</a:t>
            </a:fld>
            <a:endParaRPr lang="en-US"/>
          </a:p>
        </p:txBody>
      </p:sp>
      <p:sp>
        <p:nvSpPr>
          <p:cNvPr id="5" name="Footer Placeholder 4">
            <a:extLst>
              <a:ext uri="{FF2B5EF4-FFF2-40B4-BE49-F238E27FC236}">
                <a16:creationId xmlns:a16="http://schemas.microsoft.com/office/drawing/2014/main" id="{6CC43E0D-BFF8-2841-ED89-A578459C73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8107FB-8063-F349-7A8C-76B0AF6F56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3EBA7-6522-485A-8145-54DDE4B2008A}" type="slidenum">
              <a:rPr lang="en-US" smtClean="0"/>
              <a:t>‹#›</a:t>
            </a:fld>
            <a:endParaRPr lang="en-US"/>
          </a:p>
        </p:txBody>
      </p:sp>
    </p:spTree>
    <p:extLst>
      <p:ext uri="{BB962C8B-B14F-4D97-AF65-F5344CB8AC3E}">
        <p14:creationId xmlns:p14="http://schemas.microsoft.com/office/powerpoint/2010/main" val="897938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5.jpg"/><Relationship Id="rId4" Type="http://schemas.openxmlformats.org/officeDocument/2006/relationships/diagramLayout" Target="../diagrams/layout1.xml"/><Relationship Id="rId9"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E7C93E-4F33-42C0-6FB9-70696A321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p:nvPr/>
        </p:nvPicPr>
        <p:blipFill>
          <a:blip r:embed="rId3" cstate="print">
            <a:clrChange>
              <a:clrFrom>
                <a:srgbClr val="F1EFF0"/>
              </a:clrFrom>
              <a:clrTo>
                <a:srgbClr val="F1EFF0">
                  <a:alpha val="0"/>
                </a:srgbClr>
              </a:clrTo>
            </a:clrChange>
            <a:extLst>
              <a:ext uri="{28A0092B-C50C-407E-A947-70E740481C1C}">
                <a14:useLocalDpi xmlns:a14="http://schemas.microsoft.com/office/drawing/2010/main" val="0"/>
              </a:ext>
            </a:extLst>
          </a:blip>
          <a:stretch>
            <a:fillRect/>
          </a:stretch>
        </p:blipFill>
        <p:spPr>
          <a:xfrm>
            <a:off x="408512" y="509721"/>
            <a:ext cx="2113915" cy="2095500"/>
          </a:xfrm>
          <a:prstGeom prst="rect">
            <a:avLst/>
          </a:prstGeom>
        </p:spPr>
      </p:pic>
      <p:sp>
        <p:nvSpPr>
          <p:cNvPr id="9" name="Text Box 9"/>
          <p:cNvSpPr txBox="1"/>
          <p:nvPr/>
        </p:nvSpPr>
        <p:spPr>
          <a:xfrm>
            <a:off x="2522427" y="985336"/>
            <a:ext cx="9534525" cy="1076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r>
              <a:rPr lang="en-US" sz="2100" b="1" dirty="0">
                <a:solidFill>
                  <a:srgbClr val="002060"/>
                </a:solidFill>
                <a:effectLst/>
                <a:latin typeface="Century Gothic" panose="020B0502020202020204" pitchFamily="34" charset="0"/>
                <a:ea typeface="Calibri" panose="020F0502020204030204" pitchFamily="34" charset="0"/>
                <a:cs typeface="Calibri" panose="020F0502020204030204" pitchFamily="34" charset="0"/>
              </a:rPr>
              <a:t>UNIVERSITY, COLLEGE, AND SCHOOL REGISTRARS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100" b="1" dirty="0">
                <a:solidFill>
                  <a:srgbClr val="002060"/>
                </a:solidFill>
                <a:effectLst/>
                <a:latin typeface="Century Gothic" panose="020B0502020202020204" pitchFamily="34" charset="0"/>
                <a:ea typeface="Calibri" panose="020F0502020204030204" pitchFamily="34" charset="0"/>
                <a:cs typeface="Calibri" panose="020F0502020204030204" pitchFamily="34" charset="0"/>
              </a:rPr>
              <a:t>ASSOCIATION (UCSRA), INC</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22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4640366" y="5477855"/>
            <a:ext cx="5623132" cy="8460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p:cNvSpPr/>
          <p:nvPr/>
        </p:nvSpPr>
        <p:spPr>
          <a:xfrm>
            <a:off x="5306938" y="5744911"/>
            <a:ext cx="4597638" cy="8460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7134314" y="5321894"/>
            <a:ext cx="4597638" cy="15361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 Box 11"/>
          <p:cNvSpPr txBox="1">
            <a:spLocks noChangeArrowheads="1"/>
          </p:cNvSpPr>
          <p:nvPr/>
        </p:nvSpPr>
        <p:spPr bwMode="auto">
          <a:xfrm>
            <a:off x="315311" y="2396062"/>
            <a:ext cx="11563786" cy="4046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PH" sz="6000" b="1" dirty="0">
                <a:solidFill>
                  <a:srgbClr val="002060"/>
                </a:solidFill>
                <a:latin typeface="Arial Narrow" panose="020B0606020202030204" pitchFamily="34" charset="0"/>
                <a:ea typeface="Calibri" panose="020F0502020204030204" pitchFamily="34" charset="0"/>
                <a:cs typeface="Times New Roman" panose="02020603050405020304" pitchFamily="18" charset="0"/>
              </a:rPr>
              <a:t>GRADES PROCESSES and REQUEST OF DOCUMENTS</a:t>
            </a:r>
            <a:endParaRPr lang="en-PH" sz="1400" b="1" dirty="0">
              <a:solidFill>
                <a:srgbClr val="002060"/>
              </a:solidFill>
              <a:latin typeface="Arial Narrow" panose="020B0606020202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400" b="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rPr>
              <a:t>BY:  DR. MYRA A. MARANA</a:t>
            </a:r>
            <a:endParaRPr lang="en-PH" sz="1100" dirty="0">
              <a:effectLst/>
              <a:latin typeface="Arial Narrow" panose="020B0606020202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2400" b="1" dirty="0">
                <a:solidFill>
                  <a:srgbClr val="BF8F00"/>
                </a:solidFill>
                <a:effectLst/>
                <a:latin typeface="Ebrima" panose="02000000000000000000" pitchFamily="2" charset="0"/>
                <a:ea typeface="Calibri" panose="020F0502020204030204" pitchFamily="34" charset="0"/>
                <a:cs typeface="Times New Roman" panose="02020603050405020304" pitchFamily="18" charset="0"/>
              </a:rPr>
              <a:t>“UCSRA PLUS ACTIVITY”</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400" b="1"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2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April 26, 2024</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2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Performing Arts Theater, University of Perpetual Help System Laguna,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2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Sto. Niño, City of Biñan, Laguna</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2600" b="1"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1928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6" name="Text Box 11"/>
          <p:cNvSpPr txBox="1">
            <a:spLocks noChangeArrowheads="1"/>
          </p:cNvSpPr>
          <p:nvPr/>
        </p:nvSpPr>
        <p:spPr bwMode="auto">
          <a:xfrm>
            <a:off x="397570" y="1589518"/>
            <a:ext cx="11417180" cy="225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endParaRPr lang="en-PH" sz="9600" b="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11986" y="1589518"/>
            <a:ext cx="6863255" cy="2246769"/>
          </a:xfrm>
          <a:prstGeom prst="rect">
            <a:avLst/>
          </a:prstGeom>
        </p:spPr>
        <p:txBody>
          <a:bodyPr wrap="square">
            <a:spAutoFit/>
          </a:bodyPr>
          <a:lstStyle/>
          <a:p>
            <a:pPr marL="457200" indent="-457200">
              <a:buFont typeface="Arial" panose="020B0604020202020204" pitchFamily="34" charset="0"/>
              <a:buChar char="•"/>
            </a:pPr>
            <a:r>
              <a:rPr lang="en-US" sz="2800" dirty="0">
                <a:latin typeface="Arial Narrow" panose="020B0606020202030204" pitchFamily="34" charset="0"/>
              </a:rPr>
              <a:t>Grading sheets should be in triplicate copies (1 for the faculty, 1 for the Dean’s Office &amp; 1 for the </a:t>
            </a:r>
            <a:r>
              <a:rPr lang="en-US" sz="2800" u="sng" dirty="0">
                <a:latin typeface="Arial Narrow" panose="020B0606020202030204" pitchFamily="34" charset="0"/>
              </a:rPr>
              <a:t>OUR</a:t>
            </a:r>
            <a:r>
              <a:rPr lang="en-US" sz="2800" dirty="0">
                <a:latin typeface="Arial Narrow" panose="020B0606020202030204" pitchFamily="34" charset="0"/>
              </a:rPr>
              <a:t>)</a:t>
            </a:r>
          </a:p>
          <a:p>
            <a:pPr marL="457200" indent="-457200">
              <a:buFont typeface="Arial" panose="020B0604020202020204" pitchFamily="34" charset="0"/>
              <a:buChar char="•"/>
            </a:pPr>
            <a:endParaRPr lang="en-US" sz="2800" dirty="0">
              <a:latin typeface="Arial Narrow" panose="020B0606020202030204" pitchFamily="34" charset="0"/>
            </a:endParaRPr>
          </a:p>
          <a:p>
            <a:pPr marL="457200" indent="-457200">
              <a:buFont typeface="Arial" panose="020B0604020202020204" pitchFamily="34" charset="0"/>
              <a:buChar char="•"/>
            </a:pPr>
            <a:r>
              <a:rPr lang="en-US" sz="2800" dirty="0">
                <a:latin typeface="Arial Narrow" panose="020B0606020202030204" pitchFamily="34" charset="0"/>
              </a:rPr>
              <a:t>Verification/Posting of grades will follow.</a:t>
            </a:r>
            <a:endParaRPr lang="en-US" sz="2800" u="sng" dirty="0">
              <a:latin typeface="Arial Narrow" panose="020B0606020202030204" pitchFamily="34" charset="0"/>
            </a:endParaRPr>
          </a:p>
        </p:txBody>
      </p:sp>
      <p:sp>
        <p:nvSpPr>
          <p:cNvPr id="7" name="TextBox 6"/>
          <p:cNvSpPr txBox="1"/>
          <p:nvPr/>
        </p:nvSpPr>
        <p:spPr>
          <a:xfrm>
            <a:off x="536027" y="573855"/>
            <a:ext cx="8497839" cy="1015663"/>
          </a:xfrm>
          <a:prstGeom prst="rect">
            <a:avLst/>
          </a:prstGeom>
          <a:noFill/>
        </p:spPr>
        <p:txBody>
          <a:bodyPr wrap="none" rtlCol="0">
            <a:spAutoFit/>
          </a:bodyPr>
          <a:lstStyle/>
          <a:p>
            <a:r>
              <a:rPr lang="en-US" sz="6000" dirty="0">
                <a:solidFill>
                  <a:schemeClr val="accent1">
                    <a:lumMod val="75000"/>
                  </a:schemeClr>
                </a:solidFill>
                <a:latin typeface="Arial Narrow" panose="020B0606020202030204" pitchFamily="34" charset="0"/>
              </a:rPr>
              <a:t>Grades Encoding/Submission</a:t>
            </a:r>
          </a:p>
        </p:txBody>
      </p:sp>
      <p:pic>
        <p:nvPicPr>
          <p:cNvPr id="2052" name="Picture 4" descr="Walang makuhang paglalarawan."/>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861037" y="1659149"/>
            <a:ext cx="2726891" cy="35282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flipH="1">
            <a:off x="8008960" y="4490516"/>
            <a:ext cx="2578968" cy="369332"/>
          </a:xfrm>
          <a:prstGeom prst="rect">
            <a:avLst/>
          </a:prstGeom>
          <a:noFill/>
        </p:spPr>
        <p:txBody>
          <a:bodyPr wrap="square" rtlCol="0">
            <a:spAutoFit/>
          </a:bodyPr>
          <a:lstStyle/>
          <a:p>
            <a:r>
              <a:rPr lang="en-US" dirty="0">
                <a:solidFill>
                  <a:srgbClr val="C00000"/>
                </a:solidFill>
              </a:rPr>
              <a:t>Sample:  Grading Sheet</a:t>
            </a:r>
          </a:p>
        </p:txBody>
      </p:sp>
    </p:spTree>
    <p:extLst>
      <p:ext uri="{BB962C8B-B14F-4D97-AF65-F5344CB8AC3E}">
        <p14:creationId xmlns:p14="http://schemas.microsoft.com/office/powerpoint/2010/main" val="122756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6" name="Text Box 11"/>
          <p:cNvSpPr txBox="1">
            <a:spLocks noChangeArrowheads="1"/>
          </p:cNvSpPr>
          <p:nvPr/>
        </p:nvSpPr>
        <p:spPr bwMode="auto">
          <a:xfrm>
            <a:off x="397570" y="1589518"/>
            <a:ext cx="11417180" cy="225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endParaRPr lang="en-PH" sz="9600" b="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25158" y="1957251"/>
            <a:ext cx="10531736" cy="3170099"/>
          </a:xfrm>
          <a:prstGeom prst="rect">
            <a:avLst/>
          </a:prstGeom>
        </p:spPr>
        <p:txBody>
          <a:bodyPr wrap="square">
            <a:spAutoFit/>
          </a:bodyPr>
          <a:lstStyle/>
          <a:p>
            <a:pPr marL="457200" indent="-457200">
              <a:buFont typeface="Arial" panose="020B0604020202020204" pitchFamily="34" charset="0"/>
              <a:buChar char="•"/>
            </a:pPr>
            <a:r>
              <a:rPr lang="en-US" sz="2000" dirty="0"/>
              <a:t>In case of late encoding of grades, faculty members may request for the reopening of their School Automate access. </a:t>
            </a:r>
          </a:p>
          <a:p>
            <a:endParaRPr lang="en-US" sz="2000" dirty="0"/>
          </a:p>
          <a:p>
            <a:pPr marL="457200" indent="-457200">
              <a:buFont typeface="Arial" panose="020B0604020202020204" pitchFamily="34" charset="0"/>
              <a:buChar char="•"/>
            </a:pPr>
            <a:r>
              <a:rPr lang="en-US" sz="2000" dirty="0"/>
              <a:t>Faculty members should prepare a letter stating the reason of late encoding and the specific date when they will be able to encode. </a:t>
            </a:r>
          </a:p>
          <a:p>
            <a:endParaRPr lang="en-US" sz="2000" dirty="0"/>
          </a:p>
          <a:p>
            <a:pPr marL="457200" indent="-457200">
              <a:buFont typeface="Arial" panose="020B0604020202020204" pitchFamily="34" charset="0"/>
              <a:buChar char="•"/>
            </a:pPr>
            <a:r>
              <a:rPr lang="en-US" sz="2000" dirty="0"/>
              <a:t>It should be signed by the College Dean and the University Registrar for approval of the School Director.</a:t>
            </a:r>
          </a:p>
          <a:p>
            <a:endParaRPr lang="en-US" sz="2000" dirty="0"/>
          </a:p>
          <a:p>
            <a:pPr marL="457200" indent="-457200">
              <a:buFont typeface="Arial" panose="020B0604020202020204" pitchFamily="34" charset="0"/>
              <a:buChar char="•"/>
            </a:pPr>
            <a:r>
              <a:rPr lang="en-US" sz="2000" dirty="0"/>
              <a:t>Signed &amp; approved letter should be submitted to </a:t>
            </a:r>
            <a:r>
              <a:rPr lang="en-US" sz="2000" u="sng" dirty="0"/>
              <a:t>OUR</a:t>
            </a:r>
            <a:r>
              <a:rPr lang="en-US" sz="2000" dirty="0"/>
              <a:t> &amp; ITS for the reopening of access.</a:t>
            </a:r>
          </a:p>
        </p:txBody>
      </p:sp>
      <p:sp>
        <p:nvSpPr>
          <p:cNvPr id="7" name="TextBox 6"/>
          <p:cNvSpPr txBox="1"/>
          <p:nvPr/>
        </p:nvSpPr>
        <p:spPr>
          <a:xfrm>
            <a:off x="536027" y="573855"/>
            <a:ext cx="6374245" cy="1261884"/>
          </a:xfrm>
          <a:prstGeom prst="rect">
            <a:avLst/>
          </a:prstGeom>
          <a:noFill/>
        </p:spPr>
        <p:txBody>
          <a:bodyPr wrap="none" rtlCol="0">
            <a:spAutoFit/>
          </a:bodyPr>
          <a:lstStyle/>
          <a:p>
            <a:r>
              <a:rPr lang="en-US" sz="4800" dirty="0">
                <a:solidFill>
                  <a:schemeClr val="accent1"/>
                </a:solidFill>
                <a:cs typeface="Aharoni" panose="02010803020104030203" pitchFamily="2" charset="-79"/>
              </a:rPr>
              <a:t>Late Encoding of Grades:</a:t>
            </a:r>
          </a:p>
          <a:p>
            <a:r>
              <a:rPr lang="en-US" sz="2800" dirty="0">
                <a:solidFill>
                  <a:schemeClr val="accent1"/>
                </a:solidFill>
                <a:cs typeface="Aharoni" panose="02010803020104030203" pitchFamily="2" charset="-79"/>
              </a:rPr>
              <a:t>Request for School Automate re-opening</a:t>
            </a:r>
          </a:p>
        </p:txBody>
      </p:sp>
    </p:spTree>
    <p:extLst>
      <p:ext uri="{BB962C8B-B14F-4D97-AF65-F5344CB8AC3E}">
        <p14:creationId xmlns:p14="http://schemas.microsoft.com/office/powerpoint/2010/main" val="82766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6" name="Text Box 11"/>
          <p:cNvSpPr txBox="1">
            <a:spLocks noChangeArrowheads="1"/>
          </p:cNvSpPr>
          <p:nvPr/>
        </p:nvSpPr>
        <p:spPr bwMode="auto">
          <a:xfrm>
            <a:off x="1178967" y="1589518"/>
            <a:ext cx="3160278" cy="225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endParaRPr lang="en-PH" sz="9600" b="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25158" y="1957251"/>
            <a:ext cx="10531736" cy="400110"/>
          </a:xfrm>
          <a:prstGeom prst="rect">
            <a:avLst/>
          </a:prstGeom>
        </p:spPr>
        <p:txBody>
          <a:bodyPr wrap="square">
            <a:spAutoFit/>
          </a:bodyPr>
          <a:lstStyle/>
          <a:p>
            <a:endParaRPr lang="en-US" sz="2000" dirty="0"/>
          </a:p>
        </p:txBody>
      </p:sp>
      <p:sp>
        <p:nvSpPr>
          <p:cNvPr id="7" name="TextBox 6"/>
          <p:cNvSpPr txBox="1"/>
          <p:nvPr/>
        </p:nvSpPr>
        <p:spPr>
          <a:xfrm>
            <a:off x="536027" y="573855"/>
            <a:ext cx="8766054" cy="830997"/>
          </a:xfrm>
          <a:prstGeom prst="rect">
            <a:avLst/>
          </a:prstGeom>
          <a:noFill/>
        </p:spPr>
        <p:txBody>
          <a:bodyPr wrap="none" rtlCol="0">
            <a:spAutoFit/>
          </a:bodyPr>
          <a:lstStyle/>
          <a:p>
            <a:r>
              <a:rPr lang="en-US" sz="4800" dirty="0">
                <a:solidFill>
                  <a:schemeClr val="accent1"/>
                </a:solidFill>
                <a:cs typeface="Aharoni" panose="02010803020104030203" pitchFamily="2" charset="-79"/>
              </a:rPr>
              <a:t>Verification / Validation of Grades: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831" r="5978" b="73946"/>
          <a:stretch/>
        </p:blipFill>
        <p:spPr>
          <a:xfrm>
            <a:off x="6114195" y="3759118"/>
            <a:ext cx="4983464" cy="1524000"/>
          </a:xfrm>
          <a:prstGeom prst="rect">
            <a:avLst/>
          </a:prstGeom>
        </p:spPr>
      </p:pic>
      <p:sp>
        <p:nvSpPr>
          <p:cNvPr id="5" name="TextBox 4"/>
          <p:cNvSpPr txBox="1"/>
          <p:nvPr/>
        </p:nvSpPr>
        <p:spPr>
          <a:xfrm>
            <a:off x="6442578" y="5144336"/>
            <a:ext cx="4326697" cy="338554"/>
          </a:xfrm>
          <a:prstGeom prst="rect">
            <a:avLst/>
          </a:prstGeom>
          <a:noFill/>
        </p:spPr>
        <p:txBody>
          <a:bodyPr wrap="none" rtlCol="0">
            <a:spAutoFit/>
          </a:bodyPr>
          <a:lstStyle/>
          <a:p>
            <a:r>
              <a:rPr lang="en-US" sz="1600" dirty="0">
                <a:solidFill>
                  <a:srgbClr val="FF0000"/>
                </a:solidFill>
              </a:rPr>
              <a:t>SAMPLE </a:t>
            </a:r>
            <a:r>
              <a:rPr lang="en-US" sz="1600" dirty="0" err="1">
                <a:solidFill>
                  <a:srgbClr val="FF0000"/>
                </a:solidFill>
              </a:rPr>
              <a:t>ComCard</a:t>
            </a:r>
            <a:r>
              <a:rPr lang="en-US" sz="1600" dirty="0">
                <a:solidFill>
                  <a:srgbClr val="FF0000"/>
                </a:solidFill>
              </a:rPr>
              <a:t>: Student’s View after validation</a:t>
            </a:r>
          </a:p>
        </p:txBody>
      </p:sp>
      <p:pic>
        <p:nvPicPr>
          <p:cNvPr id="9" name="Picture 4" descr="Walang makuhang paglalarawan."/>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323602" y="1404852"/>
            <a:ext cx="2726891" cy="35282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29710" y="4213341"/>
            <a:ext cx="3047999" cy="307777"/>
          </a:xfrm>
          <a:prstGeom prst="rect">
            <a:avLst/>
          </a:prstGeom>
          <a:noFill/>
        </p:spPr>
        <p:txBody>
          <a:bodyPr wrap="square" rtlCol="0">
            <a:spAutoFit/>
          </a:bodyPr>
          <a:lstStyle/>
          <a:p>
            <a:r>
              <a:rPr lang="en-US" sz="1400" dirty="0">
                <a:solidFill>
                  <a:srgbClr val="FF0000"/>
                </a:solidFill>
              </a:rPr>
              <a:t>SAMPLE: Grading sheet for submission</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1073" y="1450600"/>
            <a:ext cx="4303261" cy="2156638"/>
          </a:xfrm>
          <a:prstGeom prst="rect">
            <a:avLst/>
          </a:prstGeom>
        </p:spPr>
      </p:pic>
      <p:sp>
        <p:nvSpPr>
          <p:cNvPr id="11" name="Rectangle 10"/>
          <p:cNvSpPr/>
          <p:nvPr/>
        </p:nvSpPr>
        <p:spPr>
          <a:xfrm>
            <a:off x="5065284" y="3607238"/>
            <a:ext cx="6071379" cy="369332"/>
          </a:xfrm>
          <a:prstGeom prst="rect">
            <a:avLst/>
          </a:prstGeom>
        </p:spPr>
        <p:txBody>
          <a:bodyPr wrap="square">
            <a:spAutoFit/>
          </a:bodyPr>
          <a:lstStyle/>
          <a:p>
            <a:r>
              <a:rPr lang="en-US" dirty="0">
                <a:solidFill>
                  <a:srgbClr val="FF0000"/>
                </a:solidFill>
              </a:rPr>
              <a:t>SAMPLE Grading Sheet: Registrar’s View before validation</a:t>
            </a:r>
          </a:p>
        </p:txBody>
      </p:sp>
    </p:spTree>
    <p:extLst>
      <p:ext uri="{BB962C8B-B14F-4D97-AF65-F5344CB8AC3E}">
        <p14:creationId xmlns:p14="http://schemas.microsoft.com/office/powerpoint/2010/main" val="688881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4" name="TextBox 3"/>
          <p:cNvSpPr txBox="1"/>
          <p:nvPr/>
        </p:nvSpPr>
        <p:spPr>
          <a:xfrm>
            <a:off x="525517" y="504497"/>
            <a:ext cx="5830442" cy="1015663"/>
          </a:xfrm>
          <a:prstGeom prst="rect">
            <a:avLst/>
          </a:prstGeom>
          <a:noFill/>
        </p:spPr>
        <p:txBody>
          <a:bodyPr wrap="none" rtlCol="0">
            <a:spAutoFit/>
          </a:bodyPr>
          <a:lstStyle/>
          <a:p>
            <a:r>
              <a:rPr lang="en-US" sz="6000" dirty="0">
                <a:solidFill>
                  <a:schemeClr val="accent1">
                    <a:lumMod val="75000"/>
                  </a:schemeClr>
                </a:solidFill>
                <a:latin typeface="Arial Narrow" panose="020B0606020202030204" pitchFamily="34" charset="0"/>
              </a:rPr>
              <a:t>Changing of Grades</a:t>
            </a:r>
          </a:p>
        </p:txBody>
      </p:sp>
      <p:sp>
        <p:nvSpPr>
          <p:cNvPr id="2" name="TextBox 1"/>
          <p:cNvSpPr txBox="1"/>
          <p:nvPr/>
        </p:nvSpPr>
        <p:spPr>
          <a:xfrm>
            <a:off x="914400" y="1520160"/>
            <a:ext cx="10896253" cy="3385542"/>
          </a:xfrm>
          <a:prstGeom prst="rect">
            <a:avLst/>
          </a:prstGeom>
          <a:noFill/>
        </p:spPr>
        <p:txBody>
          <a:bodyPr wrap="none" rtlCol="0">
            <a:spAutoFit/>
          </a:bodyPr>
          <a:lstStyle/>
          <a:p>
            <a:r>
              <a:rPr lang="en-US" sz="2000" dirty="0">
                <a:latin typeface="Arial Narrow" panose="020B0606020202030204" pitchFamily="34" charset="0"/>
              </a:rPr>
              <a:t>	It is a process whereby the encoded grades endorsed with finality by the teacher to the Registrar’s Office </a:t>
            </a:r>
          </a:p>
          <a:p>
            <a:r>
              <a:rPr lang="en-US" sz="2000" dirty="0">
                <a:latin typeface="Arial Narrow" panose="020B0606020202030204" pitchFamily="34" charset="0"/>
              </a:rPr>
              <a:t>are considered for revision due to a valid reason/s. (Erroneous Computation/Wrong entry in the encoding.)</a:t>
            </a:r>
          </a:p>
          <a:p>
            <a:pPr marL="1714500" lvl="3" indent="-342900">
              <a:buFont typeface="Arial" panose="020B0604020202020204" pitchFamily="34" charset="0"/>
              <a:buChar char="•"/>
            </a:pPr>
            <a:r>
              <a:rPr lang="en-US" sz="2000" dirty="0">
                <a:latin typeface="Arial Narrow" panose="020B0606020202030204" pitchFamily="34" charset="0"/>
              </a:rPr>
              <a:t>Only the faculty concerned can request for the change of grades.</a:t>
            </a:r>
          </a:p>
          <a:p>
            <a:pPr marL="1714500" lvl="3" indent="-342900">
              <a:buFont typeface="Arial" panose="020B0604020202020204" pitchFamily="34" charset="0"/>
              <a:buChar char="•"/>
            </a:pPr>
            <a:r>
              <a:rPr lang="en-US" sz="2000" dirty="0">
                <a:latin typeface="Arial Narrow" panose="020B0606020202030204" pitchFamily="34" charset="0"/>
              </a:rPr>
              <a:t>If the request is duly approved by the Change of Grades Committee.</a:t>
            </a:r>
          </a:p>
          <a:p>
            <a:endParaRPr lang="en-US" sz="2000" b="1" i="1" dirty="0">
              <a:latin typeface="Arial Narrow" panose="020B0606020202030204" pitchFamily="34" charset="0"/>
            </a:endParaRPr>
          </a:p>
          <a:p>
            <a:r>
              <a:rPr lang="en-US" sz="2000" b="1" i="1" dirty="0">
                <a:latin typeface="Arial Narrow" panose="020B0606020202030204" pitchFamily="34" charset="0"/>
              </a:rPr>
              <a:t>Procedures:</a:t>
            </a:r>
          </a:p>
          <a:p>
            <a:r>
              <a:rPr lang="en-US" sz="2000" b="1" i="1" dirty="0">
                <a:latin typeface="Arial Narrow" panose="020B0606020202030204" pitchFamily="34" charset="0"/>
              </a:rPr>
              <a:t>	</a:t>
            </a:r>
            <a:r>
              <a:rPr lang="en-US" i="1" dirty="0">
                <a:latin typeface="Arial Narrow" panose="020B0606020202030204" pitchFamily="34" charset="0"/>
              </a:rPr>
              <a:t>The concerned faculty shall personally do the following</a:t>
            </a:r>
          </a:p>
          <a:p>
            <a:r>
              <a:rPr lang="en-US" sz="2000" b="1" i="1" dirty="0">
                <a:latin typeface="Arial Narrow" panose="020B0606020202030204" pitchFamily="34" charset="0"/>
              </a:rPr>
              <a:t>	</a:t>
            </a:r>
            <a:r>
              <a:rPr lang="en-US" i="1" dirty="0">
                <a:latin typeface="Arial Narrow" panose="020B0606020202030204" pitchFamily="34" charset="0"/>
              </a:rPr>
              <a:t>1.  Fill-out a change of grade form and secure the signatures of the CGC</a:t>
            </a:r>
          </a:p>
          <a:p>
            <a:r>
              <a:rPr lang="en-US" b="1" i="1" dirty="0">
                <a:latin typeface="Arial Narrow" panose="020B0606020202030204" pitchFamily="34" charset="0"/>
              </a:rPr>
              <a:t>	</a:t>
            </a:r>
            <a:r>
              <a:rPr lang="en-US" i="1" dirty="0">
                <a:latin typeface="Arial Narrow" panose="020B0606020202030204" pitchFamily="34" charset="0"/>
              </a:rPr>
              <a:t>2. Submit the duly signed form to the Registrar’s Office.</a:t>
            </a:r>
          </a:p>
          <a:p>
            <a:r>
              <a:rPr lang="en-US" i="1" dirty="0">
                <a:latin typeface="Arial Narrow" panose="020B0606020202030204" pitchFamily="34" charset="0"/>
              </a:rPr>
              <a:t>	3. The Registrar modify the grade as reflected in the Change of Grade Form; prints new copy of grading sheets </a:t>
            </a:r>
          </a:p>
          <a:p>
            <a:r>
              <a:rPr lang="en-US" i="1" dirty="0">
                <a:latin typeface="Arial Narrow" panose="020B0606020202030204" pitchFamily="34" charset="0"/>
              </a:rPr>
              <a:t>	    (triplicate); retain 1 copy and </a:t>
            </a:r>
            <a:r>
              <a:rPr lang="en-US" i="1" dirty="0" err="1">
                <a:latin typeface="Arial Narrow" panose="020B0606020202030204" pitchFamily="34" charset="0"/>
              </a:rPr>
              <a:t>and</a:t>
            </a:r>
            <a:r>
              <a:rPr lang="en-US" i="1" dirty="0">
                <a:latin typeface="Arial Narrow" panose="020B0606020202030204" pitchFamily="34" charset="0"/>
              </a:rPr>
              <a:t> provide 1 to the concerned faculty and 1 to the Dean.</a:t>
            </a:r>
          </a:p>
        </p:txBody>
      </p:sp>
      <p:sp>
        <p:nvSpPr>
          <p:cNvPr id="5" name="TextBox 4"/>
          <p:cNvSpPr txBox="1"/>
          <p:nvPr/>
        </p:nvSpPr>
        <p:spPr>
          <a:xfrm>
            <a:off x="220716" y="6148863"/>
            <a:ext cx="2316660" cy="553998"/>
          </a:xfrm>
          <a:prstGeom prst="rect">
            <a:avLst/>
          </a:prstGeom>
          <a:noFill/>
        </p:spPr>
        <p:txBody>
          <a:bodyPr wrap="none" rtlCol="0">
            <a:spAutoFit/>
          </a:bodyPr>
          <a:lstStyle/>
          <a:p>
            <a:r>
              <a:rPr lang="en-US" sz="1000" i="1" dirty="0">
                <a:solidFill>
                  <a:srgbClr val="FF0000"/>
                </a:solidFill>
              </a:rPr>
              <a:t>Sources:  UPHSD Faculty Manual 2018 Ed</a:t>
            </a:r>
          </a:p>
          <a:p>
            <a:r>
              <a:rPr lang="en-US" sz="1000" i="1" dirty="0">
                <a:solidFill>
                  <a:srgbClr val="FF0000"/>
                </a:solidFill>
              </a:rPr>
              <a:t>             : UPHSD Students’ Manual</a:t>
            </a:r>
          </a:p>
          <a:p>
            <a:r>
              <a:rPr lang="en-US" sz="1000" i="1" dirty="0">
                <a:solidFill>
                  <a:srgbClr val="FF0000"/>
                </a:solidFill>
              </a:rPr>
              <a:t>            : UPHSD Registrar’s Manual</a:t>
            </a:r>
          </a:p>
        </p:txBody>
      </p:sp>
    </p:spTree>
    <p:extLst>
      <p:ext uri="{BB962C8B-B14F-4D97-AF65-F5344CB8AC3E}">
        <p14:creationId xmlns:p14="http://schemas.microsoft.com/office/powerpoint/2010/main" val="1823345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4" name="TextBox 3"/>
          <p:cNvSpPr txBox="1"/>
          <p:nvPr/>
        </p:nvSpPr>
        <p:spPr>
          <a:xfrm>
            <a:off x="525517" y="504498"/>
            <a:ext cx="11067393" cy="830997"/>
          </a:xfrm>
          <a:prstGeom prst="rect">
            <a:avLst/>
          </a:prstGeom>
          <a:noFill/>
        </p:spPr>
        <p:txBody>
          <a:bodyPr wrap="square" rtlCol="0">
            <a:spAutoFit/>
          </a:bodyPr>
          <a:lstStyle/>
          <a:p>
            <a:r>
              <a:rPr lang="en-US" sz="4800" dirty="0">
                <a:solidFill>
                  <a:schemeClr val="accent1">
                    <a:lumMod val="75000"/>
                  </a:schemeClr>
                </a:solidFill>
                <a:latin typeface="Arial Narrow" panose="020B0606020202030204" pitchFamily="34" charset="0"/>
              </a:rPr>
              <a:t>Incomplete Grades and Completion Process</a:t>
            </a:r>
          </a:p>
        </p:txBody>
      </p:sp>
      <p:sp>
        <p:nvSpPr>
          <p:cNvPr id="2" name="TextBox 1"/>
          <p:cNvSpPr txBox="1"/>
          <p:nvPr/>
        </p:nvSpPr>
        <p:spPr>
          <a:xfrm>
            <a:off x="914400" y="1520160"/>
            <a:ext cx="1107996" cy="400110"/>
          </a:xfrm>
          <a:prstGeom prst="rect">
            <a:avLst/>
          </a:prstGeom>
          <a:noFill/>
        </p:spPr>
        <p:txBody>
          <a:bodyPr wrap="none" rtlCol="0">
            <a:spAutoFit/>
          </a:bodyPr>
          <a:lstStyle/>
          <a:p>
            <a:r>
              <a:rPr lang="en-US" sz="2000" dirty="0">
                <a:latin typeface="Arial Narrow" panose="020B0606020202030204" pitchFamily="34" charset="0"/>
              </a:rPr>
              <a:t>	</a:t>
            </a:r>
            <a:endParaRPr lang="en-US" i="1" dirty="0">
              <a:latin typeface="Arial Narrow" panose="020B0606020202030204" pitchFamily="34" charset="0"/>
            </a:endParaRPr>
          </a:p>
        </p:txBody>
      </p:sp>
      <p:sp>
        <p:nvSpPr>
          <p:cNvPr id="5" name="Content Placeholder 2"/>
          <p:cNvSpPr>
            <a:spLocks noGrp="1"/>
          </p:cNvSpPr>
          <p:nvPr>
            <p:ph idx="1"/>
          </p:nvPr>
        </p:nvSpPr>
        <p:spPr>
          <a:xfrm>
            <a:off x="777766" y="1520160"/>
            <a:ext cx="8823434" cy="4080540"/>
          </a:xfrm>
        </p:spPr>
        <p:txBody>
          <a:bodyPr>
            <a:normAutofit fontScale="92500" lnSpcReduction="10000"/>
          </a:bodyPr>
          <a:lstStyle/>
          <a:p>
            <a:pPr marL="0" indent="0">
              <a:buNone/>
            </a:pPr>
            <a:r>
              <a:rPr lang="en-US" sz="2400" dirty="0">
                <a:latin typeface="Arial Narrow" panose="020B0606020202030204" pitchFamily="34" charset="0"/>
              </a:rPr>
              <a:t>In general, our University does not give a Final Grade of “Incomplete”. But in Exceptional cases, an INC grade is given at the end of the semester for specific courses when a student: </a:t>
            </a:r>
          </a:p>
          <a:p>
            <a:pPr marL="0" indent="0">
              <a:buNone/>
            </a:pPr>
            <a:endParaRPr lang="en-US" sz="2400" dirty="0">
              <a:latin typeface="Arial Narrow" panose="020B0606020202030204" pitchFamily="34" charset="0"/>
            </a:endParaRPr>
          </a:p>
          <a:p>
            <a:pPr marL="1062990" lvl="2" indent="-285750"/>
            <a:r>
              <a:rPr lang="en-US" sz="1800" dirty="0">
                <a:latin typeface="Arial Narrow" panose="020B0606020202030204" pitchFamily="34" charset="0"/>
              </a:rPr>
              <a:t>is still in the process of completing requirements for Field Work, Practicum/OJT/Internship, 	RLE, Thesis/Research or other similar learning activities.</a:t>
            </a:r>
          </a:p>
          <a:p>
            <a:pPr marL="777240" lvl="2" indent="0">
              <a:buNone/>
            </a:pPr>
            <a:endParaRPr lang="en-US" sz="1800" dirty="0">
              <a:latin typeface="Arial Narrow" panose="020B0606020202030204" pitchFamily="34" charset="0"/>
            </a:endParaRPr>
          </a:p>
          <a:p>
            <a:pPr marL="1062990" lvl="2" indent="-285750"/>
            <a:r>
              <a:rPr lang="en-US" sz="1800" dirty="0">
                <a:latin typeface="Arial Narrow" panose="020B0606020202030204" pitchFamily="34" charset="0"/>
              </a:rPr>
              <a:t>if student fails to complete academic requirements due to illness or other meritorious reasons approved by the Dean and School Director.</a:t>
            </a:r>
          </a:p>
          <a:p>
            <a:pPr marL="777240" lvl="2" indent="0">
              <a:buNone/>
            </a:pPr>
            <a:endParaRPr lang="en-US" sz="1800" dirty="0">
              <a:latin typeface="Arial Narrow" panose="020B0606020202030204" pitchFamily="34" charset="0"/>
            </a:endParaRPr>
          </a:p>
          <a:p>
            <a:pPr lvl="3"/>
            <a:r>
              <a:rPr lang="en-US" sz="1600" dirty="0">
                <a:latin typeface="Arial Narrow" panose="020B0606020202030204" pitchFamily="34" charset="0"/>
              </a:rPr>
              <a:t>Students who receive an INC grade must apply for completion on or before the Final examination week within one (1) year.</a:t>
            </a:r>
          </a:p>
          <a:p>
            <a:pPr lvl="3"/>
            <a:r>
              <a:rPr lang="en-US" sz="1600" dirty="0">
                <a:latin typeface="Arial Narrow" panose="020B0606020202030204" pitchFamily="34" charset="0"/>
              </a:rPr>
              <a:t>The highest grade that students can receive from an approved Completion is 1.5.</a:t>
            </a:r>
          </a:p>
          <a:p>
            <a:pPr lvl="3"/>
            <a:r>
              <a:rPr lang="en-US" sz="1600" dirty="0">
                <a:latin typeface="Arial Narrow" panose="020B0606020202030204" pitchFamily="34" charset="0"/>
              </a:rPr>
              <a:t>INC grades that are not completed within the specified period is automatically converted to 5.0 or Failure by the system.</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marL="777240" lvl="2" indent="0">
              <a:buNone/>
            </a:pPr>
            <a:endParaRPr lang="en-US" dirty="0"/>
          </a:p>
        </p:txBody>
      </p:sp>
    </p:spTree>
    <p:extLst>
      <p:ext uri="{BB962C8B-B14F-4D97-AF65-F5344CB8AC3E}">
        <p14:creationId xmlns:p14="http://schemas.microsoft.com/office/powerpoint/2010/main" val="2525491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6" name="Text Box 11"/>
          <p:cNvSpPr txBox="1">
            <a:spLocks noChangeArrowheads="1"/>
          </p:cNvSpPr>
          <p:nvPr/>
        </p:nvSpPr>
        <p:spPr bwMode="auto">
          <a:xfrm>
            <a:off x="0" y="2909760"/>
            <a:ext cx="11417180" cy="225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endParaRPr lang="en-PH" sz="9600" b="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25158" y="1957251"/>
            <a:ext cx="10531736" cy="400110"/>
          </a:xfrm>
          <a:prstGeom prst="rect">
            <a:avLst/>
          </a:prstGeom>
        </p:spPr>
        <p:txBody>
          <a:bodyPr wrap="square">
            <a:spAutoFit/>
          </a:bodyPr>
          <a:lstStyle/>
          <a:p>
            <a:endParaRPr lang="en-US" sz="2000" dirty="0"/>
          </a:p>
        </p:txBody>
      </p:sp>
      <p:sp>
        <p:nvSpPr>
          <p:cNvPr id="7" name="TextBox 6"/>
          <p:cNvSpPr txBox="1"/>
          <p:nvPr/>
        </p:nvSpPr>
        <p:spPr>
          <a:xfrm>
            <a:off x="536027" y="573855"/>
            <a:ext cx="4706225" cy="830997"/>
          </a:xfrm>
          <a:prstGeom prst="rect">
            <a:avLst/>
          </a:prstGeom>
          <a:noFill/>
        </p:spPr>
        <p:txBody>
          <a:bodyPr wrap="none" rtlCol="0">
            <a:spAutoFit/>
          </a:bodyPr>
          <a:lstStyle/>
          <a:p>
            <a:r>
              <a:rPr lang="en-US" sz="4800" dirty="0">
                <a:solidFill>
                  <a:schemeClr val="accent1"/>
                </a:solidFill>
                <a:cs typeface="Aharoni" panose="02010803020104030203" pitchFamily="2" charset="-79"/>
              </a:rPr>
              <a:t>Completion Form:</a:t>
            </a:r>
          </a:p>
        </p:txBody>
      </p:sp>
      <p:pic>
        <p:nvPicPr>
          <p:cNvPr id="5122" name="Picture 2" descr="Walang makuhang paglalarawan."/>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r="13042"/>
          <a:stretch/>
        </p:blipFill>
        <p:spPr bwMode="auto">
          <a:xfrm rot="16200000">
            <a:off x="1248070" y="2395243"/>
            <a:ext cx="3654713" cy="25499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68344" y="1709431"/>
            <a:ext cx="6100324" cy="1200329"/>
          </a:xfrm>
          <a:prstGeom prst="rect">
            <a:avLst/>
          </a:prstGeom>
          <a:noFill/>
        </p:spPr>
        <p:txBody>
          <a:bodyPr wrap="none" rtlCol="0">
            <a:spAutoFit/>
          </a:bodyPr>
          <a:lstStyle/>
          <a:p>
            <a:pPr marL="342900" indent="-342900">
              <a:buAutoNum type="arabicPeriod"/>
            </a:pPr>
            <a:r>
              <a:rPr lang="en-US" dirty="0"/>
              <a:t>Pay Php100 for every courses with INC grade at the Cashier.</a:t>
            </a:r>
          </a:p>
          <a:p>
            <a:pPr marL="342900" indent="-342900">
              <a:buAutoNum type="arabicPeriod"/>
            </a:pPr>
            <a:r>
              <a:rPr lang="en-US" dirty="0"/>
              <a:t>Fill-out the Completion Form (</a:t>
            </a:r>
          </a:p>
          <a:p>
            <a:pPr marL="342900" indent="-342900">
              <a:buAutoNum type="arabicPeriod"/>
            </a:pPr>
            <a:r>
              <a:rPr lang="en-US" dirty="0"/>
              <a:t>Duly signed completion form will be forwarded to the OUR </a:t>
            </a:r>
          </a:p>
          <a:p>
            <a:r>
              <a:rPr lang="en-US" dirty="0"/>
              <a:t>       for proper modification in the School Automate.  </a:t>
            </a:r>
          </a:p>
        </p:txBody>
      </p:sp>
    </p:spTree>
    <p:extLst>
      <p:ext uri="{BB962C8B-B14F-4D97-AF65-F5344CB8AC3E}">
        <p14:creationId xmlns:p14="http://schemas.microsoft.com/office/powerpoint/2010/main" val="2307997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6" name="Text Box 11"/>
          <p:cNvSpPr txBox="1">
            <a:spLocks noChangeArrowheads="1"/>
          </p:cNvSpPr>
          <p:nvPr/>
        </p:nvSpPr>
        <p:spPr bwMode="auto">
          <a:xfrm>
            <a:off x="397570" y="1589518"/>
            <a:ext cx="6482892" cy="152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endParaRPr lang="en-PH" sz="9600" b="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25158" y="1957251"/>
            <a:ext cx="10531736" cy="400110"/>
          </a:xfrm>
          <a:prstGeom prst="rect">
            <a:avLst/>
          </a:prstGeom>
        </p:spPr>
        <p:txBody>
          <a:bodyPr wrap="square">
            <a:spAutoFit/>
          </a:bodyPr>
          <a:lstStyle/>
          <a:p>
            <a:endParaRPr lang="en-US" sz="2000" dirty="0"/>
          </a:p>
        </p:txBody>
      </p:sp>
      <p:sp>
        <p:nvSpPr>
          <p:cNvPr id="7" name="TextBox 6"/>
          <p:cNvSpPr txBox="1"/>
          <p:nvPr/>
        </p:nvSpPr>
        <p:spPr>
          <a:xfrm>
            <a:off x="536027" y="573855"/>
            <a:ext cx="10469084" cy="830997"/>
          </a:xfrm>
          <a:prstGeom prst="rect">
            <a:avLst/>
          </a:prstGeom>
          <a:noFill/>
        </p:spPr>
        <p:txBody>
          <a:bodyPr wrap="none" rtlCol="0">
            <a:spAutoFit/>
          </a:bodyPr>
          <a:lstStyle/>
          <a:p>
            <a:r>
              <a:rPr lang="en-US" sz="4800" dirty="0">
                <a:solidFill>
                  <a:schemeClr val="accent1"/>
                </a:solidFill>
                <a:cs typeface="Aharoni" panose="02010803020104030203" pitchFamily="2" charset="-79"/>
              </a:rPr>
              <a:t>Request and Issuance of School Records</a:t>
            </a:r>
          </a:p>
        </p:txBody>
      </p:sp>
      <p:sp>
        <p:nvSpPr>
          <p:cNvPr id="8" name="TextBox 7"/>
          <p:cNvSpPr txBox="1"/>
          <p:nvPr/>
        </p:nvSpPr>
        <p:spPr>
          <a:xfrm>
            <a:off x="1013223" y="1461368"/>
            <a:ext cx="3206884" cy="2862322"/>
          </a:xfrm>
          <a:prstGeom prst="rect">
            <a:avLst/>
          </a:prstGeom>
          <a:noFill/>
        </p:spPr>
        <p:txBody>
          <a:bodyPr wrap="square" rtlCol="0">
            <a:spAutoFit/>
          </a:bodyPr>
          <a:lstStyle/>
          <a:p>
            <a:r>
              <a:rPr lang="en-US" dirty="0">
                <a:solidFill>
                  <a:srgbClr val="00B0F0"/>
                </a:solidFill>
              </a:rPr>
              <a:t>OUR processes various documents/Records:</a:t>
            </a:r>
          </a:p>
          <a:p>
            <a:pPr marL="285750" indent="-285750">
              <a:buFont typeface="Arial" panose="020B0604020202020204" pitchFamily="34" charset="0"/>
              <a:buChar char="•"/>
            </a:pPr>
            <a:r>
              <a:rPr lang="en-US" dirty="0"/>
              <a:t>Diplomas</a:t>
            </a:r>
          </a:p>
          <a:p>
            <a:pPr marL="285750" indent="-285750">
              <a:buFont typeface="Arial" panose="020B0604020202020204" pitchFamily="34" charset="0"/>
              <a:buChar char="•"/>
            </a:pPr>
            <a:r>
              <a:rPr lang="en-US" dirty="0"/>
              <a:t>Official Transcript of Records</a:t>
            </a:r>
          </a:p>
          <a:p>
            <a:pPr marL="285750" indent="-285750">
              <a:buFont typeface="Arial" panose="020B0604020202020204" pitchFamily="34" charset="0"/>
              <a:buChar char="•"/>
            </a:pPr>
            <a:r>
              <a:rPr lang="en-US" dirty="0"/>
              <a:t>Form 137 / SF10</a:t>
            </a:r>
          </a:p>
          <a:p>
            <a:pPr marL="285750" indent="-285750">
              <a:buFont typeface="Arial" panose="020B0604020202020204" pitchFamily="34" charset="0"/>
              <a:buChar char="•"/>
            </a:pPr>
            <a:r>
              <a:rPr lang="en-US" dirty="0"/>
              <a:t>Form 138 / SF9</a:t>
            </a:r>
          </a:p>
          <a:p>
            <a:pPr marL="285750" indent="-285750">
              <a:buFont typeface="Arial" panose="020B0604020202020204" pitchFamily="34" charset="0"/>
              <a:buChar char="•"/>
            </a:pPr>
            <a:r>
              <a:rPr lang="en-US" dirty="0"/>
              <a:t>Form 9</a:t>
            </a:r>
          </a:p>
          <a:p>
            <a:pPr marL="285750" indent="-285750">
              <a:buFont typeface="Arial" panose="020B0604020202020204" pitchFamily="34" charset="0"/>
              <a:buChar char="•"/>
            </a:pPr>
            <a:r>
              <a:rPr lang="en-US" dirty="0"/>
              <a:t>Transfer Credentials</a:t>
            </a:r>
          </a:p>
          <a:p>
            <a:pPr marL="285750" indent="-285750">
              <a:buFont typeface="Arial" panose="020B0604020202020204" pitchFamily="34" charset="0"/>
              <a:buChar char="•"/>
            </a:pPr>
            <a:r>
              <a:rPr lang="en-US" dirty="0"/>
              <a:t>School Calendar</a:t>
            </a:r>
          </a:p>
          <a:p>
            <a:pPr marL="285750" indent="-285750">
              <a:buFont typeface="Arial" panose="020B0604020202020204" pitchFamily="34" charset="0"/>
              <a:buChar char="•"/>
            </a:pPr>
            <a:r>
              <a:rPr lang="en-US" dirty="0"/>
              <a:t>All types of Certifications</a:t>
            </a:r>
          </a:p>
        </p:txBody>
      </p:sp>
      <p:sp>
        <p:nvSpPr>
          <p:cNvPr id="2" name="TextBox 1"/>
          <p:cNvSpPr txBox="1"/>
          <p:nvPr/>
        </p:nvSpPr>
        <p:spPr>
          <a:xfrm>
            <a:off x="4975993" y="2157306"/>
            <a:ext cx="6568966"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a:t>CHED Reports (E-Forms, Enrollment List, Special Order</a:t>
            </a:r>
          </a:p>
          <a:p>
            <a:r>
              <a:rPr lang="en-US" sz="1200" dirty="0"/>
              <a:t>     Application etc.)</a:t>
            </a:r>
          </a:p>
          <a:p>
            <a:pPr marL="171450" indent="-171450">
              <a:buFont typeface="Arial" panose="020B0604020202020204" pitchFamily="34" charset="0"/>
              <a:buChar char="•"/>
            </a:pPr>
            <a:r>
              <a:rPr lang="en-US" sz="1200" dirty="0" err="1"/>
              <a:t>DepEd</a:t>
            </a:r>
            <a:r>
              <a:rPr lang="en-US" sz="1200" dirty="0"/>
              <a:t> Reports (Learner’s Information System (LIS),</a:t>
            </a:r>
          </a:p>
          <a:p>
            <a:pPr marL="171450" indent="-171450">
              <a:buFont typeface="Arial" panose="020B0604020202020204" pitchFamily="34" charset="0"/>
              <a:buChar char="•"/>
            </a:pPr>
            <a:r>
              <a:rPr lang="en-US" sz="1200" dirty="0"/>
              <a:t>Enhanced Basic Education Information System (EBEIS),</a:t>
            </a:r>
          </a:p>
          <a:p>
            <a:pPr marL="171450" indent="-171450">
              <a:buFont typeface="Arial" panose="020B0604020202020204" pitchFamily="34" charset="0"/>
              <a:buChar char="•"/>
            </a:pPr>
            <a:r>
              <a:rPr lang="en-US" sz="1200" dirty="0"/>
              <a:t>Special Order Application etc.)</a:t>
            </a:r>
          </a:p>
          <a:p>
            <a:pPr marL="171450" indent="-171450">
              <a:buFont typeface="Arial" panose="020B0604020202020204" pitchFamily="34" charset="0"/>
              <a:buChar char="•"/>
            </a:pPr>
            <a:r>
              <a:rPr lang="en-US" sz="1200" dirty="0"/>
              <a:t>VMS – Voucher Management System in PEAC for Senior</a:t>
            </a:r>
          </a:p>
          <a:p>
            <a:r>
              <a:rPr lang="en-US" sz="1200" dirty="0"/>
              <a:t>     High School</a:t>
            </a:r>
          </a:p>
          <a:p>
            <a:pPr marL="171450" indent="-171450">
              <a:buFont typeface="Arial" panose="020B0604020202020204" pitchFamily="34" charset="0"/>
              <a:buChar char="•"/>
            </a:pPr>
            <a:r>
              <a:rPr lang="en-US" sz="1200" dirty="0"/>
              <a:t>Bureau of Immigrations Compliance Reports/Documents</a:t>
            </a:r>
          </a:p>
          <a:p>
            <a:pPr marL="171450" indent="-171450">
              <a:buFont typeface="Arial" panose="020B0604020202020204" pitchFamily="34" charset="0"/>
              <a:buChar char="•"/>
            </a:pPr>
            <a:r>
              <a:rPr lang="en-US" sz="1200" dirty="0"/>
              <a:t>Local and International Verifications of Students Records</a:t>
            </a:r>
          </a:p>
          <a:p>
            <a:pPr marL="171450" indent="-171450">
              <a:buFont typeface="Arial" panose="020B0604020202020204" pitchFamily="34" charset="0"/>
              <a:buChar char="•"/>
            </a:pPr>
            <a:r>
              <a:rPr lang="en-US" sz="1200" dirty="0"/>
              <a:t>Others</a:t>
            </a:r>
          </a:p>
        </p:txBody>
      </p:sp>
    </p:spTree>
    <p:extLst>
      <p:ext uri="{BB962C8B-B14F-4D97-AF65-F5344CB8AC3E}">
        <p14:creationId xmlns:p14="http://schemas.microsoft.com/office/powerpoint/2010/main" val="85281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6" name="Text Box 11"/>
          <p:cNvSpPr txBox="1">
            <a:spLocks noChangeArrowheads="1"/>
          </p:cNvSpPr>
          <p:nvPr/>
        </p:nvSpPr>
        <p:spPr bwMode="auto">
          <a:xfrm>
            <a:off x="5638866" y="7887101"/>
            <a:ext cx="9102762" cy="103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endParaRPr lang="en-PH" sz="9600" b="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25158" y="1957251"/>
            <a:ext cx="10531736" cy="400110"/>
          </a:xfrm>
          <a:prstGeom prst="rect">
            <a:avLst/>
          </a:prstGeom>
        </p:spPr>
        <p:txBody>
          <a:bodyPr wrap="square">
            <a:spAutoFit/>
          </a:bodyPr>
          <a:lstStyle/>
          <a:p>
            <a:endParaRPr lang="en-US" sz="2000" dirty="0"/>
          </a:p>
        </p:txBody>
      </p:sp>
      <p:sp>
        <p:nvSpPr>
          <p:cNvPr id="7" name="TextBox 6"/>
          <p:cNvSpPr txBox="1"/>
          <p:nvPr/>
        </p:nvSpPr>
        <p:spPr>
          <a:xfrm>
            <a:off x="536027" y="573855"/>
            <a:ext cx="10402656" cy="830997"/>
          </a:xfrm>
          <a:prstGeom prst="rect">
            <a:avLst/>
          </a:prstGeom>
          <a:noFill/>
        </p:spPr>
        <p:txBody>
          <a:bodyPr wrap="none" rtlCol="0">
            <a:spAutoFit/>
          </a:bodyPr>
          <a:lstStyle/>
          <a:p>
            <a:r>
              <a:rPr lang="en-US" sz="4800" dirty="0">
                <a:solidFill>
                  <a:schemeClr val="accent1"/>
                </a:solidFill>
              </a:rPr>
              <a:t>Guidelines for the request of documents</a:t>
            </a:r>
          </a:p>
        </p:txBody>
      </p:sp>
      <p:sp>
        <p:nvSpPr>
          <p:cNvPr id="5" name="TextBox 4"/>
          <p:cNvSpPr txBox="1"/>
          <p:nvPr/>
        </p:nvSpPr>
        <p:spPr>
          <a:xfrm>
            <a:off x="2414769" y="1291221"/>
            <a:ext cx="7552514" cy="2308324"/>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sz="2400" dirty="0"/>
              <a:t>Accomplished request form and appropriate clearance must be presented.</a:t>
            </a:r>
          </a:p>
          <a:p>
            <a:pPr marL="342900" indent="-342900">
              <a:buFont typeface="Arial" panose="020B0604020202020204" pitchFamily="34" charset="0"/>
              <a:buChar char="•"/>
            </a:pPr>
            <a:r>
              <a:rPr lang="en-US" sz="2400" dirty="0"/>
              <a:t>Proof of payment/Receipt.</a:t>
            </a:r>
          </a:p>
          <a:p>
            <a:pPr marL="342900" indent="-342900">
              <a:buFont typeface="Arial" panose="020B0604020202020204" pitchFamily="34" charset="0"/>
              <a:buChar char="•"/>
            </a:pPr>
            <a:r>
              <a:rPr lang="en-US" sz="2400" dirty="0"/>
              <a:t>Anyone can request on behalf of the student with proper authorization.</a:t>
            </a:r>
          </a:p>
        </p:txBody>
      </p:sp>
      <p:pic>
        <p:nvPicPr>
          <p:cNvPr id="1032" name="Picture 8" descr="Walang makuhang paglalaraw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131" y="3864503"/>
            <a:ext cx="4721790" cy="1864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509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6" name="Text Box 11"/>
          <p:cNvSpPr txBox="1">
            <a:spLocks noChangeArrowheads="1"/>
          </p:cNvSpPr>
          <p:nvPr/>
        </p:nvSpPr>
        <p:spPr bwMode="auto">
          <a:xfrm>
            <a:off x="0" y="2909760"/>
            <a:ext cx="11417180" cy="225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endParaRPr lang="en-PH" sz="9600" b="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25158" y="1957251"/>
            <a:ext cx="10531736" cy="400110"/>
          </a:xfrm>
          <a:prstGeom prst="rect">
            <a:avLst/>
          </a:prstGeom>
        </p:spPr>
        <p:txBody>
          <a:bodyPr wrap="square">
            <a:spAutoFit/>
          </a:bodyPr>
          <a:lstStyle/>
          <a:p>
            <a:endParaRPr lang="en-US" sz="2000" dirty="0"/>
          </a:p>
        </p:txBody>
      </p:sp>
      <p:sp>
        <p:nvSpPr>
          <p:cNvPr id="7" name="TextBox 6"/>
          <p:cNvSpPr txBox="1"/>
          <p:nvPr/>
        </p:nvSpPr>
        <p:spPr>
          <a:xfrm>
            <a:off x="536027" y="573855"/>
            <a:ext cx="6181757" cy="830997"/>
          </a:xfrm>
          <a:prstGeom prst="rect">
            <a:avLst/>
          </a:prstGeom>
          <a:noFill/>
        </p:spPr>
        <p:txBody>
          <a:bodyPr wrap="none" rtlCol="0">
            <a:spAutoFit/>
          </a:bodyPr>
          <a:lstStyle/>
          <a:p>
            <a:r>
              <a:rPr lang="en-US" sz="4800" dirty="0">
                <a:solidFill>
                  <a:schemeClr val="accent1"/>
                </a:solidFill>
              </a:rPr>
              <a:t>Guidelines for Releasing</a:t>
            </a:r>
          </a:p>
        </p:txBody>
      </p:sp>
      <p:sp>
        <p:nvSpPr>
          <p:cNvPr id="5" name="TextBox 4"/>
          <p:cNvSpPr txBox="1"/>
          <p:nvPr/>
        </p:nvSpPr>
        <p:spPr>
          <a:xfrm>
            <a:off x="531175" y="989353"/>
            <a:ext cx="6180722" cy="4154984"/>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sz="2400" dirty="0"/>
              <a:t>Present the Claim Stub</a:t>
            </a:r>
          </a:p>
          <a:p>
            <a:pPr marL="342900" indent="-342900">
              <a:buFont typeface="Arial" panose="020B0604020202020204" pitchFamily="34" charset="0"/>
              <a:buChar char="•"/>
            </a:pPr>
            <a:r>
              <a:rPr lang="en-US" sz="2400" dirty="0"/>
              <a:t>Documents must be released ONLY to the student concerned. </a:t>
            </a:r>
          </a:p>
          <a:p>
            <a:pPr marL="342900" indent="-342900">
              <a:buFont typeface="Arial" panose="020B0604020202020204" pitchFamily="34" charset="0"/>
              <a:buChar char="•"/>
            </a:pPr>
            <a:r>
              <a:rPr lang="en-US" sz="2400" dirty="0"/>
              <a:t>In the event that the student cannot personally claim their requested document/s a </a:t>
            </a:r>
            <a:r>
              <a:rPr lang="en-US" sz="2400" dirty="0">
                <a:solidFill>
                  <a:srgbClr val="FF0000"/>
                </a:solidFill>
              </a:rPr>
              <a:t>Special Power of Attorney (SPA) </a:t>
            </a:r>
            <a:r>
              <a:rPr lang="en-US" sz="2400" dirty="0"/>
              <a:t>for non-relative OR </a:t>
            </a:r>
            <a:r>
              <a:rPr lang="en-US" sz="2400" dirty="0">
                <a:solidFill>
                  <a:srgbClr val="FF0000"/>
                </a:solidFill>
              </a:rPr>
              <a:t>AUTHORIZATION Letter </a:t>
            </a:r>
            <a:r>
              <a:rPr lang="en-US" sz="2400" dirty="0"/>
              <a:t>for immediate family members. Original ID of the student concern must be presented by the person claiming the documents.</a:t>
            </a:r>
          </a:p>
        </p:txBody>
      </p:sp>
      <p:pic>
        <p:nvPicPr>
          <p:cNvPr id="2060" name="Picture 12" descr="Walang makuhang paglalarawan."/>
          <p:cNvPicPr>
            <a:picLocks noChangeAspect="1" noChangeArrowheads="1"/>
          </p:cNvPicPr>
          <p:nvPr/>
        </p:nvPicPr>
        <p:blipFill rotWithShape="1">
          <a:blip r:embed="rId3">
            <a:extLst>
              <a:ext uri="{28A0092B-C50C-407E-A947-70E740481C1C}">
                <a14:useLocalDpi xmlns:a14="http://schemas.microsoft.com/office/drawing/2010/main" val="0"/>
              </a:ext>
            </a:extLst>
          </a:blip>
          <a:srcRect t="29227"/>
          <a:stretch/>
        </p:blipFill>
        <p:spPr bwMode="auto">
          <a:xfrm>
            <a:off x="6757071" y="2686928"/>
            <a:ext cx="4990709" cy="1433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447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6" name="Text Box 11"/>
          <p:cNvSpPr txBox="1">
            <a:spLocks noChangeArrowheads="1"/>
          </p:cNvSpPr>
          <p:nvPr/>
        </p:nvSpPr>
        <p:spPr bwMode="auto">
          <a:xfrm>
            <a:off x="0" y="2909760"/>
            <a:ext cx="11417180" cy="225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endParaRPr lang="en-PH" sz="9600" b="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25158" y="1957251"/>
            <a:ext cx="10531736" cy="400110"/>
          </a:xfrm>
          <a:prstGeom prst="rect">
            <a:avLst/>
          </a:prstGeom>
        </p:spPr>
        <p:txBody>
          <a:bodyPr wrap="square">
            <a:spAutoFit/>
          </a:bodyPr>
          <a:lstStyle/>
          <a:p>
            <a:endParaRPr lang="en-US" sz="2000" dirty="0"/>
          </a:p>
        </p:txBody>
      </p:sp>
      <p:sp>
        <p:nvSpPr>
          <p:cNvPr id="7" name="TextBox 6"/>
          <p:cNvSpPr txBox="1"/>
          <p:nvPr/>
        </p:nvSpPr>
        <p:spPr>
          <a:xfrm>
            <a:off x="536027" y="573855"/>
            <a:ext cx="7687297" cy="830997"/>
          </a:xfrm>
          <a:prstGeom prst="rect">
            <a:avLst/>
          </a:prstGeom>
          <a:noFill/>
        </p:spPr>
        <p:txBody>
          <a:bodyPr wrap="none" rtlCol="0">
            <a:spAutoFit/>
          </a:bodyPr>
          <a:lstStyle/>
          <a:p>
            <a:r>
              <a:rPr lang="en-US" sz="4800" dirty="0">
                <a:solidFill>
                  <a:schemeClr val="accent1"/>
                </a:solidFill>
              </a:rPr>
              <a:t>Releasing of TOR and Diploma</a:t>
            </a:r>
          </a:p>
        </p:txBody>
      </p:sp>
      <p:sp>
        <p:nvSpPr>
          <p:cNvPr id="5" name="TextBox 4"/>
          <p:cNvSpPr txBox="1"/>
          <p:nvPr/>
        </p:nvSpPr>
        <p:spPr>
          <a:xfrm>
            <a:off x="958038" y="1142094"/>
            <a:ext cx="9501104" cy="4216539"/>
          </a:xfrm>
          <a:prstGeom prst="rect">
            <a:avLst/>
          </a:prstGeom>
          <a:noFill/>
        </p:spPr>
        <p:txBody>
          <a:bodyPr wrap="square" rtlCol="0">
            <a:spAutoFit/>
          </a:bodyPr>
          <a:lstStyle/>
          <a:p>
            <a:endParaRPr lang="en-US" sz="1600" dirty="0"/>
          </a:p>
          <a:p>
            <a:r>
              <a:rPr lang="en-US" sz="2000" dirty="0"/>
              <a:t>The distribution of diplomas and transcripts during graduation ceremonies is a pivotal moment for both students and institutions.  Here's a brief overview of how this process typically works and what to consider:</a:t>
            </a:r>
          </a:p>
          <a:p>
            <a:endParaRPr lang="en-US" sz="1200" dirty="0"/>
          </a:p>
          <a:p>
            <a:pPr marL="342900" indent="-342900">
              <a:buFont typeface="Arial" panose="020B0604020202020204" pitchFamily="34" charset="0"/>
              <a:buChar char="•"/>
            </a:pPr>
            <a:r>
              <a:rPr lang="en-US" sz="2400" b="1" dirty="0"/>
              <a:t>Preparation</a:t>
            </a:r>
            <a:endParaRPr lang="en-US" sz="2400" dirty="0">
              <a:solidFill>
                <a:schemeClr val="accent2">
                  <a:lumMod val="75000"/>
                </a:schemeClr>
              </a:solidFill>
            </a:endParaRPr>
          </a:p>
          <a:p>
            <a:pPr marL="342900" indent="-342900">
              <a:buFont typeface="Arial" panose="020B0604020202020204" pitchFamily="34" charset="0"/>
              <a:buChar char="•"/>
            </a:pPr>
            <a:r>
              <a:rPr lang="en-US" sz="2400" b="1" dirty="0"/>
              <a:t>Organizational Logistics</a:t>
            </a:r>
            <a:endParaRPr lang="en-US" sz="2400" dirty="0"/>
          </a:p>
          <a:p>
            <a:pPr marL="342900" indent="-342900">
              <a:buFont typeface="Arial" panose="020B0604020202020204" pitchFamily="34" charset="0"/>
              <a:buChar char="•"/>
            </a:pPr>
            <a:r>
              <a:rPr lang="en-US" sz="2400" b="1" dirty="0"/>
              <a:t>Verification and Identity</a:t>
            </a:r>
            <a:endParaRPr lang="en-US" sz="2400" dirty="0"/>
          </a:p>
          <a:p>
            <a:pPr marL="342900" indent="-342900">
              <a:buFont typeface="Arial" panose="020B0604020202020204" pitchFamily="34" charset="0"/>
              <a:buChar char="•"/>
            </a:pPr>
            <a:r>
              <a:rPr lang="en-US" sz="2400" b="1" dirty="0"/>
              <a:t>Post-Ceremony Procedures</a:t>
            </a:r>
          </a:p>
          <a:p>
            <a:endParaRPr lang="en-US" sz="2400" b="1" dirty="0"/>
          </a:p>
          <a:p>
            <a:r>
              <a:rPr lang="en-US" sz="2000" dirty="0"/>
              <a:t>Overall, the distribution of diplomas and transcripts during graduation is a significant and carefully orchestrated process that represents the culmination of academic achievement and marks the beginning of a new chapter for graduates.</a:t>
            </a:r>
          </a:p>
        </p:txBody>
      </p:sp>
    </p:spTree>
    <p:extLst>
      <p:ext uri="{BB962C8B-B14F-4D97-AF65-F5344CB8AC3E}">
        <p14:creationId xmlns:p14="http://schemas.microsoft.com/office/powerpoint/2010/main" val="360131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6" name="Text Box 11"/>
          <p:cNvSpPr txBox="1">
            <a:spLocks noChangeArrowheads="1"/>
          </p:cNvSpPr>
          <p:nvPr/>
        </p:nvSpPr>
        <p:spPr bwMode="auto">
          <a:xfrm>
            <a:off x="484656" y="836600"/>
            <a:ext cx="11417180" cy="225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PH" sz="9600" b="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rPr>
              <a:t>Grades</a:t>
            </a:r>
          </a:p>
          <a:p>
            <a:pPr marL="0" marR="0" algn="ctr">
              <a:lnSpc>
                <a:spcPct val="115000"/>
              </a:lnSpc>
              <a:spcBef>
                <a:spcPts val="0"/>
              </a:spcBef>
              <a:spcAft>
                <a:spcPts val="0"/>
              </a:spcAft>
            </a:pPr>
            <a:r>
              <a:rPr lang="en-PH" sz="1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63338" y="2908024"/>
            <a:ext cx="10468551" cy="646331"/>
          </a:xfrm>
          <a:prstGeom prst="rect">
            <a:avLst/>
          </a:prstGeom>
          <a:noFill/>
        </p:spPr>
        <p:txBody>
          <a:bodyPr wrap="square" rtlCol="0">
            <a:spAutoFit/>
          </a:bodyPr>
          <a:lstStyle/>
          <a:p>
            <a:pPr algn="ctr"/>
            <a:r>
              <a:rPr lang="en-US" sz="3600" i="1" dirty="0"/>
              <a:t>The Philippines has diverse university grading systems. </a:t>
            </a:r>
          </a:p>
        </p:txBody>
      </p:sp>
    </p:spTree>
    <p:extLst>
      <p:ext uri="{BB962C8B-B14F-4D97-AF65-F5344CB8AC3E}">
        <p14:creationId xmlns:p14="http://schemas.microsoft.com/office/powerpoint/2010/main" val="230030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2" name="TextBox 1"/>
          <p:cNvSpPr txBox="1"/>
          <p:nvPr/>
        </p:nvSpPr>
        <p:spPr>
          <a:xfrm>
            <a:off x="935420" y="2249214"/>
            <a:ext cx="10468303" cy="1938992"/>
          </a:xfrm>
          <a:prstGeom prst="rect">
            <a:avLst/>
          </a:prstGeom>
          <a:noFill/>
        </p:spPr>
        <p:txBody>
          <a:bodyPr wrap="square" rtlCol="0">
            <a:spAutoFit/>
          </a:bodyPr>
          <a:lstStyle/>
          <a:p>
            <a:pPr algn="just"/>
            <a:r>
              <a:rPr lang="en-US" sz="2400" i="1" dirty="0"/>
              <a:t>School manuals are important because they explain the rules and procedures that everyone needs to follow. They help everyone understand how things work. Furthermore, having policies documented in a manual can help address any misunderstandings or disputes that may arise, as there is a tangible reference point available to all members of the school community. </a:t>
            </a:r>
          </a:p>
        </p:txBody>
      </p:sp>
      <p:sp>
        <p:nvSpPr>
          <p:cNvPr id="5" name="TextBox 4"/>
          <p:cNvSpPr txBox="1"/>
          <p:nvPr/>
        </p:nvSpPr>
        <p:spPr>
          <a:xfrm>
            <a:off x="861848" y="994268"/>
            <a:ext cx="5682068" cy="830997"/>
          </a:xfrm>
          <a:prstGeom prst="rect">
            <a:avLst/>
          </a:prstGeom>
          <a:noFill/>
        </p:spPr>
        <p:txBody>
          <a:bodyPr wrap="none" rtlCol="0">
            <a:spAutoFit/>
          </a:bodyPr>
          <a:lstStyle/>
          <a:p>
            <a:r>
              <a:rPr lang="en-US" sz="4800" dirty="0">
                <a:solidFill>
                  <a:schemeClr val="accent1"/>
                </a:solidFill>
              </a:rPr>
              <a:t>Important Reminders:</a:t>
            </a:r>
          </a:p>
        </p:txBody>
      </p:sp>
    </p:spTree>
    <p:extLst>
      <p:ext uri="{BB962C8B-B14F-4D97-AF65-F5344CB8AC3E}">
        <p14:creationId xmlns:p14="http://schemas.microsoft.com/office/powerpoint/2010/main" val="3863858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6" name="Text Box 11"/>
          <p:cNvSpPr txBox="1">
            <a:spLocks noChangeArrowheads="1"/>
          </p:cNvSpPr>
          <p:nvPr/>
        </p:nvSpPr>
        <p:spPr bwMode="auto">
          <a:xfrm>
            <a:off x="389023" y="1831171"/>
            <a:ext cx="11417180" cy="225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PH" sz="9600" b="1" dirty="0" err="1">
                <a:solidFill>
                  <a:srgbClr val="002060"/>
                </a:solidFill>
                <a:effectLst/>
                <a:latin typeface="Brush Script MT" panose="03060802040406070304" pitchFamily="66" charset="0"/>
                <a:ea typeface="Calibri" panose="020F0502020204030204" pitchFamily="34" charset="0"/>
                <a:cs typeface="Times New Roman" panose="02020603050405020304" pitchFamily="18" charset="0"/>
              </a:rPr>
              <a:t>Gamsahabnida</a:t>
            </a:r>
            <a:endParaRPr lang="en-PH" sz="9600" b="1" dirty="0">
              <a:solidFill>
                <a:srgbClr val="002060"/>
              </a:solidFill>
              <a:effectLst/>
              <a:latin typeface="Brush Script MT" panose="03060802040406070304" pitchFamily="66"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2579364" y="4087261"/>
            <a:ext cx="7204665" cy="923330"/>
          </a:xfrm>
          <a:prstGeom prst="rect">
            <a:avLst/>
          </a:prstGeom>
          <a:noFill/>
        </p:spPr>
        <p:txBody>
          <a:bodyPr wrap="none" rtlCol="0">
            <a:spAutoFit/>
          </a:bodyPr>
          <a:lstStyle/>
          <a:p>
            <a:pPr fontAlgn="base"/>
            <a:r>
              <a:rPr lang="en-US" dirty="0"/>
              <a:t>“We must adjust to changing times and still hold to unchanging principles.”</a:t>
            </a:r>
          </a:p>
          <a:p>
            <a:pPr fontAlgn="base"/>
            <a:r>
              <a:rPr lang="en-US" b="1" dirty="0"/>
              <a:t>Jimmy Carter</a:t>
            </a:r>
            <a:endParaRPr lang="en-US" dirty="0"/>
          </a:p>
          <a:p>
            <a:endParaRPr lang="en-US" dirty="0"/>
          </a:p>
        </p:txBody>
      </p:sp>
    </p:spTree>
    <p:extLst>
      <p:ext uri="{BB962C8B-B14F-4D97-AF65-F5344CB8AC3E}">
        <p14:creationId xmlns:p14="http://schemas.microsoft.com/office/powerpoint/2010/main" val="352038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6" name="Text Box 11"/>
          <p:cNvSpPr txBox="1">
            <a:spLocks noChangeArrowheads="1"/>
          </p:cNvSpPr>
          <p:nvPr/>
        </p:nvSpPr>
        <p:spPr bwMode="auto">
          <a:xfrm>
            <a:off x="389023" y="391549"/>
            <a:ext cx="11417180" cy="130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PH" sz="6600" b="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rPr>
              <a:t>Grades Cycle &amp; Processes</a:t>
            </a:r>
          </a:p>
          <a:p>
            <a:pPr marL="0" marR="0" algn="ctr">
              <a:lnSpc>
                <a:spcPct val="115000"/>
              </a:lnSpc>
              <a:spcBef>
                <a:spcPts val="0"/>
              </a:spcBef>
              <a:spcAft>
                <a:spcPts val="0"/>
              </a:spcAft>
            </a:pPr>
            <a:r>
              <a:rPr lang="en-PH" sz="1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1132062809"/>
              </p:ext>
            </p:extLst>
          </p:nvPr>
        </p:nvGraphicFramePr>
        <p:xfrm>
          <a:off x="2813131" y="2086530"/>
          <a:ext cx="6568965" cy="3552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utoShape 2" descr="Academic Performance: Over 1,194 Royalty-Free Licensabl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cademic Performance: Over 1,194 Royalty-Free Licensable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Academic Performance: Over 1,194 Royalty-Free Licensable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08830" y="1803427"/>
            <a:ext cx="1943100" cy="1828800"/>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33828" y="2317741"/>
            <a:ext cx="1766412" cy="1766412"/>
          </a:xfrm>
          <a:prstGeom prst="rect">
            <a:avLst/>
          </a:prstGeom>
        </p:spPr>
      </p:pic>
      <p:pic>
        <p:nvPicPr>
          <p:cNvPr id="11" name="Picture 10"/>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2977207" y="4483606"/>
            <a:ext cx="1643702" cy="1643702"/>
          </a:xfrm>
          <a:prstGeom prst="rect">
            <a:avLst/>
          </a:prstGeom>
        </p:spPr>
      </p:pic>
      <p:sp>
        <p:nvSpPr>
          <p:cNvPr id="12" name="TextBox 11"/>
          <p:cNvSpPr txBox="1"/>
          <p:nvPr/>
        </p:nvSpPr>
        <p:spPr>
          <a:xfrm>
            <a:off x="9838653" y="2317741"/>
            <a:ext cx="1702582" cy="1200329"/>
          </a:xfrm>
          <a:prstGeom prst="rect">
            <a:avLst/>
          </a:prstGeom>
          <a:noFill/>
        </p:spPr>
        <p:txBody>
          <a:bodyPr wrap="none" rtlCol="0">
            <a:spAutoFit/>
          </a:bodyPr>
          <a:lstStyle/>
          <a:p>
            <a:pPr marL="285750" indent="-285750">
              <a:buFont typeface="Arial" panose="020B0604020202020204" pitchFamily="34" charset="0"/>
              <a:buChar char="•"/>
            </a:pPr>
            <a:r>
              <a:rPr lang="en-US" dirty="0"/>
              <a:t>Computation</a:t>
            </a:r>
          </a:p>
          <a:p>
            <a:pPr marL="285750" indent="-285750">
              <a:buFont typeface="Arial" panose="020B0604020202020204" pitchFamily="34" charset="0"/>
              <a:buChar char="•"/>
            </a:pPr>
            <a:r>
              <a:rPr lang="en-US" dirty="0"/>
              <a:t>Encoding</a:t>
            </a:r>
          </a:p>
          <a:p>
            <a:pPr marL="285750" indent="-285750">
              <a:buFont typeface="Arial" panose="020B0604020202020204" pitchFamily="34" charset="0"/>
              <a:buChar char="•"/>
            </a:pPr>
            <a:r>
              <a:rPr lang="en-US" dirty="0"/>
              <a:t>Submission</a:t>
            </a:r>
          </a:p>
          <a:p>
            <a:pPr marL="285750" indent="-285750">
              <a:buFont typeface="Arial" panose="020B0604020202020204" pitchFamily="34" charset="0"/>
              <a:buChar char="•"/>
            </a:pPr>
            <a:r>
              <a:rPr lang="en-US" dirty="0"/>
              <a:t>Changing</a:t>
            </a:r>
          </a:p>
        </p:txBody>
      </p:sp>
      <p:sp>
        <p:nvSpPr>
          <p:cNvPr id="13" name="TextBox 12"/>
          <p:cNvSpPr txBox="1"/>
          <p:nvPr/>
        </p:nvSpPr>
        <p:spPr>
          <a:xfrm>
            <a:off x="1274625" y="4120508"/>
            <a:ext cx="2571538" cy="2031325"/>
          </a:xfrm>
          <a:prstGeom prst="rect">
            <a:avLst/>
          </a:prstGeom>
          <a:noFill/>
        </p:spPr>
        <p:txBody>
          <a:bodyPr wrap="none" rtlCol="0">
            <a:spAutoFit/>
          </a:bodyPr>
          <a:lstStyle/>
          <a:p>
            <a:pPr marL="285750" indent="-285750">
              <a:buFont typeface="Arial" panose="020B0604020202020204" pitchFamily="34" charset="0"/>
              <a:buChar char="•"/>
            </a:pPr>
            <a:r>
              <a:rPr lang="en-US" dirty="0"/>
              <a:t>Grading System</a:t>
            </a:r>
          </a:p>
          <a:p>
            <a:pPr marL="285750" indent="-285750">
              <a:buFont typeface="Arial" panose="020B0604020202020204" pitchFamily="34" charset="0"/>
              <a:buChar char="•"/>
            </a:pPr>
            <a:r>
              <a:rPr lang="en-US" dirty="0"/>
              <a:t>Verification/Validation</a:t>
            </a:r>
          </a:p>
          <a:p>
            <a:pPr marL="285750" indent="-285750">
              <a:buFont typeface="Arial" panose="020B0604020202020204" pitchFamily="34" charset="0"/>
              <a:buChar char="•"/>
            </a:pPr>
            <a:r>
              <a:rPr lang="en-US" dirty="0"/>
              <a:t>Grades Releasing</a:t>
            </a:r>
          </a:p>
          <a:p>
            <a:pPr marL="285750" indent="-285750">
              <a:buFont typeface="Arial" panose="020B0604020202020204" pitchFamily="34" charset="0"/>
              <a:buChar char="•"/>
            </a:pPr>
            <a:r>
              <a:rPr lang="en-US" dirty="0"/>
              <a:t>Modification</a:t>
            </a:r>
          </a:p>
          <a:p>
            <a:pPr marL="285750" indent="-285750">
              <a:buFont typeface="Arial" panose="020B0604020202020204" pitchFamily="34" charset="0"/>
              <a:buChar char="•"/>
            </a:pPr>
            <a:r>
              <a:rPr lang="en-US" dirty="0"/>
              <a:t>Analysis (GWA)</a:t>
            </a:r>
          </a:p>
          <a:p>
            <a:pPr marL="285750" indent="-285750">
              <a:buFont typeface="Arial" panose="020B0604020202020204" pitchFamily="34" charset="0"/>
              <a:buChar char="•"/>
            </a:pPr>
            <a:r>
              <a:rPr lang="en-US" dirty="0"/>
              <a:t>Reports/Submission</a:t>
            </a:r>
          </a:p>
          <a:p>
            <a:pPr marL="285750" indent="-285750">
              <a:buFont typeface="Arial" panose="020B0604020202020204" pitchFamily="34" charset="0"/>
              <a:buChar char="•"/>
            </a:pPr>
            <a:r>
              <a:rPr lang="en-US" dirty="0"/>
              <a:t>Safekeeping</a:t>
            </a:r>
          </a:p>
        </p:txBody>
      </p:sp>
      <p:sp>
        <p:nvSpPr>
          <p:cNvPr id="14" name="TextBox 13"/>
          <p:cNvSpPr txBox="1"/>
          <p:nvPr/>
        </p:nvSpPr>
        <p:spPr>
          <a:xfrm>
            <a:off x="885292" y="1472593"/>
            <a:ext cx="360543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Input via assessment/testing (class standing)</a:t>
            </a:r>
          </a:p>
          <a:p>
            <a:pPr marL="285750" indent="-285750">
              <a:buFont typeface="Arial" panose="020B0604020202020204" pitchFamily="34" charset="0"/>
              <a:buChar char="•"/>
            </a:pPr>
            <a:r>
              <a:rPr lang="en-US" dirty="0"/>
              <a:t>Completion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r>
              <a:rPr lang="en-US" dirty="0"/>
              <a:t>Issuance of Student’s Records</a:t>
            </a:r>
          </a:p>
        </p:txBody>
      </p:sp>
    </p:spTree>
    <p:extLst>
      <p:ext uri="{BB962C8B-B14F-4D97-AF65-F5344CB8AC3E}">
        <p14:creationId xmlns:p14="http://schemas.microsoft.com/office/powerpoint/2010/main" val="300775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5371"/>
            <a:ext cx="12171680" cy="6846570"/>
          </a:xfrm>
          <a:prstGeom prst="rect">
            <a:avLst/>
          </a:prstGeom>
        </p:spPr>
      </p:pic>
      <p:sp>
        <p:nvSpPr>
          <p:cNvPr id="4" name="TextBox 3"/>
          <p:cNvSpPr txBox="1"/>
          <p:nvPr/>
        </p:nvSpPr>
        <p:spPr>
          <a:xfrm>
            <a:off x="525517" y="504497"/>
            <a:ext cx="6005170" cy="1015663"/>
          </a:xfrm>
          <a:prstGeom prst="rect">
            <a:avLst/>
          </a:prstGeom>
          <a:noFill/>
        </p:spPr>
        <p:txBody>
          <a:bodyPr wrap="none" rtlCol="0">
            <a:spAutoFit/>
          </a:bodyPr>
          <a:lstStyle/>
          <a:p>
            <a:r>
              <a:rPr lang="en-US" sz="6000" dirty="0">
                <a:solidFill>
                  <a:schemeClr val="accent1">
                    <a:lumMod val="75000"/>
                  </a:schemeClr>
                </a:solidFill>
                <a:latin typeface="Arial Narrow" panose="020B0606020202030204" pitchFamily="34" charset="0"/>
              </a:rPr>
              <a:t>Grades Computation</a:t>
            </a:r>
          </a:p>
        </p:txBody>
      </p:sp>
      <p:sp>
        <p:nvSpPr>
          <p:cNvPr id="5" name="TextBox 4"/>
          <p:cNvSpPr txBox="1"/>
          <p:nvPr/>
        </p:nvSpPr>
        <p:spPr>
          <a:xfrm>
            <a:off x="809473" y="1542357"/>
            <a:ext cx="2954655" cy="3354765"/>
          </a:xfrm>
          <a:prstGeom prst="rect">
            <a:avLst/>
          </a:prstGeom>
          <a:noFill/>
        </p:spPr>
        <p:txBody>
          <a:bodyPr wrap="none" rtlCol="0">
            <a:spAutoFit/>
          </a:bodyPr>
          <a:lstStyle/>
          <a:p>
            <a:pPr marL="285750" indent="-285750">
              <a:buFont typeface="Arial" panose="020B0604020202020204" pitchFamily="34" charset="0"/>
              <a:buChar char="•"/>
            </a:pPr>
            <a:r>
              <a:rPr lang="en-US" sz="2800" dirty="0">
                <a:latin typeface="Arial Narrow" panose="020B0606020202030204" pitchFamily="34" charset="0"/>
              </a:rPr>
              <a:t>Grading System</a:t>
            </a:r>
          </a:p>
          <a:p>
            <a:pPr marL="742950" lvl="1" indent="-285750">
              <a:buFont typeface="Arial" panose="020B0604020202020204" pitchFamily="34" charset="0"/>
              <a:buChar char="•"/>
            </a:pPr>
            <a:r>
              <a:rPr lang="en-US" sz="2800" dirty="0">
                <a:latin typeface="Arial Narrow" panose="020B0606020202030204" pitchFamily="34" charset="0"/>
              </a:rPr>
              <a:t>Base?</a:t>
            </a:r>
          </a:p>
          <a:p>
            <a:pPr marL="742950" lvl="1" indent="-285750">
              <a:buFont typeface="Arial" panose="020B0604020202020204" pitchFamily="34" charset="0"/>
              <a:buChar char="•"/>
            </a:pPr>
            <a:r>
              <a:rPr lang="en-US" sz="2800" dirty="0">
                <a:latin typeface="Arial Narrow" panose="020B0606020202030204" pitchFamily="34" charset="0"/>
              </a:rPr>
              <a:t>Percentage </a:t>
            </a:r>
          </a:p>
          <a:p>
            <a:pPr lvl="2"/>
            <a:r>
              <a:rPr lang="en-US" sz="2800" dirty="0">
                <a:latin typeface="Arial Narrow" panose="020B0606020202030204" pitchFamily="34" charset="0"/>
              </a:rPr>
              <a:t>Prelim (20%)</a:t>
            </a:r>
          </a:p>
          <a:p>
            <a:pPr lvl="2"/>
            <a:r>
              <a:rPr lang="en-US" sz="2800" dirty="0">
                <a:latin typeface="Arial Narrow" panose="020B0606020202030204" pitchFamily="34" charset="0"/>
              </a:rPr>
              <a:t>Midterm(30%)</a:t>
            </a:r>
          </a:p>
          <a:p>
            <a:pPr lvl="2"/>
            <a:r>
              <a:rPr lang="en-US" sz="2800" dirty="0">
                <a:latin typeface="Arial Narrow" panose="020B0606020202030204" pitchFamily="34" charset="0"/>
              </a:rPr>
              <a:t>Final(50%)</a:t>
            </a:r>
          </a:p>
          <a:p>
            <a:pPr marL="742950" lvl="1" indent="-285750">
              <a:buFont typeface="Arial" panose="020B0604020202020204" pitchFamily="34" charset="0"/>
              <a:buChar char="•"/>
            </a:pPr>
            <a:r>
              <a:rPr lang="en-US" sz="2800" dirty="0">
                <a:latin typeface="Arial Narrow" panose="020B0606020202030204" pitchFamily="34" charset="0"/>
              </a:rPr>
              <a:t>Rating Scale</a:t>
            </a:r>
            <a:r>
              <a:rPr lang="en-US" sz="4400" dirty="0">
                <a:latin typeface="Arial Narrow" panose="020B0606020202030204" pitchFamily="34" charset="0"/>
              </a:rPr>
              <a:t> </a:t>
            </a:r>
          </a:p>
        </p:txBody>
      </p:sp>
      <p:pic>
        <p:nvPicPr>
          <p:cNvPr id="8" name="Picture 7"/>
          <p:cNvPicPr>
            <a:picLocks noChangeAspect="1"/>
          </p:cNvPicPr>
          <p:nvPr/>
        </p:nvPicPr>
        <p:blipFill rotWithShape="1">
          <a:blip r:embed="rId3"/>
          <a:srcRect l="8939" t="33458" r="12290" b="681"/>
          <a:stretch/>
        </p:blipFill>
        <p:spPr>
          <a:xfrm>
            <a:off x="3694872" y="2833569"/>
            <a:ext cx="4734043" cy="2164221"/>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8915" y="724760"/>
            <a:ext cx="3215784" cy="4162096"/>
          </a:xfrm>
          <a:prstGeom prst="rect">
            <a:avLst/>
          </a:prstGeom>
        </p:spPr>
      </p:pic>
    </p:spTree>
    <p:extLst>
      <p:ext uri="{BB962C8B-B14F-4D97-AF65-F5344CB8AC3E}">
        <p14:creationId xmlns:p14="http://schemas.microsoft.com/office/powerpoint/2010/main" val="503062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076434429"/>
              </p:ext>
            </p:extLst>
          </p:nvPr>
        </p:nvGraphicFramePr>
        <p:xfrm>
          <a:off x="2918122" y="1564369"/>
          <a:ext cx="6824592" cy="4351338"/>
        </p:xfrm>
        <a:graphic>
          <a:graphicData uri="http://schemas.openxmlformats.org/drawingml/2006/table">
            <a:tbl>
              <a:tblPr/>
              <a:tblGrid>
                <a:gridCol w="1706148">
                  <a:extLst>
                    <a:ext uri="{9D8B030D-6E8A-4147-A177-3AD203B41FA5}">
                      <a16:colId xmlns:a16="http://schemas.microsoft.com/office/drawing/2014/main" val="2634425580"/>
                    </a:ext>
                  </a:extLst>
                </a:gridCol>
                <a:gridCol w="1706148">
                  <a:extLst>
                    <a:ext uri="{9D8B030D-6E8A-4147-A177-3AD203B41FA5}">
                      <a16:colId xmlns:a16="http://schemas.microsoft.com/office/drawing/2014/main" val="2759097685"/>
                    </a:ext>
                  </a:extLst>
                </a:gridCol>
                <a:gridCol w="1706148">
                  <a:extLst>
                    <a:ext uri="{9D8B030D-6E8A-4147-A177-3AD203B41FA5}">
                      <a16:colId xmlns:a16="http://schemas.microsoft.com/office/drawing/2014/main" val="1924343566"/>
                    </a:ext>
                  </a:extLst>
                </a:gridCol>
                <a:gridCol w="1706148">
                  <a:extLst>
                    <a:ext uri="{9D8B030D-6E8A-4147-A177-3AD203B41FA5}">
                      <a16:colId xmlns:a16="http://schemas.microsoft.com/office/drawing/2014/main" val="3561045336"/>
                    </a:ext>
                  </a:extLst>
                </a:gridCol>
              </a:tblGrid>
              <a:tr h="543917">
                <a:tc>
                  <a:txBody>
                    <a:bodyPr/>
                    <a:lstStyle/>
                    <a:p>
                      <a:pPr latinLnBrk="0"/>
                      <a:r>
                        <a:rPr lang="en-US" sz="1500" dirty="0">
                          <a:solidFill>
                            <a:srgbClr val="FF0000"/>
                          </a:solidFill>
                          <a:effectLst/>
                        </a:rPr>
                        <a:t>Country</a:t>
                      </a:r>
                    </a:p>
                  </a:txBody>
                  <a:tcPr marL="77702" marR="77702" marT="38851" marB="38851" anchor="ctr">
                    <a:lnL>
                      <a:noFill/>
                    </a:lnL>
                    <a:lnR>
                      <a:noFill/>
                    </a:lnR>
                    <a:lnT>
                      <a:noFill/>
                    </a:lnT>
                    <a:lnB>
                      <a:noFill/>
                    </a:lnB>
                  </a:tcPr>
                </a:tc>
                <a:tc>
                  <a:txBody>
                    <a:bodyPr/>
                    <a:lstStyle/>
                    <a:p>
                      <a:pPr latinLnBrk="0"/>
                      <a:r>
                        <a:rPr lang="en-US" sz="1500" dirty="0">
                          <a:solidFill>
                            <a:srgbClr val="FF0000"/>
                          </a:solidFill>
                          <a:effectLst/>
                        </a:rPr>
                        <a:t>Grading System</a:t>
                      </a:r>
                    </a:p>
                  </a:txBody>
                  <a:tcPr marL="77702" marR="77702" marT="38851" marB="38851" anchor="ctr">
                    <a:lnL>
                      <a:noFill/>
                    </a:lnL>
                    <a:lnR>
                      <a:noFill/>
                    </a:lnR>
                    <a:lnT>
                      <a:noFill/>
                    </a:lnT>
                    <a:lnB>
                      <a:noFill/>
                    </a:lnB>
                  </a:tcPr>
                </a:tc>
                <a:tc>
                  <a:txBody>
                    <a:bodyPr/>
                    <a:lstStyle/>
                    <a:p>
                      <a:pPr latinLnBrk="0"/>
                      <a:r>
                        <a:rPr lang="en-US" sz="1500" dirty="0">
                          <a:solidFill>
                            <a:srgbClr val="FF0000"/>
                          </a:solidFill>
                          <a:effectLst/>
                        </a:rPr>
                        <a:t>Highest Grade</a:t>
                      </a:r>
                    </a:p>
                  </a:txBody>
                  <a:tcPr marL="77702" marR="77702" marT="38851" marB="38851" anchor="ctr">
                    <a:lnL>
                      <a:noFill/>
                    </a:lnL>
                    <a:lnR>
                      <a:noFill/>
                    </a:lnR>
                    <a:lnT>
                      <a:noFill/>
                    </a:lnT>
                    <a:lnB>
                      <a:noFill/>
                    </a:lnB>
                  </a:tcPr>
                </a:tc>
                <a:tc>
                  <a:txBody>
                    <a:bodyPr/>
                    <a:lstStyle/>
                    <a:p>
                      <a:pPr latinLnBrk="0"/>
                      <a:r>
                        <a:rPr lang="en-US" sz="1500" dirty="0">
                          <a:solidFill>
                            <a:srgbClr val="FF0000"/>
                          </a:solidFill>
                          <a:effectLst/>
                        </a:rPr>
                        <a:t>Lowest Passing Grade</a:t>
                      </a:r>
                    </a:p>
                  </a:txBody>
                  <a:tcPr marL="77702" marR="77702" marT="38851" marB="38851" anchor="ctr">
                    <a:lnL>
                      <a:noFill/>
                    </a:lnL>
                    <a:lnR>
                      <a:noFill/>
                    </a:lnR>
                    <a:lnT>
                      <a:noFill/>
                    </a:lnT>
                    <a:lnB>
                      <a:noFill/>
                    </a:lnB>
                  </a:tcPr>
                </a:tc>
                <a:extLst>
                  <a:ext uri="{0D108BD9-81ED-4DB2-BD59-A6C34878D82A}">
                    <a16:rowId xmlns:a16="http://schemas.microsoft.com/office/drawing/2014/main" val="10944561"/>
                  </a:ext>
                </a:extLst>
              </a:tr>
              <a:tr h="1010132">
                <a:tc>
                  <a:txBody>
                    <a:bodyPr/>
                    <a:lstStyle/>
                    <a:p>
                      <a:pPr latinLnBrk="0"/>
                      <a:r>
                        <a:rPr lang="en-US" sz="1500" dirty="0">
                          <a:effectLst/>
                        </a:rPr>
                        <a:t>Philippines</a:t>
                      </a:r>
                    </a:p>
                  </a:txBody>
                  <a:tcPr marL="77702" marR="77702" marT="38851" marB="38851" anchor="ctr">
                    <a:lnL>
                      <a:noFill/>
                    </a:lnL>
                    <a:lnR>
                      <a:noFill/>
                    </a:lnR>
                    <a:lnT>
                      <a:noFill/>
                    </a:lnT>
                    <a:lnB>
                      <a:noFill/>
                    </a:lnB>
                  </a:tcPr>
                </a:tc>
                <a:tc>
                  <a:txBody>
                    <a:bodyPr/>
                    <a:lstStyle/>
                    <a:p>
                      <a:pPr latinLnBrk="0"/>
                      <a:r>
                        <a:rPr lang="en-US" sz="1500" dirty="0">
                          <a:effectLst/>
                        </a:rPr>
                        <a:t>5-Point Scale (common) or 4-Point Scale (some universities)</a:t>
                      </a:r>
                    </a:p>
                  </a:txBody>
                  <a:tcPr marL="77702" marR="77702" marT="38851" marB="38851" anchor="ctr">
                    <a:lnL>
                      <a:noFill/>
                    </a:lnL>
                    <a:lnR>
                      <a:noFill/>
                    </a:lnR>
                    <a:lnT>
                      <a:noFill/>
                    </a:lnT>
                    <a:lnB>
                      <a:noFill/>
                    </a:lnB>
                  </a:tcPr>
                </a:tc>
                <a:tc>
                  <a:txBody>
                    <a:bodyPr/>
                    <a:lstStyle/>
                    <a:p>
                      <a:pPr latinLnBrk="0"/>
                      <a:r>
                        <a:rPr lang="en-US" sz="1500">
                          <a:effectLst/>
                        </a:rPr>
                        <a:t>1.00 or 4.00</a:t>
                      </a:r>
                    </a:p>
                  </a:txBody>
                  <a:tcPr marL="77702" marR="77702" marT="38851" marB="38851" anchor="ctr">
                    <a:lnL>
                      <a:noFill/>
                    </a:lnL>
                    <a:lnR>
                      <a:noFill/>
                    </a:lnR>
                    <a:lnT>
                      <a:noFill/>
                    </a:lnT>
                    <a:lnB>
                      <a:noFill/>
                    </a:lnB>
                  </a:tcPr>
                </a:tc>
                <a:tc>
                  <a:txBody>
                    <a:bodyPr/>
                    <a:lstStyle/>
                    <a:p>
                      <a:pPr latinLnBrk="0"/>
                      <a:r>
                        <a:rPr lang="en-US" sz="1500">
                          <a:effectLst/>
                        </a:rPr>
                        <a:t>3.00 or 2.00</a:t>
                      </a:r>
                    </a:p>
                  </a:txBody>
                  <a:tcPr marL="77702" marR="77702" marT="38851" marB="38851" anchor="ctr">
                    <a:lnL>
                      <a:noFill/>
                    </a:lnL>
                    <a:lnR>
                      <a:noFill/>
                    </a:lnR>
                    <a:lnT>
                      <a:noFill/>
                    </a:lnT>
                    <a:lnB>
                      <a:noFill/>
                    </a:lnB>
                  </a:tcPr>
                </a:tc>
                <a:extLst>
                  <a:ext uri="{0D108BD9-81ED-4DB2-BD59-A6C34878D82A}">
                    <a16:rowId xmlns:a16="http://schemas.microsoft.com/office/drawing/2014/main" val="3203940097"/>
                  </a:ext>
                </a:extLst>
              </a:tr>
              <a:tr h="777025">
                <a:tc>
                  <a:txBody>
                    <a:bodyPr/>
                    <a:lstStyle/>
                    <a:p>
                      <a:pPr latinLnBrk="0"/>
                      <a:r>
                        <a:rPr lang="en-US" sz="1500">
                          <a:effectLst/>
                        </a:rPr>
                        <a:t>United States</a:t>
                      </a:r>
                    </a:p>
                  </a:txBody>
                  <a:tcPr marL="77702" marR="77702" marT="38851" marB="38851" anchor="ctr">
                    <a:lnL>
                      <a:noFill/>
                    </a:lnL>
                    <a:lnR>
                      <a:noFill/>
                    </a:lnR>
                    <a:lnT>
                      <a:noFill/>
                    </a:lnT>
                    <a:lnB>
                      <a:noFill/>
                    </a:lnB>
                  </a:tcPr>
                </a:tc>
                <a:tc>
                  <a:txBody>
                    <a:bodyPr/>
                    <a:lstStyle/>
                    <a:p>
                      <a:pPr latinLnBrk="0"/>
                      <a:r>
                        <a:rPr lang="en-US" sz="1500">
                          <a:effectLst/>
                        </a:rPr>
                        <a:t>Letter Grades (A+ to F) or Numeric Grades (0 to 100)</a:t>
                      </a:r>
                    </a:p>
                  </a:txBody>
                  <a:tcPr marL="77702" marR="77702" marT="38851" marB="38851" anchor="ctr">
                    <a:lnL>
                      <a:noFill/>
                    </a:lnL>
                    <a:lnR>
                      <a:noFill/>
                    </a:lnR>
                    <a:lnT>
                      <a:noFill/>
                    </a:lnT>
                    <a:lnB>
                      <a:noFill/>
                    </a:lnB>
                  </a:tcPr>
                </a:tc>
                <a:tc>
                  <a:txBody>
                    <a:bodyPr/>
                    <a:lstStyle/>
                    <a:p>
                      <a:pPr latinLnBrk="0"/>
                      <a:r>
                        <a:rPr lang="en-US" sz="1500">
                          <a:effectLst/>
                        </a:rPr>
                        <a:t>A+ or 100</a:t>
                      </a:r>
                    </a:p>
                  </a:txBody>
                  <a:tcPr marL="77702" marR="77702" marT="38851" marB="38851" anchor="ctr">
                    <a:lnL>
                      <a:noFill/>
                    </a:lnL>
                    <a:lnR>
                      <a:noFill/>
                    </a:lnR>
                    <a:lnT>
                      <a:noFill/>
                    </a:lnT>
                    <a:lnB>
                      <a:noFill/>
                    </a:lnB>
                  </a:tcPr>
                </a:tc>
                <a:tc>
                  <a:txBody>
                    <a:bodyPr/>
                    <a:lstStyle/>
                    <a:p>
                      <a:pPr latinLnBrk="0"/>
                      <a:r>
                        <a:rPr lang="en-US" sz="1500">
                          <a:effectLst/>
                        </a:rPr>
                        <a:t>D or 60</a:t>
                      </a:r>
                    </a:p>
                  </a:txBody>
                  <a:tcPr marL="77702" marR="77702" marT="38851" marB="38851" anchor="ctr">
                    <a:lnL>
                      <a:noFill/>
                    </a:lnL>
                    <a:lnR>
                      <a:noFill/>
                    </a:lnR>
                    <a:lnT>
                      <a:noFill/>
                    </a:lnT>
                    <a:lnB>
                      <a:noFill/>
                    </a:lnB>
                  </a:tcPr>
                </a:tc>
                <a:extLst>
                  <a:ext uri="{0D108BD9-81ED-4DB2-BD59-A6C34878D82A}">
                    <a16:rowId xmlns:a16="http://schemas.microsoft.com/office/drawing/2014/main" val="537718853"/>
                  </a:ext>
                </a:extLst>
              </a:tr>
              <a:tr h="1476347">
                <a:tc>
                  <a:txBody>
                    <a:bodyPr/>
                    <a:lstStyle/>
                    <a:p>
                      <a:pPr latinLnBrk="0"/>
                      <a:r>
                        <a:rPr lang="en-US" sz="1500">
                          <a:effectLst/>
                        </a:rPr>
                        <a:t>United Kingdom</a:t>
                      </a:r>
                    </a:p>
                  </a:txBody>
                  <a:tcPr marL="77702" marR="77702" marT="38851" marB="38851" anchor="ctr">
                    <a:lnL>
                      <a:noFill/>
                    </a:lnL>
                    <a:lnR>
                      <a:noFill/>
                    </a:lnR>
                    <a:lnT>
                      <a:noFill/>
                    </a:lnT>
                    <a:lnB>
                      <a:noFill/>
                    </a:lnB>
                  </a:tcPr>
                </a:tc>
                <a:tc>
                  <a:txBody>
                    <a:bodyPr/>
                    <a:lstStyle/>
                    <a:p>
                      <a:pPr latinLnBrk="0"/>
                      <a:r>
                        <a:rPr lang="en-US" sz="1500">
                          <a:effectLst/>
                        </a:rPr>
                        <a:t>Numeric Grades (1 to 9 for GCSEs) or Letter Grades (A* to G for GCSEs and A to E for A-Levels)</a:t>
                      </a:r>
                    </a:p>
                  </a:txBody>
                  <a:tcPr marL="77702" marR="77702" marT="38851" marB="38851" anchor="ctr">
                    <a:lnL>
                      <a:noFill/>
                    </a:lnL>
                    <a:lnR>
                      <a:noFill/>
                    </a:lnR>
                    <a:lnT>
                      <a:noFill/>
                    </a:lnT>
                    <a:lnB>
                      <a:noFill/>
                    </a:lnB>
                  </a:tcPr>
                </a:tc>
                <a:tc>
                  <a:txBody>
                    <a:bodyPr/>
                    <a:lstStyle/>
                    <a:p>
                      <a:pPr latinLnBrk="0"/>
                      <a:r>
                        <a:rPr lang="en-US" sz="1500">
                          <a:effectLst/>
                        </a:rPr>
                        <a:t>9 or A*</a:t>
                      </a:r>
                    </a:p>
                  </a:txBody>
                  <a:tcPr marL="77702" marR="77702" marT="38851" marB="38851" anchor="ctr">
                    <a:lnL>
                      <a:noFill/>
                    </a:lnL>
                    <a:lnR>
                      <a:noFill/>
                    </a:lnR>
                    <a:lnT>
                      <a:noFill/>
                    </a:lnT>
                    <a:lnB>
                      <a:noFill/>
                    </a:lnB>
                  </a:tcPr>
                </a:tc>
                <a:tc>
                  <a:txBody>
                    <a:bodyPr/>
                    <a:lstStyle/>
                    <a:p>
                      <a:pPr latinLnBrk="0"/>
                      <a:r>
                        <a:rPr lang="en-US" sz="1500">
                          <a:effectLst/>
                        </a:rPr>
                        <a:t>4 or E</a:t>
                      </a:r>
                    </a:p>
                  </a:txBody>
                  <a:tcPr marL="77702" marR="77702" marT="38851" marB="38851" anchor="ctr">
                    <a:lnL>
                      <a:noFill/>
                    </a:lnL>
                    <a:lnR>
                      <a:noFill/>
                    </a:lnR>
                    <a:lnT>
                      <a:noFill/>
                    </a:lnT>
                    <a:lnB>
                      <a:noFill/>
                    </a:lnB>
                  </a:tcPr>
                </a:tc>
                <a:extLst>
                  <a:ext uri="{0D108BD9-81ED-4DB2-BD59-A6C34878D82A}">
                    <a16:rowId xmlns:a16="http://schemas.microsoft.com/office/drawing/2014/main" val="1341335285"/>
                  </a:ext>
                </a:extLst>
              </a:tr>
              <a:tr h="543917">
                <a:tc>
                  <a:txBody>
                    <a:bodyPr/>
                    <a:lstStyle/>
                    <a:p>
                      <a:pPr latinLnBrk="0"/>
                      <a:r>
                        <a:rPr lang="en-US" sz="1500">
                          <a:effectLst/>
                        </a:rPr>
                        <a:t>Australia</a:t>
                      </a:r>
                    </a:p>
                  </a:txBody>
                  <a:tcPr marL="77702" marR="77702" marT="38851" marB="38851" anchor="ctr">
                    <a:lnL>
                      <a:noFill/>
                    </a:lnL>
                    <a:lnR>
                      <a:noFill/>
                    </a:lnR>
                    <a:lnT>
                      <a:noFill/>
                    </a:lnT>
                    <a:lnB>
                      <a:noFill/>
                    </a:lnB>
                  </a:tcPr>
                </a:tc>
                <a:tc>
                  <a:txBody>
                    <a:bodyPr/>
                    <a:lstStyle/>
                    <a:p>
                      <a:pPr latinLnBrk="0"/>
                      <a:r>
                        <a:rPr lang="en-US" sz="1500">
                          <a:effectLst/>
                        </a:rPr>
                        <a:t>Letter Grades (HD, D, CR, P, F)</a:t>
                      </a:r>
                    </a:p>
                  </a:txBody>
                  <a:tcPr marL="77702" marR="77702" marT="38851" marB="38851" anchor="ctr">
                    <a:lnL>
                      <a:noFill/>
                    </a:lnL>
                    <a:lnR>
                      <a:noFill/>
                    </a:lnR>
                    <a:lnT>
                      <a:noFill/>
                    </a:lnT>
                    <a:lnB>
                      <a:noFill/>
                    </a:lnB>
                  </a:tcPr>
                </a:tc>
                <a:tc>
                  <a:txBody>
                    <a:bodyPr/>
                    <a:lstStyle/>
                    <a:p>
                      <a:pPr latinLnBrk="0"/>
                      <a:r>
                        <a:rPr lang="en-US" sz="1500">
                          <a:effectLst/>
                        </a:rPr>
                        <a:t>HD</a:t>
                      </a:r>
                    </a:p>
                  </a:txBody>
                  <a:tcPr marL="77702" marR="77702" marT="38851" marB="38851" anchor="ctr">
                    <a:lnL>
                      <a:noFill/>
                    </a:lnL>
                    <a:lnR>
                      <a:noFill/>
                    </a:lnR>
                    <a:lnT>
                      <a:noFill/>
                    </a:lnT>
                    <a:lnB>
                      <a:noFill/>
                    </a:lnB>
                  </a:tcPr>
                </a:tc>
                <a:tc>
                  <a:txBody>
                    <a:bodyPr/>
                    <a:lstStyle/>
                    <a:p>
                      <a:pPr latinLnBrk="0"/>
                      <a:r>
                        <a:rPr lang="en-US" sz="1500" dirty="0">
                          <a:effectLst/>
                        </a:rPr>
                        <a:t>P</a:t>
                      </a:r>
                    </a:p>
                  </a:txBody>
                  <a:tcPr marL="77702" marR="77702" marT="38851" marB="38851" anchor="ctr">
                    <a:lnL>
                      <a:noFill/>
                    </a:lnL>
                    <a:lnR>
                      <a:noFill/>
                    </a:lnR>
                    <a:lnT>
                      <a:noFill/>
                    </a:lnT>
                    <a:lnB>
                      <a:noFill/>
                    </a:lnB>
                  </a:tcPr>
                </a:tc>
                <a:extLst>
                  <a:ext uri="{0D108BD9-81ED-4DB2-BD59-A6C34878D82A}">
                    <a16:rowId xmlns:a16="http://schemas.microsoft.com/office/drawing/2014/main" val="2879268798"/>
                  </a:ext>
                </a:extLst>
              </a:tr>
            </a:tbl>
          </a:graphicData>
        </a:graphic>
      </p:graphicFrame>
      <p:sp>
        <p:nvSpPr>
          <p:cNvPr id="4" name="Rectangle 1"/>
          <p:cNvSpPr>
            <a:spLocks noChangeArrowheads="1"/>
          </p:cNvSpPr>
          <p:nvPr/>
        </p:nvSpPr>
        <p:spPr bwMode="auto">
          <a:xfrm>
            <a:off x="564924" y="271005"/>
            <a:ext cx="7370762" cy="1413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pple-system"/>
              </a:rPr>
              <a:t>Comparison Between the Grading System In Philippines &amp; Other World Grading Systems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D3748"/>
                </a:solidFill>
                <a:effectLst/>
                <a:latin typeface="-apple-system"/>
              </a:rPr>
              <a:t>The grading systems in the Philippines and other countries vary significantly in terms of scale, grading criteria, and interpretation. Here, we will compare the grading systems of the Philippines with those of the United States, the United Kingdom, and Australia.</a:t>
            </a:r>
            <a:endParaRPr kumimoji="0" lang="en-US" altLang="en-US" sz="9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3465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692338447"/>
              </p:ext>
            </p:extLst>
          </p:nvPr>
        </p:nvGraphicFramePr>
        <p:xfrm>
          <a:off x="3117998" y="1274445"/>
          <a:ext cx="7483232" cy="4297680"/>
        </p:xfrm>
        <a:graphic>
          <a:graphicData uri="http://schemas.openxmlformats.org/drawingml/2006/table">
            <a:tbl>
              <a:tblPr/>
              <a:tblGrid>
                <a:gridCol w="1870808">
                  <a:extLst>
                    <a:ext uri="{9D8B030D-6E8A-4147-A177-3AD203B41FA5}">
                      <a16:colId xmlns:a16="http://schemas.microsoft.com/office/drawing/2014/main" val="545002205"/>
                    </a:ext>
                  </a:extLst>
                </a:gridCol>
                <a:gridCol w="1870808">
                  <a:extLst>
                    <a:ext uri="{9D8B030D-6E8A-4147-A177-3AD203B41FA5}">
                      <a16:colId xmlns:a16="http://schemas.microsoft.com/office/drawing/2014/main" val="3247456530"/>
                    </a:ext>
                  </a:extLst>
                </a:gridCol>
                <a:gridCol w="1870808">
                  <a:extLst>
                    <a:ext uri="{9D8B030D-6E8A-4147-A177-3AD203B41FA5}">
                      <a16:colId xmlns:a16="http://schemas.microsoft.com/office/drawing/2014/main" val="2258191959"/>
                    </a:ext>
                  </a:extLst>
                </a:gridCol>
                <a:gridCol w="1870808">
                  <a:extLst>
                    <a:ext uri="{9D8B030D-6E8A-4147-A177-3AD203B41FA5}">
                      <a16:colId xmlns:a16="http://schemas.microsoft.com/office/drawing/2014/main" val="2245365964"/>
                    </a:ext>
                  </a:extLst>
                </a:gridCol>
              </a:tblGrid>
              <a:tr h="0">
                <a:tc>
                  <a:txBody>
                    <a:bodyPr/>
                    <a:lstStyle/>
                    <a:p>
                      <a:pPr latinLnBrk="0"/>
                      <a:r>
                        <a:rPr lang="en-US" b="1">
                          <a:effectLst/>
                        </a:rPr>
                        <a:t>Grades</a:t>
                      </a:r>
                      <a:endParaRPr lang="en-US">
                        <a:effectLst/>
                      </a:endParaRPr>
                    </a:p>
                  </a:txBody>
                  <a:tcPr anchor="ctr">
                    <a:lnL>
                      <a:noFill/>
                    </a:lnL>
                    <a:lnR>
                      <a:noFill/>
                    </a:lnR>
                    <a:lnT>
                      <a:noFill/>
                    </a:lnT>
                    <a:lnB>
                      <a:noFill/>
                    </a:lnB>
                  </a:tcPr>
                </a:tc>
                <a:tc>
                  <a:txBody>
                    <a:bodyPr/>
                    <a:lstStyle/>
                    <a:p>
                      <a:pPr latinLnBrk="0"/>
                      <a:r>
                        <a:rPr lang="en-US" b="1">
                          <a:effectLst/>
                        </a:rPr>
                        <a:t>%age</a:t>
                      </a:r>
                      <a:endParaRPr lang="en-US">
                        <a:effectLst/>
                      </a:endParaRPr>
                    </a:p>
                  </a:txBody>
                  <a:tcPr anchor="ctr">
                    <a:lnL>
                      <a:noFill/>
                    </a:lnL>
                    <a:lnR>
                      <a:noFill/>
                    </a:lnR>
                    <a:lnT>
                      <a:noFill/>
                    </a:lnT>
                    <a:lnB>
                      <a:noFill/>
                    </a:lnB>
                  </a:tcPr>
                </a:tc>
                <a:tc>
                  <a:txBody>
                    <a:bodyPr/>
                    <a:lstStyle/>
                    <a:p>
                      <a:pPr latinLnBrk="0"/>
                      <a:r>
                        <a:rPr lang="en-US" b="1">
                          <a:effectLst/>
                        </a:rPr>
                        <a:t>Description (General)</a:t>
                      </a:r>
                      <a:endParaRPr lang="en-US">
                        <a:effectLst/>
                      </a:endParaRPr>
                    </a:p>
                  </a:txBody>
                  <a:tcPr anchor="ctr">
                    <a:lnL>
                      <a:noFill/>
                    </a:lnL>
                    <a:lnR>
                      <a:noFill/>
                    </a:lnR>
                    <a:lnT>
                      <a:noFill/>
                    </a:lnT>
                    <a:lnB>
                      <a:noFill/>
                    </a:lnB>
                  </a:tcPr>
                </a:tc>
                <a:tc>
                  <a:txBody>
                    <a:bodyPr/>
                    <a:lstStyle/>
                    <a:p>
                      <a:pPr latinLnBrk="0"/>
                      <a:r>
                        <a:rPr lang="en-US" b="1">
                          <a:effectLst/>
                        </a:rPr>
                        <a:t>USA Grading</a:t>
                      </a:r>
                      <a:endParaRPr lang="en-US">
                        <a:effectLst/>
                      </a:endParaRPr>
                    </a:p>
                  </a:txBody>
                  <a:tcPr anchor="ctr">
                    <a:lnL>
                      <a:noFill/>
                    </a:lnL>
                    <a:lnR>
                      <a:noFill/>
                    </a:lnR>
                    <a:lnT>
                      <a:noFill/>
                    </a:lnT>
                    <a:lnB>
                      <a:noFill/>
                    </a:lnB>
                  </a:tcPr>
                </a:tc>
                <a:extLst>
                  <a:ext uri="{0D108BD9-81ED-4DB2-BD59-A6C34878D82A}">
                    <a16:rowId xmlns:a16="http://schemas.microsoft.com/office/drawing/2014/main" val="2883203645"/>
                  </a:ext>
                </a:extLst>
              </a:tr>
              <a:tr h="0">
                <a:tc>
                  <a:txBody>
                    <a:bodyPr/>
                    <a:lstStyle/>
                    <a:p>
                      <a:pPr latinLnBrk="0"/>
                      <a:r>
                        <a:rPr lang="en-US">
                          <a:effectLst/>
                        </a:rPr>
                        <a:t>1</a:t>
                      </a:r>
                    </a:p>
                  </a:txBody>
                  <a:tcPr anchor="ctr">
                    <a:lnL>
                      <a:noFill/>
                    </a:lnL>
                    <a:lnR>
                      <a:noFill/>
                    </a:lnR>
                    <a:lnT>
                      <a:noFill/>
                    </a:lnT>
                    <a:lnB>
                      <a:noFill/>
                    </a:lnB>
                  </a:tcPr>
                </a:tc>
                <a:tc>
                  <a:txBody>
                    <a:bodyPr/>
                    <a:lstStyle/>
                    <a:p>
                      <a:pPr latinLnBrk="0"/>
                      <a:r>
                        <a:rPr lang="en-US">
                          <a:effectLst/>
                        </a:rPr>
                        <a:t>99-100%</a:t>
                      </a:r>
                    </a:p>
                  </a:txBody>
                  <a:tcPr anchor="ctr">
                    <a:lnL>
                      <a:noFill/>
                    </a:lnL>
                    <a:lnR>
                      <a:noFill/>
                    </a:lnR>
                    <a:lnT>
                      <a:noFill/>
                    </a:lnT>
                    <a:lnB>
                      <a:noFill/>
                    </a:lnB>
                  </a:tcPr>
                </a:tc>
                <a:tc>
                  <a:txBody>
                    <a:bodyPr/>
                    <a:lstStyle/>
                    <a:p>
                      <a:pPr latinLnBrk="0"/>
                      <a:r>
                        <a:rPr lang="en-US">
                          <a:effectLst/>
                        </a:rPr>
                        <a:t>Excellent</a:t>
                      </a:r>
                    </a:p>
                  </a:txBody>
                  <a:tcPr anchor="ctr">
                    <a:lnL>
                      <a:noFill/>
                    </a:lnL>
                    <a:lnR>
                      <a:noFill/>
                    </a:lnR>
                    <a:lnT>
                      <a:noFill/>
                    </a:lnT>
                    <a:lnB>
                      <a:noFill/>
                    </a:lnB>
                  </a:tcPr>
                </a:tc>
                <a:tc>
                  <a:txBody>
                    <a:bodyPr/>
                    <a:lstStyle/>
                    <a:p>
                      <a:pPr latinLnBrk="0"/>
                      <a:r>
                        <a:rPr lang="en-US">
                          <a:effectLst/>
                        </a:rPr>
                        <a:t>100-95=A+</a:t>
                      </a:r>
                    </a:p>
                  </a:txBody>
                  <a:tcPr anchor="ctr">
                    <a:lnL>
                      <a:noFill/>
                    </a:lnL>
                    <a:lnR>
                      <a:noFill/>
                    </a:lnR>
                    <a:lnT>
                      <a:noFill/>
                    </a:lnT>
                    <a:lnB>
                      <a:noFill/>
                    </a:lnB>
                  </a:tcPr>
                </a:tc>
                <a:extLst>
                  <a:ext uri="{0D108BD9-81ED-4DB2-BD59-A6C34878D82A}">
                    <a16:rowId xmlns:a16="http://schemas.microsoft.com/office/drawing/2014/main" val="4122912185"/>
                  </a:ext>
                </a:extLst>
              </a:tr>
              <a:tr h="0">
                <a:tc>
                  <a:txBody>
                    <a:bodyPr/>
                    <a:lstStyle/>
                    <a:p>
                      <a:pPr latinLnBrk="0"/>
                      <a:r>
                        <a:rPr lang="en-US">
                          <a:effectLst/>
                        </a:rPr>
                        <a:t>1.25</a:t>
                      </a:r>
                    </a:p>
                  </a:txBody>
                  <a:tcPr anchor="ctr">
                    <a:lnL>
                      <a:noFill/>
                    </a:lnL>
                    <a:lnR>
                      <a:noFill/>
                    </a:lnR>
                    <a:lnT>
                      <a:noFill/>
                    </a:lnT>
                    <a:lnB>
                      <a:noFill/>
                    </a:lnB>
                  </a:tcPr>
                </a:tc>
                <a:tc>
                  <a:txBody>
                    <a:bodyPr/>
                    <a:lstStyle/>
                    <a:p>
                      <a:pPr latinLnBrk="0"/>
                      <a:r>
                        <a:rPr lang="en-US">
                          <a:effectLst/>
                        </a:rPr>
                        <a:t>96-98</a:t>
                      </a:r>
                    </a:p>
                  </a:txBody>
                  <a:tcPr anchor="ctr">
                    <a:lnL>
                      <a:noFill/>
                    </a:lnL>
                    <a:lnR>
                      <a:noFill/>
                    </a:lnR>
                    <a:lnT>
                      <a:noFill/>
                    </a:lnT>
                    <a:lnB>
                      <a:noFill/>
                    </a:lnB>
                  </a:tcPr>
                </a:tc>
                <a:tc>
                  <a:txBody>
                    <a:bodyPr/>
                    <a:lstStyle/>
                    <a:p>
                      <a:pPr latinLnBrk="0"/>
                      <a:r>
                        <a:rPr lang="en-US">
                          <a:effectLst/>
                        </a:rPr>
                        <a:t>Outstanding</a:t>
                      </a:r>
                    </a:p>
                  </a:txBody>
                  <a:tcPr anchor="ctr">
                    <a:lnL>
                      <a:noFill/>
                    </a:lnL>
                    <a:lnR>
                      <a:noFill/>
                    </a:lnR>
                    <a:lnT>
                      <a:noFill/>
                    </a:lnT>
                    <a:lnB>
                      <a:noFill/>
                    </a:lnB>
                  </a:tcPr>
                </a:tc>
                <a:tc>
                  <a:txBody>
                    <a:bodyPr/>
                    <a:lstStyle/>
                    <a:p>
                      <a:pPr latinLnBrk="0"/>
                      <a:r>
                        <a:rPr lang="en-US">
                          <a:effectLst/>
                        </a:rPr>
                        <a:t>–</a:t>
                      </a:r>
                    </a:p>
                  </a:txBody>
                  <a:tcPr anchor="ctr">
                    <a:lnL>
                      <a:noFill/>
                    </a:lnL>
                    <a:lnR>
                      <a:noFill/>
                    </a:lnR>
                    <a:lnT>
                      <a:noFill/>
                    </a:lnT>
                    <a:lnB>
                      <a:noFill/>
                    </a:lnB>
                  </a:tcPr>
                </a:tc>
                <a:extLst>
                  <a:ext uri="{0D108BD9-81ED-4DB2-BD59-A6C34878D82A}">
                    <a16:rowId xmlns:a16="http://schemas.microsoft.com/office/drawing/2014/main" val="2859197594"/>
                  </a:ext>
                </a:extLst>
              </a:tr>
              <a:tr h="0">
                <a:tc>
                  <a:txBody>
                    <a:bodyPr/>
                    <a:lstStyle/>
                    <a:p>
                      <a:pPr latinLnBrk="0"/>
                      <a:r>
                        <a:rPr lang="en-US">
                          <a:effectLst/>
                        </a:rPr>
                        <a:t>1.5</a:t>
                      </a:r>
                    </a:p>
                  </a:txBody>
                  <a:tcPr anchor="ctr">
                    <a:lnL>
                      <a:noFill/>
                    </a:lnL>
                    <a:lnR>
                      <a:noFill/>
                    </a:lnR>
                    <a:lnT>
                      <a:noFill/>
                    </a:lnT>
                    <a:lnB>
                      <a:noFill/>
                    </a:lnB>
                  </a:tcPr>
                </a:tc>
                <a:tc>
                  <a:txBody>
                    <a:bodyPr/>
                    <a:lstStyle/>
                    <a:p>
                      <a:pPr latinLnBrk="0"/>
                      <a:r>
                        <a:rPr lang="en-US">
                          <a:effectLst/>
                        </a:rPr>
                        <a:t>93-95</a:t>
                      </a:r>
                    </a:p>
                  </a:txBody>
                  <a:tcPr anchor="ctr">
                    <a:lnL>
                      <a:noFill/>
                    </a:lnL>
                    <a:lnR>
                      <a:noFill/>
                    </a:lnR>
                    <a:lnT>
                      <a:noFill/>
                    </a:lnT>
                    <a:lnB>
                      <a:noFill/>
                    </a:lnB>
                  </a:tcPr>
                </a:tc>
                <a:tc>
                  <a:txBody>
                    <a:bodyPr/>
                    <a:lstStyle/>
                    <a:p>
                      <a:pPr latinLnBrk="0"/>
                      <a:r>
                        <a:rPr lang="en-US">
                          <a:effectLst/>
                        </a:rPr>
                        <a:t>Superior</a:t>
                      </a:r>
                    </a:p>
                  </a:txBody>
                  <a:tcPr anchor="ctr">
                    <a:lnL>
                      <a:noFill/>
                    </a:lnL>
                    <a:lnR>
                      <a:noFill/>
                    </a:lnR>
                    <a:lnT>
                      <a:noFill/>
                    </a:lnT>
                    <a:lnB>
                      <a:noFill/>
                    </a:lnB>
                  </a:tcPr>
                </a:tc>
                <a:tc>
                  <a:txBody>
                    <a:bodyPr/>
                    <a:lstStyle/>
                    <a:p>
                      <a:pPr latinLnBrk="0"/>
                      <a:r>
                        <a:rPr lang="en-US">
                          <a:effectLst/>
                        </a:rPr>
                        <a:t>95-90=B+</a:t>
                      </a:r>
                    </a:p>
                  </a:txBody>
                  <a:tcPr anchor="ctr">
                    <a:lnL>
                      <a:noFill/>
                    </a:lnL>
                    <a:lnR>
                      <a:noFill/>
                    </a:lnR>
                    <a:lnT>
                      <a:noFill/>
                    </a:lnT>
                    <a:lnB>
                      <a:noFill/>
                    </a:lnB>
                  </a:tcPr>
                </a:tc>
                <a:extLst>
                  <a:ext uri="{0D108BD9-81ED-4DB2-BD59-A6C34878D82A}">
                    <a16:rowId xmlns:a16="http://schemas.microsoft.com/office/drawing/2014/main" val="399649854"/>
                  </a:ext>
                </a:extLst>
              </a:tr>
              <a:tr h="0">
                <a:tc>
                  <a:txBody>
                    <a:bodyPr/>
                    <a:lstStyle/>
                    <a:p>
                      <a:pPr latinLnBrk="0"/>
                      <a:r>
                        <a:rPr lang="en-US">
                          <a:effectLst/>
                        </a:rPr>
                        <a:t>1.75</a:t>
                      </a:r>
                    </a:p>
                  </a:txBody>
                  <a:tcPr anchor="ctr">
                    <a:lnL>
                      <a:noFill/>
                    </a:lnL>
                    <a:lnR>
                      <a:noFill/>
                    </a:lnR>
                    <a:lnT>
                      <a:noFill/>
                    </a:lnT>
                    <a:lnB>
                      <a:noFill/>
                    </a:lnB>
                  </a:tcPr>
                </a:tc>
                <a:tc>
                  <a:txBody>
                    <a:bodyPr/>
                    <a:lstStyle/>
                    <a:p>
                      <a:pPr latinLnBrk="0"/>
                      <a:r>
                        <a:rPr lang="en-US">
                          <a:effectLst/>
                        </a:rPr>
                        <a:t>90-92</a:t>
                      </a:r>
                    </a:p>
                  </a:txBody>
                  <a:tcPr anchor="ctr">
                    <a:lnL>
                      <a:noFill/>
                    </a:lnL>
                    <a:lnR>
                      <a:noFill/>
                    </a:lnR>
                    <a:lnT>
                      <a:noFill/>
                    </a:lnT>
                    <a:lnB>
                      <a:noFill/>
                    </a:lnB>
                  </a:tcPr>
                </a:tc>
                <a:tc>
                  <a:txBody>
                    <a:bodyPr/>
                    <a:lstStyle/>
                    <a:p>
                      <a:pPr latinLnBrk="0"/>
                      <a:r>
                        <a:rPr lang="en-US" dirty="0">
                          <a:effectLst/>
                        </a:rPr>
                        <a:t>Very Good</a:t>
                      </a:r>
                    </a:p>
                  </a:txBody>
                  <a:tcPr anchor="ctr">
                    <a:lnL>
                      <a:noFill/>
                    </a:lnL>
                    <a:lnR>
                      <a:noFill/>
                    </a:lnR>
                    <a:lnT>
                      <a:noFill/>
                    </a:lnT>
                    <a:lnB>
                      <a:noFill/>
                    </a:lnB>
                  </a:tcPr>
                </a:tc>
                <a:tc>
                  <a:txBody>
                    <a:bodyPr/>
                    <a:lstStyle/>
                    <a:p>
                      <a:pPr latinLnBrk="0"/>
                      <a:r>
                        <a:rPr lang="en-US">
                          <a:effectLst/>
                        </a:rPr>
                        <a:t>–</a:t>
                      </a:r>
                    </a:p>
                  </a:txBody>
                  <a:tcPr anchor="ctr">
                    <a:lnL>
                      <a:noFill/>
                    </a:lnL>
                    <a:lnR>
                      <a:noFill/>
                    </a:lnR>
                    <a:lnT>
                      <a:noFill/>
                    </a:lnT>
                    <a:lnB>
                      <a:noFill/>
                    </a:lnB>
                  </a:tcPr>
                </a:tc>
                <a:extLst>
                  <a:ext uri="{0D108BD9-81ED-4DB2-BD59-A6C34878D82A}">
                    <a16:rowId xmlns:a16="http://schemas.microsoft.com/office/drawing/2014/main" val="1127719253"/>
                  </a:ext>
                </a:extLst>
              </a:tr>
              <a:tr h="0">
                <a:tc>
                  <a:txBody>
                    <a:bodyPr/>
                    <a:lstStyle/>
                    <a:p>
                      <a:pPr latinLnBrk="0"/>
                      <a:r>
                        <a:rPr lang="en-US">
                          <a:effectLst/>
                        </a:rPr>
                        <a:t>2</a:t>
                      </a:r>
                    </a:p>
                  </a:txBody>
                  <a:tcPr anchor="ctr">
                    <a:lnL>
                      <a:noFill/>
                    </a:lnL>
                    <a:lnR>
                      <a:noFill/>
                    </a:lnR>
                    <a:lnT>
                      <a:noFill/>
                    </a:lnT>
                    <a:lnB>
                      <a:noFill/>
                    </a:lnB>
                  </a:tcPr>
                </a:tc>
                <a:tc>
                  <a:txBody>
                    <a:bodyPr/>
                    <a:lstStyle/>
                    <a:p>
                      <a:pPr latinLnBrk="0"/>
                      <a:r>
                        <a:rPr lang="en-US">
                          <a:effectLst/>
                        </a:rPr>
                        <a:t>87-89</a:t>
                      </a:r>
                    </a:p>
                  </a:txBody>
                  <a:tcPr anchor="ctr">
                    <a:lnL>
                      <a:noFill/>
                    </a:lnL>
                    <a:lnR>
                      <a:noFill/>
                    </a:lnR>
                    <a:lnT>
                      <a:noFill/>
                    </a:lnT>
                    <a:lnB>
                      <a:noFill/>
                    </a:lnB>
                  </a:tcPr>
                </a:tc>
                <a:tc>
                  <a:txBody>
                    <a:bodyPr/>
                    <a:lstStyle/>
                    <a:p>
                      <a:pPr latinLnBrk="0"/>
                      <a:r>
                        <a:rPr lang="en-US">
                          <a:effectLst/>
                        </a:rPr>
                        <a:t>Good</a:t>
                      </a:r>
                    </a:p>
                  </a:txBody>
                  <a:tcPr anchor="ctr">
                    <a:lnL>
                      <a:noFill/>
                    </a:lnL>
                    <a:lnR>
                      <a:noFill/>
                    </a:lnR>
                    <a:lnT>
                      <a:noFill/>
                    </a:lnT>
                    <a:lnB>
                      <a:noFill/>
                    </a:lnB>
                  </a:tcPr>
                </a:tc>
                <a:tc>
                  <a:txBody>
                    <a:bodyPr/>
                    <a:lstStyle/>
                    <a:p>
                      <a:pPr latinLnBrk="0"/>
                      <a:r>
                        <a:rPr lang="en-US">
                          <a:effectLst/>
                        </a:rPr>
                        <a:t>89-85=B</a:t>
                      </a:r>
                    </a:p>
                  </a:txBody>
                  <a:tcPr anchor="ctr">
                    <a:lnL>
                      <a:noFill/>
                    </a:lnL>
                    <a:lnR>
                      <a:noFill/>
                    </a:lnR>
                    <a:lnT>
                      <a:noFill/>
                    </a:lnT>
                    <a:lnB>
                      <a:noFill/>
                    </a:lnB>
                  </a:tcPr>
                </a:tc>
                <a:extLst>
                  <a:ext uri="{0D108BD9-81ED-4DB2-BD59-A6C34878D82A}">
                    <a16:rowId xmlns:a16="http://schemas.microsoft.com/office/drawing/2014/main" val="659426235"/>
                  </a:ext>
                </a:extLst>
              </a:tr>
              <a:tr h="0">
                <a:tc>
                  <a:txBody>
                    <a:bodyPr/>
                    <a:lstStyle/>
                    <a:p>
                      <a:pPr latinLnBrk="0"/>
                      <a:r>
                        <a:rPr lang="en-US">
                          <a:effectLst/>
                        </a:rPr>
                        <a:t>2.25</a:t>
                      </a:r>
                    </a:p>
                  </a:txBody>
                  <a:tcPr anchor="ctr">
                    <a:lnL>
                      <a:noFill/>
                    </a:lnL>
                    <a:lnR>
                      <a:noFill/>
                    </a:lnR>
                    <a:lnT>
                      <a:noFill/>
                    </a:lnT>
                    <a:lnB>
                      <a:noFill/>
                    </a:lnB>
                  </a:tcPr>
                </a:tc>
                <a:tc>
                  <a:txBody>
                    <a:bodyPr/>
                    <a:lstStyle/>
                    <a:p>
                      <a:pPr latinLnBrk="0"/>
                      <a:r>
                        <a:rPr lang="en-US">
                          <a:effectLst/>
                        </a:rPr>
                        <a:t>84-86</a:t>
                      </a:r>
                    </a:p>
                  </a:txBody>
                  <a:tcPr anchor="ctr">
                    <a:lnL>
                      <a:noFill/>
                    </a:lnL>
                    <a:lnR>
                      <a:noFill/>
                    </a:lnR>
                    <a:lnT>
                      <a:noFill/>
                    </a:lnT>
                    <a:lnB>
                      <a:noFill/>
                    </a:lnB>
                  </a:tcPr>
                </a:tc>
                <a:tc>
                  <a:txBody>
                    <a:bodyPr/>
                    <a:lstStyle/>
                    <a:p>
                      <a:pPr latinLnBrk="0"/>
                      <a:r>
                        <a:rPr lang="en-US">
                          <a:effectLst/>
                        </a:rPr>
                        <a:t>Satisfactory</a:t>
                      </a:r>
                    </a:p>
                  </a:txBody>
                  <a:tcPr anchor="ctr">
                    <a:lnL>
                      <a:noFill/>
                    </a:lnL>
                    <a:lnR>
                      <a:noFill/>
                    </a:lnR>
                    <a:lnT>
                      <a:noFill/>
                    </a:lnT>
                    <a:lnB>
                      <a:noFill/>
                    </a:lnB>
                  </a:tcPr>
                </a:tc>
                <a:tc>
                  <a:txBody>
                    <a:bodyPr/>
                    <a:lstStyle/>
                    <a:p>
                      <a:pPr latinLnBrk="0"/>
                      <a:r>
                        <a:rPr lang="en-US">
                          <a:effectLst/>
                        </a:rPr>
                        <a:t>–</a:t>
                      </a:r>
                    </a:p>
                  </a:txBody>
                  <a:tcPr anchor="ctr">
                    <a:lnL>
                      <a:noFill/>
                    </a:lnL>
                    <a:lnR>
                      <a:noFill/>
                    </a:lnR>
                    <a:lnT>
                      <a:noFill/>
                    </a:lnT>
                    <a:lnB>
                      <a:noFill/>
                    </a:lnB>
                  </a:tcPr>
                </a:tc>
                <a:extLst>
                  <a:ext uri="{0D108BD9-81ED-4DB2-BD59-A6C34878D82A}">
                    <a16:rowId xmlns:a16="http://schemas.microsoft.com/office/drawing/2014/main" val="2273753032"/>
                  </a:ext>
                </a:extLst>
              </a:tr>
              <a:tr h="0">
                <a:tc>
                  <a:txBody>
                    <a:bodyPr/>
                    <a:lstStyle/>
                    <a:p>
                      <a:pPr latinLnBrk="0"/>
                      <a:r>
                        <a:rPr lang="en-US">
                          <a:effectLst/>
                        </a:rPr>
                        <a:t>2.5</a:t>
                      </a:r>
                    </a:p>
                  </a:txBody>
                  <a:tcPr anchor="ctr">
                    <a:lnL>
                      <a:noFill/>
                    </a:lnL>
                    <a:lnR>
                      <a:noFill/>
                    </a:lnR>
                    <a:lnT>
                      <a:noFill/>
                    </a:lnT>
                    <a:lnB>
                      <a:noFill/>
                    </a:lnB>
                  </a:tcPr>
                </a:tc>
                <a:tc>
                  <a:txBody>
                    <a:bodyPr/>
                    <a:lstStyle/>
                    <a:p>
                      <a:pPr latinLnBrk="0"/>
                      <a:r>
                        <a:rPr lang="en-US">
                          <a:effectLst/>
                        </a:rPr>
                        <a:t>81-83</a:t>
                      </a:r>
                    </a:p>
                  </a:txBody>
                  <a:tcPr anchor="ctr">
                    <a:lnL>
                      <a:noFill/>
                    </a:lnL>
                    <a:lnR>
                      <a:noFill/>
                    </a:lnR>
                    <a:lnT>
                      <a:noFill/>
                    </a:lnT>
                    <a:lnB>
                      <a:noFill/>
                    </a:lnB>
                  </a:tcPr>
                </a:tc>
                <a:tc>
                  <a:txBody>
                    <a:bodyPr/>
                    <a:lstStyle/>
                    <a:p>
                      <a:pPr latinLnBrk="0"/>
                      <a:r>
                        <a:rPr lang="en-US">
                          <a:effectLst/>
                        </a:rPr>
                        <a:t>Fairly Satisfactory</a:t>
                      </a:r>
                    </a:p>
                  </a:txBody>
                  <a:tcPr anchor="ctr">
                    <a:lnL>
                      <a:noFill/>
                    </a:lnL>
                    <a:lnR>
                      <a:noFill/>
                    </a:lnR>
                    <a:lnT>
                      <a:noFill/>
                    </a:lnT>
                    <a:lnB>
                      <a:noFill/>
                    </a:lnB>
                  </a:tcPr>
                </a:tc>
                <a:tc>
                  <a:txBody>
                    <a:bodyPr/>
                    <a:lstStyle/>
                    <a:p>
                      <a:pPr latinLnBrk="0"/>
                      <a:r>
                        <a:rPr lang="en-US">
                          <a:effectLst/>
                        </a:rPr>
                        <a:t>84-80=C</a:t>
                      </a:r>
                    </a:p>
                  </a:txBody>
                  <a:tcPr anchor="ctr">
                    <a:lnL>
                      <a:noFill/>
                    </a:lnL>
                    <a:lnR>
                      <a:noFill/>
                    </a:lnR>
                    <a:lnT>
                      <a:noFill/>
                    </a:lnT>
                    <a:lnB>
                      <a:noFill/>
                    </a:lnB>
                  </a:tcPr>
                </a:tc>
                <a:extLst>
                  <a:ext uri="{0D108BD9-81ED-4DB2-BD59-A6C34878D82A}">
                    <a16:rowId xmlns:a16="http://schemas.microsoft.com/office/drawing/2014/main" val="2981443034"/>
                  </a:ext>
                </a:extLst>
              </a:tr>
              <a:tr h="0">
                <a:tc>
                  <a:txBody>
                    <a:bodyPr/>
                    <a:lstStyle/>
                    <a:p>
                      <a:pPr latinLnBrk="0"/>
                      <a:r>
                        <a:rPr lang="en-US">
                          <a:effectLst/>
                        </a:rPr>
                        <a:t>2.75</a:t>
                      </a:r>
                    </a:p>
                  </a:txBody>
                  <a:tcPr anchor="ctr">
                    <a:lnL>
                      <a:noFill/>
                    </a:lnL>
                    <a:lnR>
                      <a:noFill/>
                    </a:lnR>
                    <a:lnT>
                      <a:noFill/>
                    </a:lnT>
                    <a:lnB>
                      <a:noFill/>
                    </a:lnB>
                  </a:tcPr>
                </a:tc>
                <a:tc>
                  <a:txBody>
                    <a:bodyPr/>
                    <a:lstStyle/>
                    <a:p>
                      <a:pPr latinLnBrk="0"/>
                      <a:r>
                        <a:rPr lang="en-US">
                          <a:effectLst/>
                        </a:rPr>
                        <a:t>78-80</a:t>
                      </a:r>
                    </a:p>
                  </a:txBody>
                  <a:tcPr anchor="ctr">
                    <a:lnL>
                      <a:noFill/>
                    </a:lnL>
                    <a:lnR>
                      <a:noFill/>
                    </a:lnR>
                    <a:lnT>
                      <a:noFill/>
                    </a:lnT>
                    <a:lnB>
                      <a:noFill/>
                    </a:lnB>
                  </a:tcPr>
                </a:tc>
                <a:tc>
                  <a:txBody>
                    <a:bodyPr/>
                    <a:lstStyle/>
                    <a:p>
                      <a:pPr latinLnBrk="0"/>
                      <a:r>
                        <a:rPr lang="en-US">
                          <a:effectLst/>
                        </a:rPr>
                        <a:t>Fair</a:t>
                      </a:r>
                    </a:p>
                  </a:txBody>
                  <a:tcPr anchor="ctr">
                    <a:lnL>
                      <a:noFill/>
                    </a:lnL>
                    <a:lnR>
                      <a:noFill/>
                    </a:lnR>
                    <a:lnT>
                      <a:noFill/>
                    </a:lnT>
                    <a:lnB>
                      <a:noFill/>
                    </a:lnB>
                  </a:tcPr>
                </a:tc>
                <a:tc>
                  <a:txBody>
                    <a:bodyPr/>
                    <a:lstStyle/>
                    <a:p>
                      <a:pPr latinLnBrk="0"/>
                      <a:r>
                        <a:rPr lang="en-US">
                          <a:effectLst/>
                        </a:rPr>
                        <a:t>–</a:t>
                      </a:r>
                    </a:p>
                  </a:txBody>
                  <a:tcPr anchor="ctr">
                    <a:lnL>
                      <a:noFill/>
                    </a:lnL>
                    <a:lnR>
                      <a:noFill/>
                    </a:lnR>
                    <a:lnT>
                      <a:noFill/>
                    </a:lnT>
                    <a:lnB>
                      <a:noFill/>
                    </a:lnB>
                  </a:tcPr>
                </a:tc>
                <a:extLst>
                  <a:ext uri="{0D108BD9-81ED-4DB2-BD59-A6C34878D82A}">
                    <a16:rowId xmlns:a16="http://schemas.microsoft.com/office/drawing/2014/main" val="957846549"/>
                  </a:ext>
                </a:extLst>
              </a:tr>
              <a:tr h="0">
                <a:tc>
                  <a:txBody>
                    <a:bodyPr/>
                    <a:lstStyle/>
                    <a:p>
                      <a:pPr latinLnBrk="0"/>
                      <a:r>
                        <a:rPr lang="en-US">
                          <a:effectLst/>
                        </a:rPr>
                        <a:t>3</a:t>
                      </a:r>
                    </a:p>
                  </a:txBody>
                  <a:tcPr anchor="ctr">
                    <a:lnL>
                      <a:noFill/>
                    </a:lnL>
                    <a:lnR>
                      <a:noFill/>
                    </a:lnR>
                    <a:lnT>
                      <a:noFill/>
                    </a:lnT>
                    <a:lnB>
                      <a:noFill/>
                    </a:lnB>
                  </a:tcPr>
                </a:tc>
                <a:tc>
                  <a:txBody>
                    <a:bodyPr/>
                    <a:lstStyle/>
                    <a:p>
                      <a:pPr latinLnBrk="0"/>
                      <a:r>
                        <a:rPr lang="en-US">
                          <a:effectLst/>
                        </a:rPr>
                        <a:t>75-77</a:t>
                      </a:r>
                    </a:p>
                  </a:txBody>
                  <a:tcPr anchor="ctr">
                    <a:lnL>
                      <a:noFill/>
                    </a:lnL>
                    <a:lnR>
                      <a:noFill/>
                    </a:lnR>
                    <a:lnT>
                      <a:noFill/>
                    </a:lnT>
                    <a:lnB>
                      <a:noFill/>
                    </a:lnB>
                  </a:tcPr>
                </a:tc>
                <a:tc>
                  <a:txBody>
                    <a:bodyPr/>
                    <a:lstStyle/>
                    <a:p>
                      <a:pPr latinLnBrk="0"/>
                      <a:r>
                        <a:rPr lang="en-US">
                          <a:effectLst/>
                        </a:rPr>
                        <a:t>Pass</a:t>
                      </a:r>
                    </a:p>
                  </a:txBody>
                  <a:tcPr anchor="ctr">
                    <a:lnL>
                      <a:noFill/>
                    </a:lnL>
                    <a:lnR>
                      <a:noFill/>
                    </a:lnR>
                    <a:lnT>
                      <a:noFill/>
                    </a:lnT>
                    <a:lnB>
                      <a:noFill/>
                    </a:lnB>
                  </a:tcPr>
                </a:tc>
                <a:tc>
                  <a:txBody>
                    <a:bodyPr/>
                    <a:lstStyle/>
                    <a:p>
                      <a:pPr latinLnBrk="0"/>
                      <a:r>
                        <a:rPr lang="en-US">
                          <a:effectLst/>
                        </a:rPr>
                        <a:t>–</a:t>
                      </a:r>
                    </a:p>
                  </a:txBody>
                  <a:tcPr anchor="ctr">
                    <a:lnL>
                      <a:noFill/>
                    </a:lnL>
                    <a:lnR>
                      <a:noFill/>
                    </a:lnR>
                    <a:lnT>
                      <a:noFill/>
                    </a:lnT>
                    <a:lnB>
                      <a:noFill/>
                    </a:lnB>
                  </a:tcPr>
                </a:tc>
                <a:extLst>
                  <a:ext uri="{0D108BD9-81ED-4DB2-BD59-A6C34878D82A}">
                    <a16:rowId xmlns:a16="http://schemas.microsoft.com/office/drawing/2014/main" val="424257454"/>
                  </a:ext>
                </a:extLst>
              </a:tr>
              <a:tr h="0">
                <a:tc>
                  <a:txBody>
                    <a:bodyPr/>
                    <a:lstStyle/>
                    <a:p>
                      <a:pPr latinLnBrk="0"/>
                      <a:r>
                        <a:rPr lang="en-US">
                          <a:effectLst/>
                        </a:rPr>
                        <a:t>5</a:t>
                      </a:r>
                    </a:p>
                  </a:txBody>
                  <a:tcPr anchor="ctr">
                    <a:lnL>
                      <a:noFill/>
                    </a:lnL>
                    <a:lnR>
                      <a:noFill/>
                    </a:lnR>
                    <a:lnT>
                      <a:noFill/>
                    </a:lnT>
                    <a:lnB>
                      <a:noFill/>
                    </a:lnB>
                  </a:tcPr>
                </a:tc>
                <a:tc>
                  <a:txBody>
                    <a:bodyPr/>
                    <a:lstStyle/>
                    <a:p>
                      <a:pPr latinLnBrk="0"/>
                      <a:r>
                        <a:rPr lang="en-US">
                          <a:effectLst/>
                        </a:rPr>
                        <a:t>&lt; 75</a:t>
                      </a:r>
                    </a:p>
                  </a:txBody>
                  <a:tcPr anchor="ctr">
                    <a:lnL>
                      <a:noFill/>
                    </a:lnL>
                    <a:lnR>
                      <a:noFill/>
                    </a:lnR>
                    <a:lnT>
                      <a:noFill/>
                    </a:lnT>
                    <a:lnB>
                      <a:noFill/>
                    </a:lnB>
                  </a:tcPr>
                </a:tc>
                <a:tc>
                  <a:txBody>
                    <a:bodyPr/>
                    <a:lstStyle/>
                    <a:p>
                      <a:pPr latinLnBrk="0"/>
                      <a:r>
                        <a:rPr lang="en-US">
                          <a:effectLst/>
                        </a:rPr>
                        <a:t>Fail</a:t>
                      </a:r>
                    </a:p>
                  </a:txBody>
                  <a:tcPr anchor="ctr">
                    <a:lnL>
                      <a:noFill/>
                    </a:lnL>
                    <a:lnR>
                      <a:noFill/>
                    </a:lnR>
                    <a:lnT>
                      <a:noFill/>
                    </a:lnT>
                    <a:lnB>
                      <a:noFill/>
                    </a:lnB>
                  </a:tcPr>
                </a:tc>
                <a:tc>
                  <a:txBody>
                    <a:bodyPr/>
                    <a:lstStyle/>
                    <a:p>
                      <a:pPr latinLnBrk="0"/>
                      <a:r>
                        <a:rPr lang="en-US" dirty="0">
                          <a:effectLst/>
                        </a:rPr>
                        <a:t>F</a:t>
                      </a:r>
                    </a:p>
                  </a:txBody>
                  <a:tcPr anchor="ctr">
                    <a:lnL>
                      <a:noFill/>
                    </a:lnL>
                    <a:lnR>
                      <a:noFill/>
                    </a:lnR>
                    <a:lnT>
                      <a:noFill/>
                    </a:lnT>
                    <a:lnB>
                      <a:noFill/>
                    </a:lnB>
                  </a:tcPr>
                </a:tc>
                <a:extLst>
                  <a:ext uri="{0D108BD9-81ED-4DB2-BD59-A6C34878D82A}">
                    <a16:rowId xmlns:a16="http://schemas.microsoft.com/office/drawing/2014/main" val="1330556524"/>
                  </a:ext>
                </a:extLst>
              </a:tr>
            </a:tbl>
          </a:graphicData>
        </a:graphic>
      </p:graphicFrame>
      <p:sp>
        <p:nvSpPr>
          <p:cNvPr id="8" name="Rectangle 2"/>
          <p:cNvSpPr>
            <a:spLocks noChangeArrowheads="1"/>
          </p:cNvSpPr>
          <p:nvPr/>
        </p:nvSpPr>
        <p:spPr bwMode="auto">
          <a:xfrm>
            <a:off x="623435" y="394003"/>
            <a:ext cx="7682366" cy="705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pple-system"/>
              </a:rPr>
              <a:t>Check out the basic grading system in college in the Philippines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D3748"/>
                </a:solidFill>
                <a:effectLst/>
                <a:latin typeface="-apple-system"/>
              </a:rPr>
              <a:t>Basic grading system in colleges in the Philippines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7823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6" name="Text Box 11"/>
          <p:cNvSpPr txBox="1">
            <a:spLocks noChangeArrowheads="1"/>
          </p:cNvSpPr>
          <p:nvPr/>
        </p:nvSpPr>
        <p:spPr bwMode="auto">
          <a:xfrm>
            <a:off x="288714" y="2295240"/>
            <a:ext cx="11417180" cy="225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endParaRPr lang="en-PH" sz="9600" b="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536027" y="573855"/>
            <a:ext cx="10981059" cy="3477875"/>
          </a:xfrm>
          <a:prstGeom prst="rect">
            <a:avLst/>
          </a:prstGeom>
          <a:noFill/>
        </p:spPr>
        <p:txBody>
          <a:bodyPr wrap="square" rtlCol="0">
            <a:spAutoFit/>
          </a:bodyPr>
          <a:lstStyle/>
          <a:p>
            <a:r>
              <a:rPr lang="en-US" sz="4000" b="1" dirty="0">
                <a:solidFill>
                  <a:schemeClr val="accent1">
                    <a:lumMod val="75000"/>
                  </a:schemeClr>
                </a:solidFill>
                <a:latin typeface="-apple-system"/>
              </a:rPr>
              <a:t>GWA vs. GPA: The Distinction</a:t>
            </a:r>
          </a:p>
          <a:p>
            <a:endParaRPr lang="en-US" sz="6000" dirty="0">
              <a:solidFill>
                <a:schemeClr val="accent1">
                  <a:lumMod val="75000"/>
                </a:schemeClr>
              </a:solidFill>
              <a:latin typeface="Arial Narrow" panose="020B0606020202030204" pitchFamily="34" charset="0"/>
            </a:endParaRPr>
          </a:p>
          <a:p>
            <a:endParaRPr lang="en-US" sz="6000" dirty="0">
              <a:solidFill>
                <a:schemeClr val="accent1">
                  <a:lumMod val="75000"/>
                </a:schemeClr>
              </a:solidFill>
              <a:latin typeface="Arial Narrow" panose="020B0606020202030204" pitchFamily="34" charset="0"/>
            </a:endParaRPr>
          </a:p>
          <a:p>
            <a:endParaRPr lang="en-US" sz="6000" dirty="0">
              <a:solidFill>
                <a:schemeClr val="accent1">
                  <a:lumMod val="75000"/>
                </a:schemeClr>
              </a:solidFill>
              <a:latin typeface="Arial Narrow" panose="020B0606020202030204" pitchFamily="34" charset="0"/>
            </a:endParaRPr>
          </a:p>
        </p:txBody>
      </p:sp>
      <p:sp>
        <p:nvSpPr>
          <p:cNvPr id="4" name="Rectangle 3"/>
          <p:cNvSpPr/>
          <p:nvPr/>
        </p:nvSpPr>
        <p:spPr>
          <a:xfrm>
            <a:off x="664029" y="1349830"/>
            <a:ext cx="5638800" cy="2308324"/>
          </a:xfrm>
          <a:prstGeom prst="rect">
            <a:avLst/>
          </a:prstGeom>
        </p:spPr>
        <p:txBody>
          <a:bodyPr wrap="square">
            <a:spAutoFit/>
          </a:bodyPr>
          <a:lstStyle/>
          <a:p>
            <a:r>
              <a:rPr lang="en-US" b="1" dirty="0">
                <a:latin typeface="-apple-system"/>
              </a:rPr>
              <a:t>GPA: Grasping the Grade Point Average</a:t>
            </a:r>
          </a:p>
          <a:p>
            <a:pPr algn="just"/>
            <a:r>
              <a:rPr lang="en-US" dirty="0">
                <a:solidFill>
                  <a:srgbClr val="2D3748"/>
                </a:solidFill>
                <a:latin typeface="-apple-system"/>
              </a:rPr>
              <a:t>The GPA, or Grade Point Average, is a widely recognized metric used primarily in </a:t>
            </a:r>
            <a:r>
              <a:rPr lang="en-US" u="sng" dirty="0">
                <a:solidFill>
                  <a:srgbClr val="2D3748"/>
                </a:solidFill>
                <a:latin typeface="-apple-system"/>
              </a:rPr>
              <a:t>the United States and other countries, including Canada and Australia</a:t>
            </a:r>
            <a:r>
              <a:rPr lang="en-US" dirty="0">
                <a:solidFill>
                  <a:srgbClr val="2D3748"/>
                </a:solidFill>
                <a:latin typeface="-apple-system"/>
              </a:rPr>
              <a:t>. It provides a standardized way to measure a student’s overall academic performance. GPA is calculated based on a student’s letter grades and the associated grade points assigned to each grade.</a:t>
            </a:r>
          </a:p>
        </p:txBody>
      </p:sp>
      <p:sp>
        <p:nvSpPr>
          <p:cNvPr id="5" name="Rectangle 4"/>
          <p:cNvSpPr/>
          <p:nvPr/>
        </p:nvSpPr>
        <p:spPr>
          <a:xfrm>
            <a:off x="4941738" y="3741790"/>
            <a:ext cx="6096000" cy="2031325"/>
          </a:xfrm>
          <a:prstGeom prst="rect">
            <a:avLst/>
          </a:prstGeom>
        </p:spPr>
        <p:txBody>
          <a:bodyPr>
            <a:spAutoFit/>
          </a:bodyPr>
          <a:lstStyle/>
          <a:p>
            <a:r>
              <a:rPr lang="en-US" b="1" dirty="0">
                <a:latin typeface="-apple-system"/>
              </a:rPr>
              <a:t>GWA: Decoding the General Weighted Average</a:t>
            </a:r>
          </a:p>
          <a:p>
            <a:pPr algn="just"/>
            <a:r>
              <a:rPr lang="en-US" dirty="0">
                <a:solidFill>
                  <a:srgbClr val="2D3748"/>
                </a:solidFill>
                <a:latin typeface="-apple-system"/>
              </a:rPr>
              <a:t>In contrast, GWA, or General Weighted Average, is more commonly used in the </a:t>
            </a:r>
            <a:r>
              <a:rPr lang="en-US" u="sng" dirty="0">
                <a:solidFill>
                  <a:srgbClr val="2D3748"/>
                </a:solidFill>
                <a:latin typeface="-apple-system"/>
              </a:rPr>
              <a:t>Philippines and some other Asian countries</a:t>
            </a:r>
            <a:r>
              <a:rPr lang="en-US" dirty="0">
                <a:solidFill>
                  <a:srgbClr val="2D3748"/>
                </a:solidFill>
                <a:latin typeface="-apple-system"/>
              </a:rPr>
              <a:t>. Like GPA, GWA is also a numerical representation of a student’s academic performance. However, the calculation method and grading scale may vary significantly from GPA.</a:t>
            </a:r>
          </a:p>
        </p:txBody>
      </p:sp>
    </p:spTree>
    <p:extLst>
      <p:ext uri="{BB962C8B-B14F-4D97-AF65-F5344CB8AC3E}">
        <p14:creationId xmlns:p14="http://schemas.microsoft.com/office/powerpoint/2010/main" val="156928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6" name="Text Box 11"/>
          <p:cNvSpPr txBox="1">
            <a:spLocks noChangeArrowheads="1"/>
          </p:cNvSpPr>
          <p:nvPr/>
        </p:nvSpPr>
        <p:spPr bwMode="auto">
          <a:xfrm>
            <a:off x="288714" y="2295240"/>
            <a:ext cx="11417180" cy="225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endParaRPr lang="en-PH" sz="9600" b="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000" dirty="0">
                <a:solidFill>
                  <a:srgbClr val="171717"/>
                </a:solidFill>
                <a:effectLst/>
                <a:latin typeface="Ebrima" panose="02000000000000000000" pitchFamily="2" charset="0"/>
                <a:ea typeface="Calibri" panose="020F0502020204030204" pitchFamily="34" charset="0"/>
                <a:cs typeface="Times New Roman" panose="02020603050405020304" pitchFamily="18" charset="0"/>
              </a:rPr>
              <a:t>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536027" y="573855"/>
            <a:ext cx="10981059" cy="4216539"/>
          </a:xfrm>
          <a:prstGeom prst="rect">
            <a:avLst/>
          </a:prstGeom>
          <a:noFill/>
        </p:spPr>
        <p:txBody>
          <a:bodyPr wrap="square" rtlCol="0">
            <a:spAutoFit/>
          </a:bodyPr>
          <a:lstStyle/>
          <a:p>
            <a:r>
              <a:rPr lang="en-US" sz="6000" dirty="0">
                <a:solidFill>
                  <a:schemeClr val="accent1">
                    <a:lumMod val="75000"/>
                  </a:schemeClr>
                </a:solidFill>
                <a:latin typeface="Arial Narrow" panose="020B0606020202030204" pitchFamily="34" charset="0"/>
              </a:rPr>
              <a:t>General Weighted Average</a:t>
            </a:r>
          </a:p>
          <a:p>
            <a:r>
              <a:rPr lang="en-US" sz="2800" dirty="0"/>
              <a:t>How do you calculate overall GWA?</a:t>
            </a:r>
          </a:p>
          <a:p>
            <a:endParaRPr lang="en-US" sz="6000" dirty="0">
              <a:solidFill>
                <a:schemeClr val="accent1">
                  <a:lumMod val="75000"/>
                </a:schemeClr>
              </a:solidFill>
              <a:latin typeface="Arial Narrow" panose="020B0606020202030204" pitchFamily="34" charset="0"/>
            </a:endParaRPr>
          </a:p>
          <a:p>
            <a:endParaRPr lang="en-US" sz="6000" dirty="0">
              <a:solidFill>
                <a:schemeClr val="accent1">
                  <a:lumMod val="75000"/>
                </a:schemeClr>
              </a:solidFill>
              <a:latin typeface="Arial Narrow" panose="020B0606020202030204" pitchFamily="34" charset="0"/>
            </a:endParaRPr>
          </a:p>
          <a:p>
            <a:endParaRPr lang="en-US" sz="6000" dirty="0">
              <a:solidFill>
                <a:schemeClr val="accent1">
                  <a:lumMod val="75000"/>
                </a:schemeClr>
              </a:solidFill>
              <a:latin typeface="Arial Narrow" panose="020B0606020202030204" pitchFamily="34" charset="0"/>
            </a:endParaRPr>
          </a:p>
        </p:txBody>
      </p:sp>
      <p:sp>
        <p:nvSpPr>
          <p:cNvPr id="8" name="Rectangle 7"/>
          <p:cNvSpPr/>
          <p:nvPr/>
        </p:nvSpPr>
        <p:spPr>
          <a:xfrm>
            <a:off x="1970313" y="2218241"/>
            <a:ext cx="8752115" cy="646331"/>
          </a:xfrm>
          <a:prstGeom prst="rect">
            <a:avLst/>
          </a:prstGeom>
        </p:spPr>
        <p:txBody>
          <a:bodyPr wrap="square">
            <a:spAutoFit/>
          </a:bodyPr>
          <a:lstStyle/>
          <a:p>
            <a:r>
              <a:rPr lang="en-US" dirty="0">
                <a:solidFill>
                  <a:schemeClr val="accent4">
                    <a:lumMod val="50000"/>
                  </a:schemeClr>
                </a:solidFill>
              </a:rPr>
              <a:t>To compute GWA:  Multiply each grade by its credit units, sum the results, and divide by the total credit units.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4941" y="2941571"/>
            <a:ext cx="4005943" cy="2436384"/>
          </a:xfrm>
          <a:prstGeom prst="rect">
            <a:avLst/>
          </a:prstGeom>
        </p:spPr>
      </p:pic>
    </p:spTree>
    <p:extLst>
      <p:ext uri="{BB962C8B-B14F-4D97-AF65-F5344CB8AC3E}">
        <p14:creationId xmlns:p14="http://schemas.microsoft.com/office/powerpoint/2010/main" val="101322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 y="0"/>
            <a:ext cx="12171680" cy="6846570"/>
          </a:xfrm>
          <a:prstGeom prst="rect">
            <a:avLst/>
          </a:prstGeom>
        </p:spPr>
      </p:pic>
      <p:sp>
        <p:nvSpPr>
          <p:cNvPr id="4" name="TextBox 3"/>
          <p:cNvSpPr txBox="1"/>
          <p:nvPr/>
        </p:nvSpPr>
        <p:spPr>
          <a:xfrm>
            <a:off x="525517" y="504497"/>
            <a:ext cx="8497839" cy="1015663"/>
          </a:xfrm>
          <a:prstGeom prst="rect">
            <a:avLst/>
          </a:prstGeom>
          <a:noFill/>
        </p:spPr>
        <p:txBody>
          <a:bodyPr wrap="none" rtlCol="0">
            <a:spAutoFit/>
          </a:bodyPr>
          <a:lstStyle/>
          <a:p>
            <a:r>
              <a:rPr lang="en-US" sz="6000" dirty="0">
                <a:solidFill>
                  <a:schemeClr val="accent1">
                    <a:lumMod val="75000"/>
                  </a:schemeClr>
                </a:solidFill>
                <a:latin typeface="Arial Narrow" panose="020B0606020202030204" pitchFamily="34" charset="0"/>
              </a:rPr>
              <a:t>Grades Encoding/Submission</a:t>
            </a:r>
          </a:p>
        </p:txBody>
      </p:sp>
      <p:sp>
        <p:nvSpPr>
          <p:cNvPr id="6" name="Content Placeholder 2"/>
          <p:cNvSpPr>
            <a:spLocks noGrp="1"/>
          </p:cNvSpPr>
          <p:nvPr>
            <p:ph idx="1"/>
          </p:nvPr>
        </p:nvSpPr>
        <p:spPr>
          <a:xfrm>
            <a:off x="869842" y="504497"/>
            <a:ext cx="7620000" cy="4800600"/>
          </a:xfrm>
        </p:spPr>
        <p:txBody>
          <a:bodyPr>
            <a:normAutofit/>
          </a:bodyPr>
          <a:lstStyle/>
          <a:p>
            <a:endParaRPr lang="en-US" dirty="0"/>
          </a:p>
          <a:p>
            <a:endParaRPr lang="en-US" dirty="0"/>
          </a:p>
          <a:p>
            <a:r>
              <a:rPr lang="en-US" sz="2400" dirty="0" err="1">
                <a:latin typeface="Arial Narrow" panose="020B0606020202030204" pitchFamily="34" charset="0"/>
              </a:rPr>
              <a:t>Semestral</a:t>
            </a:r>
            <a:r>
              <a:rPr lang="en-US" sz="2400" dirty="0">
                <a:latin typeface="Arial Narrow" panose="020B0606020202030204" pitchFamily="34" charset="0"/>
              </a:rPr>
              <a:t> grading sheets should be duly signed by the College Faculty &amp; Dean every end of semester</a:t>
            </a:r>
          </a:p>
          <a:p>
            <a:r>
              <a:rPr lang="en-US" sz="2400" dirty="0">
                <a:latin typeface="Arial Narrow" panose="020B0606020202030204" pitchFamily="34" charset="0"/>
              </a:rPr>
              <a:t>Submission of grading sheets to the </a:t>
            </a:r>
            <a:r>
              <a:rPr lang="en-US" sz="2400" u="sng" dirty="0">
                <a:latin typeface="Arial Narrow" panose="020B0606020202030204" pitchFamily="34" charset="0"/>
              </a:rPr>
              <a:t>OUR </a:t>
            </a:r>
            <a:r>
              <a:rPr lang="en-US" sz="2400" dirty="0">
                <a:latin typeface="Arial Narrow" panose="020B0606020202030204" pitchFamily="34" charset="0"/>
              </a:rPr>
              <a:t>must be right after the </a:t>
            </a:r>
            <a:r>
              <a:rPr lang="en-US" sz="2400" u="sng" dirty="0">
                <a:latin typeface="Arial Narrow" panose="020B0606020202030204" pitchFamily="34" charset="0"/>
              </a:rPr>
              <a:t>encoding schedule </a:t>
            </a:r>
            <a:r>
              <a:rPr lang="en-US" sz="2400" dirty="0">
                <a:latin typeface="Arial Narrow" panose="020B0606020202030204" pitchFamily="34" charset="0"/>
              </a:rPr>
              <a:t>(which is 3 days after the last day of examination) for the prompt online viewing of grades.</a:t>
            </a:r>
          </a:p>
          <a:p>
            <a:endParaRPr lang="en-US" dirty="0">
              <a:latin typeface="Arial Narrow" panose="020B0606020202030204" pitchFamily="34" charset="0"/>
            </a:endParaRPr>
          </a:p>
          <a:p>
            <a:pPr lvl="2"/>
            <a:endParaRPr lang="en-US" dirty="0">
              <a:latin typeface="Arial Narrow" panose="020B0606020202030204" pitchFamily="34" charset="0"/>
            </a:endParaRP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marL="777240" lvl="2" indent="0">
              <a:buNone/>
            </a:pPr>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3781405410"/>
              </p:ext>
            </p:extLst>
          </p:nvPr>
        </p:nvGraphicFramePr>
        <p:xfrm>
          <a:off x="4204134" y="3335120"/>
          <a:ext cx="6064472" cy="2618327"/>
        </p:xfrm>
        <a:graphic>
          <a:graphicData uri="http://schemas.openxmlformats.org/drawingml/2006/table">
            <a:tbl>
              <a:tblPr firstRow="1" bandRow="1">
                <a:tableStyleId>{5C22544A-7EE6-4342-B048-85BDC9FD1C3A}</a:tableStyleId>
              </a:tblPr>
              <a:tblGrid>
                <a:gridCol w="1516118">
                  <a:extLst>
                    <a:ext uri="{9D8B030D-6E8A-4147-A177-3AD203B41FA5}">
                      <a16:colId xmlns:a16="http://schemas.microsoft.com/office/drawing/2014/main" val="20000"/>
                    </a:ext>
                  </a:extLst>
                </a:gridCol>
                <a:gridCol w="1516118">
                  <a:extLst>
                    <a:ext uri="{9D8B030D-6E8A-4147-A177-3AD203B41FA5}">
                      <a16:colId xmlns:a16="http://schemas.microsoft.com/office/drawing/2014/main" val="20001"/>
                    </a:ext>
                  </a:extLst>
                </a:gridCol>
                <a:gridCol w="1516118">
                  <a:extLst>
                    <a:ext uri="{9D8B030D-6E8A-4147-A177-3AD203B41FA5}">
                      <a16:colId xmlns:a16="http://schemas.microsoft.com/office/drawing/2014/main" val="20002"/>
                    </a:ext>
                  </a:extLst>
                </a:gridCol>
                <a:gridCol w="1516118">
                  <a:extLst>
                    <a:ext uri="{9D8B030D-6E8A-4147-A177-3AD203B41FA5}">
                      <a16:colId xmlns:a16="http://schemas.microsoft.com/office/drawing/2014/main" val="20003"/>
                    </a:ext>
                  </a:extLst>
                </a:gridCol>
              </a:tblGrid>
              <a:tr h="690389">
                <a:tc>
                  <a:txBody>
                    <a:bodyPr/>
                    <a:lstStyle/>
                    <a:p>
                      <a:endParaRPr lang="en-US" sz="1000" b="1" dirty="0">
                        <a:solidFill>
                          <a:schemeClr val="tx1"/>
                        </a:solidFill>
                      </a:endParaRPr>
                    </a:p>
                    <a:p>
                      <a:endParaRPr lang="en-US" sz="1000" b="1" dirty="0">
                        <a:solidFill>
                          <a:schemeClr val="tx1"/>
                        </a:solidFill>
                      </a:endParaRPr>
                    </a:p>
                    <a:p>
                      <a:r>
                        <a:rPr lang="en-US" sz="1000" b="1" dirty="0">
                          <a:solidFill>
                            <a:schemeClr val="tx1"/>
                          </a:solidFill>
                        </a:rPr>
                        <a:t>EXAMINATIONS</a:t>
                      </a:r>
                    </a:p>
                  </a:txBody>
                  <a:tcPr>
                    <a:solidFill>
                      <a:srgbClr val="00B050"/>
                    </a:solidFill>
                  </a:tcPr>
                </a:tc>
                <a:tc>
                  <a:txBody>
                    <a:bodyPr/>
                    <a:lstStyle/>
                    <a:p>
                      <a:endParaRPr lang="en-US" sz="1200" dirty="0">
                        <a:solidFill>
                          <a:schemeClr val="tx1"/>
                        </a:solidFill>
                      </a:endParaRPr>
                    </a:p>
                    <a:p>
                      <a:endParaRPr lang="en-US" sz="1200" dirty="0">
                        <a:solidFill>
                          <a:schemeClr val="tx1"/>
                        </a:solidFill>
                      </a:endParaRPr>
                    </a:p>
                    <a:p>
                      <a:r>
                        <a:rPr lang="en-US" sz="1200" dirty="0">
                          <a:solidFill>
                            <a:schemeClr val="tx1"/>
                          </a:solidFill>
                        </a:rPr>
                        <a:t>EXAM</a:t>
                      </a:r>
                      <a:r>
                        <a:rPr lang="en-US" sz="1200" baseline="0" dirty="0">
                          <a:solidFill>
                            <a:schemeClr val="tx1"/>
                          </a:solidFill>
                        </a:rPr>
                        <a:t> DATE</a:t>
                      </a:r>
                      <a:endParaRPr lang="en-US" sz="1200" dirty="0">
                        <a:solidFill>
                          <a:schemeClr val="tx1"/>
                        </a:solidFill>
                      </a:endParaRPr>
                    </a:p>
                  </a:txBody>
                  <a:tcPr>
                    <a:solidFill>
                      <a:srgbClr val="00B050"/>
                    </a:solidFill>
                  </a:tcPr>
                </a:tc>
                <a:tc>
                  <a:txBody>
                    <a:bodyPr/>
                    <a:lstStyle/>
                    <a:p>
                      <a:r>
                        <a:rPr lang="en-US" sz="1200" dirty="0">
                          <a:solidFill>
                            <a:schemeClr val="tx1"/>
                          </a:solidFill>
                        </a:rPr>
                        <a:t>ENCODING </a:t>
                      </a:r>
                    </a:p>
                    <a:p>
                      <a:r>
                        <a:rPr lang="en-US" sz="1200" dirty="0">
                          <a:solidFill>
                            <a:schemeClr val="tx1"/>
                          </a:solidFill>
                        </a:rPr>
                        <a:t>(3 DAYS)</a:t>
                      </a:r>
                    </a:p>
                  </a:txBody>
                  <a:tcPr>
                    <a:solidFill>
                      <a:srgbClr val="00B050"/>
                    </a:solidFill>
                  </a:tcPr>
                </a:tc>
                <a:tc>
                  <a:txBody>
                    <a:bodyPr/>
                    <a:lstStyle/>
                    <a:p>
                      <a:r>
                        <a:rPr lang="en-US" sz="1200" dirty="0">
                          <a:solidFill>
                            <a:schemeClr val="tx1"/>
                          </a:solidFill>
                        </a:rPr>
                        <a:t>COMCARD RELEASING/ONLINE VIEWING</a:t>
                      </a:r>
                    </a:p>
                  </a:txBody>
                  <a:tcPr>
                    <a:solidFill>
                      <a:srgbClr val="00B050"/>
                    </a:solidFill>
                  </a:tcPr>
                </a:tc>
                <a:extLst>
                  <a:ext uri="{0D108BD9-81ED-4DB2-BD59-A6C34878D82A}">
                    <a16:rowId xmlns:a16="http://schemas.microsoft.com/office/drawing/2014/main" val="10000"/>
                  </a:ext>
                </a:extLst>
              </a:tr>
              <a:tr h="386969">
                <a:tc>
                  <a:txBody>
                    <a:bodyPr/>
                    <a:lstStyle/>
                    <a:p>
                      <a:r>
                        <a:rPr lang="en-US" sz="1200" b="1" dirty="0"/>
                        <a:t>PRELIMS</a:t>
                      </a:r>
                    </a:p>
                  </a:txBody>
                  <a:tcPr/>
                </a:tc>
                <a:tc>
                  <a:txBody>
                    <a:bodyPr/>
                    <a:lstStyle/>
                    <a:p>
                      <a:r>
                        <a:rPr lang="en-US" sz="1200" baseline="0" dirty="0"/>
                        <a:t>October 3 to 8, 2022</a:t>
                      </a:r>
                      <a:endParaRPr lang="en-US" sz="1200" dirty="0"/>
                    </a:p>
                  </a:txBody>
                  <a:tcPr/>
                </a:tc>
                <a:tc>
                  <a:txBody>
                    <a:bodyPr/>
                    <a:lstStyle/>
                    <a:p>
                      <a:r>
                        <a:rPr lang="en-US" sz="1200" baseline="0" dirty="0"/>
                        <a:t>October 10 to 12, 2022</a:t>
                      </a:r>
                      <a:endParaRPr lang="en-US" sz="1200" dirty="0"/>
                    </a:p>
                  </a:txBody>
                  <a:tcPr/>
                </a:tc>
                <a:tc>
                  <a:txBody>
                    <a:bodyPr/>
                    <a:lstStyle/>
                    <a:p>
                      <a:r>
                        <a:rPr lang="en-US" sz="1200" dirty="0"/>
                        <a:t>October 13, 2022 onwards</a:t>
                      </a:r>
                    </a:p>
                  </a:txBody>
                  <a:tcPr/>
                </a:tc>
                <a:extLst>
                  <a:ext uri="{0D108BD9-81ED-4DB2-BD59-A6C34878D82A}">
                    <a16:rowId xmlns:a16="http://schemas.microsoft.com/office/drawing/2014/main" val="10001"/>
                  </a:ext>
                </a:extLst>
              </a:tr>
              <a:tr h="490246">
                <a:tc>
                  <a:txBody>
                    <a:bodyPr/>
                    <a:lstStyle/>
                    <a:p>
                      <a:r>
                        <a:rPr lang="en-US" sz="1200" b="1" dirty="0"/>
                        <a:t>MIDTERM</a:t>
                      </a:r>
                    </a:p>
                  </a:txBody>
                  <a:tcPr/>
                </a:tc>
                <a:tc>
                  <a:txBody>
                    <a:bodyPr/>
                    <a:lstStyle/>
                    <a:p>
                      <a:r>
                        <a:rPr lang="en-US" sz="1200" baseline="0" dirty="0"/>
                        <a:t>November 14 to 19, 2022</a:t>
                      </a:r>
                      <a:endParaRPr lang="en-US" sz="1200" dirty="0"/>
                    </a:p>
                  </a:txBody>
                  <a:tcPr/>
                </a:tc>
                <a:tc>
                  <a:txBody>
                    <a:bodyPr/>
                    <a:lstStyle/>
                    <a:p>
                      <a:r>
                        <a:rPr lang="en-US" sz="1200" dirty="0"/>
                        <a:t>November 21 to 23, 2022</a:t>
                      </a:r>
                    </a:p>
                  </a:txBody>
                  <a:tcPr/>
                </a:tc>
                <a:tc>
                  <a:txBody>
                    <a:bodyPr/>
                    <a:lstStyle/>
                    <a:p>
                      <a:r>
                        <a:rPr lang="en-US" sz="1200" dirty="0"/>
                        <a:t>November 24, 2022</a:t>
                      </a:r>
                      <a:r>
                        <a:rPr lang="en-US" sz="1200" baseline="0" dirty="0"/>
                        <a:t> </a:t>
                      </a:r>
                      <a:r>
                        <a:rPr lang="en-US" sz="1200" dirty="0"/>
                        <a:t>onwards</a:t>
                      </a:r>
                    </a:p>
                  </a:txBody>
                  <a:tcPr/>
                </a:tc>
                <a:extLst>
                  <a:ext uri="{0D108BD9-81ED-4DB2-BD59-A6C34878D82A}">
                    <a16:rowId xmlns:a16="http://schemas.microsoft.com/office/drawing/2014/main" val="10002"/>
                  </a:ext>
                </a:extLst>
              </a:tr>
              <a:tr h="4902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PRE-FINALS</a:t>
                      </a:r>
                    </a:p>
                    <a:p>
                      <a:endParaRPr lang="en-US" sz="12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January 2 to 7, 2023</a:t>
                      </a:r>
                      <a:endParaRPr lang="en-US" sz="1200" dirty="0"/>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January 9 to 11, 2023</a:t>
                      </a:r>
                      <a:endParaRPr lang="en-US" sz="1200" dirty="0"/>
                    </a:p>
                    <a:p>
                      <a:endParaRPr lang="en-US" sz="1200" dirty="0"/>
                    </a:p>
                  </a:txBody>
                  <a:tcPr/>
                </a:tc>
                <a:tc>
                  <a:txBody>
                    <a:bodyPr/>
                    <a:lstStyle/>
                    <a:p>
                      <a:r>
                        <a:rPr lang="en-US" sz="1200" dirty="0"/>
                        <a:t>January 12, 2023 onwards</a:t>
                      </a:r>
                    </a:p>
                  </a:txBody>
                  <a:tcPr/>
                </a:tc>
                <a:extLst>
                  <a:ext uri="{0D108BD9-81ED-4DB2-BD59-A6C34878D82A}">
                    <a16:rowId xmlns:a16="http://schemas.microsoft.com/office/drawing/2014/main" val="10003"/>
                  </a:ext>
                </a:extLst>
              </a:tr>
              <a:tr h="490246">
                <a:tc>
                  <a:txBody>
                    <a:bodyPr/>
                    <a:lstStyle/>
                    <a:p>
                      <a:r>
                        <a:rPr lang="en-US" sz="1200" b="1" dirty="0"/>
                        <a:t>FINALS</a:t>
                      </a:r>
                    </a:p>
                  </a:txBody>
                  <a:tcPr/>
                </a:tc>
                <a:tc>
                  <a:txBody>
                    <a:bodyPr/>
                    <a:lstStyle/>
                    <a:p>
                      <a:r>
                        <a:rPr lang="en-US" sz="1200" baseline="0" dirty="0"/>
                        <a:t>January 9 to 14, 2023</a:t>
                      </a:r>
                      <a:endParaRPr lang="en-US" sz="1200" dirty="0"/>
                    </a:p>
                  </a:txBody>
                  <a:tcPr/>
                </a:tc>
                <a:tc>
                  <a:txBody>
                    <a:bodyPr/>
                    <a:lstStyle/>
                    <a:p>
                      <a:r>
                        <a:rPr lang="en-US" sz="1200" baseline="0" dirty="0"/>
                        <a:t>January 16 to 18, 2023</a:t>
                      </a:r>
                      <a:endParaRPr lang="en-US" sz="1200" dirty="0"/>
                    </a:p>
                  </a:txBody>
                  <a:tcPr/>
                </a:tc>
                <a:tc>
                  <a:txBody>
                    <a:bodyPr/>
                    <a:lstStyle/>
                    <a:p>
                      <a:r>
                        <a:rPr lang="en-US" sz="1200" dirty="0"/>
                        <a:t>January 19, 2023</a:t>
                      </a:r>
                      <a:r>
                        <a:rPr lang="en-US" sz="1200" baseline="0" dirty="0"/>
                        <a:t> onwards</a:t>
                      </a:r>
                      <a:endParaRPr lang="en-US" sz="1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38989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2745</TotalTime>
  <Words>1578</Words>
  <Application>Microsoft Office PowerPoint</Application>
  <PresentationFormat>Widescreen</PresentationFormat>
  <Paragraphs>292</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Aharoni</vt:lpstr>
      <vt:lpstr>-apple-system</vt:lpstr>
      <vt:lpstr>Arial</vt:lpstr>
      <vt:lpstr>Arial Narrow</vt:lpstr>
      <vt:lpstr>Brush Script MT</vt:lpstr>
      <vt:lpstr>Calibri</vt:lpstr>
      <vt:lpstr>Calibri Light</vt:lpstr>
      <vt:lpstr>Century Gothic</vt:lpstr>
      <vt:lpstr>Ebrima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Jon Angelo Maraña</cp:lastModifiedBy>
  <cp:revision>78</cp:revision>
  <cp:lastPrinted>2024-04-25T08:28:49Z</cp:lastPrinted>
  <dcterms:created xsi:type="dcterms:W3CDTF">2023-12-05T05:45:53Z</dcterms:created>
  <dcterms:modified xsi:type="dcterms:W3CDTF">2024-04-26T13:26:08Z</dcterms:modified>
</cp:coreProperties>
</file>