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Saira SemiCondensed Light"/>
      <p:regular r:id="rId37"/>
      <p:bold r:id="rId38"/>
    </p:embeddedFont>
    <p:embeddedFont>
      <p:font typeface="Nixie One"/>
      <p:regular r:id="rId39"/>
    </p:embeddedFont>
    <p:embeddedFont>
      <p:font typeface="Bebas Neue"/>
      <p:regular r:id="rId40"/>
    </p:embeddedFont>
    <p:embeddedFont>
      <p:font typeface="Saira Semi Condensed"/>
      <p:regular r:id="rId41"/>
      <p:bold r:id="rId42"/>
    </p:embeddedFont>
    <p:embeddedFont>
      <p:font typeface="Helvetica Neue"/>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87AE6E-E4AA-46AF-ACDD-4BE99E61E799}">
  <a:tblStyle styleId="{1487AE6E-E4AA-46AF-ACDD-4BE99E61E7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20" Type="http://schemas.openxmlformats.org/officeDocument/2006/relationships/slide" Target="slides/slide14.xml"/><Relationship Id="rId42" Type="http://schemas.openxmlformats.org/officeDocument/2006/relationships/font" Target="fonts/SairaSemiCondensed-bold.fntdata"/><Relationship Id="rId41" Type="http://schemas.openxmlformats.org/officeDocument/2006/relationships/font" Target="fonts/SairaSemiCondensed-regular.fntdata"/><Relationship Id="rId22" Type="http://schemas.openxmlformats.org/officeDocument/2006/relationships/slide" Target="slides/slide16.xml"/><Relationship Id="rId44" Type="http://schemas.openxmlformats.org/officeDocument/2006/relationships/font" Target="fonts/HelveticaNeue-bold.fntdata"/><Relationship Id="rId21" Type="http://schemas.openxmlformats.org/officeDocument/2006/relationships/slide" Target="slides/slide15.xml"/><Relationship Id="rId43" Type="http://schemas.openxmlformats.org/officeDocument/2006/relationships/font" Target="fonts/HelveticaNeue-regular.fntdata"/><Relationship Id="rId24" Type="http://schemas.openxmlformats.org/officeDocument/2006/relationships/slide" Target="slides/slide18.xml"/><Relationship Id="rId46" Type="http://schemas.openxmlformats.org/officeDocument/2006/relationships/font" Target="fonts/HelveticaNeue-boldItalic.fntdata"/><Relationship Id="rId23" Type="http://schemas.openxmlformats.org/officeDocument/2006/relationships/slide" Target="slides/slide17.xml"/><Relationship Id="rId45"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SairaSemiCondensedLight-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ixieOne-regular.fntdata"/><Relationship Id="rId16" Type="http://schemas.openxmlformats.org/officeDocument/2006/relationships/slide" Target="slides/slide10.xml"/><Relationship Id="rId38" Type="http://schemas.openxmlformats.org/officeDocument/2006/relationships/font" Target="fonts/SairaSemiCondensed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2f2edf818_2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2f2edf818_2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5efee35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95efee35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92f2edf818_2_2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92f2edf818_2_2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92f2edf818_2_2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92f2edf818_2_2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2f2edf818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2f2edf81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92f2edf818_2_2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92f2edf818_2_2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92f2edf81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92f2edf81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94f6898ec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94f6898ec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2f2edf81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92f2edf81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92f2edf81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92f2edf81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4f6898e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94f6898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6059612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6059612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92f2edf818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92f2edf818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APIS,</a:t>
            </a:r>
            <a:br>
              <a:rPr lang="en"/>
            </a:br>
            <a:r>
              <a:rPr lang="en"/>
              <a:t>Well before getting into web API lets understand what an API is.</a:t>
            </a:r>
            <a:br>
              <a:rPr lang="en"/>
            </a:br>
            <a:br>
              <a:rPr lang="en"/>
            </a:br>
            <a:r>
              <a:rPr lang="en"/>
              <a:t>An Application Programming interface - APIs for shot </a:t>
            </a:r>
            <a:endParaRPr/>
          </a:p>
          <a:p>
            <a:pPr indent="0" lvl="0" marL="0" rtl="0" algn="l">
              <a:spcBef>
                <a:spcPts val="0"/>
              </a:spcBef>
              <a:spcAft>
                <a:spcPts val="0"/>
              </a:spcAft>
              <a:buNone/>
            </a:pPr>
            <a:r>
              <a:rPr lang="en"/>
              <a:t>It is an engine underhood</a:t>
            </a:r>
            <a:endParaRPr/>
          </a:p>
          <a:p>
            <a:pPr indent="0" lvl="0" marL="0" rtl="0" algn="l">
              <a:spcBef>
                <a:spcPts val="0"/>
              </a:spcBef>
              <a:spcAft>
                <a:spcPts val="0"/>
              </a:spcAft>
              <a:buNone/>
            </a:pPr>
            <a:r>
              <a:rPr lang="en"/>
              <a:t>An api is an messenger that takes requests </a:t>
            </a:r>
            <a:endParaRPr/>
          </a:p>
          <a:p>
            <a:pPr indent="0" lvl="0" marL="0" rtl="0" algn="l">
              <a:spcBef>
                <a:spcPts val="0"/>
              </a:spcBef>
              <a:spcAft>
                <a:spcPts val="0"/>
              </a:spcAft>
              <a:buNone/>
            </a:pPr>
            <a:r>
              <a:rPr lang="en"/>
              <a:t>and tells a system what you want to do</a:t>
            </a:r>
            <a:endParaRPr/>
          </a:p>
          <a:p>
            <a:pPr indent="0" lvl="0" marL="0" rtl="0" algn="l">
              <a:spcBef>
                <a:spcPts val="0"/>
              </a:spcBef>
              <a:spcAft>
                <a:spcPts val="0"/>
              </a:spcAft>
              <a:buNone/>
            </a:pPr>
            <a:r>
              <a:rPr lang="en"/>
              <a:t>Then returns it back to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talk about this in terms of Hypertube, </a:t>
            </a:r>
            <a:endParaRPr/>
          </a:p>
          <a:p>
            <a:pPr indent="0" lvl="0" marL="0" rtl="0" algn="l">
              <a:spcBef>
                <a:spcPts val="0"/>
              </a:spcBef>
              <a:spcAft>
                <a:spcPts val="0"/>
              </a:spcAft>
              <a:buNone/>
            </a:pPr>
            <a:r>
              <a:rPr lang="en"/>
              <a:t>When a user signs up they fill in the fields required and it stores that information in the hypertube database. </a:t>
            </a:r>
            <a:r>
              <a:rPr lang="en"/>
              <a:t>When</a:t>
            </a:r>
            <a:r>
              <a:rPr lang="en"/>
              <a:t> they log in, it takes the users credentials, looks if they exist in the database and then returns them back to the application which allows them access. </a:t>
            </a:r>
            <a:br>
              <a:rPr lang="en"/>
            </a:br>
            <a:endParaRPr/>
          </a:p>
          <a:p>
            <a:pPr indent="0" lvl="0" marL="0" rtl="0" algn="l">
              <a:spcBef>
                <a:spcPts val="0"/>
              </a:spcBef>
              <a:spcAft>
                <a:spcPts val="0"/>
              </a:spcAft>
              <a:buNone/>
            </a:pPr>
            <a:r>
              <a:rPr lang="en"/>
              <a:t>We want to make it that users can look up movies, right?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5efee35d8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5efee35d8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96059612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96059612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95efee35d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95efee35d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API (Application Programming Interface) is essentially just a messenger / medium between a client (the developer) and the API’s Server.</a:t>
            </a:r>
            <a:br>
              <a:rPr lang="en"/>
            </a:br>
            <a:r>
              <a:rPr lang="en"/>
              <a:t>The client calls an endpoint</a:t>
            </a:r>
            <a:br>
              <a:rPr lang="en"/>
            </a:br>
            <a:r>
              <a:rPr lang="en"/>
              <a:t>The API takes that message to the API’s Server </a:t>
            </a:r>
            <a:br>
              <a:rPr lang="en"/>
            </a:br>
            <a:r>
              <a:rPr lang="en"/>
              <a:t>The Server processes it (and usually interacts with its internal database)</a:t>
            </a:r>
            <a:br>
              <a:rPr lang="en"/>
            </a:br>
            <a:r>
              <a:rPr lang="en"/>
              <a:t>The Server gives the </a:t>
            </a:r>
            <a:r>
              <a:rPr lang="en"/>
              <a:t>processed</a:t>
            </a:r>
            <a:r>
              <a:rPr lang="en"/>
              <a:t> response back to the API</a:t>
            </a:r>
            <a:br>
              <a:rPr lang="en"/>
            </a:br>
            <a:r>
              <a:rPr lang="en"/>
              <a:t>The API then gives that message back to the client</a:t>
            </a:r>
            <a:br>
              <a:rPr lang="en"/>
            </a:br>
            <a:br>
              <a:rPr lang="en"/>
            </a:br>
            <a:r>
              <a:rPr lang="en"/>
              <a:t>And the way that WEB APIs do this is through the use of HTTP protocols,</a:t>
            </a:r>
            <a:br>
              <a:rPr lang="en"/>
            </a:br>
            <a:r>
              <a:rPr lang="en"/>
              <a:t>Where the client can call these endpoints through the use of HTTP verbs like GET and POST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92f2edf818_2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92f2edf818_2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92f2edf81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92f2edf818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92f2edf818_2_2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92f2edf818_2_2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92f2edf818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92f2edf81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92f2edf818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92f2edf818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92f2edf818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92f2edf818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2f2edf8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92f2edf8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92f2edf818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92f2edf818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2f2edf81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2f2edf81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92f2edf81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92f2edf81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2f2edf81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92f2edf81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2f2edf81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92f2edf81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2f2edf81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92f2edf81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92f2edf81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92f2edf81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8"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space">
  <p:cSld name="BLANK_1">
    <p:spTree>
      <p:nvGrpSpPr>
        <p:cNvPr id="333" name="Shape 333"/>
        <p:cNvGrpSpPr/>
        <p:nvPr/>
      </p:nvGrpSpPr>
      <p:grpSpPr>
        <a:xfrm>
          <a:off x="0" y="0"/>
          <a:ext cx="0" cy="0"/>
          <a:chOff x="0" y="0"/>
          <a:chExt cx="0" cy="0"/>
        </a:xfrm>
      </p:grpSpPr>
      <p:sp>
        <p:nvSpPr>
          <p:cNvPr id="334" name="Google Shape;334;p11"/>
          <p:cNvSpPr txBox="1"/>
          <p:nvPr>
            <p:ph idx="12" type="sldNum"/>
          </p:nvPr>
        </p:nvSpPr>
        <p:spPr>
          <a:xfrm>
            <a:off x="8552377" y="4673650"/>
            <a:ext cx="4008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335" name="Google Shape;335;p11"/>
          <p:cNvGrpSpPr/>
          <p:nvPr/>
        </p:nvGrpSpPr>
        <p:grpSpPr>
          <a:xfrm>
            <a:off x="-818949" y="-1020715"/>
            <a:ext cx="10913372" cy="7622499"/>
            <a:chOff x="-818949" y="-1020715"/>
            <a:chExt cx="10913372" cy="7622499"/>
          </a:xfrm>
        </p:grpSpPr>
        <p:grpSp>
          <p:nvGrpSpPr>
            <p:cNvPr id="336" name="Google Shape;336;p11"/>
            <p:cNvGrpSpPr/>
            <p:nvPr/>
          </p:nvGrpSpPr>
          <p:grpSpPr>
            <a:xfrm rot="-4527684">
              <a:off x="8019650" y="4601602"/>
              <a:ext cx="2099905" cy="1572861"/>
              <a:chOff x="4085850" y="470300"/>
              <a:chExt cx="4240900" cy="3176500"/>
            </a:xfrm>
          </p:grpSpPr>
          <p:sp>
            <p:nvSpPr>
              <p:cNvPr id="337" name="Google Shape;337;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8" name="Google Shape;338;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9" name="Google Shape;339;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40" name="Google Shape;340;p11"/>
            <p:cNvGrpSpPr/>
            <p:nvPr/>
          </p:nvGrpSpPr>
          <p:grpSpPr>
            <a:xfrm>
              <a:off x="2661232" y="-763064"/>
              <a:ext cx="2099670" cy="1572685"/>
              <a:chOff x="4085850" y="470300"/>
              <a:chExt cx="4240900" cy="3176500"/>
            </a:xfrm>
          </p:grpSpPr>
          <p:sp>
            <p:nvSpPr>
              <p:cNvPr id="341" name="Google Shape;341;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42" name="Google Shape;342;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3" name="Google Shape;343;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44" name="Google Shape;344;p11"/>
            <p:cNvGrpSpPr/>
            <p:nvPr/>
          </p:nvGrpSpPr>
          <p:grpSpPr>
            <a:xfrm rot="-10392908">
              <a:off x="7794620" y="-644530"/>
              <a:ext cx="2099957" cy="1572900"/>
              <a:chOff x="4085850" y="470300"/>
              <a:chExt cx="4240900" cy="3176500"/>
            </a:xfrm>
          </p:grpSpPr>
          <p:sp>
            <p:nvSpPr>
              <p:cNvPr id="345" name="Google Shape;345;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46" name="Google Shape;346;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7" name="Google Shape;347;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48" name="Google Shape;348;p11"/>
            <p:cNvGrpSpPr/>
            <p:nvPr/>
          </p:nvGrpSpPr>
          <p:grpSpPr>
            <a:xfrm rot="6700735">
              <a:off x="7794705" y="1370232"/>
              <a:ext cx="2099757" cy="1572751"/>
              <a:chOff x="4085850" y="470300"/>
              <a:chExt cx="4240900" cy="3176500"/>
            </a:xfrm>
          </p:grpSpPr>
          <p:sp>
            <p:nvSpPr>
              <p:cNvPr id="349" name="Google Shape;349;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50" name="Google Shape;350;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51" name="Google Shape;351;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2" name="Google Shape;352;p11"/>
            <p:cNvGrpSpPr/>
            <p:nvPr/>
          </p:nvGrpSpPr>
          <p:grpSpPr>
            <a:xfrm rot="-528359">
              <a:off x="2945437" y="4011777"/>
              <a:ext cx="2099824" cy="1572801"/>
              <a:chOff x="4085850" y="470300"/>
              <a:chExt cx="4240900" cy="3176500"/>
            </a:xfrm>
          </p:grpSpPr>
          <p:sp>
            <p:nvSpPr>
              <p:cNvPr id="353" name="Google Shape;353;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54" name="Google Shape;354;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55" name="Google Shape;355;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6" name="Google Shape;356;p11"/>
            <p:cNvGrpSpPr/>
            <p:nvPr/>
          </p:nvGrpSpPr>
          <p:grpSpPr>
            <a:xfrm rot="-6463940">
              <a:off x="-800051" y="2374509"/>
              <a:ext cx="2099769" cy="1572760"/>
              <a:chOff x="4085850" y="470300"/>
              <a:chExt cx="4240900" cy="3176500"/>
            </a:xfrm>
          </p:grpSpPr>
          <p:sp>
            <p:nvSpPr>
              <p:cNvPr id="357" name="Google Shape;357;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58" name="Google Shape;358;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59" name="Google Shape;359;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60" name="Google Shape;360;p11"/>
            <p:cNvGrpSpPr/>
            <p:nvPr/>
          </p:nvGrpSpPr>
          <p:grpSpPr>
            <a:xfrm rot="3661376">
              <a:off x="414471" y="-507602"/>
              <a:ext cx="2100056" cy="1572975"/>
              <a:chOff x="4085850" y="470300"/>
              <a:chExt cx="4240900" cy="3176500"/>
            </a:xfrm>
          </p:grpSpPr>
          <p:sp>
            <p:nvSpPr>
              <p:cNvPr id="361" name="Google Shape;361;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62" name="Google Shape;362;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63" name="Google Shape;363;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64" name="Google Shape;364;p11"/>
            <p:cNvGrpSpPr/>
            <p:nvPr/>
          </p:nvGrpSpPr>
          <p:grpSpPr>
            <a:xfrm rot="2064540">
              <a:off x="4893687" y="4316027"/>
              <a:ext cx="2099825" cy="1572802"/>
              <a:chOff x="4085850" y="470300"/>
              <a:chExt cx="4240900" cy="3176500"/>
            </a:xfrm>
          </p:grpSpPr>
          <p:sp>
            <p:nvSpPr>
              <p:cNvPr id="365" name="Google Shape;365;p11"/>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66" name="Google Shape;366;p11"/>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67" name="Google Shape;367;p11"/>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ransparent">
  <p:cSld name="BLANK_1_1">
    <p:spTree>
      <p:nvGrpSpPr>
        <p:cNvPr id="368" name="Shape 368"/>
        <p:cNvGrpSpPr/>
        <p:nvPr/>
      </p:nvGrpSpPr>
      <p:grpSpPr>
        <a:xfrm>
          <a:off x="0" y="0"/>
          <a:ext cx="0" cy="0"/>
          <a:chOff x="0" y="0"/>
          <a:chExt cx="0" cy="0"/>
        </a:xfrm>
      </p:grpSpPr>
      <p:grpSp>
        <p:nvGrpSpPr>
          <p:cNvPr id="369" name="Google Shape;369;p12"/>
          <p:cNvGrpSpPr/>
          <p:nvPr/>
        </p:nvGrpSpPr>
        <p:grpSpPr>
          <a:xfrm rot="-4661460">
            <a:off x="7816508" y="4287714"/>
            <a:ext cx="2637833" cy="1975778"/>
            <a:chOff x="4085850" y="470300"/>
            <a:chExt cx="4240900" cy="3176500"/>
          </a:xfrm>
        </p:grpSpPr>
        <p:sp>
          <p:nvSpPr>
            <p:cNvPr id="370" name="Google Shape;370;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71" name="Google Shape;371;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72" name="Google Shape;372;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sp>
        <p:nvSpPr>
          <p:cNvPr id="373" name="Google Shape;373;p12"/>
          <p:cNvSpPr txBox="1"/>
          <p:nvPr>
            <p:ph idx="12" type="sldNum"/>
          </p:nvPr>
        </p:nvSpPr>
        <p:spPr>
          <a:xfrm>
            <a:off x="8552377" y="4673650"/>
            <a:ext cx="4008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374" name="Google Shape;374;p12"/>
          <p:cNvGrpSpPr/>
          <p:nvPr/>
        </p:nvGrpSpPr>
        <p:grpSpPr>
          <a:xfrm>
            <a:off x="1978517" y="-209551"/>
            <a:ext cx="2637416" cy="1975465"/>
            <a:chOff x="4085850" y="470300"/>
            <a:chExt cx="4240900" cy="3176500"/>
          </a:xfrm>
        </p:grpSpPr>
        <p:sp>
          <p:nvSpPr>
            <p:cNvPr id="375" name="Google Shape;375;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76" name="Google Shape;376;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77" name="Google Shape;377;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78" name="Google Shape;378;p12"/>
          <p:cNvGrpSpPr/>
          <p:nvPr/>
        </p:nvGrpSpPr>
        <p:grpSpPr>
          <a:xfrm rot="3530893">
            <a:off x="-867553" y="-567950"/>
            <a:ext cx="2637307" cy="1975384"/>
            <a:chOff x="4085850" y="470300"/>
            <a:chExt cx="4240900" cy="3176500"/>
          </a:xfrm>
        </p:grpSpPr>
        <p:sp>
          <p:nvSpPr>
            <p:cNvPr id="379" name="Google Shape;379;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80" name="Google Shape;380;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81" name="Google Shape;381;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82" name="Google Shape;382;p12"/>
          <p:cNvGrpSpPr/>
          <p:nvPr/>
        </p:nvGrpSpPr>
        <p:grpSpPr>
          <a:xfrm rot="-10493339">
            <a:off x="7284096" y="-834521"/>
            <a:ext cx="2637299" cy="1975378"/>
            <a:chOff x="4085850" y="470300"/>
            <a:chExt cx="4240900" cy="3176500"/>
          </a:xfrm>
        </p:grpSpPr>
        <p:sp>
          <p:nvSpPr>
            <p:cNvPr id="383" name="Google Shape;383;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84" name="Google Shape;384;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85" name="Google Shape;385;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86" name="Google Shape;386;p12"/>
          <p:cNvGrpSpPr/>
          <p:nvPr/>
        </p:nvGrpSpPr>
        <p:grpSpPr>
          <a:xfrm rot="6702336">
            <a:off x="8065116" y="1066816"/>
            <a:ext cx="2637393" cy="1975448"/>
            <a:chOff x="4085850" y="470300"/>
            <a:chExt cx="4240900" cy="3176500"/>
          </a:xfrm>
        </p:grpSpPr>
        <p:sp>
          <p:nvSpPr>
            <p:cNvPr id="387" name="Google Shape;387;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88" name="Google Shape;388;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89" name="Google Shape;389;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90" name="Google Shape;390;p12"/>
          <p:cNvGrpSpPr/>
          <p:nvPr/>
        </p:nvGrpSpPr>
        <p:grpSpPr>
          <a:xfrm rot="-6941989">
            <a:off x="-410654" y="2069230"/>
            <a:ext cx="2637507" cy="1975533"/>
            <a:chOff x="4085850" y="470300"/>
            <a:chExt cx="4240900" cy="3176500"/>
          </a:xfrm>
        </p:grpSpPr>
        <p:sp>
          <p:nvSpPr>
            <p:cNvPr id="391" name="Google Shape;391;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92" name="Google Shape;392;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93" name="Google Shape;393;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94" name="Google Shape;394;p12"/>
          <p:cNvGrpSpPr/>
          <p:nvPr/>
        </p:nvGrpSpPr>
        <p:grpSpPr>
          <a:xfrm rot="-701362">
            <a:off x="2697828" y="3642187"/>
            <a:ext cx="2637407" cy="1975459"/>
            <a:chOff x="4085850" y="470300"/>
            <a:chExt cx="4240900" cy="3176500"/>
          </a:xfrm>
        </p:grpSpPr>
        <p:sp>
          <p:nvSpPr>
            <p:cNvPr id="395" name="Google Shape;395;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96" name="Google Shape;396;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97" name="Google Shape;397;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98" name="Google Shape;398;p12"/>
          <p:cNvGrpSpPr/>
          <p:nvPr/>
        </p:nvGrpSpPr>
        <p:grpSpPr>
          <a:xfrm rot="2409637">
            <a:off x="4795059" y="4013143"/>
            <a:ext cx="2637524" cy="1975546"/>
            <a:chOff x="4085850" y="470300"/>
            <a:chExt cx="4240900" cy="3176500"/>
          </a:xfrm>
        </p:grpSpPr>
        <p:sp>
          <p:nvSpPr>
            <p:cNvPr id="399" name="Google Shape;399;p12"/>
            <p:cNvSpPr/>
            <p:nvPr/>
          </p:nvSpPr>
          <p:spPr>
            <a:xfrm>
              <a:off x="4086275" y="1087100"/>
              <a:ext cx="2081675" cy="2559700"/>
            </a:xfrm>
            <a:custGeom>
              <a:rect b="b" l="l" r="r" t="t"/>
              <a:pathLst>
                <a:path extrusionOk="0" h="102388" w="83267">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400" name="Google Shape;400;p12"/>
            <p:cNvSpPr/>
            <p:nvPr/>
          </p:nvSpPr>
          <p:spPr>
            <a:xfrm>
              <a:off x="5926550" y="470300"/>
              <a:ext cx="2400200" cy="3175950"/>
            </a:xfrm>
            <a:custGeom>
              <a:rect b="b" l="l" r="r" t="t"/>
              <a:pathLst>
                <a:path extrusionOk="0" h="127038" w="96008">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401" name="Google Shape;401;p12"/>
            <p:cNvSpPr/>
            <p:nvPr/>
          </p:nvSpPr>
          <p:spPr>
            <a:xfrm>
              <a:off x="4085850" y="471950"/>
              <a:ext cx="4240575" cy="1209800"/>
            </a:xfrm>
            <a:custGeom>
              <a:rect b="b" l="l" r="r" t="t"/>
              <a:pathLst>
                <a:path extrusionOk="0" h="48392" w="169623">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7"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7"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7"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7"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7"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14141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en.wikipedia.org/wiki/Hypertext_Transfer_Protocol" TargetMode="External"/><Relationship Id="rId4" Type="http://schemas.openxmlformats.org/officeDocument/2006/relationships/hyperlink" Target="https://en.wikipedia.org/wiki/JSON" TargetMode="External"/><Relationship Id="rId5" Type="http://schemas.openxmlformats.org/officeDocument/2006/relationships/hyperlink" Target="https://en.wikipedia.org/wiki/X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www.php.net/docs.php" TargetMode="External"/><Relationship Id="rId4" Type="http://schemas.openxmlformats.org/officeDocument/2006/relationships/hyperlink" Target="https://www.techopedia.com/definition/24361/database-management-systems-dbms#:~:text=A%20database%20management%20system%20(DBMS)%20is%20a%20software%20package%20designed,validate%20and%20manipulate%20this%20data." TargetMode="External"/><Relationship Id="rId5" Type="http://schemas.openxmlformats.org/officeDocument/2006/relationships/hyperlink" Target="https://documentation.mamp.info/" TargetMode="External"/><Relationship Id="rId6" Type="http://schemas.openxmlformats.org/officeDocument/2006/relationships/hyperlink" Target="https://www.w3schools.com/sql/sql_ref_keyword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3"/>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69138"/>
                </a:solidFill>
              </a:rPr>
              <a:t>HyperTube </a:t>
            </a:r>
            <a:r>
              <a:rPr b="1" lang="en">
                <a:solidFill>
                  <a:srgbClr val="E69138"/>
                </a:solidFill>
              </a:rPr>
              <a:t>Presentation</a:t>
            </a:r>
            <a:endParaRPr b="1">
              <a:solidFill>
                <a:srgbClr val="E69138"/>
              </a:solidFill>
            </a:endParaRPr>
          </a:p>
        </p:txBody>
      </p:sp>
      <p:sp>
        <p:nvSpPr>
          <p:cNvPr id="407" name="Google Shape;407;p13"/>
          <p:cNvSpPr txBox="1"/>
          <p:nvPr>
            <p:ph idx="4294967295" type="body"/>
          </p:nvPr>
        </p:nvSpPr>
        <p:spPr>
          <a:xfrm>
            <a:off x="104350" y="4538200"/>
            <a:ext cx="4255500" cy="49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Web Media Project</a:t>
            </a:r>
            <a:endParaRPr/>
          </a:p>
        </p:txBody>
      </p:sp>
      <p:sp>
        <p:nvSpPr>
          <p:cNvPr id="408" name="Google Shape;408;p13"/>
          <p:cNvSpPr txBox="1"/>
          <p:nvPr/>
        </p:nvSpPr>
        <p:spPr>
          <a:xfrm>
            <a:off x="1059725" y="290775"/>
            <a:ext cx="5169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2"/>
          <p:cNvSpPr txBox="1"/>
          <p:nvPr>
            <p:ph type="title"/>
          </p:nvPr>
        </p:nvSpPr>
        <p:spPr>
          <a:xfrm>
            <a:off x="1560800" y="566625"/>
            <a:ext cx="6705300" cy="96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E69138"/>
                </a:solidFill>
              </a:rPr>
              <a:t>OUR CHOICE IN</a:t>
            </a:r>
            <a:r>
              <a:rPr b="1" lang="en">
                <a:solidFill>
                  <a:srgbClr val="E69138"/>
                </a:solidFill>
              </a:rPr>
              <a:t> DBMS</a:t>
            </a:r>
            <a:endParaRPr b="1">
              <a:solidFill>
                <a:srgbClr val="E69138"/>
              </a:solidFill>
            </a:endParaRPr>
          </a:p>
        </p:txBody>
      </p:sp>
      <p:sp>
        <p:nvSpPr>
          <p:cNvPr id="476" name="Google Shape;476;p22"/>
          <p:cNvSpPr txBox="1"/>
          <p:nvPr>
            <p:ph idx="1" type="body"/>
          </p:nvPr>
        </p:nvSpPr>
        <p:spPr>
          <a:xfrm>
            <a:off x="1560800" y="1532925"/>
            <a:ext cx="5994600" cy="29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aira SemiCondensed Light"/>
                <a:ea typeface="Saira SemiCondensed Light"/>
                <a:cs typeface="Saira SemiCondensed Light"/>
                <a:sym typeface="Saira SemiCondensed Light"/>
              </a:rPr>
              <a:t>We went with SQL</a:t>
            </a:r>
            <a:endParaRPr sz="1800">
              <a:solidFill>
                <a:schemeClr val="dk1"/>
              </a:solidFill>
              <a:latin typeface="Saira SemiCondensed Light"/>
              <a:ea typeface="Saira SemiCondensed Light"/>
              <a:cs typeface="Saira SemiCondensed Light"/>
              <a:sym typeface="Saira SemiCondensed Light"/>
            </a:endParaRPr>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a:p>
            <a:pPr indent="0" lvl="0" marL="0" rtl="0" algn="l">
              <a:spcBef>
                <a:spcPts val="0"/>
              </a:spcBef>
              <a:spcAft>
                <a:spcPts val="0"/>
              </a:spcAft>
              <a:buNone/>
            </a:pPr>
            <a:r>
              <a:rPr b="1" lang="en" sz="1700">
                <a:solidFill>
                  <a:schemeClr val="accent1"/>
                </a:solidFill>
                <a:latin typeface="Saira Semi Condensed"/>
                <a:ea typeface="Saira Semi Condensed"/>
                <a:cs typeface="Saira Semi Condensed"/>
                <a:sym typeface="Saira Semi Condensed"/>
              </a:rPr>
              <a:t>Why SQL over NoSQL:</a:t>
            </a:r>
            <a:endParaRPr b="1" sz="1700">
              <a:solidFill>
                <a:schemeClr val="accent1"/>
              </a:solidFill>
              <a:latin typeface="Saira Semi Condensed"/>
              <a:ea typeface="Saira Semi Condensed"/>
              <a:cs typeface="Saira Semi Condensed"/>
              <a:sym typeface="Saira Semi Condensed"/>
            </a:endParaRPr>
          </a:p>
          <a:p>
            <a:pPr indent="0" lvl="0" marL="0" rtl="0" algn="l">
              <a:spcBef>
                <a:spcPts val="1000"/>
              </a:spcBef>
              <a:spcAft>
                <a:spcPts val="0"/>
              </a:spcAft>
              <a:buNone/>
            </a:pPr>
            <a:r>
              <a:rPr lang="en" sz="1800">
                <a:solidFill>
                  <a:schemeClr val="dk1"/>
                </a:solidFill>
                <a:latin typeface="Saira SemiCondensed Light"/>
                <a:ea typeface="Saira SemiCondensed Light"/>
                <a:cs typeface="Saira SemiCondensed Light"/>
                <a:sym typeface="Saira SemiCondensed Light"/>
              </a:rPr>
              <a:t>The type of data we will be storing is relational, User credentials and what movies they watched is </a:t>
            </a:r>
            <a:r>
              <a:rPr lang="en" sz="1800">
                <a:solidFill>
                  <a:schemeClr val="dk1"/>
                </a:solidFill>
                <a:latin typeface="Saira SemiCondensed Light"/>
                <a:ea typeface="Saira SemiCondensed Light"/>
                <a:cs typeface="Saira SemiCondensed Light"/>
                <a:sym typeface="Saira SemiCondensed Light"/>
              </a:rPr>
              <a:t>information</a:t>
            </a:r>
            <a:r>
              <a:rPr lang="en" sz="1800">
                <a:solidFill>
                  <a:schemeClr val="dk1"/>
                </a:solidFill>
                <a:latin typeface="Saira SemiCondensed Light"/>
                <a:ea typeface="Saira SemiCondensed Light"/>
                <a:cs typeface="Saira SemiCondensed Light"/>
                <a:sym typeface="Saira SemiCondensed Light"/>
              </a:rPr>
              <a:t> that can be stored in a table </a:t>
            </a:r>
            <a:r>
              <a:rPr lang="en" sz="1800">
                <a:solidFill>
                  <a:schemeClr val="dk1"/>
                </a:solidFill>
                <a:latin typeface="Saira SemiCondensed Light"/>
                <a:ea typeface="Saira SemiCondensed Light"/>
                <a:cs typeface="Saira SemiCondensed Light"/>
                <a:sym typeface="Saira SemiCondensed Light"/>
              </a:rPr>
              <a:t>easily without any deviation from the database blueprint</a:t>
            </a:r>
            <a:r>
              <a:rPr lang="en" sz="1800">
                <a:solidFill>
                  <a:schemeClr val="dk1"/>
                </a:solidFill>
                <a:latin typeface="Saira SemiCondensed Light"/>
                <a:ea typeface="Saira SemiCondensed Light"/>
                <a:cs typeface="Saira SemiCondensed Light"/>
                <a:sym typeface="Saira SemiCondensed Light"/>
              </a:rPr>
              <a:t> </a:t>
            </a:r>
            <a:endParaRPr sz="1800">
              <a:solidFill>
                <a:schemeClr val="dk1"/>
              </a:solidFill>
              <a:latin typeface="Saira SemiCondensed Light"/>
              <a:ea typeface="Saira SemiCondensed Light"/>
              <a:cs typeface="Saira SemiCondensed Light"/>
              <a:sym typeface="Saira SemiCondensed Light"/>
            </a:endParaRPr>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p:txBody>
      </p:sp>
      <p:sp>
        <p:nvSpPr>
          <p:cNvPr id="477" name="Google Shape;477;p22"/>
          <p:cNvSpPr/>
          <p:nvPr/>
        </p:nvSpPr>
        <p:spPr>
          <a:xfrm>
            <a:off x="1620050" y="3995650"/>
            <a:ext cx="1852500" cy="50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INFO TABLE</a:t>
            </a:r>
            <a:endParaRPr/>
          </a:p>
        </p:txBody>
      </p:sp>
      <p:sp>
        <p:nvSpPr>
          <p:cNvPr id="478" name="Google Shape;478;p22"/>
          <p:cNvSpPr/>
          <p:nvPr/>
        </p:nvSpPr>
        <p:spPr>
          <a:xfrm>
            <a:off x="3981125" y="4024725"/>
            <a:ext cx="2608200" cy="47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WATCHLIST 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3"/>
          <p:cNvSpPr txBox="1"/>
          <p:nvPr>
            <p:ph type="title"/>
          </p:nvPr>
        </p:nvSpPr>
        <p:spPr>
          <a:xfrm>
            <a:off x="413700" y="3043175"/>
            <a:ext cx="2253300" cy="17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ER</a:t>
            </a:r>
            <a:endParaRPr b="1" sz="3500">
              <a:solidFill>
                <a:srgbClr val="E69138"/>
              </a:solidFill>
            </a:endParaRPr>
          </a:p>
          <a:p>
            <a:pPr indent="0" lvl="0" marL="0" rtl="0" algn="l">
              <a:spcBef>
                <a:spcPts val="0"/>
              </a:spcBef>
              <a:spcAft>
                <a:spcPts val="0"/>
              </a:spcAft>
              <a:buNone/>
            </a:pPr>
            <a:r>
              <a:rPr b="1" lang="en" sz="3500">
                <a:solidFill>
                  <a:srgbClr val="E69138"/>
                </a:solidFill>
              </a:rPr>
              <a:t>diagram</a:t>
            </a:r>
            <a:endParaRPr b="1" sz="3500">
              <a:solidFill>
                <a:srgbClr val="E69138"/>
              </a:solidFill>
            </a:endParaRPr>
          </a:p>
        </p:txBody>
      </p:sp>
      <p:pic>
        <p:nvPicPr>
          <p:cNvPr id="484" name="Google Shape;484;p23"/>
          <p:cNvPicPr preferRelativeResize="0"/>
          <p:nvPr/>
        </p:nvPicPr>
        <p:blipFill>
          <a:blip r:embed="rId3">
            <a:alphaModFix/>
          </a:blip>
          <a:stretch>
            <a:fillRect/>
          </a:stretch>
        </p:blipFill>
        <p:spPr>
          <a:xfrm>
            <a:off x="1905000" y="152400"/>
            <a:ext cx="5353097" cy="453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4"/>
          <p:cNvSpPr txBox="1"/>
          <p:nvPr>
            <p:ph type="ctrTitle"/>
          </p:nvPr>
        </p:nvSpPr>
        <p:spPr>
          <a:xfrm>
            <a:off x="-1799175" y="738200"/>
            <a:ext cx="5638800" cy="262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600">
                <a:solidFill>
                  <a:srgbClr val="FFFFFF"/>
                </a:solidFill>
              </a:rPr>
              <a:t>Browser</a:t>
            </a:r>
            <a:endParaRPr sz="4600">
              <a:solidFill>
                <a:srgbClr val="FFFFFF"/>
              </a:solidFill>
            </a:endParaRPr>
          </a:p>
          <a:p>
            <a:pPr indent="0" lvl="0" marL="0" rtl="0" algn="r">
              <a:spcBef>
                <a:spcPts val="0"/>
              </a:spcBef>
              <a:spcAft>
                <a:spcPts val="0"/>
              </a:spcAft>
              <a:buNone/>
            </a:pPr>
            <a:r>
              <a:rPr lang="en" sz="4600">
                <a:solidFill>
                  <a:srgbClr val="FFFFFF"/>
                </a:solidFill>
              </a:rPr>
              <a:t>Plugins</a:t>
            </a:r>
            <a:endParaRPr sz="4600">
              <a:solidFill>
                <a:srgbClr val="FFFFFF"/>
              </a:solidFill>
            </a:endParaRPr>
          </a:p>
        </p:txBody>
      </p:sp>
      <p:sp>
        <p:nvSpPr>
          <p:cNvPr id="490" name="Google Shape;490;p24"/>
          <p:cNvSpPr txBox="1"/>
          <p:nvPr/>
        </p:nvSpPr>
        <p:spPr>
          <a:xfrm>
            <a:off x="5050600" y="2452700"/>
            <a:ext cx="3000000" cy="21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aira SemiCondensed Light"/>
                <a:ea typeface="Saira SemiCondensed Light"/>
                <a:cs typeface="Saira SemiCondensed Light"/>
                <a:sym typeface="Saira SemiCondensed Light"/>
              </a:rPr>
              <a:t>These are tools that extend the functionality of a browser, or improve existing functionality. Some of these are integratable and most operate independent of a web application.</a:t>
            </a:r>
            <a:endParaRPr sz="1900"/>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p:txBody>
      </p:sp>
      <p:cxnSp>
        <p:nvCxnSpPr>
          <p:cNvPr id="491" name="Google Shape;491;p24"/>
          <p:cNvCxnSpPr/>
          <p:nvPr/>
        </p:nvCxnSpPr>
        <p:spPr>
          <a:xfrm>
            <a:off x="4888700" y="2452700"/>
            <a:ext cx="0" cy="2250300"/>
          </a:xfrm>
          <a:prstGeom prst="straightConnector1">
            <a:avLst/>
          </a:prstGeom>
          <a:noFill/>
          <a:ln cap="flat" cmpd="sng" w="28575">
            <a:solidFill>
              <a:srgbClr val="E69138"/>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ph idx="4294967295" type="body"/>
          </p:nvPr>
        </p:nvSpPr>
        <p:spPr>
          <a:xfrm>
            <a:off x="1334400" y="2064300"/>
            <a:ext cx="6475200" cy="9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POSTMAN:</a:t>
            </a:r>
            <a:endParaRPr b="1" sz="1600">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rPr>
              <a:t>Postman is a browser plugin that allows a user to make HTTP request. It is useful for testing communication between back end and front end, and as such allow for further refinement to a design </a:t>
            </a:r>
            <a:endParaRPr sz="1300">
              <a:solidFill>
                <a:srgbClr val="FFFFFF"/>
              </a:solidFill>
            </a:endParaRPr>
          </a:p>
        </p:txBody>
      </p:sp>
      <p:sp>
        <p:nvSpPr>
          <p:cNvPr id="497" name="Google Shape;497;p25"/>
          <p:cNvSpPr txBox="1"/>
          <p:nvPr>
            <p:ph idx="4294967295" type="body"/>
          </p:nvPr>
        </p:nvSpPr>
        <p:spPr>
          <a:xfrm>
            <a:off x="1334400" y="2992200"/>
            <a:ext cx="6475200" cy="13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DEV TOOLS:</a:t>
            </a:r>
            <a:endParaRPr b="1" sz="1600">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rPr>
              <a:t>A set of tools built into the browser useful for monitoring the web applications network information, a console that display errors in the front end, as well as gives the user access to their HTML and CSS design, which is useful for making quick design changes in the front end when designing a website. </a:t>
            </a:r>
            <a:endParaRPr sz="1300">
              <a:solidFill>
                <a:srgbClr val="FFFFFF"/>
              </a:solidFill>
            </a:endParaRPr>
          </a:p>
        </p:txBody>
      </p:sp>
      <p:sp>
        <p:nvSpPr>
          <p:cNvPr id="498" name="Google Shape;498;p25"/>
          <p:cNvSpPr txBox="1"/>
          <p:nvPr>
            <p:ph idx="4294967295" type="body"/>
          </p:nvPr>
        </p:nvSpPr>
        <p:spPr>
          <a:xfrm>
            <a:off x="1334400" y="1081800"/>
            <a:ext cx="6475200" cy="8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FLASH:</a:t>
            </a:r>
            <a:endParaRPr b="1" sz="1600">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rPr>
              <a:t>A browser plugin that enables playback of video and audio media on websites and also Shock Wave Files (SWF)</a:t>
            </a:r>
            <a:endParaRPr sz="13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ph type="ctrTitle"/>
          </p:nvPr>
        </p:nvSpPr>
        <p:spPr>
          <a:xfrm>
            <a:off x="-930025" y="762000"/>
            <a:ext cx="5638800" cy="262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600">
                <a:solidFill>
                  <a:srgbClr val="FFFFFF"/>
                </a:solidFill>
              </a:rPr>
              <a:t>Back-End</a:t>
            </a:r>
            <a:endParaRPr sz="4600">
              <a:solidFill>
                <a:srgbClr val="FFFFFF"/>
              </a:solidFill>
            </a:endParaRPr>
          </a:p>
          <a:p>
            <a:pPr indent="0" lvl="0" marL="0" rtl="0" algn="r">
              <a:spcBef>
                <a:spcPts val="0"/>
              </a:spcBef>
              <a:spcAft>
                <a:spcPts val="0"/>
              </a:spcAft>
              <a:buNone/>
            </a:pPr>
            <a:r>
              <a:rPr lang="en" sz="4600">
                <a:solidFill>
                  <a:srgbClr val="FFFFFF"/>
                </a:solidFill>
              </a:rPr>
              <a:t>Technologies</a:t>
            </a:r>
            <a:endParaRPr sz="4600">
              <a:solidFill>
                <a:srgbClr val="FFFFFF"/>
              </a:solidFill>
            </a:endParaRPr>
          </a:p>
        </p:txBody>
      </p:sp>
      <p:sp>
        <p:nvSpPr>
          <p:cNvPr id="504" name="Google Shape;504;p26"/>
          <p:cNvSpPr txBox="1"/>
          <p:nvPr/>
        </p:nvSpPr>
        <p:spPr>
          <a:xfrm>
            <a:off x="5050600" y="2245775"/>
            <a:ext cx="3000000" cy="25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aira SemiCondensed Light"/>
                <a:ea typeface="Saira SemiCondensed Light"/>
                <a:cs typeface="Saira SemiCondensed Light"/>
                <a:sym typeface="Saira SemiCondensed Light"/>
              </a:rPr>
              <a:t>These are technologies that facilitate the communication between the server and the front end (What the User can See). They facilitate the client-sides/front-end interaction with the database. Usually located in the server of the web application.</a:t>
            </a:r>
            <a:endParaRPr sz="1900"/>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p:txBody>
      </p:sp>
      <p:cxnSp>
        <p:nvCxnSpPr>
          <p:cNvPr id="505" name="Google Shape;505;p26"/>
          <p:cNvCxnSpPr/>
          <p:nvPr/>
        </p:nvCxnSpPr>
        <p:spPr>
          <a:xfrm>
            <a:off x="4888700" y="2452700"/>
            <a:ext cx="0" cy="2250300"/>
          </a:xfrm>
          <a:prstGeom prst="straightConnector1">
            <a:avLst/>
          </a:prstGeom>
          <a:noFill/>
          <a:ln cap="flat" cmpd="sng" w="28575">
            <a:solidFill>
              <a:srgbClr val="E69138"/>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aphicFrame>
        <p:nvGraphicFramePr>
          <p:cNvPr id="510" name="Google Shape;510;p27"/>
          <p:cNvGraphicFramePr/>
          <p:nvPr/>
        </p:nvGraphicFramePr>
        <p:xfrm>
          <a:off x="1334450" y="1540800"/>
          <a:ext cx="3000000" cy="3000000"/>
        </p:xfrm>
        <a:graphic>
          <a:graphicData uri="http://schemas.openxmlformats.org/drawingml/2006/table">
            <a:tbl>
              <a:tblPr>
                <a:noFill/>
                <a:tableStyleId>{1487AE6E-E4AA-46AF-ACDD-4BE99E61E799}</a:tableStyleId>
              </a:tblPr>
              <a:tblGrid>
                <a:gridCol w="1209500"/>
                <a:gridCol w="2380475"/>
                <a:gridCol w="2885225"/>
              </a:tblGrid>
              <a:tr h="381000">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TECHNOLOGY</a:t>
                      </a:r>
                      <a:endParaRPr b="1">
                        <a:solidFill>
                          <a:srgbClr val="00E1C6"/>
                        </a:solidFill>
                        <a:latin typeface="Saira Semi Condensed"/>
                        <a:ea typeface="Saira Semi Condensed"/>
                        <a:cs typeface="Saira Semi Condensed"/>
                        <a:sym typeface="Saira Semi Condensed"/>
                      </a:endParaRPr>
                    </a:p>
                  </a:txBody>
                  <a:tcPr marT="91425" marB="91425" marR="91425" marL="91425"/>
                </a:tc>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ADVANTAGES</a:t>
                      </a:r>
                      <a:endParaRPr b="1">
                        <a:solidFill>
                          <a:srgbClr val="00E1C6"/>
                        </a:solidFill>
                        <a:latin typeface="Saira Semi Condensed"/>
                        <a:ea typeface="Saira Semi Condensed"/>
                        <a:cs typeface="Saira Semi Condensed"/>
                        <a:sym typeface="Saira Semi Condensed"/>
                      </a:endParaRPr>
                    </a:p>
                  </a:txBody>
                  <a:tcPr marT="91425" marB="91425" marR="91425" marL="91425"/>
                </a:tc>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DISADVANTAGES</a:t>
                      </a:r>
                      <a:endParaRPr b="1">
                        <a:solidFill>
                          <a:srgbClr val="00E1C6"/>
                        </a:solidFill>
                        <a:latin typeface="Saira Semi Condensed"/>
                        <a:ea typeface="Saira Semi Condensed"/>
                        <a:cs typeface="Saira Semi Condensed"/>
                        <a:sym typeface="Saira Semi Condensed"/>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Saira Semi Condensed"/>
                          <a:ea typeface="Saira Semi Condensed"/>
                          <a:cs typeface="Saira Semi Condensed"/>
                          <a:sym typeface="Saira Semi Condensed"/>
                        </a:rPr>
                        <a:t>PHP</a:t>
                      </a:r>
                      <a:endParaRPr>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Easy and Simple to learn</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Extremely flexible</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Open source</a:t>
                      </a:r>
                      <a:endParaRPr sz="1200">
                        <a:solidFill>
                          <a:srgbClr val="FFFFFF"/>
                        </a:solidFill>
                        <a:latin typeface="Muli"/>
                        <a:ea typeface="Muli"/>
                        <a:cs typeface="Muli"/>
                        <a:sym typeface="Muli"/>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Not suitable for large applications</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Lack of options to modify core behaviour</a:t>
                      </a:r>
                      <a:endParaRPr sz="1200">
                        <a:solidFill>
                          <a:srgbClr val="FFFFFF"/>
                        </a:solidFill>
                        <a:latin typeface="Muli"/>
                        <a:ea typeface="Muli"/>
                        <a:cs typeface="Muli"/>
                        <a:sym typeface="Muli"/>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Saira Semi Condensed"/>
                          <a:ea typeface="Saira Semi Condensed"/>
                          <a:cs typeface="Saira Semi Condensed"/>
                          <a:sym typeface="Saira Semi Condensed"/>
                        </a:rPr>
                        <a:t>Python</a:t>
                      </a:r>
                      <a:endParaRPr>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Extensive Support Libraries</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Open source</a:t>
                      </a:r>
                      <a:endParaRPr sz="1200">
                        <a:solidFill>
                          <a:srgbClr val="FFFFFF"/>
                        </a:solidFill>
                        <a:latin typeface="Muli"/>
                        <a:ea typeface="Muli"/>
                        <a:cs typeface="Muli"/>
                        <a:sym typeface="Muli"/>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Memory consumption</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Limitations with python db access</a:t>
                      </a:r>
                      <a:endParaRPr sz="1200">
                        <a:solidFill>
                          <a:srgbClr val="FFFFFF"/>
                        </a:solidFill>
                        <a:latin typeface="Muli"/>
                        <a:ea typeface="Muli"/>
                        <a:cs typeface="Muli"/>
                        <a:sym typeface="Muli"/>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Saira Semi Condensed"/>
                          <a:ea typeface="Saira Semi Condensed"/>
                          <a:cs typeface="Saira Semi Condensed"/>
                          <a:sym typeface="Saira Semi Condensed"/>
                        </a:rPr>
                        <a:t>NodeJS</a:t>
                      </a:r>
                      <a:endParaRPr>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Easy to Learn</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Allows for full stack dev</a:t>
                      </a:r>
                      <a:endParaRPr sz="1200">
                        <a:solidFill>
                          <a:srgbClr val="FFFFFF"/>
                        </a:solidFill>
                        <a:latin typeface="Muli"/>
                        <a:ea typeface="Muli"/>
                        <a:cs typeface="Muli"/>
                        <a:sym typeface="Muli"/>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No strong library support</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Knowledge of asynchronous programming model</a:t>
                      </a:r>
                      <a:endParaRPr sz="1200">
                        <a:solidFill>
                          <a:srgbClr val="FFFFFF"/>
                        </a:solidFill>
                        <a:latin typeface="Muli"/>
                        <a:ea typeface="Muli"/>
                        <a:cs typeface="Muli"/>
                        <a:sym typeface="Muli"/>
                      </a:endParaRPr>
                    </a:p>
                  </a:txBody>
                  <a:tcPr marT="91425" marB="91425" marR="91425" marL="91425"/>
                </a:tc>
              </a:tr>
            </a:tbl>
          </a:graphicData>
        </a:graphic>
      </p:graphicFrame>
      <p:sp>
        <p:nvSpPr>
          <p:cNvPr id="511" name="Google Shape;511;p27"/>
          <p:cNvSpPr txBox="1"/>
          <p:nvPr>
            <p:ph idx="4294967295" type="body"/>
          </p:nvPr>
        </p:nvSpPr>
        <p:spPr>
          <a:xfrm>
            <a:off x="1334450" y="629150"/>
            <a:ext cx="64752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69138"/>
                </a:solidFill>
                <a:latin typeface="Nixie One"/>
                <a:ea typeface="Nixie One"/>
                <a:cs typeface="Nixie One"/>
                <a:sym typeface="Nixie One"/>
              </a:rPr>
              <a:t>TYPES:</a:t>
            </a:r>
            <a:endParaRPr b="1" sz="3500">
              <a:solidFill>
                <a:srgbClr val="E69138"/>
              </a:solidFill>
              <a:latin typeface="Saira Semi Condensed"/>
              <a:ea typeface="Saira Semi Condensed"/>
              <a:cs typeface="Saira Semi Condensed"/>
              <a:sym typeface="Saira Semi Condensed"/>
            </a:endParaRPr>
          </a:p>
          <a:p>
            <a:pPr indent="0" lvl="0" marL="0" rtl="0" algn="l">
              <a:spcBef>
                <a:spcPts val="600"/>
              </a:spcBef>
              <a:spcAft>
                <a:spcPts val="0"/>
              </a:spcAft>
              <a:buNone/>
            </a:pPr>
            <a:r>
              <a:t/>
            </a:r>
            <a:endParaRPr sz="3500">
              <a:solidFill>
                <a:srgbClr val="19BBD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8"/>
          <p:cNvSpPr txBox="1"/>
          <p:nvPr>
            <p:ph idx="4294967295" type="body"/>
          </p:nvPr>
        </p:nvSpPr>
        <p:spPr>
          <a:xfrm>
            <a:off x="1334450" y="1199750"/>
            <a:ext cx="6475200" cy="15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E1C6"/>
                </a:solidFill>
                <a:latin typeface="Saira Semi Condensed"/>
                <a:ea typeface="Saira Semi Condensed"/>
                <a:cs typeface="Saira Semi Condensed"/>
                <a:sym typeface="Saira Semi Condensed"/>
              </a:rPr>
              <a:t>FOR CHOOSING PHP:</a:t>
            </a:r>
            <a:endParaRPr b="1" sz="1700">
              <a:solidFill>
                <a:srgbClr val="00E1C6"/>
              </a:solidFill>
              <a:latin typeface="Saira Semi Condensed"/>
              <a:ea typeface="Saira Semi Condensed"/>
              <a:cs typeface="Saira Semi Condensed"/>
              <a:sym typeface="Saira Semi Condensed"/>
            </a:endParaRPr>
          </a:p>
          <a:p>
            <a:pPr indent="-203200" lvl="0" marL="285750" rtl="0" algn="l">
              <a:spcBef>
                <a:spcPts val="1000"/>
              </a:spcBef>
              <a:spcAft>
                <a:spcPts val="0"/>
              </a:spcAft>
              <a:buClr>
                <a:srgbClr val="FFFFFF"/>
              </a:buClr>
              <a:buSzPts val="1400"/>
              <a:buAutoNum type="arabicPeriod"/>
            </a:pPr>
            <a:r>
              <a:rPr lang="en">
                <a:solidFill>
                  <a:srgbClr val="FFFFFF"/>
                </a:solidFill>
              </a:rPr>
              <a:t>Due to time constraints, having prior experience with the language, was an advantage</a:t>
            </a:r>
            <a:r>
              <a:rPr lang="en">
                <a:solidFill>
                  <a:srgbClr val="FFFFFF"/>
                </a:solidFill>
              </a:rPr>
              <a:t>.</a:t>
            </a:r>
            <a:endParaRPr>
              <a:solidFill>
                <a:srgbClr val="FFFFFF"/>
              </a:solidFill>
            </a:endParaRPr>
          </a:p>
          <a:p>
            <a:pPr indent="-203200" lvl="0" marL="285750" rtl="0" algn="l">
              <a:spcBef>
                <a:spcPts val="1000"/>
              </a:spcBef>
              <a:spcAft>
                <a:spcPts val="0"/>
              </a:spcAft>
              <a:buClr>
                <a:srgbClr val="FFFFFF"/>
              </a:buClr>
              <a:buSzPts val="1400"/>
              <a:buAutoNum type="arabicPeriod"/>
            </a:pPr>
            <a:r>
              <a:rPr lang="en">
                <a:solidFill>
                  <a:srgbClr val="FFFFFF"/>
                </a:solidFill>
              </a:rPr>
              <a:t>It is relatively easy to understand, and is well documented.</a:t>
            </a:r>
            <a:endParaRPr>
              <a:solidFill>
                <a:srgbClr val="FFFFFF"/>
              </a:solidFill>
            </a:endParaRPr>
          </a:p>
          <a:p>
            <a:pPr indent="0" lvl="0" marL="0" rtl="0" algn="l">
              <a:spcBef>
                <a:spcPts val="1000"/>
              </a:spcBef>
              <a:spcAft>
                <a:spcPts val="1000"/>
              </a:spcAft>
              <a:buNone/>
            </a:pPr>
            <a:r>
              <a:t/>
            </a:r>
            <a:endParaRPr>
              <a:solidFill>
                <a:srgbClr val="FFFFFF"/>
              </a:solidFill>
            </a:endParaRPr>
          </a:p>
        </p:txBody>
      </p:sp>
      <p:sp>
        <p:nvSpPr>
          <p:cNvPr id="517" name="Google Shape;517;p28"/>
          <p:cNvSpPr txBox="1"/>
          <p:nvPr>
            <p:ph idx="4294967295" type="body"/>
          </p:nvPr>
        </p:nvSpPr>
        <p:spPr>
          <a:xfrm>
            <a:off x="1334450" y="615300"/>
            <a:ext cx="64752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69138"/>
                </a:solidFill>
                <a:latin typeface="Nixie One"/>
                <a:ea typeface="Nixie One"/>
                <a:cs typeface="Nixie One"/>
                <a:sym typeface="Nixie One"/>
              </a:rPr>
              <a:t>REASONS:</a:t>
            </a:r>
            <a:endParaRPr b="1">
              <a:latin typeface="Nixie One"/>
              <a:ea typeface="Nixie One"/>
              <a:cs typeface="Nixie One"/>
              <a:sym typeface="Nixie One"/>
            </a:endParaRPr>
          </a:p>
          <a:p>
            <a:pPr indent="0" lvl="0" marL="0" rtl="0" algn="l">
              <a:spcBef>
                <a:spcPts val="600"/>
              </a:spcBef>
              <a:spcAft>
                <a:spcPts val="0"/>
              </a:spcAft>
              <a:buNone/>
            </a:pPr>
            <a:r>
              <a:t/>
            </a:r>
            <a:endParaRPr sz="1400">
              <a:latin typeface="Nixie One"/>
              <a:ea typeface="Nixie One"/>
              <a:cs typeface="Nixie One"/>
              <a:sym typeface="Nixie One"/>
            </a:endParaRPr>
          </a:p>
        </p:txBody>
      </p:sp>
      <p:sp>
        <p:nvSpPr>
          <p:cNvPr id="518" name="Google Shape;518;p28"/>
          <p:cNvSpPr txBox="1"/>
          <p:nvPr>
            <p:ph idx="4294967295" type="body"/>
          </p:nvPr>
        </p:nvSpPr>
        <p:spPr>
          <a:xfrm>
            <a:off x="1334450" y="2642875"/>
            <a:ext cx="6475200" cy="20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E1C6"/>
                </a:solidFill>
                <a:latin typeface="Saira Semi Condensed"/>
                <a:ea typeface="Saira Semi Condensed"/>
                <a:cs typeface="Saira Semi Condensed"/>
                <a:sym typeface="Saira Semi Condensed"/>
              </a:rPr>
              <a:t>FOR CHOOSING NODEJS:</a:t>
            </a:r>
            <a:endParaRPr b="1" sz="1700">
              <a:solidFill>
                <a:srgbClr val="00E1C6"/>
              </a:solidFill>
              <a:latin typeface="Saira Semi Condensed"/>
              <a:ea typeface="Saira Semi Condensed"/>
              <a:cs typeface="Saira Semi Condensed"/>
              <a:sym typeface="Saira Semi Condensed"/>
            </a:endParaRPr>
          </a:p>
          <a:p>
            <a:pPr indent="-203200" lvl="0" marL="285750" rtl="0" algn="l">
              <a:spcBef>
                <a:spcPts val="1000"/>
              </a:spcBef>
              <a:spcAft>
                <a:spcPts val="0"/>
              </a:spcAft>
              <a:buClr>
                <a:srgbClr val="FFFFFF"/>
              </a:buClr>
              <a:buSzPts val="1400"/>
              <a:buAutoNum type="arabicPeriod"/>
            </a:pPr>
            <a:r>
              <a:rPr lang="en">
                <a:solidFill>
                  <a:srgbClr val="FFFFFF"/>
                </a:solidFill>
              </a:rPr>
              <a:t>Very robust with extensive npm packages that are useful for handling some of the Protocols core requirements.</a:t>
            </a:r>
            <a:endParaRPr>
              <a:solidFill>
                <a:srgbClr val="FFFFFF"/>
              </a:solidFill>
            </a:endParaRPr>
          </a:p>
          <a:p>
            <a:pPr indent="-203200" lvl="0" marL="285750" rtl="0" algn="l">
              <a:spcBef>
                <a:spcPts val="1000"/>
              </a:spcBef>
              <a:spcAft>
                <a:spcPts val="0"/>
              </a:spcAft>
              <a:buClr>
                <a:srgbClr val="FFFFFF"/>
              </a:buClr>
              <a:buSzPts val="1400"/>
              <a:buAutoNum type="arabicPeriod"/>
            </a:pPr>
            <a:r>
              <a:rPr lang="en">
                <a:solidFill>
                  <a:srgbClr val="FFFFFF"/>
                </a:solidFill>
              </a:rPr>
              <a:t>Made creating a restful API service, easy and intuitive because of node libraries like express</a:t>
            </a:r>
            <a:endParaRPr>
              <a:solidFill>
                <a:srgbClr val="FFFFFF"/>
              </a:solidFill>
            </a:endParaRPr>
          </a:p>
          <a:p>
            <a:pPr indent="-203200" lvl="0" marL="285750" rtl="0" algn="l">
              <a:spcBef>
                <a:spcPts val="1000"/>
              </a:spcBef>
              <a:spcAft>
                <a:spcPts val="1000"/>
              </a:spcAft>
              <a:buClr>
                <a:srgbClr val="FFFFFF"/>
              </a:buClr>
              <a:buSzPts val="1400"/>
              <a:buAutoNum type="arabicPeriod"/>
            </a:pPr>
            <a:r>
              <a:rPr lang="en">
                <a:solidFill>
                  <a:srgbClr val="FFFFFF"/>
                </a:solidFill>
              </a:rPr>
              <a:t>We needed a seperate server dedicated to running a single heavy process that is isolated from the rest of the application.</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9"/>
          <p:cNvSpPr txBox="1"/>
          <p:nvPr>
            <p:ph type="ctrTitle"/>
          </p:nvPr>
        </p:nvSpPr>
        <p:spPr>
          <a:xfrm>
            <a:off x="-1311025" y="762000"/>
            <a:ext cx="5638800" cy="262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600">
                <a:solidFill>
                  <a:srgbClr val="FFFFFF"/>
                </a:solidFill>
              </a:rPr>
              <a:t>Internet</a:t>
            </a:r>
            <a:endParaRPr sz="4600">
              <a:solidFill>
                <a:srgbClr val="FFFFFF"/>
              </a:solidFill>
            </a:endParaRPr>
          </a:p>
          <a:p>
            <a:pPr indent="0" lvl="0" marL="0" rtl="0" algn="r">
              <a:spcBef>
                <a:spcPts val="0"/>
              </a:spcBef>
              <a:spcAft>
                <a:spcPts val="0"/>
              </a:spcAft>
              <a:buNone/>
            </a:pPr>
            <a:r>
              <a:rPr lang="en" sz="4600">
                <a:solidFill>
                  <a:srgbClr val="FFFFFF"/>
                </a:solidFill>
              </a:rPr>
              <a:t>Protocols</a:t>
            </a:r>
            <a:endParaRPr sz="4600">
              <a:solidFill>
                <a:srgbClr val="FFFFFF"/>
              </a:solidFill>
            </a:endParaRPr>
          </a:p>
        </p:txBody>
      </p:sp>
      <p:sp>
        <p:nvSpPr>
          <p:cNvPr id="524" name="Google Shape;524;p29"/>
          <p:cNvSpPr txBox="1"/>
          <p:nvPr/>
        </p:nvSpPr>
        <p:spPr>
          <a:xfrm>
            <a:off x="5050600" y="2398175"/>
            <a:ext cx="3000000" cy="25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aira SemiCondensed Light"/>
                <a:ea typeface="Saira SemiCondensed Light"/>
                <a:cs typeface="Saira SemiCondensed Light"/>
                <a:sym typeface="Saira SemiCondensed Light"/>
              </a:rPr>
              <a:t>Data being sent through the internet is divided into smaller pieces called packets. So IP are set of rules, for routing and addressing packets of data, so that they can travel across networks and arrive at the correct destination.</a:t>
            </a:r>
            <a:endParaRPr sz="1800">
              <a:solidFill>
                <a:schemeClr val="dk1"/>
              </a:solidFill>
              <a:latin typeface="Saira SemiCondensed Light"/>
              <a:ea typeface="Saira SemiCondensed Light"/>
              <a:cs typeface="Saira SemiCondensed Light"/>
              <a:sym typeface="Saira SemiCondensed Light"/>
            </a:endParaRPr>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p:txBody>
      </p:sp>
      <p:cxnSp>
        <p:nvCxnSpPr>
          <p:cNvPr id="525" name="Google Shape;525;p29"/>
          <p:cNvCxnSpPr/>
          <p:nvPr/>
        </p:nvCxnSpPr>
        <p:spPr>
          <a:xfrm>
            <a:off x="4888700" y="2452700"/>
            <a:ext cx="0" cy="2250300"/>
          </a:xfrm>
          <a:prstGeom prst="straightConnector1">
            <a:avLst/>
          </a:prstGeom>
          <a:noFill/>
          <a:ln cap="flat" cmpd="sng" w="28575">
            <a:solidFill>
              <a:srgbClr val="E69138"/>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aphicFrame>
        <p:nvGraphicFramePr>
          <p:cNvPr id="530" name="Google Shape;530;p30"/>
          <p:cNvGraphicFramePr/>
          <p:nvPr/>
        </p:nvGraphicFramePr>
        <p:xfrm>
          <a:off x="1334450" y="1312200"/>
          <a:ext cx="3000000" cy="3000000"/>
        </p:xfrm>
        <a:graphic>
          <a:graphicData uri="http://schemas.openxmlformats.org/drawingml/2006/table">
            <a:tbl>
              <a:tblPr>
                <a:noFill/>
                <a:tableStyleId>{1487AE6E-E4AA-46AF-ACDD-4BE99E61E799}</a:tableStyleId>
              </a:tblPr>
              <a:tblGrid>
                <a:gridCol w="1042150"/>
                <a:gridCol w="2755675"/>
                <a:gridCol w="3017825"/>
              </a:tblGrid>
              <a:tr h="381000">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PROTOCOL</a:t>
                      </a:r>
                      <a:endParaRPr b="1">
                        <a:solidFill>
                          <a:srgbClr val="00E1C6"/>
                        </a:solidFill>
                        <a:latin typeface="Saira Semi Condensed"/>
                        <a:ea typeface="Saira Semi Condensed"/>
                        <a:cs typeface="Saira Semi Condensed"/>
                        <a:sym typeface="Saira Semi Condensed"/>
                      </a:endParaRPr>
                    </a:p>
                  </a:txBody>
                  <a:tcPr marT="91425" marB="91425" marR="91425" marL="91425"/>
                </a:tc>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ADVANTAGES</a:t>
                      </a:r>
                      <a:endParaRPr b="1">
                        <a:solidFill>
                          <a:srgbClr val="00E1C6"/>
                        </a:solidFill>
                        <a:latin typeface="Saira Semi Condensed"/>
                        <a:ea typeface="Saira Semi Condensed"/>
                        <a:cs typeface="Saira Semi Condensed"/>
                        <a:sym typeface="Saira Semi Condensed"/>
                      </a:endParaRPr>
                    </a:p>
                  </a:txBody>
                  <a:tcPr marT="91425" marB="91425" marR="91425" marL="91425"/>
                </a:tc>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DISADVANTAGES</a:t>
                      </a:r>
                      <a:endParaRPr b="1">
                        <a:solidFill>
                          <a:srgbClr val="00E1C6"/>
                        </a:solidFill>
                        <a:latin typeface="Saira Semi Condensed"/>
                        <a:ea typeface="Saira Semi Condensed"/>
                        <a:cs typeface="Saira Semi Condensed"/>
                        <a:sym typeface="Saira Semi Condensed"/>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Saira Semi Condensed"/>
                          <a:ea typeface="Saira Semi Condensed"/>
                          <a:cs typeface="Saira Semi Condensed"/>
                          <a:sym typeface="Saira Semi Condensed"/>
                        </a:rPr>
                        <a:t>TCP/IP</a:t>
                      </a:r>
                      <a:endParaRPr>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Error-free Data Transmission</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150">
                          <a:solidFill>
                            <a:srgbClr val="FFFFFF"/>
                          </a:solidFill>
                          <a:latin typeface="Muli"/>
                          <a:ea typeface="Muli"/>
                          <a:cs typeface="Muli"/>
                          <a:sym typeface="Muli"/>
                        </a:rPr>
                        <a:t>Makes each device identifiable over the network, by assigning IP addresses</a:t>
                      </a:r>
                      <a:endParaRPr sz="1200">
                        <a:solidFill>
                          <a:srgbClr val="FFFFFF"/>
                        </a:solidFill>
                        <a:latin typeface="Muli"/>
                        <a:ea typeface="Muli"/>
                        <a:cs typeface="Muli"/>
                        <a:sym typeface="Muli"/>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Fails to represent any other protocol stack either that TCP/IP</a:t>
                      </a:r>
                      <a:endParaRPr sz="1200">
                        <a:solidFill>
                          <a:srgbClr val="FFFFFF"/>
                        </a:solidFill>
                        <a:latin typeface="Muli"/>
                        <a:ea typeface="Muli"/>
                        <a:cs typeface="Muli"/>
                        <a:sym typeface="Muli"/>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Saira Semi Condensed"/>
                          <a:ea typeface="Saira Semi Condensed"/>
                          <a:cs typeface="Saira Semi Condensed"/>
                          <a:sym typeface="Saira Semi Condensed"/>
                        </a:rPr>
                        <a:t>UDP</a:t>
                      </a:r>
                      <a:endParaRPr>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Establishes connectionless service</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Uses smaller packet sizes</a:t>
                      </a:r>
                      <a:endParaRPr sz="1200">
                        <a:solidFill>
                          <a:srgbClr val="FFFFFF"/>
                        </a:solidFill>
                        <a:latin typeface="Muli"/>
                        <a:ea typeface="Muli"/>
                        <a:cs typeface="Muli"/>
                        <a:sym typeface="Muli"/>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Unreliable</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No flow control, or acknowledgement for received data</a:t>
                      </a:r>
                      <a:endParaRPr sz="1200">
                        <a:solidFill>
                          <a:srgbClr val="FFFFFF"/>
                        </a:solidFill>
                        <a:latin typeface="Muli"/>
                        <a:ea typeface="Muli"/>
                        <a:cs typeface="Muli"/>
                        <a:sym typeface="Muli"/>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Saira Semi Condensed"/>
                          <a:ea typeface="Saira Semi Condensed"/>
                          <a:cs typeface="Saira Semi Condensed"/>
                          <a:sym typeface="Saira Semi Condensed"/>
                        </a:rPr>
                        <a:t>P2P - torrent</a:t>
                      </a:r>
                      <a:endParaRPr>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Highly efficient</a:t>
                      </a:r>
                      <a:endParaRPr sz="1200">
                        <a:solidFill>
                          <a:srgbClr val="FFFFFF"/>
                        </a:solidFill>
                        <a:latin typeface="Muli"/>
                        <a:ea typeface="Muli"/>
                        <a:cs typeface="Muli"/>
                        <a:sym typeface="Muli"/>
                      </a:endParaRPr>
                    </a:p>
                    <a:p>
                      <a:pPr indent="-203200" lvl="0" marL="171450" rtl="0" algn="l">
                        <a:spcBef>
                          <a:spcPts val="0"/>
                        </a:spcBef>
                        <a:spcAft>
                          <a:spcPts val="0"/>
                        </a:spcAft>
                        <a:buClr>
                          <a:srgbClr val="FFFFFF"/>
                        </a:buClr>
                        <a:buSzPts val="1400"/>
                        <a:buFont typeface="Muli"/>
                        <a:buChar char="●"/>
                      </a:pPr>
                      <a:r>
                        <a:rPr lang="en" sz="1200">
                          <a:solidFill>
                            <a:srgbClr val="FFFFFF"/>
                          </a:solidFill>
                          <a:latin typeface="Muli"/>
                          <a:ea typeface="Muli"/>
                          <a:cs typeface="Muli"/>
                          <a:sym typeface="Muli"/>
                        </a:rPr>
                        <a:t>Ability to download and upload large files in a shorter amount of time</a:t>
                      </a:r>
                      <a:endParaRPr>
                        <a:solidFill>
                          <a:srgbClr val="FFFFFF"/>
                        </a:solidFill>
                        <a:latin typeface="Muli"/>
                        <a:ea typeface="Muli"/>
                        <a:cs typeface="Muli"/>
                        <a:sym typeface="Muli"/>
                      </a:endParaRPr>
                    </a:p>
                  </a:txBody>
                  <a:tcPr marT="91425" marB="91425" marR="91425" marL="91425"/>
                </a:tc>
                <a:tc>
                  <a:txBody>
                    <a:bodyPr/>
                    <a:lstStyle/>
                    <a:p>
                      <a:pPr indent="-203200" lvl="0" marL="171450" rtl="0" algn="l">
                        <a:spcBef>
                          <a:spcPts val="0"/>
                        </a:spcBef>
                        <a:spcAft>
                          <a:spcPts val="0"/>
                        </a:spcAft>
                        <a:buClr>
                          <a:srgbClr val="FFFFFF"/>
                        </a:buClr>
                        <a:buSzPts val="1400"/>
                        <a:buFont typeface="Muli"/>
                        <a:buChar char="●"/>
                      </a:pPr>
                      <a:r>
                        <a:rPr lang="en" sz="1200">
                          <a:solidFill>
                            <a:srgbClr val="FFFFFF"/>
                          </a:solidFill>
                          <a:latin typeface="Muli"/>
                          <a:ea typeface="Muli"/>
                          <a:cs typeface="Muli"/>
                          <a:sym typeface="Muli"/>
                        </a:rPr>
                        <a:t>Old or unpopular files are hard to find</a:t>
                      </a:r>
                      <a:endParaRPr sz="1200">
                        <a:solidFill>
                          <a:srgbClr val="FFFFFF"/>
                        </a:solidFill>
                        <a:latin typeface="Muli"/>
                        <a:ea typeface="Muli"/>
                        <a:cs typeface="Muli"/>
                        <a:sym typeface="Muli"/>
                      </a:endParaRPr>
                    </a:p>
                    <a:p>
                      <a:pPr indent="-190500" lvl="0" marL="171450" rtl="0" algn="l">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Consumes computer resources.</a:t>
                      </a:r>
                      <a:endParaRPr sz="1200">
                        <a:solidFill>
                          <a:srgbClr val="FFFFFF"/>
                        </a:solidFill>
                        <a:latin typeface="Muli"/>
                        <a:ea typeface="Muli"/>
                        <a:cs typeface="Muli"/>
                        <a:sym typeface="Muli"/>
                      </a:endParaRPr>
                    </a:p>
                  </a:txBody>
                  <a:tcPr marT="91425" marB="91425" marR="91425" marL="91425"/>
                </a:tc>
              </a:tr>
            </a:tbl>
          </a:graphicData>
        </a:graphic>
      </p:graphicFrame>
      <p:sp>
        <p:nvSpPr>
          <p:cNvPr id="531" name="Google Shape;531;p30"/>
          <p:cNvSpPr txBox="1"/>
          <p:nvPr>
            <p:ph idx="4294967295" type="body"/>
          </p:nvPr>
        </p:nvSpPr>
        <p:spPr>
          <a:xfrm>
            <a:off x="1334450" y="615300"/>
            <a:ext cx="64752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69138"/>
                </a:solidFill>
                <a:latin typeface="Nixie One"/>
                <a:ea typeface="Nixie One"/>
                <a:cs typeface="Nixie One"/>
                <a:sym typeface="Nixie One"/>
              </a:rPr>
              <a:t>TYPES:</a:t>
            </a:r>
            <a:endParaRPr b="1">
              <a:latin typeface="Nixie One"/>
              <a:ea typeface="Nixie One"/>
              <a:cs typeface="Nixie One"/>
              <a:sym typeface="Nixie One"/>
            </a:endParaRPr>
          </a:p>
          <a:p>
            <a:pPr indent="0" lvl="0" marL="0" rtl="0" algn="l">
              <a:spcBef>
                <a:spcPts val="600"/>
              </a:spcBef>
              <a:spcAft>
                <a:spcPts val="0"/>
              </a:spcAft>
              <a:buNone/>
            </a:pPr>
            <a:r>
              <a:t/>
            </a:r>
            <a:endParaRPr sz="1400">
              <a:latin typeface="Nixie One"/>
              <a:ea typeface="Nixie One"/>
              <a:cs typeface="Nixie One"/>
              <a:sym typeface="Nixie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1"/>
          <p:cNvSpPr txBox="1"/>
          <p:nvPr>
            <p:ph idx="4294967295" type="body"/>
          </p:nvPr>
        </p:nvSpPr>
        <p:spPr>
          <a:xfrm>
            <a:off x="1334450" y="1428350"/>
            <a:ext cx="6475200" cy="15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E1C6"/>
                </a:solidFill>
                <a:latin typeface="Saira Semi Condensed"/>
                <a:ea typeface="Saira Semi Condensed"/>
                <a:cs typeface="Saira Semi Condensed"/>
                <a:sym typeface="Saira Semi Condensed"/>
              </a:rPr>
              <a:t>FOR CHOOSING P2P - TORRENT PROTOCOL:</a:t>
            </a:r>
            <a:endParaRPr b="1" sz="1700">
              <a:solidFill>
                <a:srgbClr val="00E1C6"/>
              </a:solidFill>
              <a:latin typeface="Saira Semi Condensed"/>
              <a:ea typeface="Saira Semi Condensed"/>
              <a:cs typeface="Saira Semi Condensed"/>
              <a:sym typeface="Saira Semi Condensed"/>
            </a:endParaRPr>
          </a:p>
          <a:p>
            <a:pPr indent="-203200" lvl="0" marL="285750" rtl="0" algn="l">
              <a:spcBef>
                <a:spcPts val="1000"/>
              </a:spcBef>
              <a:spcAft>
                <a:spcPts val="0"/>
              </a:spcAft>
              <a:buClr>
                <a:srgbClr val="FFFFFF"/>
              </a:buClr>
              <a:buSzPts val="1400"/>
              <a:buAutoNum type="arabicPeriod"/>
            </a:pPr>
            <a:r>
              <a:rPr lang="en">
                <a:solidFill>
                  <a:srgbClr val="FFFFFF"/>
                </a:solidFill>
              </a:rPr>
              <a:t>The project design requires the use of this protocol.</a:t>
            </a:r>
            <a:endParaRPr>
              <a:solidFill>
                <a:srgbClr val="FFFFFF"/>
              </a:solidFill>
            </a:endParaRPr>
          </a:p>
          <a:p>
            <a:pPr indent="-203200" lvl="0" marL="285750" rtl="0" algn="l">
              <a:spcBef>
                <a:spcPts val="1000"/>
              </a:spcBef>
              <a:spcAft>
                <a:spcPts val="0"/>
              </a:spcAft>
              <a:buClr>
                <a:srgbClr val="FFFFFF"/>
              </a:buClr>
              <a:buSzPts val="1400"/>
              <a:buAutoNum type="arabicPeriod"/>
            </a:pPr>
            <a:r>
              <a:rPr lang="en">
                <a:solidFill>
                  <a:srgbClr val="FFFFFF"/>
                </a:solidFill>
              </a:rPr>
              <a:t>It is relatively easy to understand, and is well documented.</a:t>
            </a:r>
            <a:endParaRPr>
              <a:solidFill>
                <a:srgbClr val="FFFFFF"/>
              </a:solidFill>
            </a:endParaRPr>
          </a:p>
          <a:p>
            <a:pPr indent="-203200" lvl="0" marL="285750" rtl="0" algn="l">
              <a:spcBef>
                <a:spcPts val="1000"/>
              </a:spcBef>
              <a:spcAft>
                <a:spcPts val="1000"/>
              </a:spcAft>
              <a:buClr>
                <a:srgbClr val="FFFFFF"/>
              </a:buClr>
              <a:buSzPts val="1400"/>
              <a:buAutoNum type="arabicPeriod"/>
            </a:pPr>
            <a:r>
              <a:rPr lang="en">
                <a:solidFill>
                  <a:srgbClr val="FFFFFF"/>
                </a:solidFill>
              </a:rPr>
              <a:t>This is one of the most efficient P2P protocols available for streaming media, and it is widely used.</a:t>
            </a:r>
            <a:endParaRPr>
              <a:solidFill>
                <a:srgbClr val="FFFFFF"/>
              </a:solidFill>
            </a:endParaRPr>
          </a:p>
        </p:txBody>
      </p:sp>
      <p:sp>
        <p:nvSpPr>
          <p:cNvPr id="537" name="Google Shape;537;p31"/>
          <p:cNvSpPr txBox="1"/>
          <p:nvPr>
            <p:ph idx="4294967295" type="body"/>
          </p:nvPr>
        </p:nvSpPr>
        <p:spPr>
          <a:xfrm>
            <a:off x="1334450" y="615300"/>
            <a:ext cx="64752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69138"/>
                </a:solidFill>
                <a:latin typeface="Nixie One"/>
                <a:ea typeface="Nixie One"/>
                <a:cs typeface="Nixie One"/>
                <a:sym typeface="Nixie One"/>
              </a:rPr>
              <a:t>REASONS</a:t>
            </a:r>
            <a:r>
              <a:rPr b="1" lang="en" sz="3500">
                <a:solidFill>
                  <a:srgbClr val="E69138"/>
                </a:solidFill>
                <a:latin typeface="Nixie One"/>
                <a:ea typeface="Nixie One"/>
                <a:cs typeface="Nixie One"/>
                <a:sym typeface="Nixie One"/>
              </a:rPr>
              <a:t>:</a:t>
            </a:r>
            <a:endParaRPr b="1">
              <a:latin typeface="Nixie One"/>
              <a:ea typeface="Nixie One"/>
              <a:cs typeface="Nixie One"/>
              <a:sym typeface="Nixie One"/>
            </a:endParaRPr>
          </a:p>
          <a:p>
            <a:pPr indent="0" lvl="0" marL="0" rtl="0" algn="l">
              <a:spcBef>
                <a:spcPts val="600"/>
              </a:spcBef>
              <a:spcAft>
                <a:spcPts val="0"/>
              </a:spcAft>
              <a:buNone/>
            </a:pPr>
            <a:r>
              <a:t/>
            </a:r>
            <a:endParaRPr sz="1400">
              <a:latin typeface="Nixie One"/>
              <a:ea typeface="Nixie One"/>
              <a:cs typeface="Nixie One"/>
              <a:sym typeface="Nixie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4"/>
          <p:cNvSpPr txBox="1"/>
          <p:nvPr>
            <p:ph type="ctrTitle"/>
          </p:nvPr>
        </p:nvSpPr>
        <p:spPr>
          <a:xfrm>
            <a:off x="1752650" y="294175"/>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MEET THE TEAM</a:t>
            </a:r>
            <a:endParaRPr b="1" sz="3500">
              <a:solidFill>
                <a:srgbClr val="E69138"/>
              </a:solidFill>
            </a:endParaRPr>
          </a:p>
        </p:txBody>
      </p:sp>
      <p:sp>
        <p:nvSpPr>
          <p:cNvPr id="414" name="Google Shape;414;p14"/>
          <p:cNvSpPr txBox="1"/>
          <p:nvPr>
            <p:ph idx="4294967295" type="body"/>
          </p:nvPr>
        </p:nvSpPr>
        <p:spPr>
          <a:xfrm>
            <a:off x="3560450" y="1892825"/>
            <a:ext cx="3831000" cy="2205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accent2"/>
              </a:buClr>
              <a:buSzPts val="1800"/>
              <a:buChar char="◇"/>
            </a:pPr>
            <a:r>
              <a:rPr b="1" lang="en" sz="1800">
                <a:solidFill>
                  <a:srgbClr val="FFFFFF"/>
                </a:solidFill>
              </a:rPr>
              <a:t>Chanel Letinić </a:t>
            </a:r>
            <a:r>
              <a:rPr b="1" lang="en" sz="1800">
                <a:solidFill>
                  <a:srgbClr val="00E1D2"/>
                </a:solidFill>
              </a:rPr>
              <a:t>← M</a:t>
            </a:r>
            <a:r>
              <a:rPr b="1" lang="en" sz="1800">
                <a:solidFill>
                  <a:srgbClr val="00E1D2"/>
                </a:solidFill>
              </a:rPr>
              <a:t>E</a:t>
            </a:r>
            <a:r>
              <a:rPr b="1" lang="en" sz="1800">
                <a:solidFill>
                  <a:srgbClr val="00E1D2"/>
                </a:solidFill>
              </a:rPr>
              <a:t> </a:t>
            </a:r>
            <a:endParaRPr b="1" sz="1800">
              <a:solidFill>
                <a:srgbClr val="00E1D2"/>
              </a:solidFill>
            </a:endParaRPr>
          </a:p>
          <a:p>
            <a:pPr indent="-342900" lvl="0" marL="457200" rtl="0" algn="l">
              <a:spcBef>
                <a:spcPts val="0"/>
              </a:spcBef>
              <a:spcAft>
                <a:spcPts val="0"/>
              </a:spcAft>
              <a:buClr>
                <a:schemeClr val="accent2"/>
              </a:buClr>
              <a:buSzPts val="1800"/>
              <a:buChar char="◇"/>
            </a:pPr>
            <a:r>
              <a:rPr b="1" lang="en" sz="1800">
                <a:solidFill>
                  <a:schemeClr val="dk1"/>
                </a:solidFill>
              </a:rPr>
              <a:t>Takalani Madau</a:t>
            </a:r>
            <a:endParaRPr b="1" sz="1800">
              <a:solidFill>
                <a:schemeClr val="dk1"/>
              </a:solidFill>
            </a:endParaRPr>
          </a:p>
          <a:p>
            <a:pPr indent="-342900" lvl="0" marL="457200" rtl="0" algn="l">
              <a:spcBef>
                <a:spcPts val="0"/>
              </a:spcBef>
              <a:spcAft>
                <a:spcPts val="0"/>
              </a:spcAft>
              <a:buClr>
                <a:schemeClr val="accent2"/>
              </a:buClr>
              <a:buSzPts val="1800"/>
              <a:buChar char="◇"/>
            </a:pPr>
            <a:r>
              <a:rPr b="1" lang="en" sz="1800">
                <a:solidFill>
                  <a:schemeClr val="dk1"/>
                </a:solidFill>
              </a:rPr>
              <a:t>Simbiso Marwise</a:t>
            </a:r>
            <a:endParaRPr b="1" sz="1800">
              <a:solidFill>
                <a:schemeClr val="dk1"/>
              </a:solidFill>
            </a:endParaRPr>
          </a:p>
          <a:p>
            <a:pPr indent="-342900" lvl="0" marL="457200" rtl="0" algn="l">
              <a:spcBef>
                <a:spcPts val="0"/>
              </a:spcBef>
              <a:spcAft>
                <a:spcPts val="0"/>
              </a:spcAft>
              <a:buClr>
                <a:schemeClr val="accent2"/>
              </a:buClr>
              <a:buSzPts val="1800"/>
              <a:buChar char="◇"/>
            </a:pPr>
            <a:r>
              <a:rPr b="1" lang="en" sz="1800">
                <a:solidFill>
                  <a:schemeClr val="dk1"/>
                </a:solidFill>
              </a:rPr>
              <a:t>Banele Mkhize</a:t>
            </a:r>
            <a:endParaRPr b="1" sz="1800">
              <a:solidFill>
                <a:schemeClr val="dk1"/>
              </a:solidFill>
            </a:endParaRPr>
          </a:p>
          <a:p>
            <a:pPr indent="-342900" lvl="0" marL="457200" rtl="0" algn="l">
              <a:spcBef>
                <a:spcPts val="0"/>
              </a:spcBef>
              <a:spcAft>
                <a:spcPts val="0"/>
              </a:spcAft>
              <a:buClr>
                <a:schemeClr val="accent2"/>
              </a:buClr>
              <a:buSzPts val="1800"/>
              <a:buChar char="◇"/>
            </a:pPr>
            <a:r>
              <a:rPr b="1" lang="en" sz="1800">
                <a:solidFill>
                  <a:srgbClr val="FFFFFF"/>
                </a:solidFill>
              </a:rPr>
              <a:t>Pholosho (Dante) Motala</a:t>
            </a:r>
            <a:endParaRPr b="1"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2"/>
          <p:cNvSpPr txBox="1"/>
          <p:nvPr>
            <p:ph type="ctrTitle"/>
          </p:nvPr>
        </p:nvSpPr>
        <p:spPr>
          <a:xfrm>
            <a:off x="-1219200" y="659600"/>
            <a:ext cx="5638800" cy="262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600">
                <a:solidFill>
                  <a:srgbClr val="FFFFFF"/>
                </a:solidFill>
              </a:rPr>
              <a:t>Web </a:t>
            </a:r>
            <a:r>
              <a:rPr lang="en" sz="4600">
                <a:solidFill>
                  <a:srgbClr val="FFFFFF"/>
                </a:solidFill>
              </a:rPr>
              <a:t>APIs</a:t>
            </a:r>
            <a:endParaRPr sz="4600">
              <a:solidFill>
                <a:srgbClr val="FFFFFF"/>
              </a:solidFill>
            </a:endParaRPr>
          </a:p>
        </p:txBody>
      </p:sp>
      <p:sp>
        <p:nvSpPr>
          <p:cNvPr id="543" name="Google Shape;543;p32"/>
          <p:cNvSpPr txBox="1"/>
          <p:nvPr/>
        </p:nvSpPr>
        <p:spPr>
          <a:xfrm>
            <a:off x="5050600" y="2388050"/>
            <a:ext cx="3000000" cy="2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Muli"/>
                <a:ea typeface="Muli"/>
                <a:cs typeface="Muli"/>
                <a:sym typeface="Muli"/>
              </a:rPr>
              <a:t>An Application programming Interface over the web which can be accessed using HTTP protocol.</a:t>
            </a:r>
            <a:endParaRPr sz="1300">
              <a:solidFill>
                <a:srgbClr val="FFFFFF"/>
              </a:solidFill>
              <a:latin typeface="Muli"/>
              <a:ea typeface="Muli"/>
              <a:cs typeface="Muli"/>
              <a:sym typeface="Muli"/>
            </a:endParaRPr>
          </a:p>
          <a:p>
            <a:pPr indent="0" lvl="0" marL="0" rtl="0" algn="l">
              <a:spcBef>
                <a:spcPts val="0"/>
              </a:spcBef>
              <a:spcAft>
                <a:spcPts val="0"/>
              </a:spcAft>
              <a:buNone/>
            </a:pPr>
            <a:r>
              <a:rPr lang="en" sz="1300">
                <a:solidFill>
                  <a:srgbClr val="FFFFFF"/>
                </a:solidFill>
                <a:latin typeface="Muli"/>
                <a:ea typeface="Muli"/>
                <a:cs typeface="Muli"/>
                <a:sym typeface="Muli"/>
              </a:rPr>
              <a:t>They are typically based on </a:t>
            </a:r>
            <a:r>
              <a:rPr lang="en" sz="1300">
                <a:solidFill>
                  <a:srgbClr val="FFFFFF"/>
                </a:solidFill>
                <a:uFill>
                  <a:noFill/>
                </a:uFill>
                <a:latin typeface="Muli"/>
                <a:ea typeface="Muli"/>
                <a:cs typeface="Muli"/>
                <a:sym typeface="Muli"/>
                <a:hlinkClick r:id="rId3">
                  <a:extLst>
                    <a:ext uri="{A12FA001-AC4F-418D-AE19-62706E023703}">
                      <ahyp:hlinkClr val="tx"/>
                    </a:ext>
                  </a:extLst>
                </a:hlinkClick>
              </a:rPr>
              <a:t>HTTP</a:t>
            </a:r>
            <a:r>
              <a:rPr lang="en" sz="1300">
                <a:solidFill>
                  <a:srgbClr val="FFFFFF"/>
                </a:solidFill>
                <a:latin typeface="Muli"/>
                <a:ea typeface="Muli"/>
                <a:cs typeface="Muli"/>
                <a:sym typeface="Muli"/>
              </a:rPr>
              <a:t> methods such as GET and POST, to access resources via URL-encoded parameters and the use of </a:t>
            </a:r>
            <a:r>
              <a:rPr lang="en" sz="1300">
                <a:solidFill>
                  <a:srgbClr val="FFFFFF"/>
                </a:solidFill>
                <a:uFill>
                  <a:noFill/>
                </a:uFill>
                <a:latin typeface="Muli"/>
                <a:ea typeface="Muli"/>
                <a:cs typeface="Muli"/>
                <a:sym typeface="Muli"/>
                <a:hlinkClick r:id="rId4">
                  <a:extLst>
                    <a:ext uri="{A12FA001-AC4F-418D-AE19-62706E023703}">
                      <ahyp:hlinkClr val="tx"/>
                    </a:ext>
                  </a:extLst>
                </a:hlinkClick>
              </a:rPr>
              <a:t>JSON</a:t>
            </a:r>
            <a:r>
              <a:rPr lang="en" sz="1300">
                <a:solidFill>
                  <a:srgbClr val="FFFFFF"/>
                </a:solidFill>
                <a:latin typeface="Muli"/>
                <a:ea typeface="Muli"/>
                <a:cs typeface="Muli"/>
                <a:sym typeface="Muli"/>
              </a:rPr>
              <a:t> or </a:t>
            </a:r>
            <a:r>
              <a:rPr lang="en" sz="1300">
                <a:solidFill>
                  <a:srgbClr val="FFFFFF"/>
                </a:solidFill>
                <a:uFill>
                  <a:noFill/>
                </a:uFill>
                <a:latin typeface="Muli"/>
                <a:ea typeface="Muli"/>
                <a:cs typeface="Muli"/>
                <a:sym typeface="Muli"/>
                <a:hlinkClick r:id="rId5">
                  <a:extLst>
                    <a:ext uri="{A12FA001-AC4F-418D-AE19-62706E023703}">
                      <ahyp:hlinkClr val="tx"/>
                    </a:ext>
                  </a:extLst>
                </a:hlinkClick>
              </a:rPr>
              <a:t>XML</a:t>
            </a:r>
            <a:r>
              <a:rPr lang="en" sz="1300">
                <a:solidFill>
                  <a:srgbClr val="FFFFFF"/>
                </a:solidFill>
                <a:latin typeface="Muli"/>
                <a:ea typeface="Muli"/>
                <a:cs typeface="Muli"/>
                <a:sym typeface="Muli"/>
              </a:rPr>
              <a:t> to transmit data. Server-side web APIs are interfaces for the outside world to interact with the business logic.</a:t>
            </a:r>
            <a:endParaRPr sz="1300">
              <a:solidFill>
                <a:srgbClr val="FFFFFF"/>
              </a:solidFill>
              <a:latin typeface="Muli"/>
              <a:ea typeface="Muli"/>
              <a:cs typeface="Muli"/>
              <a:sym typeface="Muli"/>
            </a:endParaRPr>
          </a:p>
          <a:p>
            <a:pPr indent="0" lvl="0" marL="0" rtl="0" algn="l">
              <a:spcBef>
                <a:spcPts val="0"/>
              </a:spcBef>
              <a:spcAft>
                <a:spcPts val="0"/>
              </a:spcAft>
              <a:buNone/>
            </a:pPr>
            <a:r>
              <a:t/>
            </a:r>
            <a:endParaRPr sz="1300">
              <a:solidFill>
                <a:srgbClr val="FFFFFF"/>
              </a:solidFill>
              <a:latin typeface="Muli"/>
              <a:ea typeface="Muli"/>
              <a:cs typeface="Muli"/>
              <a:sym typeface="Muli"/>
            </a:endParaRPr>
          </a:p>
          <a:p>
            <a:pPr indent="0" lvl="0" marL="0" rtl="0" algn="l">
              <a:spcBef>
                <a:spcPts val="0"/>
              </a:spcBef>
              <a:spcAft>
                <a:spcPts val="0"/>
              </a:spcAft>
              <a:buNone/>
            </a:pPr>
            <a:r>
              <a:t/>
            </a:r>
            <a:endParaRPr sz="1300">
              <a:solidFill>
                <a:srgbClr val="FFFFFF"/>
              </a:solidFill>
              <a:latin typeface="Muli"/>
              <a:ea typeface="Muli"/>
              <a:cs typeface="Muli"/>
              <a:sym typeface="Muli"/>
            </a:endParaRPr>
          </a:p>
        </p:txBody>
      </p:sp>
      <p:cxnSp>
        <p:nvCxnSpPr>
          <p:cNvPr id="544" name="Google Shape;544;p32"/>
          <p:cNvCxnSpPr/>
          <p:nvPr/>
        </p:nvCxnSpPr>
        <p:spPr>
          <a:xfrm>
            <a:off x="4888700" y="2452700"/>
            <a:ext cx="0" cy="2250300"/>
          </a:xfrm>
          <a:prstGeom prst="straightConnector1">
            <a:avLst/>
          </a:prstGeom>
          <a:noFill/>
          <a:ln cap="flat" cmpd="sng" w="28575">
            <a:solidFill>
              <a:srgbClr val="E69138"/>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3"/>
          <p:cNvSpPr txBox="1"/>
          <p:nvPr>
            <p:ph idx="4294967295" type="body"/>
          </p:nvPr>
        </p:nvSpPr>
        <p:spPr>
          <a:xfrm>
            <a:off x="1334450" y="615300"/>
            <a:ext cx="64752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69138"/>
                </a:solidFill>
                <a:latin typeface="Nixie One"/>
                <a:ea typeface="Nixie One"/>
                <a:cs typeface="Nixie One"/>
                <a:sym typeface="Nixie One"/>
              </a:rPr>
              <a:t>How they work:</a:t>
            </a:r>
            <a:br>
              <a:rPr b="1" lang="en" sz="3500">
                <a:solidFill>
                  <a:srgbClr val="E69138"/>
                </a:solidFill>
                <a:latin typeface="Nixie One"/>
                <a:ea typeface="Nixie One"/>
                <a:cs typeface="Nixie One"/>
                <a:sym typeface="Nixie One"/>
              </a:rPr>
            </a:br>
            <a:r>
              <a:rPr b="1" lang="en" sz="1800">
                <a:solidFill>
                  <a:schemeClr val="accent3"/>
                </a:solidFill>
                <a:latin typeface="Nixie One"/>
                <a:ea typeface="Nixie One"/>
                <a:cs typeface="Nixie One"/>
                <a:sym typeface="Nixie One"/>
              </a:rPr>
              <a:t>(without an API)</a:t>
            </a:r>
            <a:endParaRPr b="1" sz="100">
              <a:solidFill>
                <a:schemeClr val="accent3"/>
              </a:solidFill>
              <a:latin typeface="Nixie One"/>
              <a:ea typeface="Nixie One"/>
              <a:cs typeface="Nixie One"/>
              <a:sym typeface="Nixie One"/>
            </a:endParaRPr>
          </a:p>
          <a:p>
            <a:pPr indent="0" lvl="0" marL="0" rtl="0" algn="l">
              <a:spcBef>
                <a:spcPts val="600"/>
              </a:spcBef>
              <a:spcAft>
                <a:spcPts val="0"/>
              </a:spcAft>
              <a:buNone/>
            </a:pPr>
            <a:r>
              <a:t/>
            </a:r>
            <a:endParaRPr sz="1400">
              <a:latin typeface="Nixie One"/>
              <a:ea typeface="Nixie One"/>
              <a:cs typeface="Nixie One"/>
              <a:sym typeface="Nixie One"/>
            </a:endParaRPr>
          </a:p>
        </p:txBody>
      </p:sp>
      <p:pic>
        <p:nvPicPr>
          <p:cNvPr id="550" name="Google Shape;550;p33"/>
          <p:cNvPicPr preferRelativeResize="0"/>
          <p:nvPr/>
        </p:nvPicPr>
        <p:blipFill>
          <a:blip r:embed="rId3">
            <a:alphaModFix/>
          </a:blip>
          <a:stretch>
            <a:fillRect/>
          </a:stretch>
        </p:blipFill>
        <p:spPr>
          <a:xfrm>
            <a:off x="1776238" y="1675225"/>
            <a:ext cx="5591526" cy="3145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34"/>
          <p:cNvPicPr preferRelativeResize="0"/>
          <p:nvPr/>
        </p:nvPicPr>
        <p:blipFill>
          <a:blip r:embed="rId3">
            <a:alphaModFix/>
          </a:blip>
          <a:stretch>
            <a:fillRect/>
          </a:stretch>
        </p:blipFill>
        <p:spPr>
          <a:xfrm>
            <a:off x="1776288" y="1669925"/>
            <a:ext cx="5591526" cy="3145244"/>
          </a:xfrm>
          <a:prstGeom prst="rect">
            <a:avLst/>
          </a:prstGeom>
          <a:noFill/>
          <a:ln>
            <a:noFill/>
          </a:ln>
        </p:spPr>
      </p:pic>
      <p:sp>
        <p:nvSpPr>
          <p:cNvPr id="556" name="Google Shape;556;p34"/>
          <p:cNvSpPr txBox="1"/>
          <p:nvPr>
            <p:ph idx="4294967295" type="body"/>
          </p:nvPr>
        </p:nvSpPr>
        <p:spPr>
          <a:xfrm>
            <a:off x="1334450" y="615300"/>
            <a:ext cx="64752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69138"/>
                </a:solidFill>
                <a:latin typeface="Nixie One"/>
                <a:ea typeface="Nixie One"/>
                <a:cs typeface="Nixie One"/>
                <a:sym typeface="Nixie One"/>
              </a:rPr>
              <a:t>How they work:</a:t>
            </a:r>
            <a:br>
              <a:rPr b="1" lang="en" sz="3500">
                <a:solidFill>
                  <a:srgbClr val="E69138"/>
                </a:solidFill>
                <a:latin typeface="Nixie One"/>
                <a:ea typeface="Nixie One"/>
                <a:cs typeface="Nixie One"/>
                <a:sym typeface="Nixie One"/>
              </a:rPr>
            </a:br>
            <a:r>
              <a:rPr b="1" lang="en" sz="1800">
                <a:solidFill>
                  <a:schemeClr val="accent3"/>
                </a:solidFill>
                <a:latin typeface="Nixie One"/>
                <a:ea typeface="Nixie One"/>
                <a:cs typeface="Nixie One"/>
                <a:sym typeface="Nixie One"/>
              </a:rPr>
              <a:t>(with an API)</a:t>
            </a:r>
            <a:endParaRPr b="1" sz="100">
              <a:solidFill>
                <a:schemeClr val="accent3"/>
              </a:solidFill>
              <a:latin typeface="Nixie One"/>
              <a:ea typeface="Nixie One"/>
              <a:cs typeface="Nixie One"/>
              <a:sym typeface="Nixie One"/>
            </a:endParaRPr>
          </a:p>
          <a:p>
            <a:pPr indent="0" lvl="0" marL="0" rtl="0" algn="l">
              <a:spcBef>
                <a:spcPts val="600"/>
              </a:spcBef>
              <a:spcAft>
                <a:spcPts val="0"/>
              </a:spcAft>
              <a:buNone/>
            </a:pPr>
            <a:r>
              <a:t/>
            </a:r>
            <a:endParaRPr sz="1400">
              <a:latin typeface="Nixie One"/>
              <a:ea typeface="Nixie One"/>
              <a:cs typeface="Nixie One"/>
              <a:sym typeface="Nixie On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5"/>
          <p:cNvSpPr txBox="1"/>
          <p:nvPr>
            <p:ph idx="4294967295" type="body"/>
          </p:nvPr>
        </p:nvSpPr>
        <p:spPr>
          <a:xfrm>
            <a:off x="1334450" y="615300"/>
            <a:ext cx="64752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69138"/>
                </a:solidFill>
                <a:latin typeface="Nixie One"/>
                <a:ea typeface="Nixie One"/>
                <a:cs typeface="Nixie One"/>
                <a:sym typeface="Nixie One"/>
              </a:rPr>
              <a:t>With that in mind...</a:t>
            </a:r>
            <a:endParaRPr b="1">
              <a:latin typeface="Nixie One"/>
              <a:ea typeface="Nixie One"/>
              <a:cs typeface="Nixie One"/>
              <a:sym typeface="Nixie One"/>
            </a:endParaRPr>
          </a:p>
          <a:p>
            <a:pPr indent="0" lvl="0" marL="0" rtl="0" algn="l">
              <a:spcBef>
                <a:spcPts val="600"/>
              </a:spcBef>
              <a:spcAft>
                <a:spcPts val="0"/>
              </a:spcAft>
              <a:buNone/>
            </a:pPr>
            <a:r>
              <a:t/>
            </a:r>
            <a:endParaRPr sz="1400">
              <a:latin typeface="Nixie One"/>
              <a:ea typeface="Nixie One"/>
              <a:cs typeface="Nixie One"/>
              <a:sym typeface="Nixie One"/>
            </a:endParaRPr>
          </a:p>
        </p:txBody>
      </p:sp>
      <p:sp>
        <p:nvSpPr>
          <p:cNvPr id="562" name="Google Shape;562;p35"/>
          <p:cNvSpPr txBox="1"/>
          <p:nvPr>
            <p:ph idx="4294967295" type="body"/>
          </p:nvPr>
        </p:nvSpPr>
        <p:spPr>
          <a:xfrm>
            <a:off x="3138000" y="4161100"/>
            <a:ext cx="6475200" cy="3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a:solidFill>
                  <a:srgbClr val="E69138"/>
                </a:solidFill>
                <a:latin typeface="Nixie One"/>
                <a:ea typeface="Nixie One"/>
                <a:cs typeface="Nixie One"/>
                <a:sym typeface="Nixie One"/>
              </a:rPr>
              <a:t>...Let’s define it</a:t>
            </a:r>
            <a:endParaRPr b="1">
              <a:latin typeface="Nixie One"/>
              <a:ea typeface="Nixie One"/>
              <a:cs typeface="Nixie One"/>
              <a:sym typeface="Nixie One"/>
            </a:endParaRPr>
          </a:p>
          <a:p>
            <a:pPr indent="0" lvl="0" marL="0" rtl="0" algn="ctr">
              <a:spcBef>
                <a:spcPts val="600"/>
              </a:spcBef>
              <a:spcAft>
                <a:spcPts val="0"/>
              </a:spcAft>
              <a:buNone/>
            </a:pPr>
            <a:r>
              <a:t/>
            </a:r>
            <a:endParaRPr sz="1400">
              <a:latin typeface="Nixie One"/>
              <a:ea typeface="Nixie One"/>
              <a:cs typeface="Nixie One"/>
              <a:sym typeface="Nixie On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6"/>
          <p:cNvSpPr txBox="1"/>
          <p:nvPr>
            <p:ph type="ctrTitle"/>
          </p:nvPr>
        </p:nvSpPr>
        <p:spPr>
          <a:xfrm>
            <a:off x="-930025" y="762000"/>
            <a:ext cx="5638800" cy="262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600">
                <a:solidFill>
                  <a:srgbClr val="FFFFFF"/>
                </a:solidFill>
              </a:rPr>
              <a:t>Fro</a:t>
            </a:r>
            <a:r>
              <a:rPr lang="en" sz="4600">
                <a:solidFill>
                  <a:srgbClr val="FFFFFF"/>
                </a:solidFill>
              </a:rPr>
              <a:t>nt</a:t>
            </a:r>
            <a:r>
              <a:rPr lang="en" sz="4600">
                <a:solidFill>
                  <a:srgbClr val="FFFFFF"/>
                </a:solidFill>
              </a:rPr>
              <a:t>-End</a:t>
            </a:r>
            <a:endParaRPr sz="4600">
              <a:solidFill>
                <a:srgbClr val="FFFFFF"/>
              </a:solidFill>
            </a:endParaRPr>
          </a:p>
          <a:p>
            <a:pPr indent="0" lvl="0" marL="0" rtl="0" algn="r">
              <a:spcBef>
                <a:spcPts val="0"/>
              </a:spcBef>
              <a:spcAft>
                <a:spcPts val="0"/>
              </a:spcAft>
              <a:buNone/>
            </a:pPr>
            <a:r>
              <a:rPr lang="en" sz="4600">
                <a:solidFill>
                  <a:srgbClr val="FFFFFF"/>
                </a:solidFill>
              </a:rPr>
              <a:t>Technologies</a:t>
            </a:r>
            <a:endParaRPr sz="4600">
              <a:solidFill>
                <a:srgbClr val="FFFFFF"/>
              </a:solidFill>
            </a:endParaRPr>
          </a:p>
        </p:txBody>
      </p:sp>
      <p:sp>
        <p:nvSpPr>
          <p:cNvPr id="568" name="Google Shape;568;p36"/>
          <p:cNvSpPr txBox="1"/>
          <p:nvPr/>
        </p:nvSpPr>
        <p:spPr>
          <a:xfrm>
            <a:off x="5050600" y="2398175"/>
            <a:ext cx="3000000" cy="25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aira SemiCondensed Light"/>
                <a:ea typeface="Saira SemiCondensed Light"/>
                <a:cs typeface="Saira SemiCondensed Light"/>
                <a:sym typeface="Saira SemiCondensed Light"/>
              </a:rPr>
              <a:t>These are technologies that are used to develop the user interface of web applications. It focuses on user experience as well as accessibility. These technologies are responsible for the design/look and feel of a web application.</a:t>
            </a:r>
            <a:endParaRPr sz="1900"/>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p:txBody>
      </p:sp>
      <p:cxnSp>
        <p:nvCxnSpPr>
          <p:cNvPr id="569" name="Google Shape;569;p36"/>
          <p:cNvCxnSpPr/>
          <p:nvPr/>
        </p:nvCxnSpPr>
        <p:spPr>
          <a:xfrm>
            <a:off x="4888700" y="2452700"/>
            <a:ext cx="0" cy="2250300"/>
          </a:xfrm>
          <a:prstGeom prst="straightConnector1">
            <a:avLst/>
          </a:prstGeom>
          <a:noFill/>
          <a:ln cap="flat" cmpd="sng" w="28575">
            <a:solidFill>
              <a:srgbClr val="E69138"/>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7"/>
          <p:cNvSpPr txBox="1"/>
          <p:nvPr>
            <p:ph idx="1" type="body"/>
          </p:nvPr>
        </p:nvSpPr>
        <p:spPr>
          <a:xfrm>
            <a:off x="1334450" y="1351100"/>
            <a:ext cx="6475200" cy="9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HTML</a:t>
            </a:r>
            <a:r>
              <a:rPr b="1" lang="en" sz="1600">
                <a:solidFill>
                  <a:srgbClr val="FFFFFF"/>
                </a:solidFill>
                <a:latin typeface="Saira Semi Condensed"/>
                <a:ea typeface="Saira Semi Condensed"/>
                <a:cs typeface="Saira Semi Condensed"/>
                <a:sym typeface="Saira Semi Condensed"/>
              </a:rPr>
              <a:t> (</a:t>
            </a:r>
            <a:r>
              <a:rPr b="1" lang="en" sz="1600">
                <a:solidFill>
                  <a:srgbClr val="19BBD5"/>
                </a:solidFill>
                <a:latin typeface="Saira Semi Condensed"/>
                <a:ea typeface="Saira Semi Condensed"/>
                <a:cs typeface="Saira Semi Condensed"/>
                <a:sym typeface="Saira Semi Condensed"/>
              </a:rPr>
              <a:t>Hypertext Markup Language</a:t>
            </a:r>
            <a:r>
              <a:rPr b="1" lang="en" sz="1600">
                <a:solidFill>
                  <a:srgbClr val="FFFFFF"/>
                </a:solidFill>
                <a:latin typeface="Saira Semi Condensed"/>
                <a:ea typeface="Saira Semi Condensed"/>
                <a:cs typeface="Saira Semi Condensed"/>
                <a:sym typeface="Saira Semi Condensed"/>
              </a:rPr>
              <a:t>):</a:t>
            </a:r>
            <a:endParaRPr b="1" sz="1600">
              <a:solidFill>
                <a:srgbClr val="FFFFFF"/>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rPr>
              <a:t>HTML as a whole is the markup that creates the basic elements we view on a website. It has no basic intelligence that can affect the contents of the markup, it can only render the basic elements we view on a web page.</a:t>
            </a:r>
            <a:endParaRPr sz="1500">
              <a:solidFill>
                <a:srgbClr val="FFFFFF"/>
              </a:solidFill>
            </a:endParaRPr>
          </a:p>
        </p:txBody>
      </p:sp>
      <p:sp>
        <p:nvSpPr>
          <p:cNvPr id="575" name="Google Shape;575;p37"/>
          <p:cNvSpPr txBox="1"/>
          <p:nvPr>
            <p:ph idx="1" type="body"/>
          </p:nvPr>
        </p:nvSpPr>
        <p:spPr>
          <a:xfrm>
            <a:off x="1334450" y="2379800"/>
            <a:ext cx="6475200" cy="9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CSS</a:t>
            </a:r>
            <a:r>
              <a:rPr b="1" lang="en" sz="1600">
                <a:solidFill>
                  <a:srgbClr val="FFFFFF"/>
                </a:solidFill>
                <a:latin typeface="Saira Semi Condensed"/>
                <a:ea typeface="Saira Semi Condensed"/>
                <a:cs typeface="Saira Semi Condensed"/>
                <a:sym typeface="Saira Semi Condensed"/>
              </a:rPr>
              <a:t> (</a:t>
            </a:r>
            <a:r>
              <a:rPr b="1" lang="en" sz="1600">
                <a:solidFill>
                  <a:srgbClr val="19BBD5"/>
                </a:solidFill>
                <a:latin typeface="Saira Semi Condensed"/>
                <a:ea typeface="Saira Semi Condensed"/>
                <a:cs typeface="Saira Semi Condensed"/>
                <a:sym typeface="Saira Semi Condensed"/>
              </a:rPr>
              <a:t>Cascading Style Sheets</a:t>
            </a:r>
            <a:r>
              <a:rPr b="1" lang="en" sz="1600">
                <a:solidFill>
                  <a:srgbClr val="FFFFFF"/>
                </a:solidFill>
                <a:latin typeface="Saira Semi Condensed"/>
                <a:ea typeface="Saira Semi Condensed"/>
                <a:cs typeface="Saira Semi Condensed"/>
                <a:sym typeface="Saira Semi Condensed"/>
              </a:rPr>
              <a:t>):</a:t>
            </a:r>
            <a:endParaRPr b="1" sz="1600">
              <a:solidFill>
                <a:srgbClr val="FFFFFF"/>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rPr>
              <a:t>Responsible for giving styling/visual appeal to HTML views. Stylesheets determine how the html elements will be rendered.</a:t>
            </a:r>
            <a:endParaRPr sz="1500">
              <a:solidFill>
                <a:srgbClr val="FFFFFF"/>
              </a:solidFill>
            </a:endParaRPr>
          </a:p>
        </p:txBody>
      </p:sp>
      <p:sp>
        <p:nvSpPr>
          <p:cNvPr id="576" name="Google Shape;576;p37"/>
          <p:cNvSpPr txBox="1"/>
          <p:nvPr>
            <p:ph idx="1" type="body"/>
          </p:nvPr>
        </p:nvSpPr>
        <p:spPr>
          <a:xfrm>
            <a:off x="1334450" y="3256100"/>
            <a:ext cx="6475200" cy="1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JAVASCRIPT</a:t>
            </a:r>
            <a:r>
              <a:rPr b="1" lang="en" sz="1600">
                <a:solidFill>
                  <a:srgbClr val="FFFFFF"/>
                </a:solidFill>
                <a:latin typeface="Saira Semi Condensed"/>
                <a:ea typeface="Saira Semi Condensed"/>
                <a:cs typeface="Saira Semi Condensed"/>
                <a:sym typeface="Saira Semi Condensed"/>
              </a:rPr>
              <a:t>:</a:t>
            </a:r>
            <a:endParaRPr b="1" sz="1600">
              <a:solidFill>
                <a:srgbClr val="FFFFFF"/>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rPr>
              <a:t>A runtime language for web browsers. Javascript can be used to perform actions and make decisions, in the browser as it is loaded in parallel with the website. Which differentiates it to back end languages as it is not compiled ahead of time and is accessible to the user.</a:t>
            </a:r>
            <a:endParaRPr sz="15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8"/>
          <p:cNvSpPr txBox="1"/>
          <p:nvPr>
            <p:ph type="ctrTitle"/>
          </p:nvPr>
        </p:nvSpPr>
        <p:spPr>
          <a:xfrm>
            <a:off x="-884775" y="745325"/>
            <a:ext cx="5638800" cy="262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600">
                <a:solidFill>
                  <a:srgbClr val="FFFFFF"/>
                </a:solidFill>
              </a:rPr>
              <a:t>Text </a:t>
            </a:r>
            <a:r>
              <a:rPr lang="en" sz="4600">
                <a:solidFill>
                  <a:srgbClr val="FFFFFF"/>
                </a:solidFill>
              </a:rPr>
              <a:t>Editors</a:t>
            </a:r>
            <a:endParaRPr sz="4600">
              <a:solidFill>
                <a:srgbClr val="FFFFFF"/>
              </a:solidFill>
            </a:endParaRPr>
          </a:p>
        </p:txBody>
      </p:sp>
      <p:sp>
        <p:nvSpPr>
          <p:cNvPr id="582" name="Google Shape;582;p38"/>
          <p:cNvSpPr txBox="1"/>
          <p:nvPr/>
        </p:nvSpPr>
        <p:spPr>
          <a:xfrm>
            <a:off x="5050600" y="2214350"/>
            <a:ext cx="3000000" cy="26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aira SemiCondensed Light"/>
                <a:ea typeface="Saira SemiCondensed Light"/>
                <a:cs typeface="Saira SemiCondensed Light"/>
                <a:sym typeface="Saira SemiCondensed Light"/>
              </a:rPr>
              <a:t>These are tools used in the creation of applications. They are varying types of text editors and IDEs, which offer various advantages depending on the programming language you use as well as technologies you are working on.</a:t>
            </a:r>
            <a:endParaRPr sz="1900"/>
          </a:p>
          <a:p>
            <a:pPr indent="0" lvl="0" marL="0" rtl="0" algn="l">
              <a:spcBef>
                <a:spcPts val="0"/>
              </a:spcBef>
              <a:spcAft>
                <a:spcPts val="0"/>
              </a:spcAft>
              <a:buNone/>
            </a:pPr>
            <a:r>
              <a:t/>
            </a:r>
            <a:endParaRPr sz="1800">
              <a:solidFill>
                <a:schemeClr val="dk1"/>
              </a:solidFill>
              <a:latin typeface="Saira SemiCondensed Light"/>
              <a:ea typeface="Saira SemiCondensed Light"/>
              <a:cs typeface="Saira SemiCondensed Light"/>
              <a:sym typeface="Saira SemiCondensed Light"/>
            </a:endParaRPr>
          </a:p>
        </p:txBody>
      </p:sp>
      <p:cxnSp>
        <p:nvCxnSpPr>
          <p:cNvPr id="583" name="Google Shape;583;p38"/>
          <p:cNvCxnSpPr/>
          <p:nvPr/>
        </p:nvCxnSpPr>
        <p:spPr>
          <a:xfrm>
            <a:off x="4888700" y="2452700"/>
            <a:ext cx="0" cy="2250300"/>
          </a:xfrm>
          <a:prstGeom prst="straightConnector1">
            <a:avLst/>
          </a:prstGeom>
          <a:noFill/>
          <a:ln cap="flat" cmpd="sng" w="28575">
            <a:solidFill>
              <a:srgbClr val="E69138"/>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9"/>
          <p:cNvSpPr txBox="1"/>
          <p:nvPr>
            <p:ph idx="4294967295" type="body"/>
          </p:nvPr>
        </p:nvSpPr>
        <p:spPr>
          <a:xfrm>
            <a:off x="1334450" y="3637100"/>
            <a:ext cx="6475200" cy="92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00E1C6"/>
                </a:solidFill>
                <a:latin typeface="Saira Semi Condensed"/>
                <a:ea typeface="Saira Semi Condensed"/>
                <a:cs typeface="Saira Semi Condensed"/>
                <a:sym typeface="Saira Semi Condensed"/>
              </a:rPr>
              <a:t>REASON FOR CHOOSING VS CODE:</a:t>
            </a:r>
            <a:endParaRPr b="1" sz="1600">
              <a:solidFill>
                <a:srgbClr val="00E1C6"/>
              </a:solidFill>
              <a:latin typeface="Saira Semi Condensed"/>
              <a:ea typeface="Saira Semi Condensed"/>
              <a:cs typeface="Saira Semi Condensed"/>
              <a:sym typeface="Saira Semi Condensed"/>
            </a:endParaRPr>
          </a:p>
          <a:p>
            <a:pPr indent="0" lvl="0" marL="0" rtl="0" algn="l">
              <a:spcBef>
                <a:spcPts val="600"/>
              </a:spcBef>
              <a:spcAft>
                <a:spcPts val="0"/>
              </a:spcAft>
              <a:buNone/>
            </a:pPr>
            <a:r>
              <a:rPr lang="en" sz="1300">
                <a:solidFill>
                  <a:srgbClr val="FFFFFF"/>
                </a:solidFill>
              </a:rPr>
              <a:t>VS Code affords the user advantages such as code completion, high customizability and has many extensions that increase the efficiency of creating web applications.</a:t>
            </a:r>
            <a:endParaRPr sz="1300">
              <a:solidFill>
                <a:srgbClr val="FFFFFF"/>
              </a:solidFill>
            </a:endParaRPr>
          </a:p>
        </p:txBody>
      </p:sp>
      <p:graphicFrame>
        <p:nvGraphicFramePr>
          <p:cNvPr id="589" name="Google Shape;589;p39"/>
          <p:cNvGraphicFramePr/>
          <p:nvPr/>
        </p:nvGraphicFramePr>
        <p:xfrm>
          <a:off x="1334450" y="1159800"/>
          <a:ext cx="3000000" cy="3000000"/>
        </p:xfrm>
        <a:graphic>
          <a:graphicData uri="http://schemas.openxmlformats.org/drawingml/2006/table">
            <a:tbl>
              <a:tblPr>
                <a:noFill/>
                <a:tableStyleId>{1487AE6E-E4AA-46AF-ACDD-4BE99E61E799}</a:tableStyleId>
              </a:tblPr>
              <a:tblGrid>
                <a:gridCol w="908275"/>
                <a:gridCol w="2496500"/>
                <a:gridCol w="3070425"/>
              </a:tblGrid>
              <a:tr h="381000">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TECH</a:t>
                      </a:r>
                      <a:endParaRPr b="1">
                        <a:solidFill>
                          <a:srgbClr val="00E1C6"/>
                        </a:solidFill>
                        <a:latin typeface="Saira Semi Condensed"/>
                        <a:ea typeface="Saira Semi Condensed"/>
                        <a:cs typeface="Saira Semi Condensed"/>
                        <a:sym typeface="Saira Semi Condensed"/>
                      </a:endParaRPr>
                    </a:p>
                  </a:txBody>
                  <a:tcPr marT="91425" marB="91425" marR="91425" marL="91425"/>
                </a:tc>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ADVANTAGES</a:t>
                      </a:r>
                      <a:endParaRPr b="1">
                        <a:solidFill>
                          <a:srgbClr val="00E1C6"/>
                        </a:solidFill>
                        <a:latin typeface="Saira Semi Condensed"/>
                        <a:ea typeface="Saira Semi Condensed"/>
                        <a:cs typeface="Saira Semi Condensed"/>
                        <a:sym typeface="Saira Semi Condensed"/>
                      </a:endParaRPr>
                    </a:p>
                  </a:txBody>
                  <a:tcPr marT="91425" marB="91425" marR="91425" marL="91425"/>
                </a:tc>
                <a:tc>
                  <a:txBody>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DISADVANTAGES</a:t>
                      </a:r>
                      <a:endParaRPr b="1">
                        <a:solidFill>
                          <a:srgbClr val="00E1C6"/>
                        </a:solidFill>
                        <a:latin typeface="Saira Semi Condensed"/>
                        <a:ea typeface="Saira Semi Condensed"/>
                        <a:cs typeface="Saira Semi Condensed"/>
                        <a:sym typeface="Saira Semi Condensed"/>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latin typeface="Saira Semi Condensed"/>
                          <a:ea typeface="Saira Semi Condensed"/>
                          <a:cs typeface="Saira Semi Condensed"/>
                          <a:sym typeface="Saira Semi Condensed"/>
                        </a:rPr>
                        <a:t>VS CODE</a:t>
                      </a:r>
                      <a:endParaRPr sz="1100">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Easy and Simple to learn</a:t>
                      </a:r>
                      <a:endParaRPr sz="1100">
                        <a:solidFill>
                          <a:srgbClr val="FFFFFF"/>
                        </a:solidFill>
                        <a:latin typeface="Muli"/>
                        <a:ea typeface="Muli"/>
                        <a:cs typeface="Muli"/>
                        <a:sym typeface="Muli"/>
                      </a:endParaRPr>
                    </a:p>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Quick And Easy To Set-up</a:t>
                      </a:r>
                      <a:endParaRPr sz="1100">
                        <a:solidFill>
                          <a:srgbClr val="FFFFFF"/>
                        </a:solidFill>
                        <a:latin typeface="Muli"/>
                        <a:ea typeface="Muli"/>
                        <a:cs typeface="Muli"/>
                        <a:sym typeface="Muli"/>
                      </a:endParaRPr>
                    </a:p>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Extensive Library Of Extension</a:t>
                      </a:r>
                      <a:endParaRPr sz="1100">
                        <a:solidFill>
                          <a:srgbClr val="FFFFFF"/>
                        </a:solidFill>
                        <a:latin typeface="Muli"/>
                        <a:ea typeface="Muli"/>
                        <a:cs typeface="Muli"/>
                        <a:sym typeface="Muli"/>
                      </a:endParaRPr>
                    </a:p>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Integrated terminal</a:t>
                      </a:r>
                      <a:endParaRPr sz="1100">
                        <a:solidFill>
                          <a:srgbClr val="FFFFFF"/>
                        </a:solidFill>
                        <a:latin typeface="Muli"/>
                        <a:ea typeface="Muli"/>
                        <a:cs typeface="Muli"/>
                        <a:sym typeface="Muli"/>
                      </a:endParaRPr>
                    </a:p>
                  </a:txBody>
                  <a:tcPr marT="91425" marB="91425" marR="91425" marL="91425"/>
                </a:tc>
                <a:tc>
                  <a:txBody>
                    <a:bodyPr/>
                    <a:lstStyle/>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Requires installation</a:t>
                      </a:r>
                      <a:endParaRPr sz="1100">
                        <a:solidFill>
                          <a:srgbClr val="FFFFFF"/>
                        </a:solidFill>
                        <a:latin typeface="Muli"/>
                        <a:ea typeface="Muli"/>
                        <a:cs typeface="Muli"/>
                        <a:sym typeface="Muli"/>
                      </a:endParaRPr>
                    </a:p>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Does not support all languages initially</a:t>
                      </a:r>
                      <a:endParaRPr sz="1100">
                        <a:solidFill>
                          <a:srgbClr val="FFFFFF"/>
                        </a:solidFill>
                        <a:latin typeface="Muli"/>
                        <a:ea typeface="Muli"/>
                        <a:cs typeface="Muli"/>
                        <a:sym typeface="Muli"/>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latin typeface="Saira Semi Condensed"/>
                          <a:ea typeface="Saira Semi Condensed"/>
                          <a:cs typeface="Saira Semi Condensed"/>
                          <a:sym typeface="Saira Semi Condensed"/>
                        </a:rPr>
                        <a:t>NOTEPAD++</a:t>
                      </a:r>
                      <a:endParaRPr sz="1100">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Extensive Support</a:t>
                      </a:r>
                      <a:endParaRPr sz="1100">
                        <a:solidFill>
                          <a:srgbClr val="FFFFFF"/>
                        </a:solidFill>
                        <a:latin typeface="Muli"/>
                        <a:ea typeface="Muli"/>
                        <a:cs typeface="Muli"/>
                        <a:sym typeface="Muli"/>
                      </a:endParaRPr>
                    </a:p>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Basic and easy to get started</a:t>
                      </a:r>
                      <a:endParaRPr sz="1100">
                        <a:solidFill>
                          <a:srgbClr val="FFFFFF"/>
                        </a:solidFill>
                        <a:latin typeface="Muli"/>
                        <a:ea typeface="Muli"/>
                        <a:cs typeface="Muli"/>
                        <a:sym typeface="Muli"/>
                      </a:endParaRPr>
                    </a:p>
                  </a:txBody>
                  <a:tcPr marT="91425" marB="91425" marR="91425" marL="91425"/>
                </a:tc>
                <a:tc>
                  <a:txBody>
                    <a:bodyPr/>
                    <a:lstStyle/>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Requires installation</a:t>
                      </a:r>
                      <a:endParaRPr sz="1100">
                        <a:solidFill>
                          <a:srgbClr val="FFFFFF"/>
                        </a:solidFill>
                        <a:latin typeface="Muli"/>
                        <a:ea typeface="Muli"/>
                        <a:cs typeface="Muli"/>
                        <a:sym typeface="Muli"/>
                      </a:endParaRPr>
                    </a:p>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Not easily extendible </a:t>
                      </a:r>
                      <a:endParaRPr sz="1100">
                        <a:solidFill>
                          <a:srgbClr val="FFFFFF"/>
                        </a:solidFill>
                        <a:latin typeface="Muli"/>
                        <a:ea typeface="Muli"/>
                        <a:cs typeface="Muli"/>
                        <a:sym typeface="Muli"/>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latin typeface="Saira Semi Condensed"/>
                          <a:ea typeface="Saira Semi Condensed"/>
                          <a:cs typeface="Saira Semi Condensed"/>
                          <a:sym typeface="Saira Semi Condensed"/>
                        </a:rPr>
                        <a:t>VIM</a:t>
                      </a:r>
                      <a:endParaRPr sz="1100">
                        <a:solidFill>
                          <a:srgbClr val="FFFFFF"/>
                        </a:solidFill>
                        <a:latin typeface="Saira Semi Condensed"/>
                        <a:ea typeface="Saira Semi Condensed"/>
                        <a:cs typeface="Saira Semi Condensed"/>
                        <a:sym typeface="Saira Semi Condensed"/>
                      </a:endParaRPr>
                    </a:p>
                  </a:txBody>
                  <a:tcPr marT="91425" marB="91425" marR="91425" marL="91425"/>
                </a:tc>
                <a:tc>
                  <a:txBody>
                    <a:bodyPr/>
                    <a:lstStyle/>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Lightweight</a:t>
                      </a:r>
                      <a:endParaRPr sz="1100">
                        <a:solidFill>
                          <a:srgbClr val="FFFFFF"/>
                        </a:solidFill>
                        <a:latin typeface="Muli"/>
                        <a:ea typeface="Muli"/>
                        <a:cs typeface="Muli"/>
                        <a:sym typeface="Muli"/>
                      </a:endParaRPr>
                    </a:p>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Installed on many unix systems</a:t>
                      </a:r>
                      <a:endParaRPr sz="1100">
                        <a:solidFill>
                          <a:srgbClr val="FFFFFF"/>
                        </a:solidFill>
                        <a:latin typeface="Muli"/>
                        <a:ea typeface="Muli"/>
                        <a:cs typeface="Muli"/>
                        <a:sym typeface="Muli"/>
                      </a:endParaRPr>
                    </a:p>
                  </a:txBody>
                  <a:tcPr marT="91425" marB="91425" marR="91425" marL="91425"/>
                </a:tc>
                <a:tc>
                  <a:txBody>
                    <a:bodyPr/>
                    <a:lstStyle/>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No strong library support</a:t>
                      </a:r>
                      <a:endParaRPr sz="1100">
                        <a:solidFill>
                          <a:srgbClr val="FFFFFF"/>
                        </a:solidFill>
                        <a:latin typeface="Muli"/>
                        <a:ea typeface="Muli"/>
                        <a:cs typeface="Muli"/>
                        <a:sym typeface="Muli"/>
                      </a:endParaRPr>
                    </a:p>
                    <a:p>
                      <a:pPr indent="-184150" lvl="0" marL="171450" rtl="0" algn="l">
                        <a:spcBef>
                          <a:spcPts val="0"/>
                        </a:spcBef>
                        <a:spcAft>
                          <a:spcPts val="0"/>
                        </a:spcAft>
                        <a:buClr>
                          <a:srgbClr val="FFFFFF"/>
                        </a:buClr>
                        <a:buSzPts val="1100"/>
                        <a:buFont typeface="Muli"/>
                        <a:buChar char="●"/>
                      </a:pPr>
                      <a:r>
                        <a:rPr lang="en" sz="1100">
                          <a:solidFill>
                            <a:srgbClr val="FFFFFF"/>
                          </a:solidFill>
                          <a:latin typeface="Muli"/>
                          <a:ea typeface="Muli"/>
                          <a:cs typeface="Muli"/>
                          <a:sym typeface="Muli"/>
                        </a:rPr>
                        <a:t>Higher learning curve</a:t>
                      </a:r>
                      <a:endParaRPr sz="1100">
                        <a:solidFill>
                          <a:srgbClr val="FFFFFF"/>
                        </a:solidFill>
                        <a:latin typeface="Muli"/>
                        <a:ea typeface="Muli"/>
                        <a:cs typeface="Muli"/>
                        <a:sym typeface="Muli"/>
                      </a:endParaRPr>
                    </a:p>
                  </a:txBody>
                  <a:tcPr marT="91425" marB="91425" marR="91425" marL="91425"/>
                </a:tc>
              </a:tr>
            </a:tbl>
          </a:graphicData>
        </a:graphic>
      </p:graphicFrame>
      <p:sp>
        <p:nvSpPr>
          <p:cNvPr id="590" name="Google Shape;590;p39"/>
          <p:cNvSpPr txBox="1"/>
          <p:nvPr>
            <p:ph idx="4294967295" type="body"/>
          </p:nvPr>
        </p:nvSpPr>
        <p:spPr>
          <a:xfrm>
            <a:off x="1334450" y="462900"/>
            <a:ext cx="6475200" cy="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E69138"/>
                </a:solidFill>
                <a:latin typeface="Nixie One"/>
                <a:ea typeface="Nixie One"/>
                <a:cs typeface="Nixie One"/>
                <a:sym typeface="Nixie One"/>
              </a:rPr>
              <a:t>TYPES:</a:t>
            </a:r>
            <a:endParaRPr b="1">
              <a:latin typeface="Nixie One"/>
              <a:ea typeface="Nixie One"/>
              <a:cs typeface="Nixie One"/>
              <a:sym typeface="Nixie One"/>
            </a:endParaRPr>
          </a:p>
          <a:p>
            <a:pPr indent="0" lvl="0" marL="0" rtl="0" algn="l">
              <a:spcBef>
                <a:spcPts val="600"/>
              </a:spcBef>
              <a:spcAft>
                <a:spcPts val="0"/>
              </a:spcAft>
              <a:buNone/>
            </a:pPr>
            <a:r>
              <a:t/>
            </a:r>
            <a:endParaRPr sz="1400">
              <a:latin typeface="Nixie One"/>
              <a:ea typeface="Nixie One"/>
              <a:cs typeface="Nixie One"/>
              <a:sym typeface="Nixie On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0"/>
          <p:cNvSpPr/>
          <p:nvPr/>
        </p:nvSpPr>
        <p:spPr>
          <a:xfrm>
            <a:off x="6190629" y="1521625"/>
            <a:ext cx="1781700" cy="363300"/>
          </a:xfrm>
          <a:prstGeom prst="homePlat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Nixie One"/>
                <a:ea typeface="Nixie One"/>
                <a:cs typeface="Nixie One"/>
                <a:sym typeface="Nixie One"/>
              </a:rPr>
              <a:t>  </a:t>
            </a:r>
            <a:r>
              <a:rPr lang="en" sz="1600">
                <a:solidFill>
                  <a:srgbClr val="FFFFFF"/>
                </a:solidFill>
                <a:latin typeface="Saira Semi Condensed"/>
                <a:ea typeface="Saira Semi Condensed"/>
                <a:cs typeface="Saira Semi Condensed"/>
                <a:sym typeface="Saira Semi Condensed"/>
              </a:rPr>
              <a:t>  </a:t>
            </a:r>
            <a:r>
              <a:rPr b="1" lang="en" sz="1600">
                <a:solidFill>
                  <a:srgbClr val="FFFFFF"/>
                </a:solidFill>
                <a:latin typeface="Saira Semi Condensed"/>
                <a:ea typeface="Saira Semi Condensed"/>
                <a:cs typeface="Saira Semi Condensed"/>
                <a:sym typeface="Saira Semi Condensed"/>
              </a:rPr>
              <a:t>  WEEK 4</a:t>
            </a:r>
            <a:endParaRPr b="1" sz="1200">
              <a:latin typeface="Saira Semi Condensed"/>
              <a:ea typeface="Saira Semi Condensed"/>
              <a:cs typeface="Saira Semi Condensed"/>
              <a:sym typeface="Saira Semi Condensed"/>
            </a:endParaRPr>
          </a:p>
        </p:txBody>
      </p:sp>
      <p:sp>
        <p:nvSpPr>
          <p:cNvPr id="596" name="Google Shape;596;p40"/>
          <p:cNvSpPr txBox="1"/>
          <p:nvPr>
            <p:ph idx="4294967295" type="title"/>
          </p:nvPr>
        </p:nvSpPr>
        <p:spPr>
          <a:xfrm>
            <a:off x="1351700" y="821200"/>
            <a:ext cx="6072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PROJECT TIMELINE</a:t>
            </a:r>
            <a:endParaRPr b="1" sz="3500">
              <a:solidFill>
                <a:srgbClr val="E69138"/>
              </a:solidFill>
            </a:endParaRPr>
          </a:p>
        </p:txBody>
      </p:sp>
      <p:sp>
        <p:nvSpPr>
          <p:cNvPr id="597" name="Google Shape;597;p40"/>
          <p:cNvSpPr/>
          <p:nvPr/>
        </p:nvSpPr>
        <p:spPr>
          <a:xfrm>
            <a:off x="4591390" y="1521625"/>
            <a:ext cx="1781700" cy="3633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aira Semi Condensed"/>
                <a:ea typeface="Saira Semi Condensed"/>
                <a:cs typeface="Saira Semi Condensed"/>
                <a:sym typeface="Saira Semi Condensed"/>
              </a:rPr>
              <a:t>    </a:t>
            </a:r>
            <a:r>
              <a:rPr b="1" lang="en" sz="1600">
                <a:solidFill>
                  <a:srgbClr val="FFFFFF"/>
                </a:solidFill>
                <a:latin typeface="Saira Semi Condensed"/>
                <a:ea typeface="Saira Semi Condensed"/>
                <a:cs typeface="Saira Semi Condensed"/>
                <a:sym typeface="Saira Semi Condensed"/>
              </a:rPr>
              <a:t>  WEEK 3</a:t>
            </a:r>
            <a:endParaRPr b="1" sz="1200">
              <a:latin typeface="Saira Semi Condensed"/>
              <a:ea typeface="Saira Semi Condensed"/>
              <a:cs typeface="Saira Semi Condensed"/>
              <a:sym typeface="Saira Semi Condensed"/>
            </a:endParaRPr>
          </a:p>
        </p:txBody>
      </p:sp>
      <p:sp>
        <p:nvSpPr>
          <p:cNvPr id="598" name="Google Shape;598;p40"/>
          <p:cNvSpPr/>
          <p:nvPr/>
        </p:nvSpPr>
        <p:spPr>
          <a:xfrm>
            <a:off x="2916076" y="1521625"/>
            <a:ext cx="1845300" cy="363300"/>
          </a:xfrm>
          <a:prstGeom prst="homePlate">
            <a:avLst>
              <a:gd fmla="val 50000" name="adj"/>
            </a:avLst>
          </a:prstGeom>
          <a:solidFill>
            <a:srgbClr val="00C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aira Semi Condensed"/>
                <a:ea typeface="Saira Semi Condensed"/>
                <a:cs typeface="Saira Semi Condensed"/>
                <a:sym typeface="Saira Semi Condensed"/>
              </a:rPr>
              <a:t>     </a:t>
            </a:r>
            <a:r>
              <a:rPr b="1" lang="en" sz="1600">
                <a:solidFill>
                  <a:srgbClr val="FFFFFF"/>
                </a:solidFill>
                <a:latin typeface="Saira Semi Condensed"/>
                <a:ea typeface="Saira Semi Condensed"/>
                <a:cs typeface="Saira Semi Condensed"/>
                <a:sym typeface="Saira Semi Condensed"/>
              </a:rPr>
              <a:t>WEEK 3</a:t>
            </a:r>
            <a:endParaRPr b="1" sz="1200">
              <a:latin typeface="Saira Semi Condensed"/>
              <a:ea typeface="Saira Semi Condensed"/>
              <a:cs typeface="Saira Semi Condensed"/>
              <a:sym typeface="Saira Semi Condensed"/>
            </a:endParaRPr>
          </a:p>
        </p:txBody>
      </p:sp>
      <p:sp>
        <p:nvSpPr>
          <p:cNvPr id="599" name="Google Shape;599;p40"/>
          <p:cNvSpPr/>
          <p:nvPr/>
        </p:nvSpPr>
        <p:spPr>
          <a:xfrm>
            <a:off x="1357325" y="1521625"/>
            <a:ext cx="1781700" cy="363300"/>
          </a:xfrm>
          <a:prstGeom prst="homePlate">
            <a:avLst>
              <a:gd fmla="val 50000" name="adj"/>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Saira Semi Condensed"/>
                <a:ea typeface="Saira Semi Condensed"/>
                <a:cs typeface="Saira Semi Condensed"/>
                <a:sym typeface="Saira Semi Condensed"/>
              </a:rPr>
              <a:t>WEEK</a:t>
            </a:r>
            <a:r>
              <a:rPr b="1" lang="en" sz="1600">
                <a:solidFill>
                  <a:srgbClr val="FFFFFF"/>
                </a:solidFill>
                <a:latin typeface="Saira Semi Condensed"/>
                <a:ea typeface="Saira Semi Condensed"/>
                <a:cs typeface="Saira Semi Condensed"/>
                <a:sym typeface="Saira Semi Condensed"/>
              </a:rPr>
              <a:t> 1 &amp; 2</a:t>
            </a:r>
            <a:endParaRPr b="1" sz="1600">
              <a:solidFill>
                <a:srgbClr val="FFFFFF"/>
              </a:solidFill>
              <a:latin typeface="Saira Semi Condensed"/>
              <a:ea typeface="Saira Semi Condensed"/>
              <a:cs typeface="Saira Semi Condensed"/>
              <a:sym typeface="Saira Semi Condensed"/>
            </a:endParaRPr>
          </a:p>
        </p:txBody>
      </p:sp>
      <p:sp>
        <p:nvSpPr>
          <p:cNvPr id="600" name="Google Shape;600;p40"/>
          <p:cNvSpPr txBox="1"/>
          <p:nvPr/>
        </p:nvSpPr>
        <p:spPr>
          <a:xfrm>
            <a:off x="1357325" y="1778375"/>
            <a:ext cx="1558800" cy="1774500"/>
          </a:xfrm>
          <a:prstGeom prst="rect">
            <a:avLst/>
          </a:prstGeom>
          <a:noFill/>
          <a:ln>
            <a:noFill/>
          </a:ln>
        </p:spPr>
        <p:txBody>
          <a:bodyPr anchorCtr="0" anchor="t" bIns="91425" lIns="57150" spcFirstLastPara="1" rIns="91425" wrap="square" tIns="91425">
            <a:noAutofit/>
          </a:bodyPr>
          <a:lstStyle/>
          <a:p>
            <a:pPr indent="0" lvl="0" marL="0" rtl="0" algn="l">
              <a:spcBef>
                <a:spcPts val="0"/>
              </a:spcBef>
              <a:spcAft>
                <a:spcPts val="0"/>
              </a:spcAft>
              <a:buNone/>
            </a:pPr>
            <a:r>
              <a:rPr b="1" lang="en" sz="1500">
                <a:solidFill>
                  <a:schemeClr val="dk1"/>
                </a:solidFill>
                <a:latin typeface="Muli"/>
                <a:ea typeface="Muli"/>
                <a:cs typeface="Muli"/>
                <a:sym typeface="Muli"/>
              </a:rPr>
              <a:t>Server Side</a:t>
            </a:r>
            <a:endParaRPr b="1" sz="15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Research</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Implementation</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Testing</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Integration</a:t>
            </a:r>
            <a:endParaRPr sz="1100">
              <a:solidFill>
                <a:schemeClr val="dk1"/>
              </a:solidFill>
              <a:latin typeface="Muli"/>
              <a:ea typeface="Muli"/>
              <a:cs typeface="Muli"/>
              <a:sym typeface="Muli"/>
            </a:endParaRPr>
          </a:p>
          <a:p>
            <a:pPr indent="0" lvl="0" marL="0" rtl="0" algn="l">
              <a:spcBef>
                <a:spcPts val="0"/>
              </a:spcBef>
              <a:spcAft>
                <a:spcPts val="0"/>
              </a:spcAft>
              <a:buNone/>
            </a:pPr>
            <a:r>
              <a:t/>
            </a:r>
            <a:endParaRPr sz="700">
              <a:solidFill>
                <a:schemeClr val="dk1"/>
              </a:solidFill>
              <a:latin typeface="Nixie One"/>
              <a:ea typeface="Nixie One"/>
              <a:cs typeface="Nixie One"/>
              <a:sym typeface="Nixie One"/>
            </a:endParaRPr>
          </a:p>
        </p:txBody>
      </p:sp>
      <p:sp>
        <p:nvSpPr>
          <p:cNvPr id="601" name="Google Shape;601;p40"/>
          <p:cNvSpPr txBox="1"/>
          <p:nvPr/>
        </p:nvSpPr>
        <p:spPr>
          <a:xfrm>
            <a:off x="3013200" y="1778375"/>
            <a:ext cx="1558800" cy="1774500"/>
          </a:xfrm>
          <a:prstGeom prst="rect">
            <a:avLst/>
          </a:prstGeom>
          <a:noFill/>
          <a:ln>
            <a:noFill/>
          </a:ln>
        </p:spPr>
        <p:txBody>
          <a:bodyPr anchorCtr="0" anchor="t" bIns="91425" lIns="57150" spcFirstLastPara="1" rIns="91425" wrap="square" tIns="91425">
            <a:noAutofit/>
          </a:bodyPr>
          <a:lstStyle/>
          <a:p>
            <a:pPr indent="0" lvl="0" marL="0" rtl="0" algn="l">
              <a:spcBef>
                <a:spcPts val="0"/>
              </a:spcBef>
              <a:spcAft>
                <a:spcPts val="0"/>
              </a:spcAft>
              <a:buNone/>
            </a:pPr>
            <a:r>
              <a:rPr b="1" lang="en" sz="1500">
                <a:solidFill>
                  <a:schemeClr val="dk1"/>
                </a:solidFill>
                <a:latin typeface="Muli"/>
                <a:ea typeface="Muli"/>
                <a:cs typeface="Muli"/>
                <a:sym typeface="Muli"/>
              </a:rPr>
              <a:t>Data Layer</a:t>
            </a:r>
            <a:endParaRPr b="1" sz="15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Research</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Implementation</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testing </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Integration</a:t>
            </a:r>
            <a:endParaRPr sz="1100">
              <a:solidFill>
                <a:schemeClr val="dk1"/>
              </a:solidFill>
              <a:latin typeface="Muli"/>
              <a:ea typeface="Muli"/>
              <a:cs typeface="Muli"/>
              <a:sym typeface="Muli"/>
            </a:endParaRPr>
          </a:p>
          <a:p>
            <a:pPr indent="0" lvl="0" marL="0" rtl="0" algn="l">
              <a:spcBef>
                <a:spcPts val="0"/>
              </a:spcBef>
              <a:spcAft>
                <a:spcPts val="0"/>
              </a:spcAft>
              <a:buNone/>
            </a:pPr>
            <a:r>
              <a:t/>
            </a:r>
            <a:endParaRPr sz="700">
              <a:solidFill>
                <a:schemeClr val="dk1"/>
              </a:solidFill>
              <a:latin typeface="Nixie One"/>
              <a:ea typeface="Nixie One"/>
              <a:cs typeface="Nixie One"/>
              <a:sym typeface="Nixie One"/>
            </a:endParaRPr>
          </a:p>
        </p:txBody>
      </p:sp>
      <p:sp>
        <p:nvSpPr>
          <p:cNvPr id="602" name="Google Shape;602;p40"/>
          <p:cNvSpPr txBox="1"/>
          <p:nvPr/>
        </p:nvSpPr>
        <p:spPr>
          <a:xfrm>
            <a:off x="4591400" y="1778375"/>
            <a:ext cx="1558800" cy="1774500"/>
          </a:xfrm>
          <a:prstGeom prst="rect">
            <a:avLst/>
          </a:prstGeom>
          <a:noFill/>
          <a:ln>
            <a:noFill/>
          </a:ln>
        </p:spPr>
        <p:txBody>
          <a:bodyPr anchorCtr="0" anchor="t" bIns="91425" lIns="57150" spcFirstLastPara="1" rIns="91425" wrap="square" tIns="91425">
            <a:noAutofit/>
          </a:bodyPr>
          <a:lstStyle/>
          <a:p>
            <a:pPr indent="0" lvl="0" marL="0" rtl="0" algn="l">
              <a:spcBef>
                <a:spcPts val="0"/>
              </a:spcBef>
              <a:spcAft>
                <a:spcPts val="0"/>
              </a:spcAft>
              <a:buNone/>
            </a:pPr>
            <a:r>
              <a:rPr b="1" lang="en" sz="1500">
                <a:solidFill>
                  <a:schemeClr val="dk1"/>
                </a:solidFill>
                <a:latin typeface="Muli"/>
                <a:ea typeface="Muli"/>
                <a:cs typeface="Muli"/>
                <a:sym typeface="Muli"/>
              </a:rPr>
              <a:t>Business Layer</a:t>
            </a:r>
            <a:endParaRPr b="1" sz="15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Research</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Implementation</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Testing</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Integration</a:t>
            </a:r>
            <a:endParaRPr sz="1100">
              <a:solidFill>
                <a:schemeClr val="dk1"/>
              </a:solidFill>
              <a:latin typeface="Muli"/>
              <a:ea typeface="Muli"/>
              <a:cs typeface="Muli"/>
              <a:sym typeface="Muli"/>
            </a:endParaRPr>
          </a:p>
          <a:p>
            <a:pPr indent="0" lvl="0" marL="0" rtl="0" algn="l">
              <a:spcBef>
                <a:spcPts val="0"/>
              </a:spcBef>
              <a:spcAft>
                <a:spcPts val="0"/>
              </a:spcAft>
              <a:buNone/>
            </a:pPr>
            <a:r>
              <a:t/>
            </a:r>
            <a:endParaRPr sz="700">
              <a:solidFill>
                <a:schemeClr val="dk1"/>
              </a:solidFill>
              <a:latin typeface="Nixie One"/>
              <a:ea typeface="Nixie One"/>
              <a:cs typeface="Nixie One"/>
              <a:sym typeface="Nixie One"/>
            </a:endParaRPr>
          </a:p>
        </p:txBody>
      </p:sp>
      <p:sp>
        <p:nvSpPr>
          <p:cNvPr id="603" name="Google Shape;603;p40"/>
          <p:cNvSpPr txBox="1"/>
          <p:nvPr/>
        </p:nvSpPr>
        <p:spPr>
          <a:xfrm>
            <a:off x="6245800" y="1778375"/>
            <a:ext cx="1558800" cy="1774500"/>
          </a:xfrm>
          <a:prstGeom prst="rect">
            <a:avLst/>
          </a:prstGeom>
          <a:noFill/>
          <a:ln>
            <a:noFill/>
          </a:ln>
        </p:spPr>
        <p:txBody>
          <a:bodyPr anchorCtr="0" anchor="t" bIns="91425" lIns="57150" spcFirstLastPara="1" rIns="91425" wrap="square" tIns="91425">
            <a:noAutofit/>
          </a:bodyPr>
          <a:lstStyle/>
          <a:p>
            <a:pPr indent="0" lvl="0" marL="0" rtl="0" algn="l">
              <a:spcBef>
                <a:spcPts val="0"/>
              </a:spcBef>
              <a:spcAft>
                <a:spcPts val="0"/>
              </a:spcAft>
              <a:buNone/>
            </a:pPr>
            <a:r>
              <a:rPr b="1" lang="en" sz="1500">
                <a:solidFill>
                  <a:schemeClr val="dk1"/>
                </a:solidFill>
                <a:latin typeface="Muli"/>
                <a:ea typeface="Muli"/>
                <a:cs typeface="Muli"/>
                <a:sym typeface="Muli"/>
              </a:rPr>
              <a:t>Client Side</a:t>
            </a:r>
            <a:endParaRPr b="1" sz="15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Research</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Implementation</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Testing</a:t>
            </a:r>
            <a:endParaRPr sz="1100">
              <a:solidFill>
                <a:schemeClr val="dk1"/>
              </a:solidFill>
              <a:latin typeface="Muli"/>
              <a:ea typeface="Muli"/>
              <a:cs typeface="Muli"/>
              <a:sym typeface="Muli"/>
            </a:endParaRPr>
          </a:p>
          <a:p>
            <a:pPr indent="-241300" lvl="0" marL="285750" rtl="0" algn="l">
              <a:spcBef>
                <a:spcPts val="0"/>
              </a:spcBef>
              <a:spcAft>
                <a:spcPts val="0"/>
              </a:spcAft>
              <a:buClr>
                <a:schemeClr val="dk1"/>
              </a:buClr>
              <a:buSzPts val="1100"/>
              <a:buFont typeface="Muli"/>
              <a:buChar char="●"/>
            </a:pPr>
            <a:r>
              <a:rPr lang="en" sz="1100">
                <a:solidFill>
                  <a:schemeClr val="dk1"/>
                </a:solidFill>
                <a:latin typeface="Muli"/>
                <a:ea typeface="Muli"/>
                <a:cs typeface="Muli"/>
                <a:sym typeface="Muli"/>
              </a:rPr>
              <a:t>Integration</a:t>
            </a:r>
            <a:endParaRPr sz="1100">
              <a:solidFill>
                <a:schemeClr val="dk1"/>
              </a:solidFill>
              <a:latin typeface="Muli"/>
              <a:ea typeface="Muli"/>
              <a:cs typeface="Muli"/>
              <a:sym typeface="Muli"/>
            </a:endParaRPr>
          </a:p>
          <a:p>
            <a:pPr indent="0" lvl="0" marL="0" rtl="0" algn="l">
              <a:spcBef>
                <a:spcPts val="0"/>
              </a:spcBef>
              <a:spcAft>
                <a:spcPts val="0"/>
              </a:spcAft>
              <a:buNone/>
            </a:pPr>
            <a:r>
              <a:t/>
            </a:r>
            <a:endParaRPr sz="700">
              <a:solidFill>
                <a:schemeClr val="dk1"/>
              </a:solidFill>
              <a:latin typeface="Nixie One"/>
              <a:ea typeface="Nixie One"/>
              <a:cs typeface="Nixie One"/>
              <a:sym typeface="Nixie One"/>
            </a:endParaRPr>
          </a:p>
        </p:txBody>
      </p:sp>
      <p:sp>
        <p:nvSpPr>
          <p:cNvPr id="604" name="Google Shape;604;p40"/>
          <p:cNvSpPr txBox="1"/>
          <p:nvPr>
            <p:ph idx="4294967295" type="body"/>
          </p:nvPr>
        </p:nvSpPr>
        <p:spPr>
          <a:xfrm>
            <a:off x="1334450" y="3284675"/>
            <a:ext cx="6637800" cy="13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Saira Semi Condensed"/>
                <a:ea typeface="Saira Semi Condensed"/>
                <a:cs typeface="Saira Semi Condensed"/>
                <a:sym typeface="Saira Semi Condensed"/>
              </a:rPr>
              <a:t>COST OF DELIVERING LATE</a:t>
            </a:r>
            <a:r>
              <a:rPr b="1" lang="en" sz="1600">
                <a:solidFill>
                  <a:schemeClr val="accent1"/>
                </a:solidFill>
                <a:latin typeface="Nixie One"/>
                <a:ea typeface="Nixie One"/>
                <a:cs typeface="Nixie One"/>
                <a:sym typeface="Nixie One"/>
              </a:rPr>
              <a:t>:</a:t>
            </a:r>
            <a:endParaRPr b="1" sz="1600">
              <a:solidFill>
                <a:schemeClr val="accent1"/>
              </a:solidFill>
              <a:latin typeface="Nixie One"/>
              <a:ea typeface="Nixie One"/>
              <a:cs typeface="Nixie One"/>
              <a:sym typeface="Nixie One"/>
            </a:endParaRPr>
          </a:p>
          <a:p>
            <a:pPr indent="-254000" lvl="0" marL="285750" rtl="0" algn="l">
              <a:spcBef>
                <a:spcPts val="0"/>
              </a:spcBef>
              <a:spcAft>
                <a:spcPts val="0"/>
              </a:spcAft>
              <a:buClr>
                <a:srgbClr val="FFFFFF"/>
              </a:buClr>
              <a:buSzPts val="1300"/>
              <a:buAutoNum type="arabicPeriod"/>
            </a:pPr>
            <a:r>
              <a:rPr lang="en" sz="1300">
                <a:solidFill>
                  <a:srgbClr val="FFFFFF"/>
                </a:solidFill>
              </a:rPr>
              <a:t>?</a:t>
            </a:r>
            <a:endParaRPr sz="13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1"/>
          <p:cNvSpPr txBox="1"/>
          <p:nvPr>
            <p:ph type="title"/>
          </p:nvPr>
        </p:nvSpPr>
        <p:spPr>
          <a:xfrm>
            <a:off x="1732700" y="897400"/>
            <a:ext cx="6111300" cy="6453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COST BREAKDOWN</a:t>
            </a:r>
            <a:endParaRPr b="1" sz="3500">
              <a:solidFill>
                <a:srgbClr val="E69138"/>
              </a:solidFill>
            </a:endParaRPr>
          </a:p>
        </p:txBody>
      </p:sp>
      <p:sp>
        <p:nvSpPr>
          <p:cNvPr id="610" name="Google Shape;610;p41"/>
          <p:cNvSpPr/>
          <p:nvPr/>
        </p:nvSpPr>
        <p:spPr>
          <a:xfrm>
            <a:off x="1368759" y="1524000"/>
            <a:ext cx="1201800" cy="371400"/>
          </a:xfrm>
          <a:prstGeom prst="rect">
            <a:avLst/>
          </a:prstGeom>
          <a:solidFill>
            <a:srgbClr val="00E1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Saira Semi Condensed"/>
                <a:ea typeface="Saira Semi Condensed"/>
                <a:cs typeface="Saira Semi Condensed"/>
                <a:sym typeface="Saira Semi Condensed"/>
              </a:rPr>
              <a:t>SERVER SIDE</a:t>
            </a:r>
            <a:endParaRPr b="1" sz="1200">
              <a:solidFill>
                <a:srgbClr val="FFFFFF"/>
              </a:solidFill>
              <a:latin typeface="Saira Semi Condensed"/>
              <a:ea typeface="Saira Semi Condensed"/>
              <a:cs typeface="Saira Semi Condensed"/>
              <a:sym typeface="Saira Semi Condensed"/>
            </a:endParaRPr>
          </a:p>
        </p:txBody>
      </p:sp>
      <p:sp>
        <p:nvSpPr>
          <p:cNvPr id="611" name="Google Shape;611;p41"/>
          <p:cNvSpPr/>
          <p:nvPr/>
        </p:nvSpPr>
        <p:spPr>
          <a:xfrm>
            <a:off x="2687121" y="1524000"/>
            <a:ext cx="1201800" cy="371400"/>
          </a:xfrm>
          <a:prstGeom prst="rect">
            <a:avLst/>
          </a:prstGeom>
          <a:solidFill>
            <a:srgbClr val="00E1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Saira Semi Condensed"/>
                <a:ea typeface="Saira Semi Condensed"/>
                <a:cs typeface="Saira Semi Condensed"/>
                <a:sym typeface="Saira Semi Condensed"/>
              </a:rPr>
              <a:t>DATA LAYER</a:t>
            </a:r>
            <a:endParaRPr b="1" sz="1200">
              <a:solidFill>
                <a:srgbClr val="FFFFFF"/>
              </a:solidFill>
              <a:latin typeface="Saira Semi Condensed"/>
              <a:ea typeface="Saira Semi Condensed"/>
              <a:cs typeface="Saira Semi Condensed"/>
              <a:sym typeface="Saira Semi Condensed"/>
            </a:endParaRPr>
          </a:p>
        </p:txBody>
      </p:sp>
      <p:sp>
        <p:nvSpPr>
          <p:cNvPr id="612" name="Google Shape;612;p41"/>
          <p:cNvSpPr/>
          <p:nvPr/>
        </p:nvSpPr>
        <p:spPr>
          <a:xfrm>
            <a:off x="4005482" y="1524000"/>
            <a:ext cx="1201800" cy="371400"/>
          </a:xfrm>
          <a:prstGeom prst="rect">
            <a:avLst/>
          </a:prstGeom>
          <a:solidFill>
            <a:srgbClr val="00D9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FFFFFF"/>
              </a:solidFill>
              <a:latin typeface="Saira Semi Condensed"/>
              <a:ea typeface="Saira Semi Condensed"/>
              <a:cs typeface="Saira Semi Condensed"/>
              <a:sym typeface="Saira Semi Condensed"/>
            </a:endParaRPr>
          </a:p>
        </p:txBody>
      </p:sp>
      <p:sp>
        <p:nvSpPr>
          <p:cNvPr id="613" name="Google Shape;613;p41"/>
          <p:cNvSpPr/>
          <p:nvPr/>
        </p:nvSpPr>
        <p:spPr>
          <a:xfrm>
            <a:off x="5323843" y="1524000"/>
            <a:ext cx="1201800" cy="371400"/>
          </a:xfrm>
          <a:prstGeom prst="rect">
            <a:avLst/>
          </a:prstGeom>
          <a:solidFill>
            <a:srgbClr val="19BB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Saira Semi Condensed"/>
                <a:ea typeface="Saira Semi Condensed"/>
                <a:cs typeface="Saira Semi Condensed"/>
                <a:sym typeface="Saira Semi Condensed"/>
              </a:rPr>
              <a:t>CLIENT SIDE</a:t>
            </a:r>
            <a:endParaRPr b="1" sz="1200">
              <a:solidFill>
                <a:srgbClr val="FFFFFF"/>
              </a:solidFill>
              <a:latin typeface="Saira Semi Condensed"/>
              <a:ea typeface="Saira Semi Condensed"/>
              <a:cs typeface="Saira Semi Condensed"/>
              <a:sym typeface="Saira Semi Condensed"/>
            </a:endParaRPr>
          </a:p>
        </p:txBody>
      </p:sp>
      <p:sp>
        <p:nvSpPr>
          <p:cNvPr id="614" name="Google Shape;614;p41"/>
          <p:cNvSpPr txBox="1"/>
          <p:nvPr/>
        </p:nvSpPr>
        <p:spPr>
          <a:xfrm>
            <a:off x="1357325" y="2019825"/>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PHP</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p:txBody>
      </p:sp>
      <p:sp>
        <p:nvSpPr>
          <p:cNvPr id="615" name="Google Shape;615;p41"/>
          <p:cNvSpPr txBox="1"/>
          <p:nvPr/>
        </p:nvSpPr>
        <p:spPr>
          <a:xfrm>
            <a:off x="1357325" y="2696250"/>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Apache</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16" name="Google Shape;616;p41"/>
          <p:cNvSpPr txBox="1"/>
          <p:nvPr/>
        </p:nvSpPr>
        <p:spPr>
          <a:xfrm>
            <a:off x="2687121" y="2019825"/>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MySQL</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17" name="Google Shape;617;p41"/>
          <p:cNvSpPr txBox="1"/>
          <p:nvPr/>
        </p:nvSpPr>
        <p:spPr>
          <a:xfrm>
            <a:off x="2687125" y="2696250"/>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PhpMyAdmin</a:t>
            </a:r>
            <a:endParaRPr b="1" sz="1200">
              <a:solidFill>
                <a:schemeClr val="dk1"/>
              </a:solidFill>
              <a:latin typeface="Muli"/>
              <a:ea typeface="Muli"/>
              <a:cs typeface="Muli"/>
              <a:sym typeface="Muli"/>
            </a:endParaRPr>
          </a:p>
          <a:p>
            <a:pPr indent="0" lvl="0" marL="0" rtl="0" algn="l">
              <a:spcBef>
                <a:spcPts val="0"/>
              </a:spcBef>
              <a:spcAft>
                <a:spcPts val="0"/>
              </a:spcAft>
              <a:buNone/>
            </a:pPr>
            <a:r>
              <a:t/>
            </a:r>
            <a:endParaRPr sz="200">
              <a:solidFill>
                <a:schemeClr val="dk1"/>
              </a:solidFill>
              <a:latin typeface="Nixie One"/>
              <a:ea typeface="Nixie One"/>
              <a:cs typeface="Nixie One"/>
              <a:sym typeface="Nixie One"/>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18" name="Google Shape;618;p41"/>
          <p:cNvSpPr txBox="1"/>
          <p:nvPr/>
        </p:nvSpPr>
        <p:spPr>
          <a:xfrm>
            <a:off x="4016917" y="2019825"/>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Javascript</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19" name="Google Shape;619;p41"/>
          <p:cNvSpPr txBox="1"/>
          <p:nvPr/>
        </p:nvSpPr>
        <p:spPr>
          <a:xfrm>
            <a:off x="4016917" y="2696250"/>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PHP</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20" name="Google Shape;620;p41"/>
          <p:cNvSpPr txBox="1"/>
          <p:nvPr/>
        </p:nvSpPr>
        <p:spPr>
          <a:xfrm>
            <a:off x="5323844" y="2019825"/>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HTML</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21" name="Google Shape;621;p41"/>
          <p:cNvSpPr txBox="1"/>
          <p:nvPr/>
        </p:nvSpPr>
        <p:spPr>
          <a:xfrm>
            <a:off x="5323844" y="2696250"/>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CSS</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22" name="Google Shape;622;p41"/>
          <p:cNvSpPr txBox="1"/>
          <p:nvPr/>
        </p:nvSpPr>
        <p:spPr>
          <a:xfrm>
            <a:off x="5323844" y="3372675"/>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Javascript</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p:txBody>
      </p:sp>
      <p:sp>
        <p:nvSpPr>
          <p:cNvPr id="623" name="Google Shape;623;p41"/>
          <p:cNvSpPr/>
          <p:nvPr/>
        </p:nvSpPr>
        <p:spPr>
          <a:xfrm>
            <a:off x="6630770" y="1524000"/>
            <a:ext cx="1201800" cy="371400"/>
          </a:xfrm>
          <a:prstGeom prst="rect">
            <a:avLst/>
          </a:prstGeom>
          <a:solidFill>
            <a:srgbClr val="3393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Saira Semi Condensed"/>
                <a:ea typeface="Saira Semi Condensed"/>
                <a:cs typeface="Saira Semi Condensed"/>
                <a:sym typeface="Saira Semi Condensed"/>
              </a:rPr>
              <a:t>BROWSER</a:t>
            </a:r>
            <a:endParaRPr b="1" sz="1200">
              <a:solidFill>
                <a:srgbClr val="FFFFFF"/>
              </a:solidFill>
              <a:latin typeface="Saira Semi Condensed"/>
              <a:ea typeface="Saira Semi Condensed"/>
              <a:cs typeface="Saira Semi Condensed"/>
              <a:sym typeface="Saira Semi Condensed"/>
            </a:endParaRPr>
          </a:p>
        </p:txBody>
      </p:sp>
      <p:sp>
        <p:nvSpPr>
          <p:cNvPr id="624" name="Google Shape;624;p41"/>
          <p:cNvSpPr txBox="1"/>
          <p:nvPr/>
        </p:nvSpPr>
        <p:spPr>
          <a:xfrm>
            <a:off x="6630771" y="2019825"/>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Postman</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25" name="Google Shape;625;p41"/>
          <p:cNvSpPr txBox="1"/>
          <p:nvPr/>
        </p:nvSpPr>
        <p:spPr>
          <a:xfrm>
            <a:off x="6630771" y="2696250"/>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DevTools</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a:p>
            <a:pPr indent="0" lvl="0" marL="0" rtl="0" algn="l">
              <a:spcBef>
                <a:spcPts val="0"/>
              </a:spcBef>
              <a:spcAft>
                <a:spcPts val="0"/>
              </a:spcAft>
              <a:buNone/>
            </a:pPr>
            <a:r>
              <a:t/>
            </a:r>
            <a:endParaRPr sz="900">
              <a:solidFill>
                <a:schemeClr val="dk1"/>
              </a:solidFill>
              <a:latin typeface="Nixie One"/>
              <a:ea typeface="Nixie One"/>
              <a:cs typeface="Nixie One"/>
              <a:sym typeface="Nixie One"/>
            </a:endParaRPr>
          </a:p>
        </p:txBody>
      </p:sp>
      <p:sp>
        <p:nvSpPr>
          <p:cNvPr id="626" name="Google Shape;626;p41"/>
          <p:cNvSpPr txBox="1"/>
          <p:nvPr/>
        </p:nvSpPr>
        <p:spPr>
          <a:xfrm>
            <a:off x="1550750" y="4218175"/>
            <a:ext cx="64752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uli"/>
                <a:ea typeface="Muli"/>
                <a:cs typeface="Muli"/>
                <a:sym typeface="Muli"/>
              </a:rPr>
              <a:t>The tools and technologies used in this project are either free to use or open source, resulting in a total cost of R0.00.</a:t>
            </a:r>
            <a:endParaRPr sz="1300">
              <a:solidFill>
                <a:schemeClr val="dk1"/>
              </a:solidFill>
              <a:latin typeface="Muli"/>
              <a:ea typeface="Muli"/>
              <a:cs typeface="Muli"/>
              <a:sym typeface="Muli"/>
            </a:endParaRPr>
          </a:p>
        </p:txBody>
      </p:sp>
      <p:sp>
        <p:nvSpPr>
          <p:cNvPr id="627" name="Google Shape;627;p41"/>
          <p:cNvSpPr txBox="1"/>
          <p:nvPr/>
        </p:nvSpPr>
        <p:spPr>
          <a:xfrm>
            <a:off x="1357325" y="3372675"/>
            <a:ext cx="1201800" cy="552000"/>
          </a:xfrm>
          <a:prstGeom prst="rect">
            <a:avLst/>
          </a:prstGeom>
          <a:noFill/>
          <a:ln cap="flat" cmpd="sng" w="9525">
            <a:solidFill>
              <a:srgbClr val="FFFFFF"/>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NodeJS</a:t>
            </a:r>
            <a:endParaRPr b="1" sz="1200">
              <a:solidFill>
                <a:schemeClr val="dk1"/>
              </a:solidFill>
              <a:latin typeface="Muli"/>
              <a:ea typeface="Muli"/>
              <a:cs typeface="Muli"/>
              <a:sym typeface="Muli"/>
            </a:endParaRPr>
          </a:p>
          <a:p>
            <a:pPr indent="0" lvl="0" marL="0" rtl="0" algn="l">
              <a:spcBef>
                <a:spcPts val="0"/>
              </a:spcBef>
              <a:spcAft>
                <a:spcPts val="0"/>
              </a:spcAft>
              <a:buNone/>
            </a:pPr>
            <a:r>
              <a:rPr lang="en" sz="900">
                <a:solidFill>
                  <a:schemeClr val="dk1"/>
                </a:solidFill>
                <a:latin typeface="Muli"/>
                <a:ea typeface="Muli"/>
                <a:cs typeface="Muli"/>
                <a:sym typeface="Muli"/>
              </a:rPr>
              <a:t>COST	       R 0.00</a:t>
            </a:r>
            <a:endParaRPr sz="900">
              <a:solidFill>
                <a:schemeClr val="dk1"/>
              </a:solidFill>
              <a:latin typeface="Muli"/>
              <a:ea typeface="Muli"/>
              <a:cs typeface="Muli"/>
              <a:sym typeface="Muli"/>
            </a:endParaRPr>
          </a:p>
        </p:txBody>
      </p:sp>
      <p:sp>
        <p:nvSpPr>
          <p:cNvPr id="628" name="Google Shape;628;p41"/>
          <p:cNvSpPr txBox="1"/>
          <p:nvPr/>
        </p:nvSpPr>
        <p:spPr>
          <a:xfrm>
            <a:off x="3929275" y="1524000"/>
            <a:ext cx="13185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Saira Semi Condensed"/>
                <a:ea typeface="Saira Semi Condensed"/>
                <a:cs typeface="Saira Semi Condensed"/>
                <a:sym typeface="Saira Semi Condensed"/>
              </a:rPr>
              <a:t>BUSINESS LAYER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5"/>
          <p:cNvSpPr txBox="1"/>
          <p:nvPr>
            <p:ph type="ctrTitle"/>
          </p:nvPr>
        </p:nvSpPr>
        <p:spPr>
          <a:xfrm>
            <a:off x="2261000" y="503575"/>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OVERVIEW: WHAT IS</a:t>
            </a:r>
            <a:br>
              <a:rPr b="1" lang="en" sz="3500">
                <a:solidFill>
                  <a:srgbClr val="E69138"/>
                </a:solidFill>
              </a:rPr>
            </a:br>
            <a:r>
              <a:rPr b="1" lang="en" sz="3500">
                <a:solidFill>
                  <a:srgbClr val="E69138"/>
                </a:solidFill>
              </a:rPr>
              <a:t>HYPERTUBE</a:t>
            </a:r>
            <a:r>
              <a:rPr b="1" lang="en" sz="3500">
                <a:solidFill>
                  <a:srgbClr val="E69138"/>
                </a:solidFill>
              </a:rPr>
              <a:t>?</a:t>
            </a:r>
            <a:endParaRPr b="1" sz="3500">
              <a:solidFill>
                <a:srgbClr val="E69138"/>
              </a:solidFill>
            </a:endParaRPr>
          </a:p>
        </p:txBody>
      </p:sp>
      <p:sp>
        <p:nvSpPr>
          <p:cNvPr id="420" name="Google Shape;420;p15"/>
          <p:cNvSpPr txBox="1"/>
          <p:nvPr>
            <p:ph idx="1" type="subTitle"/>
          </p:nvPr>
        </p:nvSpPr>
        <p:spPr>
          <a:xfrm>
            <a:off x="3203975" y="1733025"/>
            <a:ext cx="5235300" cy="28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Hypertube </a:t>
            </a:r>
            <a:r>
              <a:rPr lang="en" sz="1800">
                <a:solidFill>
                  <a:srgbClr val="FFFFFF"/>
                </a:solidFill>
              </a:rPr>
              <a:t>is an online video streaming application, that uses the torrent p2p internet protocol to download and stream movies. Users can create profiles and keep track of their watch history as well as all related information.</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target audience would be any company/organisation that uses p2p technology or media streaming services.</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2"/>
          <p:cNvSpPr txBox="1"/>
          <p:nvPr>
            <p:ph type="title"/>
          </p:nvPr>
        </p:nvSpPr>
        <p:spPr>
          <a:xfrm>
            <a:off x="1732700" y="973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SOURCES</a:t>
            </a:r>
            <a:endParaRPr b="1" sz="3500">
              <a:solidFill>
                <a:srgbClr val="E69138"/>
              </a:solidFill>
            </a:endParaRPr>
          </a:p>
        </p:txBody>
      </p:sp>
      <p:sp>
        <p:nvSpPr>
          <p:cNvPr id="634" name="Google Shape;634;p42"/>
          <p:cNvSpPr txBox="1"/>
          <p:nvPr>
            <p:ph idx="1" type="body"/>
          </p:nvPr>
        </p:nvSpPr>
        <p:spPr>
          <a:xfrm>
            <a:off x="1334450" y="1513150"/>
            <a:ext cx="6475200" cy="2394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chemeClr val="accent2"/>
              </a:buClr>
              <a:buSzPts val="1300"/>
              <a:buChar char="◇"/>
            </a:pPr>
            <a:r>
              <a:rPr b="1" lang="en" sz="1300" u="sng">
                <a:solidFill>
                  <a:srgbClr val="FFFFFF"/>
                </a:solidFill>
                <a:hlinkClick r:id="rId3">
                  <a:extLst>
                    <a:ext uri="{A12FA001-AC4F-418D-AE19-62706E023703}">
                      <ahyp:hlinkClr val="tx"/>
                    </a:ext>
                  </a:extLst>
                </a:hlinkClick>
              </a:rPr>
              <a:t>https://www.php.net/docs.php</a:t>
            </a:r>
            <a:endParaRPr b="1" sz="1300">
              <a:solidFill>
                <a:srgbClr val="FFFFFF"/>
              </a:solidFill>
            </a:endParaRPr>
          </a:p>
        </p:txBody>
      </p:sp>
      <p:sp>
        <p:nvSpPr>
          <p:cNvPr id="635" name="Google Shape;635;p42"/>
          <p:cNvSpPr txBox="1"/>
          <p:nvPr>
            <p:ph idx="1" type="body"/>
          </p:nvPr>
        </p:nvSpPr>
        <p:spPr>
          <a:xfrm>
            <a:off x="1334450" y="1979875"/>
            <a:ext cx="6475200" cy="7443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chemeClr val="accent2"/>
              </a:buClr>
              <a:buSzPts val="1300"/>
              <a:buChar char="◇"/>
            </a:pPr>
            <a:r>
              <a:rPr b="1" lang="en" sz="1300" u="sng">
                <a:solidFill>
                  <a:srgbClr val="FFFFFF"/>
                </a:solidFill>
                <a:hlinkClick r:id="rId4">
                  <a:extLst>
                    <a:ext uri="{A12FA001-AC4F-418D-AE19-62706E023703}">
                      <ahyp:hlinkClr val="tx"/>
                    </a:ext>
                  </a:extLst>
                </a:hlinkClick>
              </a:rPr>
              <a:t>https://www.techopedia.com/definition/24361/database-management-systems-dbms#:~:text=A%20database%20management%20system%20(DBMS)%20is%20a%20software%20package%20designed,validate%20and%20manipulate%20this%20data.</a:t>
            </a:r>
            <a:endParaRPr b="1" sz="1300">
              <a:solidFill>
                <a:srgbClr val="FFFFFF"/>
              </a:solidFill>
            </a:endParaRPr>
          </a:p>
        </p:txBody>
      </p:sp>
      <p:sp>
        <p:nvSpPr>
          <p:cNvPr id="636" name="Google Shape;636;p42"/>
          <p:cNvSpPr txBox="1"/>
          <p:nvPr>
            <p:ph idx="1" type="body"/>
          </p:nvPr>
        </p:nvSpPr>
        <p:spPr>
          <a:xfrm>
            <a:off x="1334450" y="2951500"/>
            <a:ext cx="6475200" cy="2394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chemeClr val="accent2"/>
              </a:buClr>
              <a:buSzPts val="1300"/>
              <a:buChar char="◇"/>
            </a:pPr>
            <a:r>
              <a:rPr b="1" lang="en" sz="1300" u="sng">
                <a:solidFill>
                  <a:srgbClr val="FFFFFF"/>
                </a:solidFill>
                <a:hlinkClick r:id="rId5">
                  <a:extLst>
                    <a:ext uri="{A12FA001-AC4F-418D-AE19-62706E023703}">
                      <ahyp:hlinkClr val="tx"/>
                    </a:ext>
                  </a:extLst>
                </a:hlinkClick>
              </a:rPr>
              <a:t>https://documentation.mamp.info/</a:t>
            </a:r>
            <a:endParaRPr b="1" sz="1300">
              <a:solidFill>
                <a:srgbClr val="FFFFFF"/>
              </a:solidFill>
            </a:endParaRPr>
          </a:p>
        </p:txBody>
      </p:sp>
      <p:sp>
        <p:nvSpPr>
          <p:cNvPr id="637" name="Google Shape;637;p42"/>
          <p:cNvSpPr txBox="1"/>
          <p:nvPr>
            <p:ph idx="1" type="body"/>
          </p:nvPr>
        </p:nvSpPr>
        <p:spPr>
          <a:xfrm>
            <a:off x="1334450" y="3380675"/>
            <a:ext cx="6475200" cy="2394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chemeClr val="accent2"/>
              </a:buClr>
              <a:buSzPts val="1300"/>
              <a:buChar char="◇"/>
            </a:pPr>
            <a:r>
              <a:rPr b="1" lang="en" sz="1300" u="sng">
                <a:solidFill>
                  <a:srgbClr val="FFFFFF"/>
                </a:solidFill>
                <a:hlinkClick r:id="rId6">
                  <a:extLst>
                    <a:ext uri="{A12FA001-AC4F-418D-AE19-62706E023703}">
                      <ahyp:hlinkClr val="tx"/>
                    </a:ext>
                  </a:extLst>
                </a:hlinkClick>
              </a:rPr>
              <a:t>https://www.w3schools.com/sql/sql_ref_keywords.asp</a:t>
            </a:r>
            <a:endParaRPr b="1" sz="13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6"/>
          <p:cNvSpPr txBox="1"/>
          <p:nvPr>
            <p:ph type="title"/>
          </p:nvPr>
        </p:nvSpPr>
        <p:spPr>
          <a:xfrm>
            <a:off x="1667825" y="894700"/>
            <a:ext cx="6475200" cy="135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WHAT ARE THE </a:t>
            </a:r>
            <a:endParaRPr b="1" sz="3500">
              <a:solidFill>
                <a:srgbClr val="E69138"/>
              </a:solidFill>
            </a:endParaRPr>
          </a:p>
          <a:p>
            <a:pPr indent="0" lvl="0" marL="0" rtl="0" algn="l">
              <a:spcBef>
                <a:spcPts val="0"/>
              </a:spcBef>
              <a:spcAft>
                <a:spcPts val="0"/>
              </a:spcAft>
              <a:buNone/>
            </a:pPr>
            <a:r>
              <a:rPr b="1" lang="en" sz="3500">
                <a:solidFill>
                  <a:srgbClr val="E69138"/>
                </a:solidFill>
              </a:rPr>
              <a:t>PROJECTS OBJECTIVES?</a:t>
            </a:r>
            <a:endParaRPr b="1" sz="3500">
              <a:solidFill>
                <a:srgbClr val="E69138"/>
              </a:solidFill>
            </a:endParaRPr>
          </a:p>
        </p:txBody>
      </p:sp>
      <p:sp>
        <p:nvSpPr>
          <p:cNvPr id="426" name="Google Shape;426;p16"/>
          <p:cNvSpPr txBox="1"/>
          <p:nvPr>
            <p:ph idx="1" type="body"/>
          </p:nvPr>
        </p:nvSpPr>
        <p:spPr>
          <a:xfrm>
            <a:off x="1971000" y="2571750"/>
            <a:ext cx="5202000" cy="1625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accent2"/>
              </a:buClr>
              <a:buSzPts val="1800"/>
              <a:buChar char="◇"/>
            </a:pPr>
            <a:r>
              <a:rPr lang="en" sz="1800">
                <a:solidFill>
                  <a:srgbClr val="FFFFFF"/>
                </a:solidFill>
              </a:rPr>
              <a:t>Basic Web development Skills</a:t>
            </a:r>
            <a:endParaRPr sz="1800">
              <a:solidFill>
                <a:srgbClr val="FFFFFF"/>
              </a:solidFill>
            </a:endParaRPr>
          </a:p>
          <a:p>
            <a:pPr indent="-342900" lvl="0" marL="457200" rtl="0" algn="l">
              <a:spcBef>
                <a:spcPts val="0"/>
              </a:spcBef>
              <a:spcAft>
                <a:spcPts val="0"/>
              </a:spcAft>
              <a:buClr>
                <a:schemeClr val="accent2"/>
              </a:buClr>
              <a:buSzPts val="1800"/>
              <a:buChar char="◇"/>
            </a:pPr>
            <a:r>
              <a:rPr lang="en" sz="1800">
                <a:solidFill>
                  <a:srgbClr val="FFFFFF"/>
                </a:solidFill>
              </a:rPr>
              <a:t>Basic understanding of Internet Protocols</a:t>
            </a:r>
            <a:endParaRPr sz="1800">
              <a:solidFill>
                <a:srgbClr val="FFFFFF"/>
              </a:solidFill>
            </a:endParaRPr>
          </a:p>
          <a:p>
            <a:pPr indent="-342900" lvl="0" marL="457200" rtl="0" algn="l">
              <a:spcBef>
                <a:spcPts val="0"/>
              </a:spcBef>
              <a:spcAft>
                <a:spcPts val="0"/>
              </a:spcAft>
              <a:buClr>
                <a:schemeClr val="accent2"/>
              </a:buClr>
              <a:buSzPts val="1800"/>
              <a:buChar char="◇"/>
            </a:pPr>
            <a:r>
              <a:rPr lang="en" sz="1800">
                <a:solidFill>
                  <a:srgbClr val="FFFFFF"/>
                </a:solidFill>
              </a:rPr>
              <a:t>Database structures and entity relationships</a:t>
            </a:r>
            <a:endParaRPr sz="1800">
              <a:solidFill>
                <a:srgbClr val="FFFFFF"/>
              </a:solidFill>
            </a:endParaRPr>
          </a:p>
          <a:p>
            <a:pPr indent="-342900" lvl="0" marL="457200" rtl="0" algn="l">
              <a:spcBef>
                <a:spcPts val="0"/>
              </a:spcBef>
              <a:spcAft>
                <a:spcPts val="0"/>
              </a:spcAft>
              <a:buClr>
                <a:schemeClr val="accent2"/>
              </a:buClr>
              <a:buSzPts val="1800"/>
              <a:buChar char="◇"/>
            </a:pPr>
            <a:r>
              <a:rPr lang="en" sz="1800">
                <a:solidFill>
                  <a:srgbClr val="FFFFFF"/>
                </a:solidFill>
              </a:rPr>
              <a:t>Interaction with APIs and web resources</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7"/>
          <p:cNvSpPr txBox="1"/>
          <p:nvPr>
            <p:ph idx="4294967295" type="title"/>
          </p:nvPr>
        </p:nvSpPr>
        <p:spPr>
          <a:xfrm>
            <a:off x="1334450" y="613825"/>
            <a:ext cx="67260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THE RESEARCH OUTLINE</a:t>
            </a:r>
            <a:endParaRPr b="1" sz="3500">
              <a:solidFill>
                <a:srgbClr val="E69138"/>
              </a:solidFill>
            </a:endParaRPr>
          </a:p>
        </p:txBody>
      </p:sp>
      <p:sp>
        <p:nvSpPr>
          <p:cNvPr id="432" name="Google Shape;432;p17"/>
          <p:cNvSpPr txBox="1"/>
          <p:nvPr>
            <p:ph idx="4294967295" type="body"/>
          </p:nvPr>
        </p:nvSpPr>
        <p:spPr>
          <a:xfrm>
            <a:off x="1334450" y="1513150"/>
            <a:ext cx="2168700" cy="48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1900">
                <a:solidFill>
                  <a:srgbClr val="FFFFFF"/>
                </a:solidFill>
                <a:latin typeface="Saira Semi Condensed"/>
                <a:ea typeface="Saira Semi Condensed"/>
                <a:cs typeface="Saira Semi Condensed"/>
                <a:sym typeface="Saira Semi Condensed"/>
              </a:rPr>
              <a:t>Web Technologies</a:t>
            </a:r>
            <a:endParaRPr b="1" sz="1900">
              <a:solidFill>
                <a:srgbClr val="FFFFFF"/>
              </a:solidFill>
              <a:latin typeface="Saira Semi Condensed"/>
              <a:ea typeface="Saira Semi Condensed"/>
              <a:cs typeface="Saira Semi Condensed"/>
              <a:sym typeface="Saira Semi Condensed"/>
            </a:endParaRPr>
          </a:p>
        </p:txBody>
      </p:sp>
      <p:sp>
        <p:nvSpPr>
          <p:cNvPr id="433" name="Google Shape;433;p17"/>
          <p:cNvSpPr txBox="1"/>
          <p:nvPr>
            <p:ph idx="4294967295" type="body"/>
          </p:nvPr>
        </p:nvSpPr>
        <p:spPr>
          <a:xfrm>
            <a:off x="1334450" y="2000355"/>
            <a:ext cx="2058900" cy="21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BACK END</a:t>
            </a:r>
            <a:endParaRPr b="1" sz="1600">
              <a:solidFill>
                <a:srgbClr val="FFFFFF"/>
              </a:solidFill>
            </a:endParaRPr>
          </a:p>
          <a:p>
            <a:pPr indent="0" lvl="0" marL="0" rtl="0" algn="ctr">
              <a:spcBef>
                <a:spcPts val="0"/>
              </a:spcBef>
              <a:spcAft>
                <a:spcPts val="0"/>
              </a:spcAft>
              <a:buNone/>
            </a:pPr>
            <a:r>
              <a:rPr lang="en" sz="1300">
                <a:solidFill>
                  <a:srgbClr val="FFFFFF"/>
                </a:solidFill>
              </a:rPr>
              <a:t>PHP</a:t>
            </a:r>
            <a:endParaRPr sz="1300">
              <a:solidFill>
                <a:srgbClr val="FFFFFF"/>
              </a:solidFill>
            </a:endParaRPr>
          </a:p>
          <a:p>
            <a:pPr indent="0" lvl="0" marL="0" rtl="0" algn="ctr">
              <a:spcBef>
                <a:spcPts val="0"/>
              </a:spcBef>
              <a:spcAft>
                <a:spcPts val="0"/>
              </a:spcAft>
              <a:buNone/>
            </a:pPr>
            <a:r>
              <a:rPr lang="en" sz="1300">
                <a:solidFill>
                  <a:srgbClr val="FFFFFF"/>
                </a:solidFill>
              </a:rPr>
              <a:t>NodeJS</a:t>
            </a:r>
            <a:endParaRPr sz="1300">
              <a:solidFill>
                <a:srgbClr val="FFFFFF"/>
              </a:solidFill>
            </a:endParaRPr>
          </a:p>
          <a:p>
            <a:pPr indent="0" lvl="0" marL="0" rtl="0" algn="ctr">
              <a:spcBef>
                <a:spcPts val="0"/>
              </a:spcBef>
              <a:spcAft>
                <a:spcPts val="0"/>
              </a:spcAft>
              <a:buNone/>
            </a:pPr>
            <a:r>
              <a:t/>
            </a:r>
            <a:endParaRPr sz="1300">
              <a:solidFill>
                <a:srgbClr val="FFFFFF"/>
              </a:solidFill>
            </a:endParaRPr>
          </a:p>
          <a:p>
            <a:pPr indent="0" lvl="0" marL="0" rtl="0" algn="ctr">
              <a:spcBef>
                <a:spcPts val="0"/>
              </a:spcBef>
              <a:spcAft>
                <a:spcPts val="0"/>
              </a:spcAft>
              <a:buNone/>
            </a:pPr>
            <a:r>
              <a:rPr b="1" lang="en" sz="1600">
                <a:solidFill>
                  <a:srgbClr val="FFFFFF"/>
                </a:solidFill>
              </a:rPr>
              <a:t>FRONT END</a:t>
            </a:r>
            <a:endParaRPr b="1" sz="1600">
              <a:solidFill>
                <a:srgbClr val="FFFFFF"/>
              </a:solidFill>
            </a:endParaRPr>
          </a:p>
          <a:p>
            <a:pPr indent="0" lvl="0" marL="0" rtl="0" algn="ctr">
              <a:spcBef>
                <a:spcPts val="600"/>
              </a:spcBef>
              <a:spcAft>
                <a:spcPts val="0"/>
              </a:spcAft>
              <a:buNone/>
            </a:pPr>
            <a:r>
              <a:rPr lang="en" sz="1300">
                <a:solidFill>
                  <a:srgbClr val="FFFFFF"/>
                </a:solidFill>
              </a:rPr>
              <a:t>HTML</a:t>
            </a:r>
            <a:endParaRPr sz="1300">
              <a:solidFill>
                <a:srgbClr val="FFFFFF"/>
              </a:solidFill>
            </a:endParaRPr>
          </a:p>
          <a:p>
            <a:pPr indent="0" lvl="0" marL="0" rtl="0" algn="ctr">
              <a:spcBef>
                <a:spcPts val="600"/>
              </a:spcBef>
              <a:spcAft>
                <a:spcPts val="0"/>
              </a:spcAft>
              <a:buNone/>
            </a:pPr>
            <a:r>
              <a:rPr lang="en" sz="1300">
                <a:solidFill>
                  <a:srgbClr val="FFFFFF"/>
                </a:solidFill>
              </a:rPr>
              <a:t>CSS</a:t>
            </a:r>
            <a:endParaRPr sz="1300">
              <a:solidFill>
                <a:srgbClr val="FFFFFF"/>
              </a:solidFill>
            </a:endParaRPr>
          </a:p>
          <a:p>
            <a:pPr indent="0" lvl="0" marL="0" rtl="0" algn="ctr">
              <a:spcBef>
                <a:spcPts val="600"/>
              </a:spcBef>
              <a:spcAft>
                <a:spcPts val="0"/>
              </a:spcAft>
              <a:buNone/>
            </a:pPr>
            <a:r>
              <a:rPr lang="en" sz="1300">
                <a:solidFill>
                  <a:srgbClr val="FFFFFF"/>
                </a:solidFill>
              </a:rPr>
              <a:t>Javascript</a:t>
            </a:r>
            <a:endParaRPr sz="1300">
              <a:solidFill>
                <a:srgbClr val="FFFFFF"/>
              </a:solidFill>
            </a:endParaRPr>
          </a:p>
          <a:p>
            <a:pPr indent="0" lvl="0" marL="0" rtl="0" algn="ctr">
              <a:spcBef>
                <a:spcPts val="600"/>
              </a:spcBef>
              <a:spcAft>
                <a:spcPts val="0"/>
              </a:spcAft>
              <a:buNone/>
            </a:pPr>
            <a:r>
              <a:t/>
            </a:r>
            <a:endParaRPr sz="1300">
              <a:solidFill>
                <a:srgbClr val="FFFFFF"/>
              </a:solidFill>
            </a:endParaRPr>
          </a:p>
          <a:p>
            <a:pPr indent="0" lvl="0" marL="0" rtl="0" algn="ctr">
              <a:spcBef>
                <a:spcPts val="0"/>
              </a:spcBef>
              <a:spcAft>
                <a:spcPts val="0"/>
              </a:spcAft>
              <a:buNone/>
            </a:pPr>
            <a:r>
              <a:t/>
            </a:r>
            <a:endParaRPr sz="1300">
              <a:solidFill>
                <a:srgbClr val="FFFFFF"/>
              </a:solidFill>
            </a:endParaRPr>
          </a:p>
          <a:p>
            <a:pPr indent="0" lvl="0" marL="0" rtl="0" algn="ctr">
              <a:spcBef>
                <a:spcPts val="0"/>
              </a:spcBef>
              <a:spcAft>
                <a:spcPts val="0"/>
              </a:spcAft>
              <a:buNone/>
            </a:pPr>
            <a:r>
              <a:t/>
            </a:r>
            <a:endParaRPr sz="1300">
              <a:solidFill>
                <a:srgbClr val="FFFFFF"/>
              </a:solidFill>
            </a:endParaRPr>
          </a:p>
        </p:txBody>
      </p:sp>
      <p:sp>
        <p:nvSpPr>
          <p:cNvPr id="434" name="Google Shape;434;p17"/>
          <p:cNvSpPr txBox="1"/>
          <p:nvPr>
            <p:ph idx="4294967295" type="body"/>
          </p:nvPr>
        </p:nvSpPr>
        <p:spPr>
          <a:xfrm>
            <a:off x="3510650" y="1513150"/>
            <a:ext cx="2286000" cy="4872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2000">
                <a:solidFill>
                  <a:srgbClr val="FFFFFF"/>
                </a:solidFill>
                <a:latin typeface="Saira Semi Condensed"/>
                <a:ea typeface="Saira Semi Condensed"/>
                <a:cs typeface="Saira Semi Condensed"/>
                <a:sym typeface="Saira Semi Condensed"/>
              </a:rPr>
              <a:t>DBMS</a:t>
            </a:r>
            <a:endParaRPr b="1" sz="2000">
              <a:solidFill>
                <a:srgbClr val="FFFFFF"/>
              </a:solidFill>
              <a:latin typeface="Saira Semi Condensed"/>
              <a:ea typeface="Saira Semi Condensed"/>
              <a:cs typeface="Saira Semi Condensed"/>
              <a:sym typeface="Saira Semi Condensed"/>
            </a:endParaRPr>
          </a:p>
        </p:txBody>
      </p:sp>
      <p:sp>
        <p:nvSpPr>
          <p:cNvPr id="435" name="Google Shape;435;p17"/>
          <p:cNvSpPr txBox="1"/>
          <p:nvPr>
            <p:ph idx="4294967295" type="body"/>
          </p:nvPr>
        </p:nvSpPr>
        <p:spPr>
          <a:xfrm>
            <a:off x="3620450" y="2000350"/>
            <a:ext cx="2058900" cy="1378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1300">
                <a:solidFill>
                  <a:srgbClr val="FFFFFF"/>
                </a:solidFill>
              </a:rPr>
              <a:t>MySql</a:t>
            </a:r>
            <a:endParaRPr sz="1300">
              <a:solidFill>
                <a:srgbClr val="FFFFFF"/>
              </a:solidFill>
            </a:endParaRPr>
          </a:p>
          <a:p>
            <a:pPr indent="0" lvl="0" marL="0" rtl="0" algn="ctr">
              <a:spcBef>
                <a:spcPts val="600"/>
              </a:spcBef>
              <a:spcAft>
                <a:spcPts val="0"/>
              </a:spcAft>
              <a:buNone/>
            </a:pPr>
            <a:r>
              <a:rPr lang="en" sz="1300">
                <a:solidFill>
                  <a:srgbClr val="FFFFFF"/>
                </a:solidFill>
              </a:rPr>
              <a:t>PhpMyAdmin</a:t>
            </a:r>
            <a:endParaRPr sz="1300">
              <a:solidFill>
                <a:srgbClr val="FFFFFF"/>
              </a:solidFill>
            </a:endParaRPr>
          </a:p>
        </p:txBody>
      </p:sp>
      <p:sp>
        <p:nvSpPr>
          <p:cNvPr id="436" name="Google Shape;436;p17"/>
          <p:cNvSpPr txBox="1"/>
          <p:nvPr>
            <p:ph idx="4294967295" type="body"/>
          </p:nvPr>
        </p:nvSpPr>
        <p:spPr>
          <a:xfrm>
            <a:off x="5796650" y="1513150"/>
            <a:ext cx="2168700" cy="48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2000">
                <a:solidFill>
                  <a:srgbClr val="FFFFFF"/>
                </a:solidFill>
                <a:latin typeface="Saira Semi Condensed"/>
                <a:ea typeface="Saira Semi Condensed"/>
                <a:cs typeface="Saira Semi Condensed"/>
                <a:sym typeface="Saira Semi Condensed"/>
              </a:rPr>
              <a:t>Server Tech</a:t>
            </a:r>
            <a:endParaRPr b="1" sz="2000">
              <a:solidFill>
                <a:srgbClr val="FFFFFF"/>
              </a:solidFill>
              <a:latin typeface="Saira Semi Condensed"/>
              <a:ea typeface="Saira Semi Condensed"/>
              <a:cs typeface="Saira Semi Condensed"/>
              <a:sym typeface="Saira Semi Condensed"/>
            </a:endParaRPr>
          </a:p>
        </p:txBody>
      </p:sp>
      <p:sp>
        <p:nvSpPr>
          <p:cNvPr id="437" name="Google Shape;437;p17"/>
          <p:cNvSpPr txBox="1"/>
          <p:nvPr>
            <p:ph idx="4294967295" type="body"/>
          </p:nvPr>
        </p:nvSpPr>
        <p:spPr>
          <a:xfrm>
            <a:off x="5906450" y="2000350"/>
            <a:ext cx="2058900" cy="1132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1300">
                <a:solidFill>
                  <a:srgbClr val="FFFFFF"/>
                </a:solidFill>
              </a:rPr>
              <a:t>MAMP</a:t>
            </a:r>
            <a:endParaRPr sz="1300">
              <a:solidFill>
                <a:srgbClr val="FFFFFF"/>
              </a:solidFill>
            </a:endParaRPr>
          </a:p>
          <a:p>
            <a:pPr indent="0" lvl="0" marL="0" rtl="0" algn="ctr">
              <a:spcBef>
                <a:spcPts val="600"/>
              </a:spcBef>
              <a:spcAft>
                <a:spcPts val="0"/>
              </a:spcAft>
              <a:buNone/>
            </a:pPr>
            <a:r>
              <a:rPr lang="en" sz="1300">
                <a:solidFill>
                  <a:srgbClr val="FFFFFF"/>
                </a:solidFill>
              </a:rPr>
              <a:t>NodeJS</a:t>
            </a:r>
            <a:endParaRPr sz="1300">
              <a:solidFill>
                <a:srgbClr val="FFFFFF"/>
              </a:solidFill>
            </a:endParaRPr>
          </a:p>
          <a:p>
            <a:pPr indent="0" lvl="0" marL="0" rtl="0" algn="ctr">
              <a:spcBef>
                <a:spcPts val="600"/>
              </a:spcBef>
              <a:spcAft>
                <a:spcPts val="0"/>
              </a:spcAft>
              <a:buNone/>
            </a:pPr>
            <a:r>
              <a:rPr lang="en" sz="1300">
                <a:solidFill>
                  <a:srgbClr val="FFFFFF"/>
                </a:solidFill>
              </a:rPr>
              <a:t>PHP</a:t>
            </a:r>
            <a:endParaRPr sz="1300">
              <a:solidFill>
                <a:srgbClr val="FFFFFF"/>
              </a:solidFill>
            </a:endParaRPr>
          </a:p>
          <a:p>
            <a:pPr indent="0" lvl="0" marL="0" rtl="0" algn="ctr">
              <a:spcBef>
                <a:spcPts val="600"/>
              </a:spcBef>
              <a:spcAft>
                <a:spcPts val="0"/>
              </a:spcAft>
              <a:buNone/>
            </a:pPr>
            <a:r>
              <a:t/>
            </a:r>
            <a:endParaRPr sz="1300">
              <a:solidFill>
                <a:srgbClr val="FFFFFF"/>
              </a:solidFill>
            </a:endParaRPr>
          </a:p>
        </p:txBody>
      </p:sp>
      <p:sp>
        <p:nvSpPr>
          <p:cNvPr id="438" name="Google Shape;438;p17"/>
          <p:cNvSpPr/>
          <p:nvPr/>
        </p:nvSpPr>
        <p:spPr>
          <a:xfrm>
            <a:off x="5679350" y="4312450"/>
            <a:ext cx="2381100" cy="363300"/>
          </a:xfrm>
          <a:prstGeom prst="homePlate">
            <a:avLst>
              <a:gd fmla="val 50000" name="adj"/>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Bebas Neue"/>
                <a:ea typeface="Bebas Neue"/>
                <a:cs typeface="Bebas Neue"/>
                <a:sym typeface="Bebas Neue"/>
              </a:rPr>
              <a:t>      6 HOURS</a:t>
            </a:r>
            <a:endParaRPr/>
          </a:p>
        </p:txBody>
      </p:sp>
      <p:sp>
        <p:nvSpPr>
          <p:cNvPr id="439" name="Google Shape;439;p17"/>
          <p:cNvSpPr/>
          <p:nvPr/>
        </p:nvSpPr>
        <p:spPr>
          <a:xfrm>
            <a:off x="3440450" y="4312450"/>
            <a:ext cx="2466000" cy="363300"/>
          </a:xfrm>
          <a:prstGeom prst="homePlate">
            <a:avLst>
              <a:gd fmla="val 50000" name="adj"/>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Bebas Neue"/>
                <a:ea typeface="Bebas Neue"/>
                <a:cs typeface="Bebas Neue"/>
                <a:sym typeface="Bebas Neue"/>
              </a:rPr>
              <a:t>    6 HOURS</a:t>
            </a:r>
            <a:endParaRPr/>
          </a:p>
        </p:txBody>
      </p:sp>
      <p:sp>
        <p:nvSpPr>
          <p:cNvPr id="440" name="Google Shape;440;p17"/>
          <p:cNvSpPr/>
          <p:nvPr/>
        </p:nvSpPr>
        <p:spPr>
          <a:xfrm>
            <a:off x="1334450" y="4312450"/>
            <a:ext cx="2286000" cy="3633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Bebas Neue"/>
                <a:ea typeface="Bebas Neue"/>
                <a:cs typeface="Bebas Neue"/>
                <a:sym typeface="Bebas Neue"/>
              </a:rPr>
              <a:t>1 DAY + continuous</a:t>
            </a:r>
            <a:endParaRPr sz="1800">
              <a:solidFill>
                <a:srgbClr val="FFFFFF"/>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8"/>
          <p:cNvSpPr txBox="1"/>
          <p:nvPr>
            <p:ph type="ctrTitle"/>
          </p:nvPr>
        </p:nvSpPr>
        <p:spPr>
          <a:xfrm>
            <a:off x="3137450" y="378975"/>
            <a:ext cx="32694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DATA NEEDS</a:t>
            </a:r>
            <a:endParaRPr b="1" sz="3500">
              <a:solidFill>
                <a:srgbClr val="E69138"/>
              </a:solidFill>
            </a:endParaRPr>
          </a:p>
        </p:txBody>
      </p:sp>
      <p:sp>
        <p:nvSpPr>
          <p:cNvPr id="446" name="Google Shape;446;p18"/>
          <p:cNvSpPr txBox="1"/>
          <p:nvPr>
            <p:ph idx="1" type="subTitle"/>
          </p:nvPr>
        </p:nvSpPr>
        <p:spPr>
          <a:xfrm>
            <a:off x="3137450" y="1180550"/>
            <a:ext cx="5613600" cy="37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User Profile Data:</a:t>
            </a:r>
            <a:endParaRPr b="1" sz="1600">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rPr>
              <a:t>Maintain persistent data about the users that can be used as account information on the site</a:t>
            </a:r>
            <a:endParaRPr sz="1300">
              <a:solidFill>
                <a:srgbClr val="FFFFFF"/>
              </a:solidFill>
            </a:endParaRPr>
          </a:p>
          <a:p>
            <a:pPr indent="0" lvl="0" marL="0" rtl="0" algn="l">
              <a:spcBef>
                <a:spcPts val="0"/>
              </a:spcBef>
              <a:spcAft>
                <a:spcPts val="0"/>
              </a:spcAft>
              <a:buNone/>
            </a:pPr>
            <a:br>
              <a:rPr lang="en" sz="1000">
                <a:solidFill>
                  <a:srgbClr val="FFFFFF"/>
                </a:solidFill>
              </a:rPr>
            </a:br>
            <a:br>
              <a:rPr lang="en" sz="1000">
                <a:solidFill>
                  <a:srgbClr val="FFFFFF"/>
                </a:solidFill>
              </a:rPr>
            </a:br>
            <a:r>
              <a:rPr b="1" lang="en" sz="1600">
                <a:solidFill>
                  <a:srgbClr val="00E1C6"/>
                </a:solidFill>
                <a:latin typeface="Saira Semi Condensed"/>
                <a:ea typeface="Saira Semi Condensed"/>
                <a:cs typeface="Saira Semi Condensed"/>
                <a:sym typeface="Saira Semi Condensed"/>
              </a:rPr>
              <a:t>Data Needs to Persist:</a:t>
            </a:r>
            <a:endParaRPr b="1" sz="1600">
              <a:solidFill>
                <a:srgbClr val="00E1C6"/>
              </a:solidFill>
              <a:latin typeface="Saira Semi Condensed"/>
              <a:ea typeface="Saira Semi Condensed"/>
              <a:cs typeface="Saira Semi Condensed"/>
              <a:sym typeface="Saira Semi Condensed"/>
            </a:endParaRPr>
          </a:p>
          <a:p>
            <a:pPr indent="0" lvl="0" marL="0" rtl="0" algn="l">
              <a:spcBef>
                <a:spcPts val="600"/>
              </a:spcBef>
              <a:spcAft>
                <a:spcPts val="0"/>
              </a:spcAft>
              <a:buNone/>
            </a:pPr>
            <a:r>
              <a:rPr lang="en" sz="1300">
                <a:solidFill>
                  <a:schemeClr val="dk1"/>
                </a:solidFill>
              </a:rPr>
              <a:t>E.g When a user creates an account their information needs to be stored over a long period of time</a:t>
            </a:r>
            <a:endParaRPr sz="1300">
              <a:solidFill>
                <a:schemeClr val="dk1"/>
              </a:solidFill>
            </a:endParaRPr>
          </a:p>
          <a:p>
            <a:pPr indent="0" lvl="0" marL="0" rtl="0" algn="l">
              <a:spcBef>
                <a:spcPts val="600"/>
              </a:spcBef>
              <a:spcAft>
                <a:spcPts val="0"/>
              </a:spcAft>
              <a:buNone/>
            </a:pPr>
            <a:br>
              <a:rPr lang="en" sz="1000">
                <a:solidFill>
                  <a:schemeClr val="dk1"/>
                </a:solidFill>
              </a:rPr>
            </a:br>
            <a:br>
              <a:rPr b="1" lang="en" sz="1000">
                <a:solidFill>
                  <a:schemeClr val="dk1"/>
                </a:solidFill>
                <a:latin typeface="Nixie One"/>
                <a:ea typeface="Nixie One"/>
                <a:cs typeface="Nixie One"/>
                <a:sym typeface="Nixie One"/>
              </a:rPr>
            </a:br>
            <a:r>
              <a:rPr b="1" lang="en" sz="1600">
                <a:solidFill>
                  <a:srgbClr val="00E1C6"/>
                </a:solidFill>
                <a:latin typeface="Saira Semi Condensed"/>
                <a:ea typeface="Saira Semi Condensed"/>
                <a:cs typeface="Saira Semi Condensed"/>
                <a:sym typeface="Saira Semi Condensed"/>
              </a:rPr>
              <a:t>Data Needs to be Accessible:</a:t>
            </a:r>
            <a:endParaRPr b="1" sz="1600">
              <a:solidFill>
                <a:srgbClr val="00E1C6"/>
              </a:solidFill>
              <a:latin typeface="Saira Semi Condensed"/>
              <a:ea typeface="Saira Semi Condensed"/>
              <a:cs typeface="Saira Semi Condensed"/>
              <a:sym typeface="Saira Semi Condensed"/>
            </a:endParaRPr>
          </a:p>
          <a:p>
            <a:pPr indent="0" lvl="0" marL="0" rtl="0" algn="l">
              <a:spcBef>
                <a:spcPts val="600"/>
              </a:spcBef>
              <a:spcAft>
                <a:spcPts val="0"/>
              </a:spcAft>
              <a:buNone/>
            </a:pPr>
            <a:r>
              <a:rPr lang="en" sz="1300">
                <a:solidFill>
                  <a:schemeClr val="dk1"/>
                </a:solidFill>
              </a:rPr>
              <a:t>E.g The public feed relies on the images uploaded by the different users </a:t>
            </a:r>
            <a:endParaRPr sz="1300">
              <a:solidFill>
                <a:schemeClr val="dk1"/>
              </a:solidFill>
            </a:endParaRPr>
          </a:p>
          <a:p>
            <a:pPr indent="0" lvl="0" marL="0" rtl="0" algn="l">
              <a:spcBef>
                <a:spcPts val="600"/>
              </a:spcBef>
              <a:spcAft>
                <a:spcPts val="0"/>
              </a:spcAft>
              <a:buNone/>
            </a:pPr>
            <a:br>
              <a:rPr lang="en" sz="1000">
                <a:solidFill>
                  <a:schemeClr val="dk1"/>
                </a:solidFill>
              </a:rPr>
            </a:br>
            <a:br>
              <a:rPr lang="en" sz="1000">
                <a:solidFill>
                  <a:schemeClr val="dk1"/>
                </a:solidFill>
              </a:rPr>
            </a:br>
            <a:r>
              <a:rPr b="1" lang="en" sz="1600">
                <a:solidFill>
                  <a:srgbClr val="00E1C6"/>
                </a:solidFill>
                <a:latin typeface="Saira Semi Condensed"/>
                <a:ea typeface="Saira Semi Condensed"/>
                <a:cs typeface="Saira Semi Condensed"/>
                <a:sym typeface="Saira Semi Condensed"/>
              </a:rPr>
              <a:t>Data Needs To Be Updated and Deleted:</a:t>
            </a:r>
            <a:endParaRPr b="1" sz="1600">
              <a:solidFill>
                <a:srgbClr val="00E1C6"/>
              </a:solidFill>
              <a:latin typeface="Saira Semi Condensed"/>
              <a:ea typeface="Saira Semi Condensed"/>
              <a:cs typeface="Saira Semi Condensed"/>
              <a:sym typeface="Saira Semi Condensed"/>
            </a:endParaRPr>
          </a:p>
          <a:p>
            <a:pPr indent="0" lvl="0" marL="0" rtl="0" algn="l">
              <a:spcBef>
                <a:spcPts val="600"/>
              </a:spcBef>
              <a:spcAft>
                <a:spcPts val="0"/>
              </a:spcAft>
              <a:buNone/>
            </a:pPr>
            <a:r>
              <a:rPr lang="en" sz="1300">
                <a:solidFill>
                  <a:schemeClr val="dk1"/>
                </a:solidFill>
              </a:rPr>
              <a:t>User should be able to delete account or update their profile at any time</a:t>
            </a:r>
            <a:br>
              <a:rPr lang="en" sz="1000">
                <a:solidFill>
                  <a:schemeClr val="dk1"/>
                </a:solidFill>
              </a:rPr>
            </a:br>
            <a:br>
              <a:rPr lang="en" sz="1000">
                <a:solidFill>
                  <a:schemeClr val="dk1"/>
                </a:solidFill>
              </a:rPr>
            </a:br>
            <a:br>
              <a:rPr lang="en" sz="1000">
                <a:solidFill>
                  <a:schemeClr val="dk1"/>
                </a:solidFill>
              </a:rPr>
            </a:br>
            <a:br>
              <a:rPr lang="en" sz="1000">
                <a:solidFill>
                  <a:schemeClr val="dk1"/>
                </a:solidFill>
              </a:rPr>
            </a:br>
            <a:endParaRPr sz="1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9"/>
          <p:cNvSpPr txBox="1"/>
          <p:nvPr>
            <p:ph idx="4294967295" type="title"/>
          </p:nvPr>
        </p:nvSpPr>
        <p:spPr>
          <a:xfrm>
            <a:off x="2113700" y="304800"/>
            <a:ext cx="5802900" cy="172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ROLES </a:t>
            </a:r>
            <a:endParaRPr b="1" sz="3500">
              <a:solidFill>
                <a:srgbClr val="E69138"/>
              </a:solidFill>
            </a:endParaRPr>
          </a:p>
          <a:p>
            <a:pPr indent="0" lvl="0" marL="0" rtl="0" algn="l">
              <a:spcBef>
                <a:spcPts val="0"/>
              </a:spcBef>
              <a:spcAft>
                <a:spcPts val="0"/>
              </a:spcAft>
              <a:buNone/>
            </a:pPr>
            <a:r>
              <a:rPr b="1" lang="en" sz="3500">
                <a:solidFill>
                  <a:srgbClr val="E69138"/>
                </a:solidFill>
              </a:rPr>
              <a:t>OF DATABASE MANAGEMENT SYSTEMS</a:t>
            </a:r>
            <a:endParaRPr b="1" sz="3500">
              <a:solidFill>
                <a:srgbClr val="E69138"/>
              </a:solidFill>
            </a:endParaRPr>
          </a:p>
        </p:txBody>
      </p:sp>
      <p:sp>
        <p:nvSpPr>
          <p:cNvPr id="452" name="Google Shape;452;p19"/>
          <p:cNvSpPr txBox="1"/>
          <p:nvPr>
            <p:ph idx="1" type="body"/>
          </p:nvPr>
        </p:nvSpPr>
        <p:spPr>
          <a:xfrm>
            <a:off x="2113700" y="1728775"/>
            <a:ext cx="6475200" cy="351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Improved Data Security:</a:t>
            </a:r>
            <a:endParaRPr b="1" sz="1600">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latin typeface="Muli"/>
                <a:ea typeface="Muli"/>
                <a:cs typeface="Muli"/>
                <a:sym typeface="Muli"/>
              </a:rPr>
              <a:t>A DBMS can ensure better enforcement of data privacy and security policies.</a:t>
            </a:r>
            <a:endParaRPr sz="1300">
              <a:solidFill>
                <a:srgbClr val="FFFFFF"/>
              </a:solidFill>
              <a:latin typeface="Muli"/>
              <a:ea typeface="Muli"/>
              <a:cs typeface="Muli"/>
              <a:sym typeface="Muli"/>
            </a:endParaRPr>
          </a:p>
          <a:p>
            <a:pPr indent="0" lvl="0" marL="0" rtl="0" algn="l">
              <a:spcBef>
                <a:spcPts val="0"/>
              </a:spcBef>
              <a:spcAft>
                <a:spcPts val="0"/>
              </a:spcAft>
              <a:buNone/>
            </a:pPr>
            <a:r>
              <a:t/>
            </a:r>
            <a:endParaRPr sz="1200">
              <a:solidFill>
                <a:srgbClr val="FFFFFF"/>
              </a:solidFill>
              <a:latin typeface="Muli"/>
              <a:ea typeface="Muli"/>
              <a:cs typeface="Muli"/>
              <a:sym typeface="Muli"/>
            </a:endParaRPr>
          </a:p>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Stronger Relationships Between Data:</a:t>
            </a:r>
            <a:endParaRPr b="1" sz="1600">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chemeClr val="dk1"/>
                </a:solidFill>
                <a:latin typeface="Muli"/>
                <a:ea typeface="Muli"/>
                <a:cs typeface="Muli"/>
                <a:sym typeface="Muli"/>
              </a:rPr>
              <a:t>Allows different data sets to relate to one another.</a:t>
            </a:r>
            <a:endParaRPr sz="1300">
              <a:solidFill>
                <a:schemeClr val="dk1"/>
              </a:solidFill>
              <a:latin typeface="Muli"/>
              <a:ea typeface="Muli"/>
              <a:cs typeface="Muli"/>
              <a:sym typeface="Muli"/>
            </a:endParaRPr>
          </a:p>
          <a:p>
            <a:pPr indent="0" lvl="0" marL="0" rtl="0" algn="l">
              <a:spcBef>
                <a:spcPts val="0"/>
              </a:spcBef>
              <a:spcAft>
                <a:spcPts val="0"/>
              </a:spcAft>
              <a:buNone/>
            </a:pPr>
            <a:r>
              <a:t/>
            </a:r>
            <a:endParaRPr sz="1200">
              <a:solidFill>
                <a:schemeClr val="dk1"/>
              </a:solidFill>
              <a:latin typeface="Muli"/>
              <a:ea typeface="Muli"/>
              <a:cs typeface="Muli"/>
              <a:sym typeface="Muli"/>
            </a:endParaRPr>
          </a:p>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Persistence:</a:t>
            </a:r>
            <a:endParaRPr b="1" sz="1600">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chemeClr val="dk1"/>
                </a:solidFill>
                <a:latin typeface="Muli"/>
                <a:ea typeface="Muli"/>
                <a:cs typeface="Muli"/>
                <a:sym typeface="Muli"/>
              </a:rPr>
              <a:t>Allow data to persist, and remain in any desired state for as long as it’s required.</a:t>
            </a:r>
            <a:endParaRPr sz="1300">
              <a:solidFill>
                <a:schemeClr val="dk1"/>
              </a:solidFill>
              <a:latin typeface="Muli"/>
              <a:ea typeface="Muli"/>
              <a:cs typeface="Muli"/>
              <a:sym typeface="Muli"/>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600">
                <a:solidFill>
                  <a:srgbClr val="00E1C6"/>
                </a:solidFill>
                <a:latin typeface="Saira Semi Condensed"/>
                <a:ea typeface="Saira Semi Condensed"/>
                <a:cs typeface="Saira Semi Condensed"/>
                <a:sym typeface="Saira Semi Condensed"/>
              </a:rPr>
              <a:t>Accessibility:</a:t>
            </a:r>
            <a:endParaRPr b="1" sz="1600">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chemeClr val="dk1"/>
                </a:solidFill>
                <a:latin typeface="Muli"/>
                <a:ea typeface="Muli"/>
                <a:cs typeface="Muli"/>
                <a:sym typeface="Muli"/>
              </a:rPr>
              <a:t>DBMS improve the accessibility, availability, and reusability of data. </a:t>
            </a:r>
            <a:endParaRPr sz="1300">
              <a:solidFill>
                <a:srgbClr val="FFFFFF"/>
              </a:solidFill>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0"/>
          <p:cNvSpPr txBox="1"/>
          <p:nvPr>
            <p:ph type="ctrTitle"/>
          </p:nvPr>
        </p:nvSpPr>
        <p:spPr>
          <a:xfrm>
            <a:off x="-930025" y="762000"/>
            <a:ext cx="5638800" cy="262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600">
                <a:solidFill>
                  <a:srgbClr val="FFFFFF"/>
                </a:solidFill>
              </a:rPr>
              <a:t>Data</a:t>
            </a:r>
            <a:endParaRPr sz="4600">
              <a:solidFill>
                <a:srgbClr val="FFFFFF"/>
              </a:solidFill>
            </a:endParaRPr>
          </a:p>
          <a:p>
            <a:pPr indent="0" lvl="0" marL="0" rtl="0" algn="r">
              <a:spcBef>
                <a:spcPts val="0"/>
              </a:spcBef>
              <a:spcAft>
                <a:spcPts val="0"/>
              </a:spcAft>
              <a:buNone/>
            </a:pPr>
            <a:r>
              <a:rPr lang="en" sz="4600">
                <a:solidFill>
                  <a:srgbClr val="FFFFFF"/>
                </a:solidFill>
              </a:rPr>
              <a:t>Management</a:t>
            </a:r>
            <a:endParaRPr sz="4600">
              <a:solidFill>
                <a:srgbClr val="FFFFFF"/>
              </a:solidFill>
            </a:endParaRPr>
          </a:p>
          <a:p>
            <a:pPr indent="0" lvl="0" marL="0" rtl="0" algn="r">
              <a:spcBef>
                <a:spcPts val="0"/>
              </a:spcBef>
              <a:spcAft>
                <a:spcPts val="0"/>
              </a:spcAft>
              <a:buNone/>
            </a:pPr>
            <a:r>
              <a:rPr lang="en" sz="4600">
                <a:solidFill>
                  <a:srgbClr val="FFFFFF"/>
                </a:solidFill>
              </a:rPr>
              <a:t>Technologies</a:t>
            </a:r>
            <a:endParaRPr sz="4600">
              <a:solidFill>
                <a:srgbClr val="FFFFFF"/>
              </a:solidFill>
            </a:endParaRPr>
          </a:p>
        </p:txBody>
      </p:sp>
      <p:sp>
        <p:nvSpPr>
          <p:cNvPr id="458" name="Google Shape;458;p20"/>
          <p:cNvSpPr txBox="1"/>
          <p:nvPr/>
        </p:nvSpPr>
        <p:spPr>
          <a:xfrm>
            <a:off x="5050600" y="2373500"/>
            <a:ext cx="3000000" cy="24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aira SemiCondensed Light"/>
                <a:ea typeface="Saira SemiCondensed Light"/>
                <a:cs typeface="Saira SemiCondensed Light"/>
                <a:sym typeface="Saira SemiCondensed Light"/>
              </a:rPr>
              <a:t>A systematic approach to the optimization, management, storage and retrieval of data from databases, via an interface/applications. An organized collection of data, stored and accessed from computer systems.</a:t>
            </a:r>
            <a:endParaRPr sz="1900"/>
          </a:p>
        </p:txBody>
      </p:sp>
      <p:cxnSp>
        <p:nvCxnSpPr>
          <p:cNvPr id="459" name="Google Shape;459;p20"/>
          <p:cNvCxnSpPr/>
          <p:nvPr/>
        </p:nvCxnSpPr>
        <p:spPr>
          <a:xfrm>
            <a:off x="4888700" y="2452700"/>
            <a:ext cx="0" cy="2250300"/>
          </a:xfrm>
          <a:prstGeom prst="straightConnector1">
            <a:avLst/>
          </a:prstGeom>
          <a:noFill/>
          <a:ln cap="flat" cmpd="sng" w="28575">
            <a:solidFill>
              <a:srgbClr val="E69138"/>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1"/>
          <p:cNvSpPr txBox="1"/>
          <p:nvPr>
            <p:ph idx="4294967295" type="title"/>
          </p:nvPr>
        </p:nvSpPr>
        <p:spPr>
          <a:xfrm>
            <a:off x="1324850" y="900550"/>
            <a:ext cx="74358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E69138"/>
                </a:solidFill>
              </a:rPr>
              <a:t>DATA MANAGEMENT</a:t>
            </a:r>
            <a:endParaRPr b="1" sz="1900"/>
          </a:p>
          <a:p>
            <a:pPr indent="0" lvl="0" marL="0" rtl="0" algn="l">
              <a:spcBef>
                <a:spcPts val="0"/>
              </a:spcBef>
              <a:spcAft>
                <a:spcPts val="0"/>
              </a:spcAft>
              <a:buNone/>
            </a:pPr>
            <a:r>
              <a:rPr b="1" lang="en" sz="1800"/>
              <a:t>TOOLS AND PRODUCTS</a:t>
            </a:r>
            <a:endParaRPr b="1" sz="1800"/>
          </a:p>
        </p:txBody>
      </p:sp>
      <p:sp>
        <p:nvSpPr>
          <p:cNvPr id="465" name="Google Shape;465;p21"/>
          <p:cNvSpPr txBox="1"/>
          <p:nvPr>
            <p:ph idx="4294967295" type="body"/>
          </p:nvPr>
        </p:nvSpPr>
        <p:spPr>
          <a:xfrm>
            <a:off x="1334450" y="1665550"/>
            <a:ext cx="3237600" cy="5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TYPE OF DATABASE:</a:t>
            </a:r>
            <a:endParaRPr b="1">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2000">
                <a:solidFill>
                  <a:srgbClr val="FFFFFF"/>
                </a:solidFill>
                <a:latin typeface="Nixie One"/>
                <a:ea typeface="Nixie One"/>
                <a:cs typeface="Nixie One"/>
                <a:sym typeface="Nixie One"/>
              </a:rPr>
              <a:t>SQL</a:t>
            </a:r>
            <a:endParaRPr sz="2000">
              <a:solidFill>
                <a:srgbClr val="FFFFFF"/>
              </a:solidFill>
              <a:latin typeface="Nixie One"/>
              <a:ea typeface="Nixie One"/>
              <a:cs typeface="Nixie One"/>
              <a:sym typeface="Nixie One"/>
            </a:endParaRPr>
          </a:p>
        </p:txBody>
      </p:sp>
      <p:sp>
        <p:nvSpPr>
          <p:cNvPr id="466" name="Google Shape;466;p21"/>
          <p:cNvSpPr txBox="1"/>
          <p:nvPr>
            <p:ph idx="4294967295" type="body"/>
          </p:nvPr>
        </p:nvSpPr>
        <p:spPr>
          <a:xfrm>
            <a:off x="1334450" y="2531350"/>
            <a:ext cx="2427900" cy="11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OTHER  DATABASE TYPE:</a:t>
            </a:r>
            <a:endParaRPr b="1">
              <a:solidFill>
                <a:srgbClr val="00E1C6"/>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2000">
                <a:solidFill>
                  <a:srgbClr val="FFFFFF"/>
                </a:solidFill>
                <a:latin typeface="Nixie One"/>
                <a:ea typeface="Nixie One"/>
                <a:cs typeface="Nixie One"/>
                <a:sym typeface="Nixie One"/>
              </a:rPr>
              <a:t>NoSQL</a:t>
            </a:r>
            <a:endParaRPr sz="2000">
              <a:solidFill>
                <a:srgbClr val="FFFFFF"/>
              </a:solidFill>
              <a:latin typeface="Nixie One"/>
              <a:ea typeface="Nixie One"/>
              <a:cs typeface="Nixie One"/>
              <a:sym typeface="Nixie One"/>
            </a:endParaRPr>
          </a:p>
          <a:p>
            <a:pPr indent="0" lvl="0" marL="0" rtl="0" algn="l">
              <a:spcBef>
                <a:spcPts val="0"/>
              </a:spcBef>
              <a:spcAft>
                <a:spcPts val="0"/>
              </a:spcAft>
              <a:buNone/>
            </a:pPr>
            <a:r>
              <a:t/>
            </a:r>
            <a:endParaRPr sz="1300">
              <a:latin typeface="Nixie One"/>
              <a:ea typeface="Nixie One"/>
              <a:cs typeface="Nixie One"/>
              <a:sym typeface="Nixie One"/>
            </a:endParaRPr>
          </a:p>
        </p:txBody>
      </p:sp>
      <p:sp>
        <p:nvSpPr>
          <p:cNvPr id="467" name="Google Shape;467;p21"/>
          <p:cNvSpPr txBox="1"/>
          <p:nvPr>
            <p:ph idx="4294967295" type="body"/>
          </p:nvPr>
        </p:nvSpPr>
        <p:spPr>
          <a:xfrm>
            <a:off x="4572000" y="2531350"/>
            <a:ext cx="35940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E1C6"/>
                </a:solidFill>
                <a:latin typeface="Saira Semi Condensed"/>
                <a:ea typeface="Saira Semi Condensed"/>
                <a:cs typeface="Saira Semi Condensed"/>
                <a:sym typeface="Saira Semi Condensed"/>
              </a:rPr>
              <a:t>CHARACTERISTICS OF DATABASE:</a:t>
            </a:r>
            <a:endParaRPr>
              <a:solidFill>
                <a:srgbClr val="00E1C6"/>
              </a:solidFill>
              <a:latin typeface="Saira Semi Condensed"/>
              <a:ea typeface="Saira Semi Condensed"/>
              <a:cs typeface="Saira Semi Condensed"/>
              <a:sym typeface="Saira Semi Condensed"/>
            </a:endParaRPr>
          </a:p>
          <a:p>
            <a:pPr indent="-254000" lvl="0" marL="285750" rtl="0" algn="l">
              <a:spcBef>
                <a:spcPts val="0"/>
              </a:spcBef>
              <a:spcAft>
                <a:spcPts val="0"/>
              </a:spcAft>
              <a:buClr>
                <a:srgbClr val="FFFFFF"/>
              </a:buClr>
              <a:buSzPts val="1300"/>
              <a:buChar char="●"/>
            </a:pPr>
            <a:r>
              <a:rPr lang="en" sz="1300">
                <a:solidFill>
                  <a:srgbClr val="FFFFFF"/>
                </a:solidFill>
              </a:rPr>
              <a:t>Non-relational database</a:t>
            </a:r>
            <a:endParaRPr sz="1300">
              <a:solidFill>
                <a:srgbClr val="FFFFFF"/>
              </a:solidFill>
            </a:endParaRPr>
          </a:p>
          <a:p>
            <a:pPr indent="-254000" lvl="0" marL="285750" rtl="0" algn="l">
              <a:spcBef>
                <a:spcPts val="0"/>
              </a:spcBef>
              <a:spcAft>
                <a:spcPts val="0"/>
              </a:spcAft>
              <a:buClr>
                <a:srgbClr val="FFFFFF"/>
              </a:buClr>
              <a:buSzPts val="1300"/>
              <a:buChar char="●"/>
            </a:pPr>
            <a:r>
              <a:rPr lang="en" sz="1300">
                <a:solidFill>
                  <a:srgbClr val="FFFFFF"/>
                </a:solidFill>
              </a:rPr>
              <a:t>Can store information as objects/documents</a:t>
            </a:r>
            <a:endParaRPr sz="1300">
              <a:solidFill>
                <a:srgbClr val="FFFFFF"/>
              </a:solidFill>
            </a:endParaRPr>
          </a:p>
          <a:p>
            <a:pPr indent="-254000" lvl="0" marL="285750" rtl="0" algn="l">
              <a:spcBef>
                <a:spcPts val="0"/>
              </a:spcBef>
              <a:spcAft>
                <a:spcPts val="0"/>
              </a:spcAft>
              <a:buClr>
                <a:srgbClr val="FFFFFF"/>
              </a:buClr>
              <a:buSzPts val="1300"/>
              <a:buChar char="●"/>
            </a:pPr>
            <a:r>
              <a:rPr lang="en" sz="1300">
                <a:solidFill>
                  <a:srgbClr val="FFFFFF"/>
                </a:solidFill>
              </a:rPr>
              <a:t>High and scalable performance.</a:t>
            </a:r>
            <a:endParaRPr sz="1300">
              <a:solidFill>
                <a:srgbClr val="FFFFFF"/>
              </a:solidFill>
            </a:endParaRPr>
          </a:p>
          <a:p>
            <a:pPr indent="-254000" lvl="0" marL="285750" rtl="0" algn="l">
              <a:spcBef>
                <a:spcPts val="0"/>
              </a:spcBef>
              <a:spcAft>
                <a:spcPts val="0"/>
              </a:spcAft>
              <a:buClr>
                <a:srgbClr val="FFFFFF"/>
              </a:buClr>
              <a:buSzPts val="1300"/>
              <a:buChar char="●"/>
            </a:pPr>
            <a:r>
              <a:rPr lang="en" sz="1300">
                <a:solidFill>
                  <a:srgbClr val="FFFFFF"/>
                </a:solidFill>
              </a:rPr>
              <a:t>Wide variety of data models.</a:t>
            </a:r>
            <a:r>
              <a:rPr lang="en" sz="1300"/>
              <a:t> </a:t>
            </a:r>
            <a:endParaRPr sz="1400"/>
          </a:p>
        </p:txBody>
      </p:sp>
      <p:cxnSp>
        <p:nvCxnSpPr>
          <p:cNvPr id="468" name="Google Shape;468;p21"/>
          <p:cNvCxnSpPr/>
          <p:nvPr/>
        </p:nvCxnSpPr>
        <p:spPr>
          <a:xfrm>
            <a:off x="1297775" y="2459825"/>
            <a:ext cx="6405600" cy="0"/>
          </a:xfrm>
          <a:prstGeom prst="straightConnector1">
            <a:avLst/>
          </a:prstGeom>
          <a:noFill/>
          <a:ln cap="flat" cmpd="sng" w="9525">
            <a:solidFill>
              <a:srgbClr val="FFFFFF"/>
            </a:solidFill>
            <a:prstDash val="solid"/>
            <a:round/>
            <a:headEnd len="med" w="med" type="none"/>
            <a:tailEnd len="med" w="med" type="none"/>
          </a:ln>
        </p:spPr>
      </p:cxnSp>
      <p:cxnSp>
        <p:nvCxnSpPr>
          <p:cNvPr id="469" name="Google Shape;469;p21"/>
          <p:cNvCxnSpPr/>
          <p:nvPr/>
        </p:nvCxnSpPr>
        <p:spPr>
          <a:xfrm>
            <a:off x="1297775" y="3926950"/>
            <a:ext cx="6405600" cy="0"/>
          </a:xfrm>
          <a:prstGeom prst="straightConnector1">
            <a:avLst/>
          </a:prstGeom>
          <a:noFill/>
          <a:ln cap="flat" cmpd="sng" w="9525">
            <a:solidFill>
              <a:srgbClr val="FFFFFF"/>
            </a:solidFill>
            <a:prstDash val="solid"/>
            <a:round/>
            <a:headEnd len="med" w="med" type="none"/>
            <a:tailEnd len="med" w="med" type="none"/>
          </a:ln>
        </p:spPr>
      </p:cxnSp>
      <p:sp>
        <p:nvSpPr>
          <p:cNvPr id="470" name="Google Shape;470;p21"/>
          <p:cNvSpPr txBox="1"/>
          <p:nvPr>
            <p:ph idx="4294967295" type="body"/>
          </p:nvPr>
        </p:nvSpPr>
        <p:spPr>
          <a:xfrm>
            <a:off x="4572000" y="1665550"/>
            <a:ext cx="3594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aira Semi Condensed"/>
                <a:ea typeface="Saira Semi Condensed"/>
                <a:cs typeface="Saira Semi Condensed"/>
                <a:sym typeface="Saira Semi Condensed"/>
              </a:rPr>
              <a:t>CHARACTERISTICS OF DATABASE:</a:t>
            </a:r>
            <a:endParaRPr b="1">
              <a:solidFill>
                <a:schemeClr val="accent1"/>
              </a:solidFill>
              <a:latin typeface="Saira Semi Condensed"/>
              <a:ea typeface="Saira Semi Condensed"/>
              <a:cs typeface="Saira Semi Condensed"/>
              <a:sym typeface="Saira Semi Condensed"/>
            </a:endParaRPr>
          </a:p>
          <a:p>
            <a:pPr indent="0" lvl="0" marL="0" rtl="0" algn="l">
              <a:spcBef>
                <a:spcPts val="0"/>
              </a:spcBef>
              <a:spcAft>
                <a:spcPts val="0"/>
              </a:spcAft>
              <a:buNone/>
            </a:pPr>
            <a:r>
              <a:rPr lang="en" sz="1300">
                <a:solidFill>
                  <a:srgbClr val="FFFFFF"/>
                </a:solidFill>
              </a:rPr>
              <a:t>Relational Database</a:t>
            </a:r>
            <a:endParaRPr sz="1300">
              <a:solidFill>
                <a:srgbClr val="FFFFFF"/>
              </a:solidFill>
            </a:endParaRPr>
          </a:p>
          <a:p>
            <a:pPr indent="0" lvl="0" marL="0" rtl="0" algn="l">
              <a:spcBef>
                <a:spcPts val="0"/>
              </a:spcBef>
              <a:spcAft>
                <a:spcPts val="0"/>
              </a:spcAft>
              <a:buNone/>
            </a:pPr>
            <a:r>
              <a:rPr lang="en" sz="1300">
                <a:solidFill>
                  <a:srgbClr val="FFFFFF"/>
                </a:solidFill>
              </a:rPr>
              <a:t>Stores data in tables</a:t>
            </a:r>
            <a:endParaRPr b="1" sz="13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