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DM Sans Medium"/>
      <p:regular r:id="rId33"/>
      <p:bold r:id="rId34"/>
      <p:italic r:id="rId35"/>
      <p:boldItalic r:id="rId36"/>
    </p:embeddedFont>
    <p:embeddedFont>
      <p:font typeface="Anaheim"/>
      <p:regular r:id="rId37"/>
    </p:embeddedFont>
    <p:embeddedFont>
      <p:font typeface="Baloo 2"/>
      <p:regular r:id="rId38"/>
      <p:bold r:id="rId39"/>
    </p:embeddedFont>
    <p:embeddedFont>
      <p:font typeface="Baloo 2 Medium"/>
      <p:regular r:id="rId40"/>
      <p:bold r:id="rId41"/>
    </p:embeddedFont>
    <p:embeddedFont>
      <p:font typeface="Baloo 2 ExtraBold"/>
      <p:bold r:id="rId42"/>
    </p:embeddedFont>
    <p:embeddedFont>
      <p:font typeface="DM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92ADD5-61F4-4EBF-8275-8994B2A4C26C}">
  <a:tblStyle styleId="{9392ADD5-61F4-4EBF-8275-8994B2A4C2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loo2Medium-regular.fntdata"/><Relationship Id="rId20" Type="http://schemas.openxmlformats.org/officeDocument/2006/relationships/slide" Target="slides/slide14.xml"/><Relationship Id="rId42" Type="http://schemas.openxmlformats.org/officeDocument/2006/relationships/font" Target="fonts/Baloo2ExtraBold-bold.fntdata"/><Relationship Id="rId41" Type="http://schemas.openxmlformats.org/officeDocument/2006/relationships/font" Target="fonts/Baloo2Medium-bold.fntdata"/><Relationship Id="rId22" Type="http://schemas.openxmlformats.org/officeDocument/2006/relationships/slide" Target="slides/slide16.xml"/><Relationship Id="rId44" Type="http://schemas.openxmlformats.org/officeDocument/2006/relationships/font" Target="fonts/DMSans-bold.fntdata"/><Relationship Id="rId21" Type="http://schemas.openxmlformats.org/officeDocument/2006/relationships/slide" Target="slides/slide15.xml"/><Relationship Id="rId43" Type="http://schemas.openxmlformats.org/officeDocument/2006/relationships/font" Target="fonts/DMSans-regular.fntdata"/><Relationship Id="rId24" Type="http://schemas.openxmlformats.org/officeDocument/2006/relationships/slide" Target="slides/slide18.xml"/><Relationship Id="rId46" Type="http://schemas.openxmlformats.org/officeDocument/2006/relationships/font" Target="fonts/DMSans-boldItalic.fntdata"/><Relationship Id="rId23" Type="http://schemas.openxmlformats.org/officeDocument/2006/relationships/slide" Target="slides/slide17.xml"/><Relationship Id="rId45"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DMSansMedium-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DMSansMedium-italic.fntdata"/><Relationship Id="rId12" Type="http://schemas.openxmlformats.org/officeDocument/2006/relationships/slide" Target="slides/slide6.xml"/><Relationship Id="rId34" Type="http://schemas.openxmlformats.org/officeDocument/2006/relationships/font" Target="fonts/DMSansMedium-bold.fntdata"/><Relationship Id="rId15" Type="http://schemas.openxmlformats.org/officeDocument/2006/relationships/slide" Target="slides/slide9.xml"/><Relationship Id="rId37" Type="http://schemas.openxmlformats.org/officeDocument/2006/relationships/font" Target="fonts/Anaheim-regular.fntdata"/><Relationship Id="rId14" Type="http://schemas.openxmlformats.org/officeDocument/2006/relationships/slide" Target="slides/slide8.xml"/><Relationship Id="rId36" Type="http://schemas.openxmlformats.org/officeDocument/2006/relationships/font" Target="fonts/DMSansMedium-boldItalic.fntdata"/><Relationship Id="rId17" Type="http://schemas.openxmlformats.org/officeDocument/2006/relationships/slide" Target="slides/slide11.xml"/><Relationship Id="rId39" Type="http://schemas.openxmlformats.org/officeDocument/2006/relationships/font" Target="fonts/Baloo2-bold.fntdata"/><Relationship Id="rId16" Type="http://schemas.openxmlformats.org/officeDocument/2006/relationships/slide" Target="slides/slide10.xml"/><Relationship Id="rId38" Type="http://schemas.openxmlformats.org/officeDocument/2006/relationships/font" Target="fonts/Baloo2-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6f30f15bb2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6f30f15bb2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6f30f15bb2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6f30f15bb2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6f30f15bb2_5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6f30f15bb2_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6f30f15bb2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6f30f15bb2_5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6f30f15bb2_5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6f30f15bb2_5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6f30f15bb2_5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6f30f15bb2_5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6f30f15bb2_5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6f30f15bb2_5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6f456de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26f456de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26f456de9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26f456de9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26f456de947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26f456de94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Hence based on this graph, we can tell that the most suitable for K-value for KNN model according to our dataset is between 1- to 15 as it has the lowest error rate.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26f456de94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26f456de94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6f30f15bb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6f30f15bb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6f30f15bb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6f30f15bb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6f30f15bb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6f30f15bb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6f30f15bb2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6f30f15bb2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6f30f15bb2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6f30f15bb2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6f30f15bb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6f30f15bb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713225" y="2634850"/>
            <a:ext cx="3862500" cy="13851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191919"/>
              </a:buClr>
              <a:buSzPts val="5200"/>
              <a:buNone/>
              <a:defRPr b="0" sz="700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225" y="3970798"/>
            <a:ext cx="38625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5" name="Google Shape;235;p11"/>
          <p:cNvSpPr txBox="1"/>
          <p:nvPr>
            <p:ph hasCustomPrompt="1" type="title"/>
          </p:nvPr>
        </p:nvSpPr>
        <p:spPr>
          <a:xfrm>
            <a:off x="5302675" y="2703800"/>
            <a:ext cx="3128100" cy="10782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p:nvPr>
            <p:ph idx="1" type="subTitle"/>
          </p:nvPr>
        </p:nvSpPr>
        <p:spPr>
          <a:xfrm>
            <a:off x="5302675" y="3673475"/>
            <a:ext cx="3128100" cy="682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37"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8"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flipH="1" rot="-3948904">
              <a:off x="-1026291" y="-790996"/>
              <a:ext cx="2252181" cy="184703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2" name="Google Shape;2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 name="Google Shape;243;p13"/>
          <p:cNvSpPr txBox="1"/>
          <p:nvPr>
            <p:ph idx="1" type="subTitle"/>
          </p:nvPr>
        </p:nvSpPr>
        <p:spPr>
          <a:xfrm>
            <a:off x="882150" y="2858089"/>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13"/>
          <p:cNvSpPr txBox="1"/>
          <p:nvPr>
            <p:ph idx="2" type="subTitle"/>
          </p:nvPr>
        </p:nvSpPr>
        <p:spPr>
          <a:xfrm>
            <a:off x="3393754" y="2858089"/>
            <a:ext cx="23565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3"/>
          <p:cNvSpPr txBox="1"/>
          <p:nvPr>
            <p:ph idx="3" type="subTitle"/>
          </p:nvPr>
        </p:nvSpPr>
        <p:spPr>
          <a:xfrm>
            <a:off x="5902646" y="2858087"/>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13"/>
          <p:cNvSpPr txBox="1"/>
          <p:nvPr>
            <p:ph idx="4" type="subTitle"/>
          </p:nvPr>
        </p:nvSpPr>
        <p:spPr>
          <a:xfrm>
            <a:off x="882150"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7" name="Google Shape;247;p13"/>
          <p:cNvSpPr txBox="1"/>
          <p:nvPr>
            <p:ph idx="5" type="subTitle"/>
          </p:nvPr>
        </p:nvSpPr>
        <p:spPr>
          <a:xfrm>
            <a:off x="3393757"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8" name="Google Shape;248;p13"/>
          <p:cNvSpPr txBox="1"/>
          <p:nvPr>
            <p:ph idx="6" type="subTitle"/>
          </p:nvPr>
        </p:nvSpPr>
        <p:spPr>
          <a:xfrm>
            <a:off x="5902639"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14"/>
          <p:cNvSpPr txBox="1"/>
          <p:nvPr>
            <p:ph idx="1" type="subTitle"/>
          </p:nvPr>
        </p:nvSpPr>
        <p:spPr>
          <a:xfrm>
            <a:off x="15243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4"/>
          <p:cNvSpPr txBox="1"/>
          <p:nvPr>
            <p:ph idx="2" type="subTitle"/>
          </p:nvPr>
        </p:nvSpPr>
        <p:spPr>
          <a:xfrm>
            <a:off x="54190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4"/>
          <p:cNvSpPr txBox="1"/>
          <p:nvPr>
            <p:ph idx="3" type="subTitle"/>
          </p:nvPr>
        </p:nvSpPr>
        <p:spPr>
          <a:xfrm>
            <a:off x="15243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14"/>
          <p:cNvSpPr txBox="1"/>
          <p:nvPr>
            <p:ph idx="4" type="subTitle"/>
          </p:nvPr>
        </p:nvSpPr>
        <p:spPr>
          <a:xfrm>
            <a:off x="54190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hasCustomPrompt="1" idx="5" type="title"/>
          </p:nvPr>
        </p:nvSpPr>
        <p:spPr>
          <a:xfrm>
            <a:off x="859275" y="1424275"/>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p:nvPr>
            <p:ph hasCustomPrompt="1" idx="6" type="title"/>
          </p:nvPr>
        </p:nvSpPr>
        <p:spPr>
          <a:xfrm>
            <a:off x="859275" y="3080674"/>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p:nvPr>
            <p:ph hasCustomPrompt="1" idx="7" type="title"/>
          </p:nvPr>
        </p:nvSpPr>
        <p:spPr>
          <a:xfrm>
            <a:off x="4753977" y="1424275"/>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p:nvPr>
            <p:ph hasCustomPrompt="1" idx="8" type="title"/>
          </p:nvPr>
        </p:nvSpPr>
        <p:spPr>
          <a:xfrm>
            <a:off x="4753977" y="3080674"/>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p:nvPr>
            <p:ph idx="9" type="subTitle"/>
          </p:nvPr>
        </p:nvSpPr>
        <p:spPr>
          <a:xfrm>
            <a:off x="15243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0" name="Google Shape;310;p14"/>
          <p:cNvSpPr txBox="1"/>
          <p:nvPr>
            <p:ph idx="13" type="subTitle"/>
          </p:nvPr>
        </p:nvSpPr>
        <p:spPr>
          <a:xfrm>
            <a:off x="54190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1" name="Google Shape;311;p14"/>
          <p:cNvSpPr txBox="1"/>
          <p:nvPr>
            <p:ph idx="14" type="subTitle"/>
          </p:nvPr>
        </p:nvSpPr>
        <p:spPr>
          <a:xfrm>
            <a:off x="15243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2" name="Google Shape;312;p14"/>
          <p:cNvSpPr txBox="1"/>
          <p:nvPr>
            <p:ph idx="15" type="subTitle"/>
          </p:nvPr>
        </p:nvSpPr>
        <p:spPr>
          <a:xfrm>
            <a:off x="54190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4"/>
            <p:cNvSpPr/>
            <p:nvPr/>
          </p:nvSpPr>
          <p:spPr>
            <a:xfrm flipH="1" rot="-9880295">
              <a:off x="-833926" y="39398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1" name="Shape 341"/>
        <p:cNvGrpSpPr/>
        <p:nvPr/>
      </p:nvGrpSpPr>
      <p:grpSpPr>
        <a:xfrm>
          <a:off x="0" y="0"/>
          <a:ext cx="0" cy="0"/>
          <a:chOff x="0" y="0"/>
          <a:chExt cx="0" cy="0"/>
        </a:xfrm>
      </p:grpSpPr>
      <p:sp>
        <p:nvSpPr>
          <p:cNvPr id="342" name="Google Shape;34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3" name="Google Shape;343;p15"/>
          <p:cNvSpPr txBox="1"/>
          <p:nvPr>
            <p:ph idx="1" type="subTitle"/>
          </p:nvPr>
        </p:nvSpPr>
        <p:spPr>
          <a:xfrm>
            <a:off x="7724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5"/>
          <p:cNvSpPr txBox="1"/>
          <p:nvPr>
            <p:ph idx="2" type="subTitle"/>
          </p:nvPr>
        </p:nvSpPr>
        <p:spPr>
          <a:xfrm>
            <a:off x="33047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15"/>
          <p:cNvSpPr txBox="1"/>
          <p:nvPr>
            <p:ph idx="3" type="subTitle"/>
          </p:nvPr>
        </p:nvSpPr>
        <p:spPr>
          <a:xfrm>
            <a:off x="772413" y="3641600"/>
            <a:ext cx="25323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15"/>
          <p:cNvSpPr txBox="1"/>
          <p:nvPr>
            <p:ph idx="4" type="subTitle"/>
          </p:nvPr>
        </p:nvSpPr>
        <p:spPr>
          <a:xfrm>
            <a:off x="33047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15"/>
          <p:cNvSpPr txBox="1"/>
          <p:nvPr>
            <p:ph idx="5" type="subTitle"/>
          </p:nvPr>
        </p:nvSpPr>
        <p:spPr>
          <a:xfrm>
            <a:off x="5837613" y="1931325"/>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15"/>
          <p:cNvSpPr txBox="1"/>
          <p:nvPr>
            <p:ph idx="6" type="subTitle"/>
          </p:nvPr>
        </p:nvSpPr>
        <p:spPr>
          <a:xfrm>
            <a:off x="58376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5"/>
          <p:cNvSpPr txBox="1"/>
          <p:nvPr>
            <p:ph idx="7" type="subTitle"/>
          </p:nvPr>
        </p:nvSpPr>
        <p:spPr>
          <a:xfrm>
            <a:off x="77352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0" name="Google Shape;350;p15"/>
          <p:cNvSpPr txBox="1"/>
          <p:nvPr>
            <p:ph idx="8" type="subTitle"/>
          </p:nvPr>
        </p:nvSpPr>
        <p:spPr>
          <a:xfrm>
            <a:off x="33057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1" name="Google Shape;351;p15"/>
          <p:cNvSpPr txBox="1"/>
          <p:nvPr>
            <p:ph idx="9" type="subTitle"/>
          </p:nvPr>
        </p:nvSpPr>
        <p:spPr>
          <a:xfrm>
            <a:off x="58386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2" name="Google Shape;352;p15"/>
          <p:cNvSpPr txBox="1"/>
          <p:nvPr>
            <p:ph idx="13" type="subTitle"/>
          </p:nvPr>
        </p:nvSpPr>
        <p:spPr>
          <a:xfrm>
            <a:off x="77352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3" name="Google Shape;353;p15"/>
          <p:cNvSpPr txBox="1"/>
          <p:nvPr>
            <p:ph idx="14" type="subTitle"/>
          </p:nvPr>
        </p:nvSpPr>
        <p:spPr>
          <a:xfrm>
            <a:off x="33057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4" name="Google Shape;354;p15"/>
          <p:cNvSpPr txBox="1"/>
          <p:nvPr>
            <p:ph idx="15" type="subTitle"/>
          </p:nvPr>
        </p:nvSpPr>
        <p:spPr>
          <a:xfrm>
            <a:off x="58386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flipH="1" rot="7161465">
              <a:off x="7349081" y="3959289"/>
              <a:ext cx="2935948" cy="240779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383" name="Shape 383"/>
        <p:cNvGrpSpPr/>
        <p:nvPr/>
      </p:nvGrpSpPr>
      <p:grpSpPr>
        <a:xfrm>
          <a:off x="0" y="0"/>
          <a:ext cx="0" cy="0"/>
          <a:chOff x="0" y="0"/>
          <a:chExt cx="0" cy="0"/>
        </a:xfrm>
      </p:grpSpPr>
      <p:sp>
        <p:nvSpPr>
          <p:cNvPr id="384" name="Google Shape;384;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5" name="Google Shape;385;p16"/>
          <p:cNvSpPr txBox="1"/>
          <p:nvPr>
            <p:ph idx="1" type="subTitle"/>
          </p:nvPr>
        </p:nvSpPr>
        <p:spPr>
          <a:xfrm>
            <a:off x="1846600" y="1065425"/>
            <a:ext cx="5005200" cy="323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grpSp>
        <p:nvGrpSpPr>
          <p:cNvPr id="386" name="Google Shape;386;p16"/>
          <p:cNvGrpSpPr/>
          <p:nvPr/>
        </p:nvGrpSpPr>
        <p:grpSpPr>
          <a:xfrm>
            <a:off x="-1612427" y="-1583794"/>
            <a:ext cx="13680176" cy="9527191"/>
            <a:chOff x="-1612427" y="-1583794"/>
            <a:chExt cx="13680176" cy="9527191"/>
          </a:xfrm>
        </p:grpSpPr>
        <p:sp>
          <p:nvSpPr>
            <p:cNvPr id="387" name="Google Shape;387;p16"/>
            <p:cNvSpPr/>
            <p:nvPr/>
          </p:nvSpPr>
          <p:spPr>
            <a:xfrm rot="7128936">
              <a:off x="6088123" y="2417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rot="-2861827">
              <a:off x="-1306536" y="-871781"/>
              <a:ext cx="2847247" cy="2086224"/>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9" name="Google Shape;389;p16"/>
          <p:cNvSpPr/>
          <p:nvPr/>
        </p:nvSpPr>
        <p:spPr>
          <a:xfrm>
            <a:off x="8558433" y="304728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6"/>
          <p:cNvGrpSpPr/>
          <p:nvPr/>
        </p:nvGrpSpPr>
        <p:grpSpPr>
          <a:xfrm>
            <a:off x="201327" y="80250"/>
            <a:ext cx="405111" cy="812320"/>
            <a:chOff x="201327" y="80250"/>
            <a:chExt cx="405111" cy="812320"/>
          </a:xfrm>
        </p:grpSpPr>
        <p:sp>
          <p:nvSpPr>
            <p:cNvPr id="391" name="Google Shape;391;p16"/>
            <p:cNvSpPr/>
            <p:nvPr/>
          </p:nvSpPr>
          <p:spPr>
            <a:xfrm>
              <a:off x="201327" y="57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421863" y="802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393" name="Shape 393"/>
        <p:cNvGrpSpPr/>
        <p:nvPr/>
      </p:nvGrpSpPr>
      <p:grpSpPr>
        <a:xfrm>
          <a:off x="0" y="0"/>
          <a:ext cx="0" cy="0"/>
          <a:chOff x="0" y="0"/>
          <a:chExt cx="0" cy="0"/>
        </a:xfrm>
      </p:grpSpPr>
      <p:sp>
        <p:nvSpPr>
          <p:cNvPr id="394" name="Google Shape;394;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5" name="Google Shape;395;p17"/>
          <p:cNvSpPr txBox="1"/>
          <p:nvPr>
            <p:ph idx="1" type="subTitle"/>
          </p:nvPr>
        </p:nvSpPr>
        <p:spPr>
          <a:xfrm>
            <a:off x="720000" y="1074300"/>
            <a:ext cx="2214300" cy="332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96" name="Shape 396"/>
        <p:cNvGrpSpPr/>
        <p:nvPr/>
      </p:nvGrpSpPr>
      <p:grpSpPr>
        <a:xfrm>
          <a:off x="0" y="0"/>
          <a:ext cx="0" cy="0"/>
          <a:chOff x="0" y="0"/>
          <a:chExt cx="0" cy="0"/>
        </a:xfrm>
      </p:grpSpPr>
      <p:sp>
        <p:nvSpPr>
          <p:cNvPr id="397" name="Google Shape;397;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8"/>
            <p:cNvSpPr/>
            <p:nvPr/>
          </p:nvSpPr>
          <p:spPr>
            <a:xfrm flipH="1" rot="-10245665">
              <a:off x="-723336" y="4183034"/>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29" name="Shape 429"/>
        <p:cNvGrpSpPr/>
        <p:nvPr/>
      </p:nvGrpSpPr>
      <p:grpSpPr>
        <a:xfrm>
          <a:off x="0" y="0"/>
          <a:ext cx="0" cy="0"/>
          <a:chOff x="0" y="0"/>
          <a:chExt cx="0" cy="0"/>
        </a:xfrm>
      </p:grpSpPr>
      <p:sp>
        <p:nvSpPr>
          <p:cNvPr id="430" name="Google Shape;43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31" name="Google Shape;431;p19"/>
          <p:cNvGrpSpPr/>
          <p:nvPr/>
        </p:nvGrpSpPr>
        <p:grpSpPr>
          <a:xfrm>
            <a:off x="-2180385" y="-2351677"/>
            <a:ext cx="12725618" cy="9332031"/>
            <a:chOff x="-2180385" y="-2351677"/>
            <a:chExt cx="12725618" cy="9332031"/>
          </a:xfrm>
        </p:grpSpPr>
        <p:sp>
          <p:nvSpPr>
            <p:cNvPr id="432" name="Google Shape;432;p19"/>
            <p:cNvSpPr/>
            <p:nvPr/>
          </p:nvSpPr>
          <p:spPr>
            <a:xfrm rot="3702647">
              <a:off x="-1898200" y="-1554774"/>
              <a:ext cx="3409976" cy="2678147"/>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9"/>
            <p:cNvSpPr/>
            <p:nvPr/>
          </p:nvSpPr>
          <p:spPr>
            <a:xfrm flipH="1" rot="6417430">
              <a:off x="7465596" y="3990147"/>
              <a:ext cx="2966740" cy="2433045"/>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9"/>
          <p:cNvGrpSpPr/>
          <p:nvPr/>
        </p:nvGrpSpPr>
        <p:grpSpPr>
          <a:xfrm>
            <a:off x="202002" y="232075"/>
            <a:ext cx="8988910" cy="4783030"/>
            <a:chOff x="202002" y="232075"/>
            <a:chExt cx="8988910" cy="4783030"/>
          </a:xfrm>
        </p:grpSpPr>
        <p:grpSp>
          <p:nvGrpSpPr>
            <p:cNvPr id="435" name="Google Shape;435;p19"/>
            <p:cNvGrpSpPr/>
            <p:nvPr/>
          </p:nvGrpSpPr>
          <p:grpSpPr>
            <a:xfrm flipH="1">
              <a:off x="8602421" y="3830071"/>
              <a:ext cx="588491" cy="951052"/>
              <a:chOff x="1062996" y="1340396"/>
              <a:chExt cx="588491" cy="951052"/>
            </a:xfrm>
          </p:grpSpPr>
          <p:sp>
            <p:nvSpPr>
              <p:cNvPr id="436" name="Google Shape;436;p19"/>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9"/>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9"/>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9"/>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9"/>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9"/>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2" name="Google Shape;442;p19"/>
            <p:cNvGrpSpPr/>
            <p:nvPr/>
          </p:nvGrpSpPr>
          <p:grpSpPr>
            <a:xfrm>
              <a:off x="202002" y="232075"/>
              <a:ext cx="8555437" cy="4783030"/>
              <a:chOff x="202002" y="232075"/>
              <a:chExt cx="8555437" cy="4783030"/>
            </a:xfrm>
          </p:grpSpPr>
          <p:sp>
            <p:nvSpPr>
              <p:cNvPr id="443" name="Google Shape;443;p19"/>
              <p:cNvSpPr/>
              <p:nvPr/>
            </p:nvSpPr>
            <p:spPr>
              <a:xfrm>
                <a:off x="8430764" y="39510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9"/>
              <p:cNvSpPr/>
              <p:nvPr/>
            </p:nvSpPr>
            <p:spPr>
              <a:xfrm>
                <a:off x="202002" y="8058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9"/>
              <p:cNvSpPr/>
              <p:nvPr/>
            </p:nvSpPr>
            <p:spPr>
              <a:xfrm>
                <a:off x="528663" y="2320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6" name="Google Shape;446;p19"/>
              <p:cNvGrpSpPr/>
              <p:nvPr/>
            </p:nvGrpSpPr>
            <p:grpSpPr>
              <a:xfrm>
                <a:off x="7775189" y="4529478"/>
                <a:ext cx="751918" cy="485627"/>
                <a:chOff x="2436192" y="2730596"/>
                <a:chExt cx="924300" cy="596960"/>
              </a:xfrm>
            </p:grpSpPr>
            <p:sp>
              <p:nvSpPr>
                <p:cNvPr id="447" name="Google Shape;447;p19"/>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9"/>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9"/>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9"/>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9"/>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9"/>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9"/>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9"/>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9"/>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9"/>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9"/>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58" name="Shape 458"/>
        <p:cNvGrpSpPr/>
        <p:nvPr/>
      </p:nvGrpSpPr>
      <p:grpSpPr>
        <a:xfrm>
          <a:off x="0" y="0"/>
          <a:ext cx="0" cy="0"/>
          <a:chOff x="0" y="0"/>
          <a:chExt cx="0" cy="0"/>
        </a:xfrm>
      </p:grpSpPr>
      <p:sp>
        <p:nvSpPr>
          <p:cNvPr id="459" name="Google Shape;459;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flipH="1" rot="6952720">
              <a:off x="7556640" y="3956446"/>
              <a:ext cx="2602540" cy="213436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rect b="b" l="l" r="r" t="t"/>
                <a:pathLst>
                  <a:path extrusionOk="0" h="958" w="786">
                    <a:moveTo>
                      <a:pt x="637" y="958"/>
                    </a:moveTo>
                    <a:lnTo>
                      <a:pt x="0" y="847"/>
                    </a:lnTo>
                    <a:lnTo>
                      <a:pt x="149" y="0"/>
                    </a:lnTo>
                    <a:lnTo>
                      <a:pt x="786" y="112"/>
                    </a:lnTo>
                    <a:lnTo>
                      <a:pt x="637" y="95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rect b="b" l="l" r="r" t="t"/>
                <a:pathLst>
                  <a:path extrusionOk="0" h="257" w="257">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871075" y="2969400"/>
            <a:ext cx="4559700" cy="13035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SzPts val="3600"/>
              <a:buNone/>
              <a:defRPr b="0" sz="410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871075" y="2425725"/>
            <a:ext cx="996900" cy="7011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0" sz="4400">
                <a:solidFill>
                  <a:schemeClr val="lt1"/>
                </a:solidFill>
                <a:latin typeface="Baloo 2 ExtraBold"/>
                <a:ea typeface="Baloo 2 ExtraBold"/>
                <a:cs typeface="Baloo 2 ExtraBold"/>
                <a:sym typeface="Baloo 2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3871075" y="4229000"/>
            <a:ext cx="45597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6" name="Google Shape;506;p21"/>
          <p:cNvSpPr txBox="1"/>
          <p:nvPr>
            <p:ph type="title"/>
          </p:nvPr>
        </p:nvSpPr>
        <p:spPr>
          <a:xfrm>
            <a:off x="713263" y="6775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7" name="Google Shape;507;p21"/>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21"/>
          <p:cNvSpPr txBox="1"/>
          <p:nvPr/>
        </p:nvSpPr>
        <p:spPr>
          <a:xfrm>
            <a:off x="71322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9"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flipH="1" rot="7341459">
              <a:off x="-1767562" y="4061175"/>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0"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rect b="b" l="l" r="r" t="t"/>
                <a:pathLst>
                  <a:path extrusionOk="0" h="19458" w="15852">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20000" y="1063351"/>
            <a:ext cx="7704000" cy="39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solidFill>
                  <a:srgbClr val="201338"/>
                </a:solidFill>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flipH="1" rot="1287706">
              <a:off x="7067490" y="-1325546"/>
              <a:ext cx="3339997" cy="2739156"/>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rect b="b" l="l" r="r" t="t"/>
                <a:pathLst>
                  <a:path extrusionOk="0" h="81" w="1325">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rect b="b" l="l" r="r" t="t"/>
                <a:pathLst>
                  <a:path extrusionOk="0" h="569" w="1046">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2" name="Google Shape;8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5"/>
          <p:cNvSpPr txBox="1"/>
          <p:nvPr>
            <p:ph idx="1" type="subTitle"/>
          </p:nvPr>
        </p:nvSpPr>
        <p:spPr>
          <a:xfrm>
            <a:off x="4989827"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 name="Google Shape;84;p5"/>
          <p:cNvSpPr txBox="1"/>
          <p:nvPr>
            <p:ph idx="2" type="subTitle"/>
          </p:nvPr>
        </p:nvSpPr>
        <p:spPr>
          <a:xfrm>
            <a:off x="1012325"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5" name="Google Shape;85;p5"/>
          <p:cNvSpPr txBox="1"/>
          <p:nvPr>
            <p:ph idx="3" type="subTitle"/>
          </p:nvPr>
        </p:nvSpPr>
        <p:spPr>
          <a:xfrm>
            <a:off x="1012325"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86" name="Google Shape;86;p5"/>
          <p:cNvSpPr txBox="1"/>
          <p:nvPr>
            <p:ph idx="4" type="subTitle"/>
          </p:nvPr>
        </p:nvSpPr>
        <p:spPr>
          <a:xfrm>
            <a:off x="4989832"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6"/>
            <p:cNvSpPr/>
            <p:nvPr/>
          </p:nvSpPr>
          <p:spPr>
            <a:xfrm flipH="1" rot="-9880295">
              <a:off x="-863626" y="4019806"/>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7"/>
          <p:cNvSpPr txBox="1"/>
          <p:nvPr>
            <p:ph type="title"/>
          </p:nvPr>
        </p:nvSpPr>
        <p:spPr>
          <a:xfrm>
            <a:off x="720000" y="445025"/>
            <a:ext cx="43602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7"/>
          <p:cNvSpPr txBox="1"/>
          <p:nvPr>
            <p:ph idx="1" type="subTitle"/>
          </p:nvPr>
        </p:nvSpPr>
        <p:spPr>
          <a:xfrm>
            <a:off x="720000" y="1700300"/>
            <a:ext cx="4360200" cy="290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30" name="Google Shape;130;p7"/>
          <p:cNvSpPr/>
          <p:nvPr>
            <p:ph idx="2" type="pic"/>
          </p:nvPr>
        </p:nvSpPr>
        <p:spPr>
          <a:xfrm>
            <a:off x="5287787" y="1164750"/>
            <a:ext cx="2702100" cy="3145200"/>
          </a:xfrm>
          <a:prstGeom prst="roundRect">
            <a:avLst>
              <a:gd fmla="val 16667" name="adj"/>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flipH="1" rot="-9880295">
              <a:off x="-871076" y="41209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9" name="Google Shape;189;p8"/>
          <p:cNvSpPr txBox="1"/>
          <p:nvPr>
            <p:ph type="title"/>
          </p:nvPr>
        </p:nvSpPr>
        <p:spPr>
          <a:xfrm>
            <a:off x="713225" y="1655325"/>
            <a:ext cx="4919700" cy="1926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9"/>
          <p:cNvSpPr txBox="1"/>
          <p:nvPr>
            <p:ph idx="1" type="subTitle"/>
          </p:nvPr>
        </p:nvSpPr>
        <p:spPr>
          <a:xfrm>
            <a:off x="4731475"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9"/>
          <p:cNvSpPr txBox="1"/>
          <p:nvPr>
            <p:ph idx="2" type="subTitle"/>
          </p:nvPr>
        </p:nvSpPr>
        <p:spPr>
          <a:xfrm>
            <a:off x="872400"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9"/>
            <p:cNvSpPr/>
            <p:nvPr/>
          </p:nvSpPr>
          <p:spPr>
            <a:xfrm flipH="1" rot="-3988337">
              <a:off x="-833999" y="-1017772"/>
              <a:ext cx="2249730" cy="184502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7" name="Shape 227"/>
        <p:cNvGrpSpPr/>
        <p:nvPr/>
      </p:nvGrpSpPr>
      <p:grpSpPr>
        <a:xfrm>
          <a:off x="0" y="0"/>
          <a:ext cx="0" cy="0"/>
          <a:chOff x="0" y="0"/>
          <a:chExt cx="0" cy="0"/>
        </a:xfrm>
      </p:grpSpPr>
      <p:sp>
        <p:nvSpPr>
          <p:cNvPr id="228" name="Google Shape;228;p10"/>
          <p:cNvSpPr/>
          <p:nvPr>
            <p:ph idx="2" type="pic"/>
          </p:nvPr>
        </p:nvSpPr>
        <p:spPr>
          <a:xfrm>
            <a:off x="1" y="-13725"/>
            <a:ext cx="9144000" cy="5157300"/>
          </a:xfrm>
          <a:prstGeom prst="rect">
            <a:avLst/>
          </a:prstGeom>
          <a:noFill/>
          <a:ln>
            <a:noFill/>
          </a:ln>
        </p:spPr>
      </p:sp>
      <p:sp>
        <p:nvSpPr>
          <p:cNvPr id="229" name="Google Shape;229;p10"/>
          <p:cNvSpPr txBox="1"/>
          <p:nvPr>
            <p:ph type="title"/>
          </p:nvPr>
        </p:nvSpPr>
        <p:spPr>
          <a:xfrm>
            <a:off x="997050" y="4090650"/>
            <a:ext cx="7149900" cy="5727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2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4"/>
          <p:cNvSpPr txBox="1"/>
          <p:nvPr>
            <p:ph type="ctrTitle"/>
          </p:nvPr>
        </p:nvSpPr>
        <p:spPr>
          <a:xfrm>
            <a:off x="709500" y="2072199"/>
            <a:ext cx="3862500" cy="14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Tweet sentiment prediction</a:t>
            </a:r>
            <a:endParaRPr sz="4400"/>
          </a:p>
        </p:txBody>
      </p:sp>
      <p:sp>
        <p:nvSpPr>
          <p:cNvPr id="660" name="Google Shape;660;p24"/>
          <p:cNvSpPr txBox="1"/>
          <p:nvPr>
            <p:ph idx="1" type="subTitle"/>
          </p:nvPr>
        </p:nvSpPr>
        <p:spPr>
          <a:xfrm>
            <a:off x="709500" y="3448237"/>
            <a:ext cx="3862500" cy="14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Medium"/>
                <a:ea typeface="DM Sans Medium"/>
                <a:cs typeface="DM Sans Medium"/>
                <a:sym typeface="DM Sans Medium"/>
              </a:rPr>
              <a:t>LAB FCSE Team 9</a:t>
            </a:r>
            <a:endParaRPr>
              <a:latin typeface="DM Sans Medium"/>
              <a:ea typeface="DM Sans Medium"/>
              <a:cs typeface="DM Sans Medium"/>
              <a:sym typeface="DM Sans Medium"/>
            </a:endParaRPr>
          </a:p>
          <a:p>
            <a:pPr indent="0" lvl="0" marL="0" rtl="0" algn="l">
              <a:spcBef>
                <a:spcPts val="0"/>
              </a:spcBef>
              <a:spcAft>
                <a:spcPts val="0"/>
              </a:spcAft>
              <a:buNone/>
            </a:pPr>
            <a:r>
              <a:rPr lang="en">
                <a:latin typeface="DM Sans Medium"/>
                <a:ea typeface="DM Sans Medium"/>
                <a:cs typeface="DM Sans Medium"/>
                <a:sym typeface="DM Sans Medium"/>
              </a:rPr>
              <a:t>Chua Tze Wu (U2322760H)</a:t>
            </a:r>
            <a:endParaRPr>
              <a:latin typeface="DM Sans Medium"/>
              <a:ea typeface="DM Sans Medium"/>
              <a:cs typeface="DM Sans Medium"/>
              <a:sym typeface="DM Sans Medium"/>
            </a:endParaRPr>
          </a:p>
          <a:p>
            <a:pPr indent="0" lvl="0" marL="0" rtl="0" algn="l">
              <a:spcBef>
                <a:spcPts val="0"/>
              </a:spcBef>
              <a:spcAft>
                <a:spcPts val="0"/>
              </a:spcAft>
              <a:buNone/>
            </a:pPr>
            <a:r>
              <a:rPr lang="en">
                <a:latin typeface="DM Sans Medium"/>
                <a:ea typeface="DM Sans Medium"/>
                <a:cs typeface="DM Sans Medium"/>
                <a:sym typeface="DM Sans Medium"/>
              </a:rPr>
              <a:t>Chin Linn Sheng (U2320052G)</a:t>
            </a:r>
            <a:endParaRPr>
              <a:latin typeface="DM Sans Medium"/>
              <a:ea typeface="DM Sans Medium"/>
              <a:cs typeface="DM Sans Medium"/>
              <a:sym typeface="DM Sans Medium"/>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61" name="Google Shape;661;p24"/>
          <p:cNvGrpSpPr/>
          <p:nvPr/>
        </p:nvGrpSpPr>
        <p:grpSpPr>
          <a:xfrm>
            <a:off x="4765672" y="760436"/>
            <a:ext cx="3246799" cy="3446635"/>
            <a:chOff x="4765672" y="760436"/>
            <a:chExt cx="3246799" cy="3446635"/>
          </a:xfrm>
        </p:grpSpPr>
        <p:sp>
          <p:nvSpPr>
            <p:cNvPr id="662" name="Google Shape;662;p24"/>
            <p:cNvSpPr/>
            <p:nvPr/>
          </p:nvSpPr>
          <p:spPr>
            <a:xfrm>
              <a:off x="4980353" y="1104437"/>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63" name="Google Shape;663;p24"/>
            <p:cNvGrpSpPr/>
            <p:nvPr/>
          </p:nvGrpSpPr>
          <p:grpSpPr>
            <a:xfrm>
              <a:off x="5401276" y="1531636"/>
              <a:ext cx="1966177" cy="1269999"/>
              <a:chOff x="5401276" y="1531636"/>
              <a:chExt cx="1966177" cy="1269999"/>
            </a:xfrm>
          </p:grpSpPr>
          <p:sp>
            <p:nvSpPr>
              <p:cNvPr id="664" name="Google Shape;664;p24"/>
              <p:cNvSpPr/>
              <p:nvPr/>
            </p:nvSpPr>
            <p:spPr>
              <a:xfrm>
                <a:off x="5401276" y="1651521"/>
                <a:ext cx="1966177" cy="115011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4"/>
              <p:cNvSpPr/>
              <p:nvPr/>
            </p:nvSpPr>
            <p:spPr>
              <a:xfrm>
                <a:off x="5401276" y="1531636"/>
                <a:ext cx="1966109" cy="119885"/>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4"/>
              <p:cNvSpPr/>
              <p:nvPr/>
            </p:nvSpPr>
            <p:spPr>
              <a:xfrm>
                <a:off x="5454368" y="1564176"/>
                <a:ext cx="54780"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4"/>
              <p:cNvSpPr/>
              <p:nvPr/>
            </p:nvSpPr>
            <p:spPr>
              <a:xfrm>
                <a:off x="5538287" y="1564176"/>
                <a:ext cx="55586"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4"/>
              <p:cNvSpPr/>
              <p:nvPr/>
            </p:nvSpPr>
            <p:spPr>
              <a:xfrm>
                <a:off x="5623919" y="1564176"/>
                <a:ext cx="54780"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4"/>
              <p:cNvSpPr/>
              <p:nvPr/>
            </p:nvSpPr>
            <p:spPr>
              <a:xfrm>
                <a:off x="5498040" y="1803090"/>
                <a:ext cx="1773372" cy="67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4"/>
              <p:cNvSpPr/>
              <p:nvPr/>
            </p:nvSpPr>
            <p:spPr>
              <a:xfrm>
                <a:off x="5498040" y="1983774"/>
                <a:ext cx="1773372" cy="67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4"/>
              <p:cNvSpPr/>
              <p:nvPr/>
            </p:nvSpPr>
            <p:spPr>
              <a:xfrm>
                <a:off x="5498040" y="2165314"/>
                <a:ext cx="1773372" cy="590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4"/>
              <p:cNvSpPr/>
              <p:nvPr/>
            </p:nvSpPr>
            <p:spPr>
              <a:xfrm>
                <a:off x="5498040" y="2345997"/>
                <a:ext cx="1773372" cy="590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4"/>
              <p:cNvSpPr/>
              <p:nvPr/>
            </p:nvSpPr>
            <p:spPr>
              <a:xfrm>
                <a:off x="5498040" y="1888722"/>
                <a:ext cx="1773436" cy="834914"/>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4"/>
              <p:cNvSpPr/>
              <p:nvPr/>
            </p:nvSpPr>
            <p:spPr>
              <a:xfrm>
                <a:off x="5498040" y="1923831"/>
                <a:ext cx="1773436" cy="799805"/>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5" name="Google Shape;675;p24"/>
            <p:cNvGrpSpPr/>
            <p:nvPr/>
          </p:nvGrpSpPr>
          <p:grpSpPr>
            <a:xfrm>
              <a:off x="6490512" y="1274487"/>
              <a:ext cx="570358" cy="534450"/>
              <a:chOff x="6490512" y="890962"/>
              <a:chExt cx="570358" cy="534450"/>
            </a:xfrm>
          </p:grpSpPr>
          <p:sp>
            <p:nvSpPr>
              <p:cNvPr id="676" name="Google Shape;676;p24"/>
              <p:cNvSpPr/>
              <p:nvPr/>
            </p:nvSpPr>
            <p:spPr>
              <a:xfrm>
                <a:off x="6490512" y="946623"/>
                <a:ext cx="570358" cy="478789"/>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4"/>
              <p:cNvSpPr/>
              <p:nvPr/>
            </p:nvSpPr>
            <p:spPr>
              <a:xfrm>
                <a:off x="6581282" y="1372215"/>
                <a:ext cx="88883" cy="14501"/>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4"/>
              <p:cNvSpPr/>
              <p:nvPr/>
            </p:nvSpPr>
            <p:spPr>
              <a:xfrm>
                <a:off x="6530758" y="1361939"/>
                <a:ext cx="34372" cy="3517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4"/>
              <p:cNvSpPr/>
              <p:nvPr/>
            </p:nvSpPr>
            <p:spPr>
              <a:xfrm>
                <a:off x="6938367" y="1372215"/>
                <a:ext cx="89958" cy="14501"/>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4"/>
              <p:cNvSpPr/>
              <p:nvPr/>
            </p:nvSpPr>
            <p:spPr>
              <a:xfrm>
                <a:off x="6888700" y="1361939"/>
                <a:ext cx="35177" cy="35177"/>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4"/>
              <p:cNvSpPr/>
              <p:nvPr/>
            </p:nvSpPr>
            <p:spPr>
              <a:xfrm>
                <a:off x="6490512" y="890962"/>
                <a:ext cx="570309" cy="55661"/>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4"/>
              <p:cNvSpPr/>
              <p:nvPr/>
            </p:nvSpPr>
            <p:spPr>
              <a:xfrm>
                <a:off x="6514489" y="906376"/>
                <a:ext cx="25779"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4"/>
              <p:cNvSpPr/>
              <p:nvPr/>
            </p:nvSpPr>
            <p:spPr>
              <a:xfrm>
                <a:off x="6553879" y="906376"/>
                <a:ext cx="25779"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4"/>
              <p:cNvSpPr/>
              <p:nvPr/>
            </p:nvSpPr>
            <p:spPr>
              <a:xfrm>
                <a:off x="6593270" y="906376"/>
                <a:ext cx="26584"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4"/>
              <p:cNvSpPr/>
              <p:nvPr/>
            </p:nvSpPr>
            <p:spPr>
              <a:xfrm>
                <a:off x="6591557" y="980876"/>
                <a:ext cx="368100" cy="36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4"/>
              <p:cNvSpPr/>
              <p:nvPr/>
            </p:nvSpPr>
            <p:spPr>
              <a:xfrm>
                <a:off x="6654069" y="1044243"/>
                <a:ext cx="236344" cy="236344"/>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4"/>
              <p:cNvSpPr/>
              <p:nvPr/>
            </p:nvSpPr>
            <p:spPr>
              <a:xfrm>
                <a:off x="6635229" y="1037393"/>
                <a:ext cx="116460" cy="110466"/>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8" name="Google Shape;688;p24"/>
            <p:cNvGrpSpPr/>
            <p:nvPr/>
          </p:nvGrpSpPr>
          <p:grpSpPr>
            <a:xfrm>
              <a:off x="5094926" y="2317556"/>
              <a:ext cx="717033" cy="1014339"/>
              <a:chOff x="5094926" y="2317556"/>
              <a:chExt cx="717033" cy="1014339"/>
            </a:xfrm>
          </p:grpSpPr>
          <p:sp>
            <p:nvSpPr>
              <p:cNvPr id="689" name="Google Shape;689;p24"/>
              <p:cNvSpPr/>
              <p:nvPr/>
            </p:nvSpPr>
            <p:spPr>
              <a:xfrm>
                <a:off x="5094926" y="2395159"/>
                <a:ext cx="717033" cy="9367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4"/>
              <p:cNvSpPr/>
              <p:nvPr/>
            </p:nvSpPr>
            <p:spPr>
              <a:xfrm>
                <a:off x="5094926" y="2317556"/>
                <a:ext cx="717009" cy="7760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4"/>
              <p:cNvSpPr/>
              <p:nvPr/>
            </p:nvSpPr>
            <p:spPr>
              <a:xfrm>
                <a:off x="5128808" y="2338323"/>
                <a:ext cx="35989"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4"/>
              <p:cNvSpPr/>
              <p:nvPr/>
            </p:nvSpPr>
            <p:spPr>
              <a:xfrm>
                <a:off x="5183458" y="2338323"/>
                <a:ext cx="35989"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4"/>
              <p:cNvSpPr/>
              <p:nvPr/>
            </p:nvSpPr>
            <p:spPr>
              <a:xfrm>
                <a:off x="5239202" y="2338323"/>
                <a:ext cx="34961"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4"/>
              <p:cNvSpPr/>
              <p:nvPr/>
            </p:nvSpPr>
            <p:spPr>
              <a:xfrm>
                <a:off x="5209690" y="2827988"/>
                <a:ext cx="111394" cy="16280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4"/>
              <p:cNvSpPr/>
              <p:nvPr/>
            </p:nvSpPr>
            <p:spPr>
              <a:xfrm>
                <a:off x="5379106" y="2715409"/>
                <a:ext cx="112422" cy="27557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4"/>
              <p:cNvSpPr/>
              <p:nvPr/>
            </p:nvSpPr>
            <p:spPr>
              <a:xfrm>
                <a:off x="5548521" y="2613760"/>
                <a:ext cx="111394" cy="377025"/>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4"/>
              <p:cNvSpPr/>
              <p:nvPr/>
            </p:nvSpPr>
            <p:spPr>
              <a:xfrm>
                <a:off x="5249039" y="2446530"/>
                <a:ext cx="351946" cy="353041"/>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4"/>
              <p:cNvSpPr/>
              <p:nvPr/>
            </p:nvSpPr>
            <p:spPr>
              <a:xfrm>
                <a:off x="5176900" y="3061891"/>
                <a:ext cx="551828"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4"/>
              <p:cNvSpPr/>
              <p:nvPr/>
            </p:nvSpPr>
            <p:spPr>
              <a:xfrm>
                <a:off x="5176900" y="3122006"/>
                <a:ext cx="551828"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4"/>
              <p:cNvSpPr/>
              <p:nvPr/>
            </p:nvSpPr>
            <p:spPr>
              <a:xfrm>
                <a:off x="5237016" y="3182121"/>
                <a:ext cx="431522"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4"/>
              <p:cNvSpPr/>
              <p:nvPr/>
            </p:nvSpPr>
            <p:spPr>
              <a:xfrm>
                <a:off x="5314619" y="3242236"/>
                <a:ext cx="276599"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2" name="Google Shape;702;p24"/>
            <p:cNvSpPr/>
            <p:nvPr/>
          </p:nvSpPr>
          <p:spPr>
            <a:xfrm>
              <a:off x="5914065" y="760436"/>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4"/>
            <p:cNvSpPr/>
            <p:nvPr/>
          </p:nvSpPr>
          <p:spPr>
            <a:xfrm>
              <a:off x="7710871" y="1262143"/>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4" name="Google Shape;704;p24"/>
            <p:cNvGrpSpPr/>
            <p:nvPr/>
          </p:nvGrpSpPr>
          <p:grpSpPr>
            <a:xfrm>
              <a:off x="6655110" y="1951719"/>
              <a:ext cx="1239180" cy="2255353"/>
              <a:chOff x="7710885" y="1951719"/>
              <a:chExt cx="1239180" cy="2255353"/>
            </a:xfrm>
          </p:grpSpPr>
          <p:sp>
            <p:nvSpPr>
              <p:cNvPr id="705" name="Google Shape;705;p24"/>
              <p:cNvSpPr/>
              <p:nvPr/>
            </p:nvSpPr>
            <p:spPr>
              <a:xfrm>
                <a:off x="7999817" y="4017723"/>
                <a:ext cx="409554" cy="189349"/>
              </a:xfrm>
              <a:custGeom>
                <a:rect b="b" l="l" r="r" t="t"/>
                <a:pathLst>
                  <a:path extrusionOk="0" h="206" w="446">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4"/>
              <p:cNvSpPr/>
              <p:nvPr/>
            </p:nvSpPr>
            <p:spPr>
              <a:xfrm>
                <a:off x="8421293" y="4017723"/>
                <a:ext cx="409554" cy="189349"/>
              </a:xfrm>
              <a:custGeom>
                <a:rect b="b" l="l" r="r" t="t"/>
                <a:pathLst>
                  <a:path extrusionOk="0" h="206" w="446">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4"/>
              <p:cNvSpPr/>
              <p:nvPr/>
            </p:nvSpPr>
            <p:spPr>
              <a:xfrm>
                <a:off x="8168829" y="2965085"/>
                <a:ext cx="673940" cy="1132586"/>
              </a:xfrm>
              <a:custGeom>
                <a:rect b="b" l="l" r="r" t="t"/>
                <a:pathLst>
                  <a:path extrusionOk="0" h="1232" w="734">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4"/>
              <p:cNvSpPr/>
              <p:nvPr/>
            </p:nvSpPr>
            <p:spPr>
              <a:xfrm>
                <a:off x="8051713" y="2361974"/>
                <a:ext cx="343633" cy="682356"/>
              </a:xfrm>
              <a:custGeom>
                <a:rect b="b" l="l" r="r" t="t"/>
                <a:pathLst>
                  <a:path extrusionOk="0" h="743" w="374">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4"/>
              <p:cNvSpPr/>
              <p:nvPr/>
            </p:nvSpPr>
            <p:spPr>
              <a:xfrm>
                <a:off x="7986493" y="2838852"/>
                <a:ext cx="130500" cy="2055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4"/>
              <p:cNvSpPr/>
              <p:nvPr/>
            </p:nvSpPr>
            <p:spPr>
              <a:xfrm>
                <a:off x="8234049" y="2584283"/>
                <a:ext cx="113609" cy="411658"/>
              </a:xfrm>
              <a:custGeom>
                <a:rect b="b" l="l" r="r" t="t"/>
                <a:pathLst>
                  <a:path extrusionOk="0" h="448" w="124">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4"/>
              <p:cNvSpPr/>
              <p:nvPr/>
            </p:nvSpPr>
            <p:spPr>
              <a:xfrm>
                <a:off x="8264204" y="2298858"/>
                <a:ext cx="522463" cy="815601"/>
              </a:xfrm>
              <a:custGeom>
                <a:rect b="b" l="l" r="r" t="t"/>
                <a:pathLst>
                  <a:path extrusionOk="0" h="887" w="569">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4"/>
              <p:cNvSpPr/>
              <p:nvPr/>
            </p:nvSpPr>
            <p:spPr>
              <a:xfrm>
                <a:off x="8394644" y="2599011"/>
                <a:ext cx="374490" cy="431294"/>
              </a:xfrm>
              <a:custGeom>
                <a:rect b="b" l="l" r="r" t="t"/>
                <a:pathLst>
                  <a:path extrusionOk="0" h="470" w="408">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4"/>
              <p:cNvSpPr/>
              <p:nvPr/>
            </p:nvSpPr>
            <p:spPr>
              <a:xfrm>
                <a:off x="8473890" y="2174028"/>
                <a:ext cx="133245" cy="263685"/>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4"/>
              <p:cNvSpPr/>
              <p:nvPr/>
            </p:nvSpPr>
            <p:spPr>
              <a:xfrm>
                <a:off x="8605733" y="2215404"/>
                <a:ext cx="0" cy="1403"/>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4"/>
              <p:cNvSpPr/>
              <p:nvPr/>
            </p:nvSpPr>
            <p:spPr>
              <a:xfrm>
                <a:off x="8475293" y="2216807"/>
                <a:ext cx="130440" cy="135349"/>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4"/>
              <p:cNvSpPr/>
              <p:nvPr/>
            </p:nvSpPr>
            <p:spPr>
              <a:xfrm>
                <a:off x="8181452" y="2713321"/>
                <a:ext cx="231426" cy="161998"/>
              </a:xfrm>
              <a:custGeom>
                <a:rect b="b" l="l" r="r" t="t"/>
                <a:pathLst>
                  <a:path extrusionOk="0" h="176" w="252">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4"/>
              <p:cNvSpPr/>
              <p:nvPr/>
            </p:nvSpPr>
            <p:spPr>
              <a:xfrm>
                <a:off x="8252282" y="2781346"/>
                <a:ext cx="57506" cy="72233"/>
              </a:xfrm>
              <a:custGeom>
                <a:rect b="b" l="l" r="r" t="t"/>
                <a:pathLst>
                  <a:path extrusionOk="0" h="78" w="63">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4"/>
              <p:cNvSpPr/>
              <p:nvPr/>
            </p:nvSpPr>
            <p:spPr>
              <a:xfrm>
                <a:off x="8284541" y="2798878"/>
                <a:ext cx="41376" cy="56103"/>
              </a:xfrm>
              <a:custGeom>
                <a:rect b="b" l="l" r="r" t="t"/>
                <a:pathLst>
                  <a:path extrusionOk="0" h="61" w="45">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4"/>
              <p:cNvSpPr/>
              <p:nvPr/>
            </p:nvSpPr>
            <p:spPr>
              <a:xfrm>
                <a:off x="8386930" y="2377403"/>
                <a:ext cx="563136" cy="631162"/>
              </a:xfrm>
              <a:custGeom>
                <a:rect b="b" l="l" r="r" t="t"/>
                <a:pathLst>
                  <a:path extrusionOk="0" h="687" w="613">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4"/>
              <p:cNvSpPr/>
              <p:nvPr/>
            </p:nvSpPr>
            <p:spPr>
              <a:xfrm>
                <a:off x="7722808" y="2617945"/>
                <a:ext cx="561735" cy="307867"/>
              </a:xfrm>
              <a:custGeom>
                <a:rect b="b" l="l" r="r" t="t"/>
                <a:pathLst>
                  <a:path extrusionOk="0" h="335" w="611">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4"/>
              <p:cNvSpPr/>
              <p:nvPr/>
            </p:nvSpPr>
            <p:spPr>
              <a:xfrm>
                <a:off x="8154803" y="2901267"/>
                <a:ext cx="301500" cy="24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4"/>
              <p:cNvSpPr/>
              <p:nvPr/>
            </p:nvSpPr>
            <p:spPr>
              <a:xfrm>
                <a:off x="7893923" y="2920202"/>
                <a:ext cx="96778" cy="34363"/>
              </a:xfrm>
              <a:custGeom>
                <a:rect b="b" l="l" r="r" t="t"/>
                <a:pathLst>
                  <a:path extrusionOk="0" h="37" w="105">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4"/>
              <p:cNvSpPr/>
              <p:nvPr/>
            </p:nvSpPr>
            <p:spPr>
              <a:xfrm>
                <a:off x="7710885" y="2617945"/>
                <a:ext cx="561735" cy="307867"/>
              </a:xfrm>
              <a:custGeom>
                <a:rect b="b" l="l" r="r" t="t"/>
                <a:pathLst>
                  <a:path extrusionOk="0" h="335" w="611">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4"/>
              <p:cNvSpPr/>
              <p:nvPr/>
            </p:nvSpPr>
            <p:spPr>
              <a:xfrm>
                <a:off x="7902338" y="2748385"/>
                <a:ext cx="149463" cy="4501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4"/>
              <p:cNvSpPr/>
              <p:nvPr/>
            </p:nvSpPr>
            <p:spPr>
              <a:xfrm>
                <a:off x="7915662" y="2825528"/>
                <a:ext cx="200569" cy="164102"/>
              </a:xfrm>
              <a:custGeom>
                <a:rect b="b" l="l" r="r" t="t"/>
                <a:pathLst>
                  <a:path extrusionOk="0" h="178" w="218">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4"/>
              <p:cNvSpPr/>
              <p:nvPr/>
            </p:nvSpPr>
            <p:spPr>
              <a:xfrm>
                <a:off x="8373606" y="2021848"/>
                <a:ext cx="246854" cy="295945"/>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4"/>
              <p:cNvSpPr/>
              <p:nvPr/>
            </p:nvSpPr>
            <p:spPr>
              <a:xfrm>
                <a:off x="8516669" y="2180340"/>
                <a:ext cx="41376" cy="23142"/>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4"/>
              <p:cNvSpPr/>
              <p:nvPr/>
            </p:nvSpPr>
            <p:spPr>
              <a:xfrm>
                <a:off x="8377813" y="2206288"/>
                <a:ext cx="25247" cy="16831"/>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4"/>
              <p:cNvSpPr/>
              <p:nvPr/>
            </p:nvSpPr>
            <p:spPr>
              <a:xfrm>
                <a:off x="8404462" y="2170521"/>
                <a:ext cx="19636" cy="39272"/>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4"/>
              <p:cNvSpPr/>
              <p:nvPr/>
            </p:nvSpPr>
            <p:spPr>
              <a:xfrm>
                <a:off x="8472487" y="2158600"/>
                <a:ext cx="18935" cy="39272"/>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4"/>
              <p:cNvSpPr/>
              <p:nvPr/>
            </p:nvSpPr>
            <p:spPr>
              <a:xfrm>
                <a:off x="8465475" y="2102496"/>
                <a:ext cx="64519" cy="59610"/>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4"/>
              <p:cNvSpPr/>
              <p:nvPr/>
            </p:nvSpPr>
            <p:spPr>
              <a:xfrm>
                <a:off x="8379917" y="2126340"/>
                <a:ext cx="44883" cy="5119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4"/>
              <p:cNvSpPr/>
              <p:nvPr/>
            </p:nvSpPr>
            <p:spPr>
              <a:xfrm>
                <a:off x="8602227" y="2099691"/>
                <a:ext cx="70129" cy="122025"/>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4"/>
              <p:cNvSpPr/>
              <p:nvPr/>
            </p:nvSpPr>
            <p:spPr>
              <a:xfrm>
                <a:off x="8609941" y="2134054"/>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4"/>
              <p:cNvSpPr/>
              <p:nvPr/>
            </p:nvSpPr>
            <p:spPr>
              <a:xfrm>
                <a:off x="8325918" y="1951719"/>
                <a:ext cx="323295" cy="246153"/>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6" name="Google Shape;736;p24"/>
            <p:cNvSpPr/>
            <p:nvPr/>
          </p:nvSpPr>
          <p:spPr>
            <a:xfrm>
              <a:off x="6208623" y="3034516"/>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4"/>
            <p:cNvSpPr/>
            <p:nvPr/>
          </p:nvSpPr>
          <p:spPr>
            <a:xfrm>
              <a:off x="4765672" y="18636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Stemming vs Lemmanization</a:t>
            </a:r>
            <a:endParaRPr/>
          </a:p>
        </p:txBody>
      </p:sp>
      <p:sp>
        <p:nvSpPr>
          <p:cNvPr id="891" name="Google Shape;891;p33"/>
          <p:cNvSpPr txBox="1"/>
          <p:nvPr>
            <p:ph idx="1" type="subTitle"/>
          </p:nvPr>
        </p:nvSpPr>
        <p:spPr>
          <a:xfrm>
            <a:off x="4989827" y="2399727"/>
            <a:ext cx="3141900" cy="11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Lemmatization is similar to stemming in reducing inflected words to their word stem but differs in the way that it makes sure the root word (also called as lemma) belongs to the language.</a:t>
            </a:r>
            <a:endParaRPr sz="1200"/>
          </a:p>
        </p:txBody>
      </p:sp>
      <p:sp>
        <p:nvSpPr>
          <p:cNvPr id="892" name="Google Shape;892;p33"/>
          <p:cNvSpPr txBox="1"/>
          <p:nvPr>
            <p:ph idx="2" type="subTitle"/>
          </p:nvPr>
        </p:nvSpPr>
        <p:spPr>
          <a:xfrm>
            <a:off x="1012325" y="2399727"/>
            <a:ext cx="3141900" cy="11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a:t>
            </a:r>
            <a:r>
              <a:rPr lang="en" sz="1200"/>
              <a:t>f there are two words in the corpus walks and walking, then stemming will stem the suffix to make them ‘walk’. But say in another example, we have two words console and consoling, the stemmer will remove the suffix and make them ‘consol’ which is not a proper english word.</a:t>
            </a:r>
            <a:endParaRPr sz="1200"/>
          </a:p>
        </p:txBody>
      </p:sp>
      <p:sp>
        <p:nvSpPr>
          <p:cNvPr id="893" name="Google Shape;893;p33"/>
          <p:cNvSpPr txBox="1"/>
          <p:nvPr>
            <p:ph idx="3" type="subTitle"/>
          </p:nvPr>
        </p:nvSpPr>
        <p:spPr>
          <a:xfrm>
            <a:off x="1012325" y="2038425"/>
            <a:ext cx="3141900" cy="37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Stemming</a:t>
            </a:r>
            <a:endParaRPr/>
          </a:p>
        </p:txBody>
      </p:sp>
      <p:sp>
        <p:nvSpPr>
          <p:cNvPr id="894" name="Google Shape;894;p33"/>
          <p:cNvSpPr txBox="1"/>
          <p:nvPr>
            <p:ph idx="4" type="subTitle"/>
          </p:nvPr>
        </p:nvSpPr>
        <p:spPr>
          <a:xfrm>
            <a:off x="4989825" y="2038650"/>
            <a:ext cx="3141900" cy="37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Lemmanization</a:t>
            </a:r>
            <a:endParaRPr/>
          </a:p>
        </p:txBody>
      </p:sp>
      <p:sp>
        <p:nvSpPr>
          <p:cNvPr id="895" name="Google Shape;895;p33"/>
          <p:cNvSpPr/>
          <p:nvPr/>
        </p:nvSpPr>
        <p:spPr>
          <a:xfrm>
            <a:off x="1125376" y="1594506"/>
            <a:ext cx="381468" cy="335163"/>
          </a:xfrm>
          <a:custGeom>
            <a:rect b="b" l="l" r="r" t="t"/>
            <a:pathLst>
              <a:path extrusionOk="0" h="304" w="346">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3"/>
          <p:cNvSpPr/>
          <p:nvPr/>
        </p:nvSpPr>
        <p:spPr>
          <a:xfrm>
            <a:off x="5094831" y="1554813"/>
            <a:ext cx="382570" cy="374853"/>
          </a:xfrm>
          <a:custGeom>
            <a:rect b="b" l="l" r="r" t="t"/>
            <a:pathLst>
              <a:path extrusionOk="0" h="340" w="347">
                <a:moveTo>
                  <a:pt x="173" y="0"/>
                </a:moveTo>
                <a:lnTo>
                  <a:pt x="0" y="129"/>
                </a:lnTo>
                <a:lnTo>
                  <a:pt x="64" y="340"/>
                </a:lnTo>
                <a:lnTo>
                  <a:pt x="285" y="340"/>
                </a:lnTo>
                <a:lnTo>
                  <a:pt x="347" y="129"/>
                </a:lnTo>
                <a:lnTo>
                  <a:pt x="173" y="0"/>
                </a:lnTo>
                <a:close/>
                <a:moveTo>
                  <a:pt x="271" y="145"/>
                </a:moveTo>
                <a:lnTo>
                  <a:pt x="183" y="81"/>
                </a:lnTo>
                <a:lnTo>
                  <a:pt x="183" y="31"/>
                </a:lnTo>
                <a:lnTo>
                  <a:pt x="313" y="129"/>
                </a:lnTo>
                <a:lnTo>
                  <a:pt x="271" y="145"/>
                </a:lnTo>
                <a:close/>
                <a:moveTo>
                  <a:pt x="225" y="257"/>
                </a:moveTo>
                <a:lnTo>
                  <a:pt x="123" y="257"/>
                </a:lnTo>
                <a:lnTo>
                  <a:pt x="90" y="159"/>
                </a:lnTo>
                <a:lnTo>
                  <a:pt x="173" y="100"/>
                </a:lnTo>
                <a:lnTo>
                  <a:pt x="256" y="159"/>
                </a:lnTo>
                <a:lnTo>
                  <a:pt x="225" y="257"/>
                </a:lnTo>
                <a:close/>
                <a:moveTo>
                  <a:pt x="164" y="81"/>
                </a:moveTo>
                <a:lnTo>
                  <a:pt x="76" y="145"/>
                </a:lnTo>
                <a:lnTo>
                  <a:pt x="36" y="129"/>
                </a:lnTo>
                <a:lnTo>
                  <a:pt x="164" y="31"/>
                </a:lnTo>
                <a:lnTo>
                  <a:pt x="164" y="81"/>
                </a:lnTo>
                <a:close/>
                <a:moveTo>
                  <a:pt x="71" y="164"/>
                </a:moveTo>
                <a:lnTo>
                  <a:pt x="104" y="266"/>
                </a:lnTo>
                <a:lnTo>
                  <a:pt x="74" y="307"/>
                </a:lnTo>
                <a:lnTo>
                  <a:pt x="29" y="150"/>
                </a:lnTo>
                <a:lnTo>
                  <a:pt x="71" y="164"/>
                </a:lnTo>
                <a:close/>
                <a:moveTo>
                  <a:pt x="121" y="278"/>
                </a:moveTo>
                <a:lnTo>
                  <a:pt x="228" y="278"/>
                </a:lnTo>
                <a:lnTo>
                  <a:pt x="256" y="319"/>
                </a:lnTo>
                <a:lnTo>
                  <a:pt x="90" y="319"/>
                </a:lnTo>
                <a:lnTo>
                  <a:pt x="121" y="278"/>
                </a:lnTo>
                <a:close/>
                <a:moveTo>
                  <a:pt x="244" y="266"/>
                </a:moveTo>
                <a:lnTo>
                  <a:pt x="278" y="164"/>
                </a:lnTo>
                <a:lnTo>
                  <a:pt x="320" y="150"/>
                </a:lnTo>
                <a:lnTo>
                  <a:pt x="273" y="307"/>
                </a:lnTo>
                <a:lnTo>
                  <a:pt x="244" y="26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4"/>
          <p:cNvSpPr txBox="1"/>
          <p:nvPr>
            <p:ph type="title"/>
          </p:nvPr>
        </p:nvSpPr>
        <p:spPr>
          <a:xfrm>
            <a:off x="3871075" y="2969400"/>
            <a:ext cx="4559700" cy="13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02" name="Google Shape;902;p34"/>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903" name="Google Shape;903;p34"/>
          <p:cNvGrpSpPr/>
          <p:nvPr/>
        </p:nvGrpSpPr>
        <p:grpSpPr>
          <a:xfrm>
            <a:off x="713221" y="502143"/>
            <a:ext cx="2987197" cy="3456293"/>
            <a:chOff x="713221" y="502143"/>
            <a:chExt cx="2987197" cy="3456293"/>
          </a:xfrm>
        </p:grpSpPr>
        <p:grpSp>
          <p:nvGrpSpPr>
            <p:cNvPr id="904" name="Google Shape;904;p34"/>
            <p:cNvGrpSpPr/>
            <p:nvPr/>
          </p:nvGrpSpPr>
          <p:grpSpPr>
            <a:xfrm>
              <a:off x="1974337" y="1193591"/>
              <a:ext cx="1726080" cy="1115464"/>
              <a:chOff x="4838012" y="1361547"/>
              <a:chExt cx="951900" cy="615157"/>
            </a:xfrm>
          </p:grpSpPr>
          <p:sp>
            <p:nvSpPr>
              <p:cNvPr id="905" name="Google Shape;905;p34"/>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4"/>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4"/>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4"/>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4"/>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4"/>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4"/>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4"/>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4"/>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4"/>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4"/>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4"/>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4"/>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4"/>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4"/>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4"/>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4"/>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4"/>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4"/>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4" name="Google Shape;924;p34"/>
            <p:cNvGrpSpPr/>
            <p:nvPr/>
          </p:nvGrpSpPr>
          <p:grpSpPr>
            <a:xfrm>
              <a:off x="1442946" y="949677"/>
              <a:ext cx="437992" cy="437992"/>
              <a:chOff x="1309269" y="3291652"/>
              <a:chExt cx="415198" cy="415198"/>
            </a:xfrm>
          </p:grpSpPr>
          <p:sp>
            <p:nvSpPr>
              <p:cNvPr id="925" name="Google Shape;925;p34"/>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4"/>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7" name="Google Shape;927;p34"/>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4"/>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4"/>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30" name="Google Shape;930;p34"/>
            <p:cNvGrpSpPr/>
            <p:nvPr/>
          </p:nvGrpSpPr>
          <p:grpSpPr>
            <a:xfrm>
              <a:off x="713221" y="1546974"/>
              <a:ext cx="1380702" cy="2411461"/>
              <a:chOff x="713221" y="1546974"/>
              <a:chExt cx="1380702" cy="2411461"/>
            </a:xfrm>
          </p:grpSpPr>
          <p:sp>
            <p:nvSpPr>
              <p:cNvPr id="931" name="Google Shape;931;p34"/>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4"/>
              <p:cNvSpPr/>
              <p:nvPr/>
            </p:nvSpPr>
            <p:spPr>
              <a:xfrm flipH="1">
                <a:off x="892277" y="244361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4"/>
              <p:cNvSpPr/>
              <p:nvPr/>
            </p:nvSpPr>
            <p:spPr>
              <a:xfrm flipH="1">
                <a:off x="1228602" y="191325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34"/>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4"/>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4"/>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4"/>
              <p:cNvSpPr/>
              <p:nvPr/>
            </p:nvSpPr>
            <p:spPr>
              <a:xfrm flipH="1">
                <a:off x="1377021" y="372831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34"/>
              <p:cNvSpPr/>
              <p:nvPr/>
            </p:nvSpPr>
            <p:spPr>
              <a:xfrm flipH="1">
                <a:off x="835768" y="199154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34"/>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4"/>
              <p:cNvSpPr/>
              <p:nvPr/>
            </p:nvSpPr>
            <p:spPr>
              <a:xfrm flipH="1">
                <a:off x="1585351" y="196908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4"/>
              <p:cNvSpPr/>
              <p:nvPr/>
            </p:nvSpPr>
            <p:spPr>
              <a:xfrm flipH="1">
                <a:off x="1950270" y="194048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4"/>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4"/>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4"/>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45" name="Google Shape;945;p34"/>
              <p:cNvCxnSpPr/>
              <p:nvPr/>
            </p:nvCxnSpPr>
            <p:spPr>
              <a:xfrm>
                <a:off x="2004736" y="1871725"/>
                <a:ext cx="5400" cy="48900"/>
              </a:xfrm>
              <a:prstGeom prst="straightConnector1">
                <a:avLst/>
              </a:prstGeom>
              <a:noFill/>
              <a:ln>
                <a:noFill/>
              </a:ln>
            </p:spPr>
          </p:cxnSp>
          <p:sp>
            <p:nvSpPr>
              <p:cNvPr id="946" name="Google Shape;946;p34"/>
              <p:cNvSpPr/>
              <p:nvPr/>
            </p:nvSpPr>
            <p:spPr>
              <a:xfrm flipH="1">
                <a:off x="1995204" y="187104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34"/>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34"/>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4"/>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4"/>
              <p:cNvSpPr/>
              <p:nvPr/>
            </p:nvSpPr>
            <p:spPr>
              <a:xfrm flipH="1">
                <a:off x="1989757"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4"/>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34"/>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34"/>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34"/>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34"/>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4"/>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4"/>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34"/>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4"/>
              <p:cNvSpPr/>
              <p:nvPr/>
            </p:nvSpPr>
            <p:spPr>
              <a:xfrm flipH="1">
                <a:off x="1583990" y="195955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4"/>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34"/>
              <p:cNvSpPr/>
              <p:nvPr/>
            </p:nvSpPr>
            <p:spPr>
              <a:xfrm flipH="1">
                <a:off x="1228602" y="191325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4"/>
              <p:cNvSpPr/>
              <p:nvPr/>
            </p:nvSpPr>
            <p:spPr>
              <a:xfrm flipH="1">
                <a:off x="885470" y="244361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34"/>
              <p:cNvSpPr/>
              <p:nvPr/>
            </p:nvSpPr>
            <p:spPr>
              <a:xfrm flipH="1">
                <a:off x="1392679"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4"/>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4"/>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34"/>
              <p:cNvSpPr/>
              <p:nvPr/>
            </p:nvSpPr>
            <p:spPr>
              <a:xfrm flipH="1">
                <a:off x="1351149" y="161029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34"/>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4"/>
              <p:cNvSpPr/>
              <p:nvPr/>
            </p:nvSpPr>
            <p:spPr>
              <a:xfrm flipH="1">
                <a:off x="1575819"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4"/>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34"/>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34"/>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4"/>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4"/>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4"/>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34"/>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34"/>
              <p:cNvSpPr/>
              <p:nvPr/>
            </p:nvSpPr>
            <p:spPr>
              <a:xfrm flipH="1">
                <a:off x="1161882" y="229927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4"/>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4"/>
              <p:cNvSpPr/>
              <p:nvPr/>
            </p:nvSpPr>
            <p:spPr>
              <a:xfrm flipH="1">
                <a:off x="1328007" y="225094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4"/>
              <p:cNvSpPr/>
              <p:nvPr/>
            </p:nvSpPr>
            <p:spPr>
              <a:xfrm flipH="1">
                <a:off x="1153711" y="224413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34"/>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1" name="Google Shape;981;p34"/>
            <p:cNvGrpSpPr/>
            <p:nvPr/>
          </p:nvGrpSpPr>
          <p:grpSpPr>
            <a:xfrm>
              <a:off x="1880948" y="2504669"/>
              <a:ext cx="959226" cy="675313"/>
              <a:chOff x="4768936" y="2201894"/>
              <a:chExt cx="959226" cy="675313"/>
            </a:xfrm>
          </p:grpSpPr>
          <p:sp>
            <p:nvSpPr>
              <p:cNvPr id="982" name="Google Shape;982;p34"/>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4"/>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4"/>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34"/>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4"/>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4"/>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4"/>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34"/>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34"/>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4"/>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4"/>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4"/>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4"/>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4"/>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4"/>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02" name="Google Shape;1002;p35"/>
          <p:cNvSpPr txBox="1"/>
          <p:nvPr>
            <p:ph idx="2" type="subTitle"/>
          </p:nvPr>
        </p:nvSpPr>
        <p:spPr>
          <a:xfrm>
            <a:off x="1012325" y="2309024"/>
            <a:ext cx="3141900" cy="15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6 different types of sentiment:</a:t>
            </a:r>
            <a:endParaRPr sz="1200"/>
          </a:p>
          <a:p>
            <a:pPr indent="0" lvl="0" marL="0" rtl="0" algn="l">
              <a:spcBef>
                <a:spcPts val="0"/>
              </a:spcBef>
              <a:spcAft>
                <a:spcPts val="0"/>
              </a:spcAft>
              <a:buNone/>
            </a:pPr>
            <a:r>
              <a:rPr lang="en" sz="1200"/>
              <a:t>J</a:t>
            </a:r>
            <a:r>
              <a:rPr lang="en" sz="1200"/>
              <a:t>oy (Count: 135030)</a:t>
            </a:r>
            <a:endParaRPr sz="1200"/>
          </a:p>
          <a:p>
            <a:pPr indent="0" lvl="0" marL="0" rtl="0" algn="l">
              <a:spcBef>
                <a:spcPts val="0"/>
              </a:spcBef>
              <a:spcAft>
                <a:spcPts val="0"/>
              </a:spcAft>
              <a:buNone/>
            </a:pPr>
            <a:r>
              <a:rPr lang="en" sz="1200"/>
              <a:t>Sadness (Count: 118511)</a:t>
            </a:r>
            <a:endParaRPr sz="1200"/>
          </a:p>
          <a:p>
            <a:pPr indent="0" lvl="0" marL="0" rtl="0" algn="l">
              <a:spcBef>
                <a:spcPts val="0"/>
              </a:spcBef>
              <a:spcAft>
                <a:spcPts val="0"/>
              </a:spcAft>
              <a:buNone/>
            </a:pPr>
            <a:r>
              <a:rPr lang="en" sz="1200"/>
              <a:t>Anger (Count: 54777)</a:t>
            </a:r>
            <a:endParaRPr sz="1200"/>
          </a:p>
          <a:p>
            <a:pPr indent="0" lvl="0" marL="0" rtl="0" algn="l">
              <a:spcBef>
                <a:spcPts val="0"/>
              </a:spcBef>
              <a:spcAft>
                <a:spcPts val="0"/>
              </a:spcAft>
              <a:buNone/>
            </a:pPr>
            <a:r>
              <a:rPr lang="en" sz="1200"/>
              <a:t>Fear (Count: 43629)</a:t>
            </a:r>
            <a:endParaRPr sz="1200"/>
          </a:p>
          <a:p>
            <a:pPr indent="0" lvl="0" marL="0" rtl="0" algn="l">
              <a:spcBef>
                <a:spcPts val="0"/>
              </a:spcBef>
              <a:spcAft>
                <a:spcPts val="0"/>
              </a:spcAft>
              <a:buNone/>
            </a:pPr>
            <a:r>
              <a:rPr lang="en" sz="1200"/>
              <a:t>Love (Count: 29468)</a:t>
            </a:r>
            <a:endParaRPr sz="1200"/>
          </a:p>
          <a:p>
            <a:pPr indent="0" lvl="0" marL="0" rtl="0" algn="l">
              <a:spcBef>
                <a:spcPts val="0"/>
              </a:spcBef>
              <a:spcAft>
                <a:spcPts val="0"/>
              </a:spcAft>
              <a:buNone/>
            </a:pPr>
            <a:r>
              <a:rPr lang="en" sz="1200"/>
              <a:t>Surprise (Count: 12407)</a:t>
            </a:r>
            <a:endParaRPr sz="1200"/>
          </a:p>
        </p:txBody>
      </p:sp>
      <p:sp>
        <p:nvSpPr>
          <p:cNvPr id="1003" name="Google Shape;1003;p35"/>
          <p:cNvSpPr txBox="1"/>
          <p:nvPr>
            <p:ph idx="3" type="subTitle"/>
          </p:nvPr>
        </p:nvSpPr>
        <p:spPr>
          <a:xfrm>
            <a:off x="1012325" y="1962450"/>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Seaborn heatmap</a:t>
            </a:r>
            <a:endParaRPr/>
          </a:p>
        </p:txBody>
      </p:sp>
      <p:sp>
        <p:nvSpPr>
          <p:cNvPr id="1004" name="Google Shape;1004;p35"/>
          <p:cNvSpPr/>
          <p:nvPr/>
        </p:nvSpPr>
        <p:spPr>
          <a:xfrm>
            <a:off x="1125376" y="1594506"/>
            <a:ext cx="381468" cy="335163"/>
          </a:xfrm>
          <a:custGeom>
            <a:rect b="b" l="l" r="r" t="t"/>
            <a:pathLst>
              <a:path extrusionOk="0" h="304" w="346">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005" name="Google Shape;1005;p35"/>
          <p:cNvPicPr preferRelativeResize="0"/>
          <p:nvPr/>
        </p:nvPicPr>
        <p:blipFill>
          <a:blip r:embed="rId3">
            <a:alphaModFix/>
          </a:blip>
          <a:stretch>
            <a:fillRect/>
          </a:stretch>
        </p:blipFill>
        <p:spPr>
          <a:xfrm>
            <a:off x="4306625" y="1170125"/>
            <a:ext cx="4684974" cy="34185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11" name="Google Shape;1011;p36"/>
          <p:cNvSpPr txBox="1"/>
          <p:nvPr>
            <p:ph idx="2" type="subTitle"/>
          </p:nvPr>
        </p:nvSpPr>
        <p:spPr>
          <a:xfrm>
            <a:off x="1012325" y="2309024"/>
            <a:ext cx="3141900" cy="153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Sadness (0)</a:t>
            </a:r>
            <a:endParaRPr>
              <a:solidFill>
                <a:srgbClr val="1F2328"/>
              </a:solidFill>
              <a:latin typeface="Baloo 2 Medium"/>
              <a:ea typeface="Baloo 2 Medium"/>
              <a:cs typeface="Baloo 2 Medium"/>
              <a:sym typeface="Baloo 2 Medium"/>
            </a:endParaRPr>
          </a:p>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Joy (1)</a:t>
            </a:r>
            <a:endParaRPr>
              <a:solidFill>
                <a:srgbClr val="1F2328"/>
              </a:solidFill>
              <a:latin typeface="Baloo 2 Medium"/>
              <a:ea typeface="Baloo 2 Medium"/>
              <a:cs typeface="Baloo 2 Medium"/>
              <a:sym typeface="Baloo 2 Medium"/>
            </a:endParaRPr>
          </a:p>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Lo</a:t>
            </a:r>
            <a:r>
              <a:rPr lang="en">
                <a:solidFill>
                  <a:srgbClr val="1F2328"/>
                </a:solidFill>
                <a:latin typeface="Baloo 2 Medium"/>
                <a:ea typeface="Baloo 2 Medium"/>
                <a:cs typeface="Baloo 2 Medium"/>
                <a:sym typeface="Baloo 2 Medium"/>
              </a:rPr>
              <a:t>ve (2)</a:t>
            </a:r>
            <a:endParaRPr>
              <a:solidFill>
                <a:srgbClr val="1F2328"/>
              </a:solidFill>
              <a:latin typeface="Baloo 2 Medium"/>
              <a:ea typeface="Baloo 2 Medium"/>
              <a:cs typeface="Baloo 2 Medium"/>
              <a:sym typeface="Baloo 2 Medium"/>
            </a:endParaRPr>
          </a:p>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Anger (3)</a:t>
            </a:r>
            <a:endParaRPr>
              <a:solidFill>
                <a:srgbClr val="1F2328"/>
              </a:solidFill>
              <a:latin typeface="Baloo 2 Medium"/>
              <a:ea typeface="Baloo 2 Medium"/>
              <a:cs typeface="Baloo 2 Medium"/>
              <a:sym typeface="Baloo 2 Medium"/>
            </a:endParaRPr>
          </a:p>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Fear (4)</a:t>
            </a:r>
            <a:endParaRPr>
              <a:solidFill>
                <a:srgbClr val="1F2328"/>
              </a:solidFill>
              <a:latin typeface="Baloo 2 Medium"/>
              <a:ea typeface="Baloo 2 Medium"/>
              <a:cs typeface="Baloo 2 Medium"/>
              <a:sym typeface="Baloo 2 Medium"/>
            </a:endParaRPr>
          </a:p>
          <a:p>
            <a:pPr indent="-317500" lvl="0" marL="457200" rtl="0" algn="l">
              <a:spcBef>
                <a:spcPts val="0"/>
              </a:spcBef>
              <a:spcAft>
                <a:spcPts val="0"/>
              </a:spcAft>
              <a:buClr>
                <a:srgbClr val="1F2328"/>
              </a:buClr>
              <a:buSzPts val="1400"/>
              <a:buFont typeface="Baloo 2 Medium"/>
              <a:buChar char="●"/>
            </a:pPr>
            <a:r>
              <a:rPr lang="en">
                <a:solidFill>
                  <a:srgbClr val="1F2328"/>
                </a:solidFill>
                <a:latin typeface="Baloo 2 Medium"/>
                <a:ea typeface="Baloo 2 Medium"/>
                <a:cs typeface="Baloo 2 Medium"/>
                <a:sym typeface="Baloo 2 Medium"/>
              </a:rPr>
              <a:t>Surprise (5)</a:t>
            </a:r>
            <a:endParaRPr>
              <a:solidFill>
                <a:srgbClr val="1F2328"/>
              </a:solidFill>
              <a:latin typeface="Baloo 2 Medium"/>
              <a:ea typeface="Baloo 2 Medium"/>
              <a:cs typeface="Baloo 2 Medium"/>
              <a:sym typeface="Baloo 2 Medium"/>
            </a:endParaRPr>
          </a:p>
        </p:txBody>
      </p:sp>
      <p:sp>
        <p:nvSpPr>
          <p:cNvPr id="1012" name="Google Shape;1012;p36"/>
          <p:cNvSpPr txBox="1"/>
          <p:nvPr>
            <p:ph idx="3" type="subTitle"/>
          </p:nvPr>
        </p:nvSpPr>
        <p:spPr>
          <a:xfrm>
            <a:off x="1012325" y="1962450"/>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Seaborn count plot</a:t>
            </a:r>
            <a:endParaRPr/>
          </a:p>
        </p:txBody>
      </p:sp>
      <p:sp>
        <p:nvSpPr>
          <p:cNvPr id="1013" name="Google Shape;1013;p36"/>
          <p:cNvSpPr/>
          <p:nvPr/>
        </p:nvSpPr>
        <p:spPr>
          <a:xfrm>
            <a:off x="1125376" y="1594506"/>
            <a:ext cx="381468" cy="335163"/>
          </a:xfrm>
          <a:custGeom>
            <a:rect b="b" l="l" r="r" t="t"/>
            <a:pathLst>
              <a:path extrusionOk="0" h="304" w="346">
                <a:moveTo>
                  <a:pt x="261" y="0"/>
                </a:moveTo>
                <a:lnTo>
                  <a:pt x="87" y="0"/>
                </a:lnTo>
                <a:lnTo>
                  <a:pt x="0" y="152"/>
                </a:lnTo>
                <a:lnTo>
                  <a:pt x="87" y="304"/>
                </a:lnTo>
                <a:lnTo>
                  <a:pt x="261" y="304"/>
                </a:lnTo>
                <a:lnTo>
                  <a:pt x="346" y="152"/>
                </a:lnTo>
                <a:lnTo>
                  <a:pt x="261" y="0"/>
                </a:lnTo>
                <a:close/>
                <a:moveTo>
                  <a:pt x="213" y="223"/>
                </a:moveTo>
                <a:lnTo>
                  <a:pt x="133" y="223"/>
                </a:lnTo>
                <a:lnTo>
                  <a:pt x="92" y="152"/>
                </a:lnTo>
                <a:lnTo>
                  <a:pt x="133" y="81"/>
                </a:lnTo>
                <a:lnTo>
                  <a:pt x="213" y="81"/>
                </a:lnTo>
                <a:lnTo>
                  <a:pt x="254" y="152"/>
                </a:lnTo>
                <a:lnTo>
                  <a:pt x="213" y="223"/>
                </a:lnTo>
                <a:close/>
                <a:moveTo>
                  <a:pt x="213" y="62"/>
                </a:moveTo>
                <a:lnTo>
                  <a:pt x="133" y="62"/>
                </a:lnTo>
                <a:lnTo>
                  <a:pt x="111" y="21"/>
                </a:lnTo>
                <a:lnTo>
                  <a:pt x="237" y="21"/>
                </a:lnTo>
                <a:lnTo>
                  <a:pt x="213" y="62"/>
                </a:lnTo>
                <a:close/>
                <a:moveTo>
                  <a:pt x="116" y="71"/>
                </a:moveTo>
                <a:lnTo>
                  <a:pt x="76" y="142"/>
                </a:lnTo>
                <a:lnTo>
                  <a:pt x="31" y="142"/>
                </a:lnTo>
                <a:lnTo>
                  <a:pt x="92" y="31"/>
                </a:lnTo>
                <a:lnTo>
                  <a:pt x="116" y="71"/>
                </a:lnTo>
                <a:close/>
                <a:moveTo>
                  <a:pt x="76" y="161"/>
                </a:moveTo>
                <a:lnTo>
                  <a:pt x="116" y="233"/>
                </a:lnTo>
                <a:lnTo>
                  <a:pt x="92" y="273"/>
                </a:lnTo>
                <a:lnTo>
                  <a:pt x="31" y="161"/>
                </a:lnTo>
                <a:lnTo>
                  <a:pt x="76" y="161"/>
                </a:lnTo>
                <a:close/>
                <a:moveTo>
                  <a:pt x="133" y="245"/>
                </a:moveTo>
                <a:lnTo>
                  <a:pt x="213" y="245"/>
                </a:lnTo>
                <a:lnTo>
                  <a:pt x="237" y="285"/>
                </a:lnTo>
                <a:lnTo>
                  <a:pt x="111" y="285"/>
                </a:lnTo>
                <a:lnTo>
                  <a:pt x="133" y="245"/>
                </a:lnTo>
                <a:close/>
                <a:moveTo>
                  <a:pt x="230" y="233"/>
                </a:moveTo>
                <a:lnTo>
                  <a:pt x="270" y="161"/>
                </a:lnTo>
                <a:lnTo>
                  <a:pt x="318" y="161"/>
                </a:lnTo>
                <a:lnTo>
                  <a:pt x="254" y="273"/>
                </a:lnTo>
                <a:lnTo>
                  <a:pt x="230" y="233"/>
                </a:lnTo>
                <a:close/>
                <a:moveTo>
                  <a:pt x="270" y="142"/>
                </a:moveTo>
                <a:lnTo>
                  <a:pt x="230" y="71"/>
                </a:lnTo>
                <a:lnTo>
                  <a:pt x="254" y="31"/>
                </a:lnTo>
                <a:lnTo>
                  <a:pt x="318" y="142"/>
                </a:lnTo>
                <a:lnTo>
                  <a:pt x="270" y="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014" name="Google Shape;1014;p36"/>
          <p:cNvPicPr preferRelativeResize="0"/>
          <p:nvPr/>
        </p:nvPicPr>
        <p:blipFill>
          <a:blip r:embed="rId3">
            <a:alphaModFix/>
          </a:blip>
          <a:stretch>
            <a:fillRect/>
          </a:stretch>
        </p:blipFill>
        <p:spPr>
          <a:xfrm>
            <a:off x="4306625" y="1170125"/>
            <a:ext cx="4684976" cy="33922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20" name="Google Shape;1020;p37"/>
          <p:cNvSpPr txBox="1"/>
          <p:nvPr>
            <p:ph idx="3" type="subTitle"/>
          </p:nvPr>
        </p:nvSpPr>
        <p:spPr>
          <a:xfrm>
            <a:off x="715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fear</a:t>
            </a:r>
            <a:endParaRPr>
              <a:latin typeface="Baloo 2"/>
              <a:ea typeface="Baloo 2"/>
              <a:cs typeface="Baloo 2"/>
              <a:sym typeface="Baloo 2"/>
            </a:endParaRPr>
          </a:p>
        </p:txBody>
      </p:sp>
      <p:sp>
        <p:nvSpPr>
          <p:cNvPr id="1021" name="Google Shape;1021;p37"/>
          <p:cNvSpPr txBox="1"/>
          <p:nvPr>
            <p:ph idx="3" type="subTitle"/>
          </p:nvPr>
        </p:nvSpPr>
        <p:spPr>
          <a:xfrm>
            <a:off x="5287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sadness</a:t>
            </a:r>
            <a:endParaRPr>
              <a:latin typeface="Baloo 2"/>
              <a:ea typeface="Baloo 2"/>
              <a:cs typeface="Baloo 2"/>
              <a:sym typeface="Baloo 2"/>
            </a:endParaRPr>
          </a:p>
        </p:txBody>
      </p:sp>
      <p:pic>
        <p:nvPicPr>
          <p:cNvPr id="1022" name="Google Shape;1022;p37"/>
          <p:cNvPicPr preferRelativeResize="0"/>
          <p:nvPr/>
        </p:nvPicPr>
        <p:blipFill>
          <a:blip r:embed="rId3">
            <a:alphaModFix/>
          </a:blip>
          <a:stretch>
            <a:fillRect/>
          </a:stretch>
        </p:blipFill>
        <p:spPr>
          <a:xfrm>
            <a:off x="0" y="1823313"/>
            <a:ext cx="4572001" cy="2251710"/>
          </a:xfrm>
          <a:prstGeom prst="rect">
            <a:avLst/>
          </a:prstGeom>
          <a:noFill/>
          <a:ln>
            <a:noFill/>
          </a:ln>
        </p:spPr>
      </p:pic>
      <p:pic>
        <p:nvPicPr>
          <p:cNvPr id="1023" name="Google Shape;1023;p37"/>
          <p:cNvPicPr preferRelativeResize="0"/>
          <p:nvPr/>
        </p:nvPicPr>
        <p:blipFill>
          <a:blip r:embed="rId4">
            <a:alphaModFix/>
          </a:blip>
          <a:stretch>
            <a:fillRect/>
          </a:stretch>
        </p:blipFill>
        <p:spPr>
          <a:xfrm>
            <a:off x="4572000" y="1823321"/>
            <a:ext cx="4572001" cy="22517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29" name="Google Shape;1029;p38"/>
          <p:cNvSpPr txBox="1"/>
          <p:nvPr>
            <p:ph idx="3" type="subTitle"/>
          </p:nvPr>
        </p:nvSpPr>
        <p:spPr>
          <a:xfrm>
            <a:off x="715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love</a:t>
            </a:r>
            <a:endParaRPr>
              <a:latin typeface="Baloo 2"/>
              <a:ea typeface="Baloo 2"/>
              <a:cs typeface="Baloo 2"/>
              <a:sym typeface="Baloo 2"/>
            </a:endParaRPr>
          </a:p>
        </p:txBody>
      </p:sp>
      <p:sp>
        <p:nvSpPr>
          <p:cNvPr id="1030" name="Google Shape;1030;p38"/>
          <p:cNvSpPr txBox="1"/>
          <p:nvPr>
            <p:ph idx="3" type="subTitle"/>
          </p:nvPr>
        </p:nvSpPr>
        <p:spPr>
          <a:xfrm>
            <a:off x="5287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joy</a:t>
            </a:r>
            <a:endParaRPr>
              <a:latin typeface="Baloo 2"/>
              <a:ea typeface="Baloo 2"/>
              <a:cs typeface="Baloo 2"/>
              <a:sym typeface="Baloo 2"/>
            </a:endParaRPr>
          </a:p>
        </p:txBody>
      </p:sp>
      <p:pic>
        <p:nvPicPr>
          <p:cNvPr id="1031" name="Google Shape;1031;p38"/>
          <p:cNvPicPr preferRelativeResize="0"/>
          <p:nvPr/>
        </p:nvPicPr>
        <p:blipFill>
          <a:blip r:embed="rId3">
            <a:alphaModFix/>
          </a:blip>
          <a:stretch>
            <a:fillRect/>
          </a:stretch>
        </p:blipFill>
        <p:spPr>
          <a:xfrm>
            <a:off x="0" y="1757288"/>
            <a:ext cx="4572001" cy="2251710"/>
          </a:xfrm>
          <a:prstGeom prst="rect">
            <a:avLst/>
          </a:prstGeom>
          <a:noFill/>
          <a:ln>
            <a:noFill/>
          </a:ln>
        </p:spPr>
      </p:pic>
      <p:pic>
        <p:nvPicPr>
          <p:cNvPr id="1032" name="Google Shape;1032;p38"/>
          <p:cNvPicPr preferRelativeResize="0"/>
          <p:nvPr/>
        </p:nvPicPr>
        <p:blipFill>
          <a:blip r:embed="rId4">
            <a:alphaModFix/>
          </a:blip>
          <a:stretch>
            <a:fillRect/>
          </a:stretch>
        </p:blipFill>
        <p:spPr>
          <a:xfrm>
            <a:off x="4677601" y="1833688"/>
            <a:ext cx="4267200" cy="20989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38" name="Google Shape;1038;p39"/>
          <p:cNvSpPr txBox="1"/>
          <p:nvPr>
            <p:ph idx="3" type="subTitle"/>
          </p:nvPr>
        </p:nvSpPr>
        <p:spPr>
          <a:xfrm>
            <a:off x="715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surprise</a:t>
            </a:r>
            <a:endParaRPr>
              <a:latin typeface="Baloo 2"/>
              <a:ea typeface="Baloo 2"/>
              <a:cs typeface="Baloo 2"/>
              <a:sym typeface="Baloo 2"/>
            </a:endParaRPr>
          </a:p>
        </p:txBody>
      </p:sp>
      <p:sp>
        <p:nvSpPr>
          <p:cNvPr id="1039" name="Google Shape;1039;p39"/>
          <p:cNvSpPr txBox="1"/>
          <p:nvPr>
            <p:ph idx="3" type="subTitle"/>
          </p:nvPr>
        </p:nvSpPr>
        <p:spPr>
          <a:xfrm>
            <a:off x="5287050" y="1395213"/>
            <a:ext cx="3141900" cy="42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Baloo 2"/>
                <a:ea typeface="Baloo 2"/>
                <a:cs typeface="Baloo 2"/>
                <a:sym typeface="Baloo 2"/>
              </a:rPr>
              <a:t>Word count: anger</a:t>
            </a:r>
            <a:endParaRPr>
              <a:latin typeface="Baloo 2"/>
              <a:ea typeface="Baloo 2"/>
              <a:cs typeface="Baloo 2"/>
              <a:sym typeface="Baloo 2"/>
            </a:endParaRPr>
          </a:p>
        </p:txBody>
      </p:sp>
      <p:pic>
        <p:nvPicPr>
          <p:cNvPr id="1040" name="Google Shape;1040;p39"/>
          <p:cNvPicPr preferRelativeResize="0"/>
          <p:nvPr/>
        </p:nvPicPr>
        <p:blipFill>
          <a:blip r:embed="rId3">
            <a:alphaModFix/>
          </a:blip>
          <a:stretch>
            <a:fillRect/>
          </a:stretch>
        </p:blipFill>
        <p:spPr>
          <a:xfrm>
            <a:off x="0" y="1757288"/>
            <a:ext cx="4572001" cy="2251710"/>
          </a:xfrm>
          <a:prstGeom prst="rect">
            <a:avLst/>
          </a:prstGeom>
          <a:noFill/>
          <a:ln>
            <a:noFill/>
          </a:ln>
        </p:spPr>
      </p:pic>
      <p:pic>
        <p:nvPicPr>
          <p:cNvPr id="1041" name="Google Shape;1041;p39"/>
          <p:cNvPicPr preferRelativeResize="0"/>
          <p:nvPr/>
        </p:nvPicPr>
        <p:blipFill>
          <a:blip r:embed="rId4">
            <a:alphaModFix/>
          </a:blip>
          <a:stretch>
            <a:fillRect/>
          </a:stretch>
        </p:blipFill>
        <p:spPr>
          <a:xfrm>
            <a:off x="4572001" y="1757300"/>
            <a:ext cx="4572001" cy="22517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0"/>
          <p:cNvSpPr txBox="1"/>
          <p:nvPr>
            <p:ph type="title"/>
          </p:nvPr>
        </p:nvSpPr>
        <p:spPr>
          <a:xfrm>
            <a:off x="4162075" y="2711038"/>
            <a:ext cx="4559700" cy="13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PREDICTIVE MODEL</a:t>
            </a:r>
            <a:endParaRPr/>
          </a:p>
        </p:txBody>
      </p:sp>
      <p:sp>
        <p:nvSpPr>
          <p:cNvPr id="1047" name="Google Shape;1047;p40"/>
          <p:cNvSpPr txBox="1"/>
          <p:nvPr>
            <p:ph idx="2" type="title"/>
          </p:nvPr>
        </p:nvSpPr>
        <p:spPr>
          <a:xfrm>
            <a:off x="4162075" y="1506600"/>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1048" name="Google Shape;1048;p40"/>
          <p:cNvGrpSpPr/>
          <p:nvPr/>
        </p:nvGrpSpPr>
        <p:grpSpPr>
          <a:xfrm>
            <a:off x="161153" y="567143"/>
            <a:ext cx="3897567" cy="4009205"/>
            <a:chOff x="4817053" y="290718"/>
            <a:chExt cx="3897567" cy="4009205"/>
          </a:xfrm>
        </p:grpSpPr>
        <p:sp>
          <p:nvSpPr>
            <p:cNvPr id="1049" name="Google Shape;1049;p40"/>
            <p:cNvSpPr/>
            <p:nvPr/>
          </p:nvSpPr>
          <p:spPr>
            <a:xfrm>
              <a:off x="4817053" y="116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50" name="Google Shape;1050;p40"/>
            <p:cNvGrpSpPr/>
            <p:nvPr/>
          </p:nvGrpSpPr>
          <p:grpSpPr>
            <a:xfrm>
              <a:off x="5332847" y="967113"/>
              <a:ext cx="2659418" cy="1718626"/>
              <a:chOff x="4838012" y="1361547"/>
              <a:chExt cx="951900" cy="615157"/>
            </a:xfrm>
          </p:grpSpPr>
          <p:sp>
            <p:nvSpPr>
              <p:cNvPr id="1051" name="Google Shape;1051;p40"/>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40"/>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40"/>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40"/>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40"/>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40"/>
              <p:cNvSpPr/>
              <p:nvPr/>
            </p:nvSpPr>
            <p:spPr>
              <a:xfrm>
                <a:off x="4902109" y="1478261"/>
                <a:ext cx="348300" cy="348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40"/>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40"/>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40"/>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40"/>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0"/>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0"/>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40"/>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40"/>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0"/>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0"/>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40"/>
              <p:cNvSpPr/>
              <p:nvPr/>
            </p:nvSpPr>
            <p:spPr>
              <a:xfrm>
                <a:off x="5175718" y="1867628"/>
                <a:ext cx="576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40"/>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40"/>
              <p:cNvSpPr/>
              <p:nvPr/>
            </p:nvSpPr>
            <p:spPr>
              <a:xfrm>
                <a:off x="5461764" y="1867628"/>
                <a:ext cx="564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0" name="Google Shape;1070;p40"/>
            <p:cNvGrpSpPr/>
            <p:nvPr/>
          </p:nvGrpSpPr>
          <p:grpSpPr>
            <a:xfrm flipH="1">
              <a:off x="7510651" y="1762507"/>
              <a:ext cx="1203970" cy="2537416"/>
              <a:chOff x="3168951" y="1861557"/>
              <a:chExt cx="1203970" cy="2537416"/>
            </a:xfrm>
          </p:grpSpPr>
          <p:grpSp>
            <p:nvGrpSpPr>
              <p:cNvPr id="1071" name="Google Shape;1071;p40"/>
              <p:cNvGrpSpPr/>
              <p:nvPr/>
            </p:nvGrpSpPr>
            <p:grpSpPr>
              <a:xfrm>
                <a:off x="3168951" y="1861557"/>
                <a:ext cx="1203970" cy="2537416"/>
                <a:chOff x="3196688" y="1859757"/>
                <a:chExt cx="1203970" cy="2537416"/>
              </a:xfrm>
            </p:grpSpPr>
            <p:sp>
              <p:nvSpPr>
                <p:cNvPr id="1072" name="Google Shape;1072;p40"/>
                <p:cNvSpPr/>
                <p:nvPr/>
              </p:nvSpPr>
              <p:spPr>
                <a:xfrm>
                  <a:off x="4019743" y="2373432"/>
                  <a:ext cx="380915" cy="348197"/>
                </a:xfrm>
                <a:custGeom>
                  <a:rect b="b" l="l" r="r" t="t"/>
                  <a:pathLst>
                    <a:path extrusionOk="0" h="348197" w="380915">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40"/>
                <p:cNvSpPr/>
                <p:nvPr/>
              </p:nvSpPr>
              <p:spPr>
                <a:xfrm>
                  <a:off x="4229198" y="2451120"/>
                  <a:ext cx="20478" cy="55911"/>
                </a:xfrm>
                <a:custGeom>
                  <a:rect b="b" l="l" r="r" t="t"/>
                  <a:pathLst>
                    <a:path extrusionOk="0" h="55911" w="20478">
                      <a:moveTo>
                        <a:pt x="20479" y="2572"/>
                      </a:moveTo>
                      <a:lnTo>
                        <a:pt x="0" y="55912"/>
                      </a:lnTo>
                      <a:cubicBezTo>
                        <a:pt x="0" y="55912"/>
                        <a:pt x="5905" y="3620"/>
                        <a:pt x="2191" y="0"/>
                      </a:cubicBezTo>
                      <a:lnTo>
                        <a:pt x="20479" y="2572"/>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40"/>
                <p:cNvSpPr/>
                <p:nvPr/>
              </p:nvSpPr>
              <p:spPr>
                <a:xfrm>
                  <a:off x="3602037" y="2283261"/>
                  <a:ext cx="655354" cy="571433"/>
                </a:xfrm>
                <a:custGeom>
                  <a:rect b="b" l="l" r="r" t="t"/>
                  <a:pathLst>
                    <a:path extrusionOk="0" h="571433" w="655354">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40"/>
                <p:cNvSpPr/>
                <p:nvPr/>
              </p:nvSpPr>
              <p:spPr>
                <a:xfrm>
                  <a:off x="3602034" y="2289855"/>
                  <a:ext cx="581157" cy="564744"/>
                </a:xfrm>
                <a:custGeom>
                  <a:rect b="b" l="l" r="r" t="t"/>
                  <a:pathLst>
                    <a:path extrusionOk="0" h="564744" w="581157">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40"/>
                <p:cNvSpPr/>
                <p:nvPr/>
              </p:nvSpPr>
              <p:spPr>
                <a:xfrm>
                  <a:off x="3677224" y="4259632"/>
                  <a:ext cx="126301" cy="110108"/>
                </a:xfrm>
                <a:custGeom>
                  <a:rect b="b" l="l" r="r" t="t"/>
                  <a:pathLst>
                    <a:path extrusionOk="0" h="110108" w="126301">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40"/>
                <p:cNvSpPr/>
                <p:nvPr/>
              </p:nvSpPr>
              <p:spPr>
                <a:xfrm>
                  <a:off x="3662175" y="4290397"/>
                  <a:ext cx="291750" cy="106776"/>
                </a:xfrm>
                <a:custGeom>
                  <a:rect b="b" l="l" r="r" t="t"/>
                  <a:pathLst>
                    <a:path extrusionOk="0" h="106776" w="29175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40"/>
                <p:cNvSpPr/>
                <p:nvPr/>
              </p:nvSpPr>
              <p:spPr>
                <a:xfrm rot="-1801764">
                  <a:off x="3763940" y="4307141"/>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40"/>
                <p:cNvSpPr/>
                <p:nvPr/>
              </p:nvSpPr>
              <p:spPr>
                <a:xfrm rot="-1801764">
                  <a:off x="3784050" y="4317400"/>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40"/>
                <p:cNvSpPr/>
                <p:nvPr/>
              </p:nvSpPr>
              <p:spPr>
                <a:xfrm>
                  <a:off x="3211833" y="4246392"/>
                  <a:ext cx="126301" cy="123348"/>
                </a:xfrm>
                <a:custGeom>
                  <a:rect b="b" l="l" r="r" t="t"/>
                  <a:pathLst>
                    <a:path extrusionOk="0" h="123348" w="126301">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40"/>
                <p:cNvSpPr/>
                <p:nvPr/>
              </p:nvSpPr>
              <p:spPr>
                <a:xfrm>
                  <a:off x="3196688" y="4290397"/>
                  <a:ext cx="291655" cy="106776"/>
                </a:xfrm>
                <a:custGeom>
                  <a:rect b="b" l="l" r="r" t="t"/>
                  <a:pathLst>
                    <a:path extrusionOk="0" h="106776" w="291655">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40"/>
                <p:cNvSpPr/>
                <p:nvPr/>
              </p:nvSpPr>
              <p:spPr>
                <a:xfrm rot="-1801764">
                  <a:off x="3304896" y="430916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40"/>
                <p:cNvSpPr/>
                <p:nvPr/>
              </p:nvSpPr>
              <p:spPr>
                <a:xfrm rot="-1801764">
                  <a:off x="3325007" y="431941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40"/>
                <p:cNvSpPr/>
                <p:nvPr/>
              </p:nvSpPr>
              <p:spPr>
                <a:xfrm>
                  <a:off x="3384902" y="3040527"/>
                  <a:ext cx="429336" cy="1226343"/>
                </a:xfrm>
                <a:custGeom>
                  <a:rect b="b" l="l" r="r" t="t"/>
                  <a:pathLst>
                    <a:path extrusionOk="0" h="1226343" w="429336">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40"/>
                <p:cNvSpPr/>
                <p:nvPr/>
              </p:nvSpPr>
              <p:spPr>
                <a:xfrm>
                  <a:off x="3586355" y="3063292"/>
                  <a:ext cx="124015" cy="1199768"/>
                </a:xfrm>
                <a:custGeom>
                  <a:rect b="b" l="l" r="r" t="t"/>
                  <a:pathLst>
                    <a:path extrusionOk="0" h="1199768" w="124015">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0"/>
                <p:cNvSpPr/>
                <p:nvPr/>
              </p:nvSpPr>
              <p:spPr>
                <a:xfrm>
                  <a:off x="3632361" y="4205721"/>
                  <a:ext cx="161925" cy="4095"/>
                </a:xfrm>
                <a:custGeom>
                  <a:rect b="b" l="l" r="r" t="t"/>
                  <a:pathLst>
                    <a:path extrusionOk="0" h="4095" w="161925">
                      <a:moveTo>
                        <a:pt x="0" y="0"/>
                      </a:moveTo>
                      <a:lnTo>
                        <a:pt x="161925" y="0"/>
                      </a:lnTo>
                      <a:lnTo>
                        <a:pt x="161925"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40"/>
                <p:cNvSpPr/>
                <p:nvPr/>
              </p:nvSpPr>
              <p:spPr>
                <a:xfrm>
                  <a:off x="3207261" y="3040527"/>
                  <a:ext cx="566737" cy="1236059"/>
                </a:xfrm>
                <a:custGeom>
                  <a:rect b="b" l="l" r="r" t="t"/>
                  <a:pathLst>
                    <a:path extrusionOk="0" h="1236059" w="566737">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88" name="Google Shape;1088;p40"/>
                <p:cNvGrpSpPr/>
                <p:nvPr/>
              </p:nvGrpSpPr>
              <p:grpSpPr>
                <a:xfrm>
                  <a:off x="3224406" y="3042051"/>
                  <a:ext cx="397573" cy="1229773"/>
                  <a:chOff x="6448806" y="4285201"/>
                  <a:chExt cx="397573" cy="1229773"/>
                </a:xfrm>
              </p:grpSpPr>
              <p:sp>
                <p:nvSpPr>
                  <p:cNvPr id="1089" name="Google Shape;1089;p40"/>
                  <p:cNvSpPr/>
                  <p:nvPr/>
                </p:nvSpPr>
                <p:spPr>
                  <a:xfrm>
                    <a:off x="6490811" y="4290250"/>
                    <a:ext cx="231076" cy="1224724"/>
                  </a:xfrm>
                  <a:custGeom>
                    <a:rect b="b" l="l" r="r" t="t"/>
                    <a:pathLst>
                      <a:path extrusionOk="0" h="1224724" w="231076">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40"/>
                  <p:cNvSpPr/>
                  <p:nvPr/>
                </p:nvSpPr>
                <p:spPr>
                  <a:xfrm>
                    <a:off x="6448806" y="5459158"/>
                    <a:ext cx="171926" cy="4095"/>
                  </a:xfrm>
                  <a:custGeom>
                    <a:rect b="b" l="l" r="r" t="t"/>
                    <a:pathLst>
                      <a:path extrusionOk="0" h="4095" w="171926">
                        <a:moveTo>
                          <a:pt x="0" y="0"/>
                        </a:moveTo>
                        <a:lnTo>
                          <a:pt x="171926" y="0"/>
                        </a:lnTo>
                        <a:lnTo>
                          <a:pt x="171926"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40"/>
                  <p:cNvSpPr/>
                  <p:nvPr/>
                </p:nvSpPr>
                <p:spPr>
                  <a:xfrm>
                    <a:off x="6715125" y="4285201"/>
                    <a:ext cx="131254" cy="170306"/>
                  </a:xfrm>
                  <a:custGeom>
                    <a:rect b="b" l="l" r="r" t="t"/>
                    <a:pathLst>
                      <a:path extrusionOk="0" h="170306" w="131254">
                        <a:moveTo>
                          <a:pt x="3238" y="170307"/>
                        </a:moveTo>
                        <a:lnTo>
                          <a:pt x="0" y="167830"/>
                        </a:lnTo>
                        <a:lnTo>
                          <a:pt x="128016" y="0"/>
                        </a:lnTo>
                        <a:lnTo>
                          <a:pt x="131254" y="247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2" name="Google Shape;1092;p40"/>
                <p:cNvSpPr/>
                <p:nvPr/>
              </p:nvSpPr>
              <p:spPr>
                <a:xfrm>
                  <a:off x="3256436" y="2224425"/>
                  <a:ext cx="581474" cy="888396"/>
                </a:xfrm>
                <a:custGeom>
                  <a:rect b="b" l="l" r="r" t="t"/>
                  <a:pathLst>
                    <a:path extrusionOk="0" h="888396" w="581474">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40"/>
                <p:cNvSpPr/>
                <p:nvPr/>
              </p:nvSpPr>
              <p:spPr>
                <a:xfrm>
                  <a:off x="3316036" y="3028526"/>
                  <a:ext cx="517207" cy="39147"/>
                </a:xfrm>
                <a:custGeom>
                  <a:rect b="b" l="l" r="r" t="t"/>
                  <a:pathLst>
                    <a:path extrusionOk="0" h="39147" w="517207">
                      <a:moveTo>
                        <a:pt x="95" y="39148"/>
                      </a:moveTo>
                      <a:lnTo>
                        <a:pt x="0" y="37433"/>
                      </a:lnTo>
                      <a:lnTo>
                        <a:pt x="517017" y="0"/>
                      </a:lnTo>
                      <a:lnTo>
                        <a:pt x="517207" y="17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40"/>
                <p:cNvSpPr/>
                <p:nvPr/>
              </p:nvSpPr>
              <p:spPr>
                <a:xfrm>
                  <a:off x="3243480" y="2269764"/>
                  <a:ext cx="430791" cy="1036129"/>
                </a:xfrm>
                <a:custGeom>
                  <a:rect b="b" l="l" r="r" t="t"/>
                  <a:pathLst>
                    <a:path extrusionOk="0" h="1036129" w="430791">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95" name="Google Shape;1095;p40"/>
                <p:cNvGrpSpPr/>
                <p:nvPr/>
              </p:nvGrpSpPr>
              <p:grpSpPr>
                <a:xfrm>
                  <a:off x="3613121" y="2256906"/>
                  <a:ext cx="264222" cy="1022984"/>
                  <a:chOff x="6837521" y="3500056"/>
                  <a:chExt cx="264222" cy="1022984"/>
                </a:xfrm>
              </p:grpSpPr>
              <p:sp>
                <p:nvSpPr>
                  <p:cNvPr id="1096" name="Google Shape;1096;p40"/>
                  <p:cNvSpPr/>
                  <p:nvPr/>
                </p:nvSpPr>
                <p:spPr>
                  <a:xfrm>
                    <a:off x="6856380" y="3519106"/>
                    <a:ext cx="245363" cy="1003934"/>
                  </a:xfrm>
                  <a:custGeom>
                    <a:rect b="b" l="l" r="r" t="t"/>
                    <a:pathLst>
                      <a:path extrusionOk="0" h="1003934" w="245363">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40"/>
                  <p:cNvSpPr/>
                  <p:nvPr/>
                </p:nvSpPr>
                <p:spPr>
                  <a:xfrm>
                    <a:off x="6878574" y="3529678"/>
                    <a:ext cx="112299" cy="545591"/>
                  </a:xfrm>
                  <a:custGeom>
                    <a:rect b="b" l="l" r="r" t="t"/>
                    <a:pathLst>
                      <a:path extrusionOk="0" h="545591" w="112299">
                        <a:moveTo>
                          <a:pt x="0" y="0"/>
                        </a:moveTo>
                        <a:lnTo>
                          <a:pt x="101727" y="190690"/>
                        </a:lnTo>
                        <a:lnTo>
                          <a:pt x="86582" y="238696"/>
                        </a:lnTo>
                        <a:lnTo>
                          <a:pt x="112300" y="266700"/>
                        </a:lnTo>
                        <a:lnTo>
                          <a:pt x="47911" y="54559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40"/>
                  <p:cNvSpPr/>
                  <p:nvPr/>
                </p:nvSpPr>
                <p:spPr>
                  <a:xfrm>
                    <a:off x="6837521" y="3500056"/>
                    <a:ext cx="123539" cy="548639"/>
                  </a:xfrm>
                  <a:custGeom>
                    <a:rect b="b" l="l" r="r" t="t"/>
                    <a:pathLst>
                      <a:path extrusionOk="0" h="548639" w="123539">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9" name="Google Shape;1099;p40"/>
                <p:cNvSpPr/>
                <p:nvPr/>
              </p:nvSpPr>
              <p:spPr>
                <a:xfrm>
                  <a:off x="3646100" y="2816007"/>
                  <a:ext cx="10526" cy="30321"/>
                </a:xfrm>
                <a:custGeom>
                  <a:rect b="b" l="l" r="r" t="t"/>
                  <a:pathLst>
                    <a:path extrusionOk="0" h="30321" w="10526">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40"/>
                <p:cNvSpPr/>
                <p:nvPr/>
              </p:nvSpPr>
              <p:spPr>
                <a:xfrm>
                  <a:off x="3330704" y="2298053"/>
                  <a:ext cx="305943" cy="497395"/>
                </a:xfrm>
                <a:custGeom>
                  <a:rect b="b" l="l" r="r" t="t"/>
                  <a:pathLst>
                    <a:path extrusionOk="0" h="497395" w="305943">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40"/>
                <p:cNvSpPr/>
                <p:nvPr/>
              </p:nvSpPr>
              <p:spPr>
                <a:xfrm>
                  <a:off x="3475715" y="2175730"/>
                  <a:ext cx="25487" cy="38598"/>
                </a:xfrm>
                <a:custGeom>
                  <a:rect b="b" l="l" r="r" t="t"/>
                  <a:pathLst>
                    <a:path extrusionOk="0" h="38598" w="25487">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40"/>
                <p:cNvSpPr/>
                <p:nvPr/>
              </p:nvSpPr>
              <p:spPr>
                <a:xfrm>
                  <a:off x="3466918" y="1859757"/>
                  <a:ext cx="260554" cy="276176"/>
                </a:xfrm>
                <a:custGeom>
                  <a:rect b="b" l="l" r="r" t="t"/>
                  <a:pathLst>
                    <a:path extrusionOk="0" h="276176" w="260554">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40"/>
                <p:cNvSpPr/>
                <p:nvPr/>
              </p:nvSpPr>
              <p:spPr>
                <a:xfrm>
                  <a:off x="3482667" y="1956646"/>
                  <a:ext cx="218559" cy="367703"/>
                </a:xfrm>
                <a:custGeom>
                  <a:rect b="b" l="l" r="r" t="t"/>
                  <a:pathLst>
                    <a:path extrusionOk="0" h="367703" w="218559">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40"/>
                <p:cNvSpPr/>
                <p:nvPr/>
              </p:nvSpPr>
              <p:spPr>
                <a:xfrm>
                  <a:off x="3580545" y="2180039"/>
                  <a:ext cx="44005" cy="112585"/>
                </a:xfrm>
                <a:custGeom>
                  <a:rect b="b" l="l" r="r" t="t"/>
                  <a:pathLst>
                    <a:path extrusionOk="0" h="112585" w="44005">
                      <a:moveTo>
                        <a:pt x="44006" y="6477"/>
                      </a:moveTo>
                      <a:lnTo>
                        <a:pt x="0" y="0"/>
                      </a:lnTo>
                      <a:lnTo>
                        <a:pt x="37529" y="112586"/>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40"/>
                <p:cNvSpPr/>
                <p:nvPr/>
              </p:nvSpPr>
              <p:spPr>
                <a:xfrm>
                  <a:off x="3401094" y="2183753"/>
                  <a:ext cx="255174" cy="646842"/>
                </a:xfrm>
                <a:custGeom>
                  <a:rect b="b" l="l" r="r" t="t"/>
                  <a:pathLst>
                    <a:path extrusionOk="0" h="646842" w="255174">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06" name="Google Shape;1106;p40"/>
                <p:cNvGrpSpPr/>
                <p:nvPr/>
              </p:nvGrpSpPr>
              <p:grpSpPr>
                <a:xfrm>
                  <a:off x="3766471" y="2402281"/>
                  <a:ext cx="459096" cy="418904"/>
                  <a:chOff x="6987571" y="3640156"/>
                  <a:chExt cx="459096" cy="418904"/>
                </a:xfrm>
              </p:grpSpPr>
              <p:sp>
                <p:nvSpPr>
                  <p:cNvPr id="1107" name="Google Shape;1107;p40"/>
                  <p:cNvSpPr/>
                  <p:nvPr/>
                </p:nvSpPr>
                <p:spPr>
                  <a:xfrm>
                    <a:off x="6987571" y="3640156"/>
                    <a:ext cx="435292" cy="416369"/>
                  </a:xfrm>
                  <a:custGeom>
                    <a:rect b="b" l="l" r="r" t="t"/>
                    <a:pathLst>
                      <a:path extrusionOk="0" h="416369" w="435292">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40"/>
                  <p:cNvSpPr/>
                  <p:nvPr/>
                </p:nvSpPr>
                <p:spPr>
                  <a:xfrm>
                    <a:off x="7003440" y="3647750"/>
                    <a:ext cx="443227" cy="411310"/>
                  </a:xfrm>
                  <a:custGeom>
                    <a:rect b="b" l="l" r="r" t="t"/>
                    <a:pathLst>
                      <a:path extrusionOk="0" h="411310" w="443227">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09" name="Google Shape;1109;p40"/>
                <p:cNvSpPr/>
                <p:nvPr/>
              </p:nvSpPr>
              <p:spPr>
                <a:xfrm>
                  <a:off x="3647125" y="2564995"/>
                  <a:ext cx="345900" cy="328180"/>
                </a:xfrm>
                <a:custGeom>
                  <a:rect b="b" l="l" r="r" t="t"/>
                  <a:pathLst>
                    <a:path extrusionOk="0" h="328180" w="34590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40"/>
                <p:cNvSpPr/>
                <p:nvPr/>
              </p:nvSpPr>
              <p:spPr>
                <a:xfrm>
                  <a:off x="3241122" y="2335393"/>
                  <a:ext cx="596026" cy="655791"/>
                </a:xfrm>
                <a:custGeom>
                  <a:rect b="b" l="l" r="r" t="t"/>
                  <a:pathLst>
                    <a:path extrusionOk="0" h="655791" w="596026">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40"/>
                <p:cNvSpPr/>
                <p:nvPr/>
              </p:nvSpPr>
              <p:spPr>
                <a:xfrm>
                  <a:off x="3367376" y="2872120"/>
                  <a:ext cx="228409" cy="118924"/>
                </a:xfrm>
                <a:custGeom>
                  <a:rect b="b" l="l" r="r" t="t"/>
                  <a:pathLst>
                    <a:path extrusionOk="0" h="118924" w="228409">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2" name="Google Shape;1112;p40"/>
                <p:cNvGrpSpPr/>
                <p:nvPr/>
              </p:nvGrpSpPr>
              <p:grpSpPr>
                <a:xfrm rot="235659">
                  <a:off x="3523788" y="2021240"/>
                  <a:ext cx="197177" cy="63248"/>
                  <a:chOff x="3535016" y="2018114"/>
                  <a:chExt cx="197167" cy="63245"/>
                </a:xfrm>
              </p:grpSpPr>
              <p:sp>
                <p:nvSpPr>
                  <p:cNvPr id="1113" name="Google Shape;1113;p40"/>
                  <p:cNvSpPr/>
                  <p:nvPr/>
                </p:nvSpPr>
                <p:spPr>
                  <a:xfrm>
                    <a:off x="3610835" y="2018114"/>
                    <a:ext cx="62674" cy="63245"/>
                  </a:xfrm>
                  <a:custGeom>
                    <a:rect b="b" l="l" r="r" t="t"/>
                    <a:pathLst>
                      <a:path extrusionOk="0" h="63245" w="62674">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40"/>
                  <p:cNvSpPr/>
                  <p:nvPr/>
                </p:nvSpPr>
                <p:spPr>
                  <a:xfrm>
                    <a:off x="3682082" y="2018209"/>
                    <a:ext cx="50101" cy="61531"/>
                  </a:xfrm>
                  <a:custGeom>
                    <a:rect b="b" l="l" r="r" t="t"/>
                    <a:pathLst>
                      <a:path extrusionOk="0" h="61531" w="50101">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40"/>
                  <p:cNvSpPr/>
                  <p:nvPr/>
                </p:nvSpPr>
                <p:spPr>
                  <a:xfrm>
                    <a:off x="3670937" y="2045832"/>
                    <a:ext cx="13144" cy="7524"/>
                  </a:xfrm>
                  <a:custGeom>
                    <a:rect b="b" l="l" r="r" t="t"/>
                    <a:pathLst>
                      <a:path extrusionOk="0" h="7524" w="13144">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6" name="Google Shape;1116;p40"/>
                  <p:cNvGrpSpPr/>
                  <p:nvPr/>
                </p:nvGrpSpPr>
                <p:grpSpPr>
                  <a:xfrm>
                    <a:off x="3601215" y="2041545"/>
                    <a:ext cx="11334" cy="10286"/>
                    <a:chOff x="6825615" y="3284695"/>
                    <a:chExt cx="11334" cy="10286"/>
                  </a:xfrm>
                </p:grpSpPr>
                <p:sp>
                  <p:nvSpPr>
                    <p:cNvPr id="1117" name="Google Shape;1117;p40"/>
                    <p:cNvSpPr/>
                    <p:nvPr/>
                  </p:nvSpPr>
                  <p:spPr>
                    <a:xfrm>
                      <a:off x="6826758" y="3285743"/>
                      <a:ext cx="9239" cy="8191"/>
                    </a:xfrm>
                    <a:custGeom>
                      <a:rect b="b" l="l" r="r" t="t"/>
                      <a:pathLst>
                        <a:path extrusionOk="0" h="8191" w="9239">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40"/>
                    <p:cNvSpPr/>
                    <p:nvPr/>
                  </p:nvSpPr>
                  <p:spPr>
                    <a:xfrm>
                      <a:off x="6825615" y="3284695"/>
                      <a:ext cx="11334" cy="10286"/>
                    </a:xfrm>
                    <a:custGeom>
                      <a:rect b="b" l="l" r="r" t="t"/>
                      <a:pathLst>
                        <a:path extrusionOk="0" h="10286" w="11334">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19" name="Google Shape;1119;p40"/>
                  <p:cNvSpPr/>
                  <p:nvPr/>
                </p:nvSpPr>
                <p:spPr>
                  <a:xfrm>
                    <a:off x="3535016" y="2040498"/>
                    <a:ext cx="76485" cy="7143"/>
                  </a:xfrm>
                  <a:custGeom>
                    <a:rect b="b" l="l" r="r" t="t"/>
                    <a:pathLst>
                      <a:path extrusionOk="0" h="7143" w="76485">
                        <a:moveTo>
                          <a:pt x="76391" y="7144"/>
                        </a:moveTo>
                        <a:lnTo>
                          <a:pt x="0" y="2096"/>
                        </a:lnTo>
                        <a:lnTo>
                          <a:pt x="95" y="0"/>
                        </a:lnTo>
                        <a:lnTo>
                          <a:pt x="76486" y="514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20" name="Google Shape;1120;p40"/>
                <p:cNvSpPr/>
                <p:nvPr/>
              </p:nvSpPr>
              <p:spPr>
                <a:xfrm flipH="1">
                  <a:off x="3487528" y="2039079"/>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1" name="Google Shape;1121;p40"/>
                <p:cNvGrpSpPr/>
                <p:nvPr/>
              </p:nvGrpSpPr>
              <p:grpSpPr>
                <a:xfrm flipH="1">
                  <a:off x="3608347" y="1986575"/>
                  <a:ext cx="95784" cy="80518"/>
                  <a:chOff x="5551897" y="1383249"/>
                  <a:chExt cx="166378" cy="139861"/>
                </a:xfrm>
              </p:grpSpPr>
              <p:sp>
                <p:nvSpPr>
                  <p:cNvPr id="1122" name="Google Shape;1122;p40"/>
                  <p:cNvSpPr/>
                  <p:nvPr/>
                </p:nvSpPr>
                <p:spPr>
                  <a:xfrm>
                    <a:off x="5560156" y="1474947"/>
                    <a:ext cx="24082" cy="4816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40"/>
                  <p:cNvSpPr/>
                  <p:nvPr/>
                </p:nvSpPr>
                <p:spPr>
                  <a:xfrm>
                    <a:off x="5647751" y="1471248"/>
                    <a:ext cx="23222" cy="4816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40"/>
                  <p:cNvSpPr/>
                  <p:nvPr/>
                </p:nvSpPr>
                <p:spPr>
                  <a:xfrm>
                    <a:off x="5639150" y="1383249"/>
                    <a:ext cx="79125" cy="73105"/>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40"/>
                  <p:cNvSpPr/>
                  <p:nvPr/>
                </p:nvSpPr>
                <p:spPr>
                  <a:xfrm>
                    <a:off x="5551897" y="1393579"/>
                    <a:ext cx="55044" cy="6278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26" name="Google Shape;1126;p40"/>
              <p:cNvSpPr/>
              <p:nvPr/>
            </p:nvSpPr>
            <p:spPr>
              <a:xfrm rot="-9414398">
                <a:off x="3519847" y="2067982"/>
                <a:ext cx="41373" cy="23141"/>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7" name="Google Shape;1127;p40"/>
            <p:cNvGrpSpPr/>
            <p:nvPr/>
          </p:nvGrpSpPr>
          <p:grpSpPr>
            <a:xfrm>
              <a:off x="7132778" y="2868989"/>
              <a:ext cx="471946" cy="712345"/>
              <a:chOff x="2047101" y="2145599"/>
              <a:chExt cx="407553" cy="615151"/>
            </a:xfrm>
          </p:grpSpPr>
          <p:sp>
            <p:nvSpPr>
              <p:cNvPr id="1128" name="Google Shape;1128;p40"/>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40"/>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40"/>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40"/>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40"/>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40"/>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40"/>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40"/>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40"/>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40"/>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40"/>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40"/>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40"/>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40"/>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40"/>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40"/>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40"/>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40"/>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40"/>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40"/>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40"/>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40"/>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40"/>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40"/>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40"/>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40"/>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40"/>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40"/>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40"/>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40"/>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8" name="Google Shape;1158;p40"/>
            <p:cNvGrpSpPr/>
            <p:nvPr/>
          </p:nvGrpSpPr>
          <p:grpSpPr>
            <a:xfrm>
              <a:off x="7429496" y="661136"/>
              <a:ext cx="928597" cy="953998"/>
              <a:chOff x="777043" y="2258113"/>
              <a:chExt cx="819663" cy="842085"/>
            </a:xfrm>
          </p:grpSpPr>
          <p:sp>
            <p:nvSpPr>
              <p:cNvPr id="1159" name="Google Shape;1159;p40"/>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60" name="Google Shape;1160;p40"/>
              <p:cNvCxnSpPr/>
              <p:nvPr/>
            </p:nvCxnSpPr>
            <p:spPr>
              <a:xfrm>
                <a:off x="1263102" y="2750450"/>
                <a:ext cx="79800" cy="83100"/>
              </a:xfrm>
              <a:prstGeom prst="straightConnector1">
                <a:avLst/>
              </a:prstGeom>
              <a:noFill/>
              <a:ln>
                <a:noFill/>
              </a:ln>
            </p:spPr>
          </p:cxnSp>
          <p:sp>
            <p:nvSpPr>
              <p:cNvPr id="1161" name="Google Shape;1161;p40"/>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40"/>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40"/>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40"/>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40"/>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40"/>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40"/>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8" name="Google Shape;1168;p40"/>
            <p:cNvSpPr/>
            <p:nvPr/>
          </p:nvSpPr>
          <p:spPr>
            <a:xfrm>
              <a:off x="6775158" y="290718"/>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40"/>
            <p:cNvSpPr/>
            <p:nvPr/>
          </p:nvSpPr>
          <p:spPr>
            <a:xfrm>
              <a:off x="8466784" y="1008263"/>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0" name="Google Shape;1170;p40"/>
            <p:cNvGrpSpPr/>
            <p:nvPr/>
          </p:nvGrpSpPr>
          <p:grpSpPr>
            <a:xfrm>
              <a:off x="5755594" y="2823602"/>
              <a:ext cx="415198" cy="415198"/>
              <a:chOff x="1404969" y="1106377"/>
              <a:chExt cx="415198" cy="415198"/>
            </a:xfrm>
          </p:grpSpPr>
          <p:sp>
            <p:nvSpPr>
              <p:cNvPr id="1171" name="Google Shape;1171;p40"/>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40"/>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3" name="Google Shape;1173;p40"/>
            <p:cNvGrpSpPr/>
            <p:nvPr/>
          </p:nvGrpSpPr>
          <p:grpSpPr>
            <a:xfrm>
              <a:off x="6293473" y="2569111"/>
              <a:ext cx="653332" cy="924225"/>
              <a:chOff x="6000261" y="1225220"/>
              <a:chExt cx="627600" cy="887824"/>
            </a:xfrm>
          </p:grpSpPr>
          <p:sp>
            <p:nvSpPr>
              <p:cNvPr id="1174" name="Google Shape;1174;p40"/>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40"/>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40"/>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40"/>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40"/>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40"/>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40"/>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40"/>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40"/>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40"/>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40"/>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40"/>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40"/>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41"/>
          <p:cNvSpPr txBox="1"/>
          <p:nvPr>
            <p:ph type="title"/>
          </p:nvPr>
        </p:nvSpPr>
        <p:spPr>
          <a:xfrm>
            <a:off x="848025" y="361250"/>
            <a:ext cx="3298800" cy="60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endParaRPr/>
          </a:p>
        </p:txBody>
      </p:sp>
      <p:grpSp>
        <p:nvGrpSpPr>
          <p:cNvPr id="1192" name="Google Shape;1192;p41"/>
          <p:cNvGrpSpPr/>
          <p:nvPr/>
        </p:nvGrpSpPr>
        <p:grpSpPr>
          <a:xfrm>
            <a:off x="6284498" y="2250027"/>
            <a:ext cx="1923820" cy="2491358"/>
            <a:chOff x="6441798" y="2312952"/>
            <a:chExt cx="1923820" cy="2491358"/>
          </a:xfrm>
        </p:grpSpPr>
        <p:grpSp>
          <p:nvGrpSpPr>
            <p:cNvPr id="1193" name="Google Shape;1193;p41"/>
            <p:cNvGrpSpPr/>
            <p:nvPr/>
          </p:nvGrpSpPr>
          <p:grpSpPr>
            <a:xfrm>
              <a:off x="7303533" y="2990635"/>
              <a:ext cx="1062085" cy="995219"/>
              <a:chOff x="1932280" y="1331475"/>
              <a:chExt cx="637200" cy="597084"/>
            </a:xfrm>
          </p:grpSpPr>
          <p:sp>
            <p:nvSpPr>
              <p:cNvPr id="1194" name="Google Shape;1194;p41"/>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41"/>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41"/>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41"/>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41"/>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41"/>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41"/>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41"/>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41"/>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41"/>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41"/>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41"/>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6" name="Google Shape;1206;p41"/>
            <p:cNvSpPr/>
            <p:nvPr/>
          </p:nvSpPr>
          <p:spPr>
            <a:xfrm>
              <a:off x="7499752" y="4238124"/>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07" name="Google Shape;1207;p41"/>
            <p:cNvGrpSpPr/>
            <p:nvPr/>
          </p:nvGrpSpPr>
          <p:grpSpPr>
            <a:xfrm>
              <a:off x="7950419" y="2312952"/>
              <a:ext cx="415198" cy="415198"/>
              <a:chOff x="1404969" y="1106377"/>
              <a:chExt cx="415198" cy="415198"/>
            </a:xfrm>
          </p:grpSpPr>
          <p:sp>
            <p:nvSpPr>
              <p:cNvPr id="1208" name="Google Shape;1208;p41"/>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41"/>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0" name="Google Shape;1210;p41"/>
            <p:cNvGrpSpPr/>
            <p:nvPr/>
          </p:nvGrpSpPr>
          <p:grpSpPr>
            <a:xfrm>
              <a:off x="6441798" y="3880086"/>
              <a:ext cx="653332" cy="924225"/>
              <a:chOff x="6000261" y="1225220"/>
              <a:chExt cx="627600" cy="887824"/>
            </a:xfrm>
          </p:grpSpPr>
          <p:sp>
            <p:nvSpPr>
              <p:cNvPr id="1211" name="Google Shape;1211;p41"/>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41"/>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41"/>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41"/>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41"/>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41"/>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41"/>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41"/>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41"/>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41"/>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41"/>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41"/>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41"/>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4" name="Google Shape;1224;p41"/>
            <p:cNvSpPr/>
            <p:nvPr/>
          </p:nvSpPr>
          <p:spPr>
            <a:xfrm>
              <a:off x="7405114" y="24411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5" name="Google Shape;1225;p41"/>
          <p:cNvSpPr txBox="1"/>
          <p:nvPr>
            <p:ph idx="4294967295" type="subTitle"/>
          </p:nvPr>
        </p:nvSpPr>
        <p:spPr>
          <a:xfrm>
            <a:off x="848025" y="1379350"/>
            <a:ext cx="5034600" cy="157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Baloo 2 Medium"/>
                <a:ea typeface="Baloo 2 Medium"/>
                <a:cs typeface="Baloo 2 Medium"/>
                <a:sym typeface="Baloo 2 Medium"/>
              </a:rPr>
              <a:t>Accurately classify the sentiment of the tweet as sadness, love, joy, anger, fear and </a:t>
            </a:r>
            <a:r>
              <a:rPr lang="en">
                <a:latin typeface="Baloo 2 Medium"/>
                <a:ea typeface="Baloo 2 Medium"/>
                <a:cs typeface="Baloo 2 Medium"/>
                <a:sym typeface="Baloo 2 Medium"/>
              </a:rPr>
              <a:t>surprise by using 2 machine learning models</a:t>
            </a:r>
            <a:endParaRPr>
              <a:latin typeface="Baloo 2 Medium"/>
              <a:ea typeface="Baloo 2 Medium"/>
              <a:cs typeface="Baloo 2 Medium"/>
              <a:sym typeface="Baloo 2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pic>
        <p:nvPicPr>
          <p:cNvPr id="1230" name="Google Shape;1230;p42"/>
          <p:cNvPicPr preferRelativeResize="0"/>
          <p:nvPr/>
        </p:nvPicPr>
        <p:blipFill>
          <a:blip r:embed="rId3">
            <a:alphaModFix/>
          </a:blip>
          <a:stretch>
            <a:fillRect/>
          </a:stretch>
        </p:blipFill>
        <p:spPr>
          <a:xfrm>
            <a:off x="5852800" y="1323399"/>
            <a:ext cx="1452600" cy="1225925"/>
          </a:xfrm>
          <a:prstGeom prst="rect">
            <a:avLst/>
          </a:prstGeom>
          <a:noFill/>
          <a:ln>
            <a:noFill/>
          </a:ln>
          <a:effectLst>
            <a:outerShdw blurRad="57150" rotWithShape="0" algn="bl" dir="5400000" dist="19050">
              <a:srgbClr val="000000">
                <a:alpha val="50000"/>
              </a:srgbClr>
            </a:outerShdw>
          </a:effectLst>
        </p:spPr>
      </p:pic>
      <p:pic>
        <p:nvPicPr>
          <p:cNvPr id="1231" name="Google Shape;1231;p42"/>
          <p:cNvPicPr preferRelativeResize="0"/>
          <p:nvPr/>
        </p:nvPicPr>
        <p:blipFill>
          <a:blip r:embed="rId4">
            <a:alphaModFix/>
          </a:blip>
          <a:stretch>
            <a:fillRect/>
          </a:stretch>
        </p:blipFill>
        <p:spPr>
          <a:xfrm>
            <a:off x="2006975" y="1323399"/>
            <a:ext cx="1425748" cy="1225926"/>
          </a:xfrm>
          <a:prstGeom prst="rect">
            <a:avLst/>
          </a:prstGeom>
          <a:noFill/>
          <a:ln>
            <a:noFill/>
          </a:ln>
          <a:effectLst>
            <a:outerShdw blurRad="57150" rotWithShape="0" algn="bl" dir="5400000" dist="19050">
              <a:srgbClr val="000000">
                <a:alpha val="50000"/>
              </a:srgbClr>
            </a:outerShdw>
          </a:effectLst>
        </p:spPr>
      </p:pic>
      <p:sp>
        <p:nvSpPr>
          <p:cNvPr id="1232" name="Google Shape;1232;p42"/>
          <p:cNvSpPr txBox="1"/>
          <p:nvPr>
            <p:ph type="title"/>
          </p:nvPr>
        </p:nvSpPr>
        <p:spPr>
          <a:xfrm>
            <a:off x="2116500" y="452900"/>
            <a:ext cx="491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1233" name="Google Shape;1233;p42"/>
          <p:cNvSpPr txBox="1"/>
          <p:nvPr>
            <p:ph idx="1" type="subTitle"/>
          </p:nvPr>
        </p:nvSpPr>
        <p:spPr>
          <a:xfrm>
            <a:off x="1586000" y="2699749"/>
            <a:ext cx="2267700" cy="4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aloo 2 Medium"/>
                <a:ea typeface="Baloo 2 Medium"/>
                <a:cs typeface="Baloo 2 Medium"/>
                <a:sym typeface="Baloo 2 Medium"/>
              </a:rPr>
              <a:t>K-Nearest Neighbor Classifier</a:t>
            </a:r>
            <a:endParaRPr>
              <a:latin typeface="Baloo 2 Medium"/>
              <a:ea typeface="Baloo 2 Medium"/>
              <a:cs typeface="Baloo 2 Medium"/>
              <a:sym typeface="Baloo 2 Medium"/>
            </a:endParaRPr>
          </a:p>
        </p:txBody>
      </p:sp>
      <p:sp>
        <p:nvSpPr>
          <p:cNvPr id="1234" name="Google Shape;1234;p42"/>
          <p:cNvSpPr txBox="1"/>
          <p:nvPr>
            <p:ph idx="1" type="subTitle"/>
          </p:nvPr>
        </p:nvSpPr>
        <p:spPr>
          <a:xfrm>
            <a:off x="5600200" y="2699749"/>
            <a:ext cx="19578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loo 2 Medium"/>
                <a:ea typeface="Baloo 2 Medium"/>
                <a:cs typeface="Baloo 2 Medium"/>
                <a:sym typeface="Baloo 2 Medium"/>
              </a:rPr>
              <a:t>Naive Bayes Classifier</a:t>
            </a:r>
            <a:endParaRPr>
              <a:latin typeface="Baloo 2 Medium"/>
              <a:ea typeface="Baloo 2 Medium"/>
              <a:cs typeface="Baloo 2 Medium"/>
              <a:sym typeface="Baloo 2 Medium"/>
            </a:endParaRPr>
          </a:p>
        </p:txBody>
      </p:sp>
      <p:sp>
        <p:nvSpPr>
          <p:cNvPr id="1235" name="Google Shape;1235;p42"/>
          <p:cNvSpPr txBox="1"/>
          <p:nvPr/>
        </p:nvSpPr>
        <p:spPr>
          <a:xfrm>
            <a:off x="245575" y="3393275"/>
            <a:ext cx="7426500" cy="13320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Baloo 2 Medium"/>
              <a:buChar char="●"/>
            </a:pPr>
            <a:r>
              <a:rPr lang="en">
                <a:solidFill>
                  <a:schemeClr val="dk1"/>
                </a:solidFill>
                <a:latin typeface="Baloo 2 Medium"/>
                <a:ea typeface="Baloo 2 Medium"/>
                <a:cs typeface="Baloo 2 Medium"/>
                <a:sym typeface="Baloo 2 Medium"/>
              </a:rPr>
              <a:t>Utilize Weighted F1 score from classification_report function. </a:t>
            </a:r>
            <a:endParaRPr>
              <a:solidFill>
                <a:schemeClr val="dk1"/>
              </a:solidFill>
              <a:latin typeface="Baloo 2 Medium"/>
              <a:ea typeface="Baloo 2 Medium"/>
              <a:cs typeface="Baloo 2 Medium"/>
              <a:sym typeface="Baloo 2 Medium"/>
            </a:endParaRPr>
          </a:p>
          <a:p>
            <a:pPr indent="-317500" lvl="0" marL="457200" rtl="0" algn="just">
              <a:spcBef>
                <a:spcPts val="0"/>
              </a:spcBef>
              <a:spcAft>
                <a:spcPts val="0"/>
              </a:spcAft>
              <a:buClr>
                <a:schemeClr val="dk1"/>
              </a:buClr>
              <a:buSzPts val="1400"/>
              <a:buFont typeface="Baloo 2 Medium"/>
              <a:buChar char="●"/>
            </a:pPr>
            <a:r>
              <a:rPr lang="en">
                <a:solidFill>
                  <a:schemeClr val="dk1"/>
                </a:solidFill>
                <a:latin typeface="Baloo 2 Medium"/>
                <a:ea typeface="Baloo 2 Medium"/>
                <a:cs typeface="Baloo 2 Medium"/>
                <a:sym typeface="Baloo 2 Medium"/>
              </a:rPr>
              <a:t>Consider the most appropriate metric because it takes into account that class imbalance by weighting the F1-score of each class according to its frequency in the data.</a:t>
            </a:r>
            <a:endParaRPr>
              <a:solidFill>
                <a:schemeClr val="dk1"/>
              </a:solidFill>
              <a:latin typeface="Baloo 2 Medium"/>
              <a:ea typeface="Baloo 2 Medium"/>
              <a:cs typeface="Baloo 2 Medium"/>
              <a:sym typeface="Baloo 2 Medium"/>
            </a:endParaRPr>
          </a:p>
          <a:p>
            <a:pPr indent="-317500" lvl="0" marL="457200" rtl="0" algn="just">
              <a:spcBef>
                <a:spcPts val="0"/>
              </a:spcBef>
              <a:spcAft>
                <a:spcPts val="0"/>
              </a:spcAft>
              <a:buClr>
                <a:schemeClr val="dk1"/>
              </a:buClr>
              <a:buSzPts val="1400"/>
              <a:buFont typeface="Baloo 2 Medium"/>
              <a:buChar char="●"/>
            </a:pPr>
            <a:r>
              <a:rPr lang="en">
                <a:solidFill>
                  <a:schemeClr val="dk1"/>
                </a:solidFill>
                <a:latin typeface="Baloo 2 Medium"/>
                <a:ea typeface="Baloo 2 Medium"/>
                <a:cs typeface="Baloo 2 Medium"/>
                <a:sym typeface="Baloo 2 Medium"/>
              </a:rPr>
              <a:t>M</a:t>
            </a:r>
            <a:r>
              <a:rPr lang="en">
                <a:solidFill>
                  <a:schemeClr val="dk1"/>
                </a:solidFill>
                <a:latin typeface="Baloo 2 Medium"/>
                <a:ea typeface="Baloo 2 Medium"/>
                <a:cs typeface="Baloo 2 Medium"/>
                <a:sym typeface="Baloo 2 Medium"/>
              </a:rPr>
              <a:t>ore preferred for imbalanced datasets like the X's tweets due to the reason there are many more neutral tweets</a:t>
            </a:r>
            <a:r>
              <a:rPr lang="en">
                <a:solidFill>
                  <a:schemeClr val="dk1"/>
                </a:solidFill>
                <a:latin typeface="Baloo 2 Medium"/>
                <a:ea typeface="Baloo 2 Medium"/>
                <a:cs typeface="Baloo 2 Medium"/>
                <a:sym typeface="Baloo 2 Medium"/>
              </a:rPr>
              <a:t> than those positive or negative ones. Other </a:t>
            </a:r>
            <a:r>
              <a:rPr lang="en">
                <a:solidFill>
                  <a:schemeClr val="dk1"/>
                </a:solidFill>
                <a:latin typeface="Baloo 2 Medium"/>
                <a:ea typeface="Baloo 2 Medium"/>
                <a:cs typeface="Baloo 2 Medium"/>
                <a:sym typeface="Baloo 2 Medium"/>
              </a:rPr>
              <a:t>metrics</a:t>
            </a:r>
            <a:r>
              <a:rPr lang="en">
                <a:solidFill>
                  <a:schemeClr val="dk1"/>
                </a:solidFill>
                <a:latin typeface="Baloo 2 Medium"/>
                <a:ea typeface="Baloo 2 Medium"/>
                <a:cs typeface="Baloo 2 Medium"/>
                <a:sym typeface="Baloo 2 Medium"/>
              </a:rPr>
              <a:t> can be misleading in such cases. </a:t>
            </a:r>
            <a:endParaRPr>
              <a:solidFill>
                <a:schemeClr val="dk1"/>
              </a:solidFill>
              <a:latin typeface="Baloo 2 Medium"/>
              <a:ea typeface="Baloo 2 Medium"/>
              <a:cs typeface="Baloo 2 Medium"/>
              <a:sym typeface="Baloo 2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ontents</a:t>
            </a:r>
            <a:endParaRPr/>
          </a:p>
        </p:txBody>
      </p:sp>
      <p:graphicFrame>
        <p:nvGraphicFramePr>
          <p:cNvPr id="743" name="Google Shape;743;p25"/>
          <p:cNvGraphicFramePr/>
          <p:nvPr/>
        </p:nvGraphicFramePr>
        <p:xfrm>
          <a:off x="920888" y="1303060"/>
          <a:ext cx="3000000" cy="3000000"/>
        </p:xfrm>
        <a:graphic>
          <a:graphicData uri="http://schemas.openxmlformats.org/drawingml/2006/table">
            <a:tbl>
              <a:tblPr>
                <a:noFill/>
                <a:tableStyleId>{9392ADD5-61F4-4EBF-8275-8994B2A4C26C}</a:tableStyleId>
              </a:tblPr>
              <a:tblGrid>
                <a:gridCol w="1872475"/>
                <a:gridCol w="5429750"/>
              </a:tblGrid>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01</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b="1" lang="en" sz="2000">
                          <a:solidFill>
                            <a:schemeClr val="dk1"/>
                          </a:solidFill>
                          <a:latin typeface="DM Sans"/>
                          <a:ea typeface="DM Sans"/>
                          <a:cs typeface="DM Sans"/>
                          <a:sym typeface="DM Sans"/>
                        </a:rPr>
                        <a:t>Problem statement</a:t>
                      </a:r>
                      <a:endParaRPr b="1" sz="2000">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02</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b="1" lang="en" sz="2000">
                          <a:solidFill>
                            <a:schemeClr val="dk1"/>
                          </a:solidFill>
                          <a:latin typeface="DM Sans"/>
                          <a:ea typeface="DM Sans"/>
                          <a:cs typeface="DM Sans"/>
                          <a:sym typeface="DM Sans"/>
                        </a:rPr>
                        <a:t>Introduction</a:t>
                      </a:r>
                      <a:r>
                        <a:rPr b="1" lang="en" sz="2000">
                          <a:solidFill>
                            <a:schemeClr val="dk1"/>
                          </a:solidFill>
                          <a:latin typeface="DM Sans"/>
                          <a:ea typeface="DM Sans"/>
                          <a:cs typeface="DM Sans"/>
                          <a:sym typeface="DM Sans"/>
                        </a:rPr>
                        <a:t> to Kaggle dataset</a:t>
                      </a:r>
                      <a:endParaRPr b="1" sz="2000">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03</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b="1" lang="en" sz="2000">
                          <a:solidFill>
                            <a:schemeClr val="dk1"/>
                          </a:solidFill>
                          <a:latin typeface="DM Sans"/>
                          <a:ea typeface="DM Sans"/>
                          <a:cs typeface="DM Sans"/>
                          <a:sym typeface="DM Sans"/>
                        </a:rPr>
                        <a:t>Data preprocessing</a:t>
                      </a:r>
                      <a:endParaRPr b="1" sz="2000">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04</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b="1" lang="en" sz="2000">
                          <a:solidFill>
                            <a:schemeClr val="dk1"/>
                          </a:solidFill>
                          <a:latin typeface="DM Sans"/>
                          <a:ea typeface="DM Sans"/>
                          <a:cs typeface="DM Sans"/>
                          <a:sym typeface="DM Sans"/>
                        </a:rPr>
                        <a:t>Exploratory data analysis</a:t>
                      </a:r>
                      <a:endParaRPr b="1" sz="2000">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05</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sz="2000">
                          <a:solidFill>
                            <a:schemeClr val="dk1"/>
                          </a:solidFill>
                          <a:latin typeface="DM Sans"/>
                          <a:ea typeface="DM Sans"/>
                          <a:cs typeface="DM Sans"/>
                          <a:sym typeface="DM Sans"/>
                        </a:rPr>
                        <a:t>Predictive models</a:t>
                      </a:r>
                      <a:endParaRPr b="1" sz="2000">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491975">
                <a:tc>
                  <a:txBody>
                    <a:bodyPr/>
                    <a:lstStyle/>
                    <a:p>
                      <a:pPr indent="0" lvl="0" marL="0" rtl="0" algn="ctr">
                        <a:spcBef>
                          <a:spcPts val="0"/>
                        </a:spcBef>
                        <a:spcAft>
                          <a:spcPts val="0"/>
                        </a:spcAft>
                        <a:buNone/>
                      </a:pPr>
                      <a:r>
                        <a:rPr lang="en" sz="2000">
                          <a:solidFill>
                            <a:schemeClr val="dk1"/>
                          </a:solidFill>
                          <a:latin typeface="Baloo 2 ExtraBold"/>
                          <a:ea typeface="Baloo 2 ExtraBold"/>
                          <a:cs typeface="Baloo 2 ExtraBold"/>
                          <a:sym typeface="Baloo 2 ExtraBold"/>
                        </a:rPr>
                        <a:t>06</a:t>
                      </a:r>
                      <a:endParaRPr sz="2000">
                        <a:solidFill>
                          <a:schemeClr val="dk1"/>
                        </a:solidFill>
                        <a:latin typeface="Baloo 2 ExtraBold"/>
                        <a:ea typeface="Baloo 2 ExtraBold"/>
                        <a:cs typeface="Baloo 2 ExtraBold"/>
                        <a:sym typeface="Baloo 2 ExtraBold"/>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b="1" lang="en" sz="2000">
                          <a:solidFill>
                            <a:schemeClr val="dk1"/>
                          </a:solidFill>
                          <a:latin typeface="DM Sans"/>
                          <a:ea typeface="DM Sans"/>
                          <a:cs typeface="DM Sans"/>
                          <a:sym typeface="DM Sans"/>
                        </a:rPr>
                        <a:t>Conclusion</a:t>
                      </a:r>
                      <a:endParaRPr b="1" sz="2000" u="sng">
                        <a:solidFill>
                          <a:schemeClr val="dk1"/>
                        </a:solidFill>
                        <a:latin typeface="DM Sans"/>
                        <a:ea typeface="DM Sans"/>
                        <a:cs typeface="DM Sans"/>
                        <a:sym typeface="DM San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43"/>
          <p:cNvSpPr txBox="1"/>
          <p:nvPr>
            <p:ph type="title"/>
          </p:nvPr>
        </p:nvSpPr>
        <p:spPr>
          <a:xfrm>
            <a:off x="1022700" y="375575"/>
            <a:ext cx="70986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Neighbor Classifier (KNN)</a:t>
            </a:r>
            <a:endParaRPr/>
          </a:p>
        </p:txBody>
      </p:sp>
      <p:sp>
        <p:nvSpPr>
          <p:cNvPr id="1241" name="Google Shape;1241;p43"/>
          <p:cNvSpPr txBox="1"/>
          <p:nvPr>
            <p:ph idx="1" type="subTitle"/>
          </p:nvPr>
        </p:nvSpPr>
        <p:spPr>
          <a:xfrm>
            <a:off x="769800" y="1353050"/>
            <a:ext cx="7604400" cy="3339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Baloo 2 Medium"/>
              <a:buChar char="●"/>
            </a:pPr>
            <a:r>
              <a:rPr lang="en">
                <a:latin typeface="Baloo 2 Medium"/>
                <a:ea typeface="Baloo 2 Medium"/>
                <a:cs typeface="Baloo 2 Medium"/>
                <a:sym typeface="Baloo 2 Medium"/>
              </a:rPr>
              <a:t>Non-parametric, supervised learning classifier, which uses proximity to make classifications or predictions about the grouping of an individual data point. It is one of the popular and simplest classification and regression classifiers used in machine learning today.</a:t>
            </a:r>
            <a:endParaRPr>
              <a:latin typeface="Baloo 2 Medium"/>
              <a:ea typeface="Baloo 2 Medium"/>
              <a:cs typeface="Baloo 2 Medium"/>
              <a:sym typeface="Baloo 2 Medium"/>
            </a:endParaRPr>
          </a:p>
          <a:p>
            <a:pPr indent="-330200" lvl="0" marL="457200" rtl="0" algn="just">
              <a:spcBef>
                <a:spcPts val="0"/>
              </a:spcBef>
              <a:spcAft>
                <a:spcPts val="0"/>
              </a:spcAft>
              <a:buSzPts val="1600"/>
              <a:buFont typeface="Baloo 2 Medium"/>
              <a:buChar char="●"/>
            </a:pPr>
            <a:r>
              <a:rPr lang="en">
                <a:latin typeface="Baloo 2 Medium"/>
                <a:ea typeface="Baloo 2 Medium"/>
                <a:cs typeface="Baloo 2 Medium"/>
                <a:sym typeface="Baloo 2 Medium"/>
              </a:rPr>
              <a:t>K</a:t>
            </a:r>
            <a:r>
              <a:rPr lang="en">
                <a:latin typeface="Baloo 2 Medium"/>
                <a:ea typeface="Baloo 2 Medium"/>
                <a:cs typeface="Baloo 2 Medium"/>
                <a:sym typeface="Baloo 2 Medium"/>
              </a:rPr>
              <a:t>NN takes in data points, and uniquely categorizes them into clusters. When using KNN we first feed into it known data, to train and classify the algorithm. Afterwards we will be able to feed in a new tweet to test, KNN places this new tweet on a graph, and sees which other data points on the plot it is most closely associated with.</a:t>
            </a:r>
            <a:endParaRPr>
              <a:latin typeface="Baloo 2 Medium"/>
              <a:ea typeface="Baloo 2 Medium"/>
              <a:cs typeface="Baloo 2 Medium"/>
              <a:sym typeface="Baloo 2 Medium"/>
            </a:endParaRPr>
          </a:p>
          <a:p>
            <a:pPr indent="-330200" lvl="0" marL="457200" rtl="0" algn="just">
              <a:spcBef>
                <a:spcPts val="0"/>
              </a:spcBef>
              <a:spcAft>
                <a:spcPts val="0"/>
              </a:spcAft>
              <a:buSzPts val="1600"/>
              <a:buFont typeface="Baloo 2 Medium"/>
              <a:buChar char="●"/>
            </a:pPr>
            <a:r>
              <a:rPr lang="en">
                <a:latin typeface="Baloo 2 Medium"/>
                <a:ea typeface="Baloo 2 Medium"/>
                <a:cs typeface="Baloo 2 Medium"/>
                <a:sym typeface="Baloo 2 Medium"/>
              </a:rPr>
              <a:t>Count_Vectorizer function from scikit-learn library transforms the text data of tweets into numerical data</a:t>
            </a:r>
            <a:endParaRPr>
              <a:latin typeface="Baloo 2 Medium"/>
              <a:ea typeface="Baloo 2 Medium"/>
              <a:cs typeface="Baloo 2 Medium"/>
              <a:sym typeface="Baloo 2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44"/>
          <p:cNvSpPr txBox="1"/>
          <p:nvPr>
            <p:ph type="title"/>
          </p:nvPr>
        </p:nvSpPr>
        <p:spPr>
          <a:xfrm>
            <a:off x="2648100" y="206875"/>
            <a:ext cx="384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for KNN</a:t>
            </a:r>
            <a:endParaRPr/>
          </a:p>
        </p:txBody>
      </p:sp>
      <p:pic>
        <p:nvPicPr>
          <p:cNvPr id="1247" name="Google Shape;1247;p44"/>
          <p:cNvPicPr preferRelativeResize="0"/>
          <p:nvPr/>
        </p:nvPicPr>
        <p:blipFill>
          <a:blip r:embed="rId3">
            <a:alphaModFix/>
          </a:blip>
          <a:stretch>
            <a:fillRect/>
          </a:stretch>
        </p:blipFill>
        <p:spPr>
          <a:xfrm>
            <a:off x="4972063" y="1140350"/>
            <a:ext cx="3419175" cy="2336075"/>
          </a:xfrm>
          <a:prstGeom prst="rect">
            <a:avLst/>
          </a:prstGeom>
          <a:noFill/>
          <a:ln>
            <a:noFill/>
          </a:ln>
          <a:effectLst>
            <a:outerShdw blurRad="57150" rotWithShape="0" algn="bl" dir="5400000" dist="19050">
              <a:srgbClr val="000000">
                <a:alpha val="50000"/>
              </a:srgbClr>
            </a:outerShdw>
          </a:effectLst>
        </p:spPr>
      </p:pic>
      <p:pic>
        <p:nvPicPr>
          <p:cNvPr id="1248" name="Google Shape;1248;p44"/>
          <p:cNvPicPr preferRelativeResize="0"/>
          <p:nvPr/>
        </p:nvPicPr>
        <p:blipFill>
          <a:blip r:embed="rId4">
            <a:alphaModFix/>
          </a:blip>
          <a:stretch>
            <a:fillRect/>
          </a:stretch>
        </p:blipFill>
        <p:spPr>
          <a:xfrm>
            <a:off x="752763" y="1140350"/>
            <a:ext cx="3419175" cy="2336076"/>
          </a:xfrm>
          <a:prstGeom prst="rect">
            <a:avLst/>
          </a:prstGeom>
          <a:noFill/>
          <a:ln>
            <a:noFill/>
          </a:ln>
          <a:effectLst>
            <a:outerShdw blurRad="57150" rotWithShape="0" algn="bl" dir="5400000" dist="19050">
              <a:srgbClr val="000000">
                <a:alpha val="50000"/>
              </a:srgbClr>
            </a:outerShdw>
          </a:effectLst>
        </p:spPr>
      </p:pic>
      <p:sp>
        <p:nvSpPr>
          <p:cNvPr id="1249" name="Google Shape;1249;p44"/>
          <p:cNvSpPr txBox="1"/>
          <p:nvPr/>
        </p:nvSpPr>
        <p:spPr>
          <a:xfrm>
            <a:off x="7322300" y="3003325"/>
            <a:ext cx="3702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cxnSp>
        <p:nvCxnSpPr>
          <p:cNvPr id="1250" name="Google Shape;1250;p44"/>
          <p:cNvCxnSpPr>
            <a:stCxn id="1249" idx="1"/>
            <a:endCxn id="1249" idx="3"/>
          </p:cNvCxnSpPr>
          <p:nvPr/>
        </p:nvCxnSpPr>
        <p:spPr>
          <a:xfrm>
            <a:off x="7322300" y="3106975"/>
            <a:ext cx="370200" cy="0"/>
          </a:xfrm>
          <a:prstGeom prst="straightConnector1">
            <a:avLst/>
          </a:prstGeom>
          <a:noFill/>
          <a:ln cap="flat" cmpd="sng" w="9525">
            <a:solidFill>
              <a:srgbClr val="FF0000"/>
            </a:solidFill>
            <a:prstDash val="solid"/>
            <a:round/>
            <a:headEnd len="med" w="med" type="none"/>
            <a:tailEnd len="med" w="med" type="none"/>
          </a:ln>
        </p:spPr>
      </p:cxnSp>
      <p:cxnSp>
        <p:nvCxnSpPr>
          <p:cNvPr id="1251" name="Google Shape;1251;p44"/>
          <p:cNvCxnSpPr>
            <a:stCxn id="1249" idx="3"/>
          </p:cNvCxnSpPr>
          <p:nvPr/>
        </p:nvCxnSpPr>
        <p:spPr>
          <a:xfrm>
            <a:off x="7692500" y="3106975"/>
            <a:ext cx="0" cy="226800"/>
          </a:xfrm>
          <a:prstGeom prst="straightConnector1">
            <a:avLst/>
          </a:prstGeom>
          <a:noFill/>
          <a:ln cap="flat" cmpd="sng" w="9525">
            <a:solidFill>
              <a:srgbClr val="FF0000"/>
            </a:solidFill>
            <a:prstDash val="solid"/>
            <a:round/>
            <a:headEnd len="med" w="med" type="none"/>
            <a:tailEnd len="med" w="med" type="none"/>
          </a:ln>
        </p:spPr>
      </p:cxnSp>
      <p:cxnSp>
        <p:nvCxnSpPr>
          <p:cNvPr id="1252" name="Google Shape;1252;p44"/>
          <p:cNvCxnSpPr>
            <a:stCxn id="1249" idx="1"/>
          </p:cNvCxnSpPr>
          <p:nvPr/>
        </p:nvCxnSpPr>
        <p:spPr>
          <a:xfrm>
            <a:off x="7322300" y="3106975"/>
            <a:ext cx="0" cy="226800"/>
          </a:xfrm>
          <a:prstGeom prst="straightConnector1">
            <a:avLst/>
          </a:prstGeom>
          <a:noFill/>
          <a:ln cap="flat" cmpd="sng" w="9525">
            <a:solidFill>
              <a:srgbClr val="FF0000"/>
            </a:solidFill>
            <a:prstDash val="solid"/>
            <a:round/>
            <a:headEnd len="med" w="med" type="none"/>
            <a:tailEnd len="med" w="med" type="none"/>
          </a:ln>
        </p:spPr>
      </p:cxnSp>
      <p:cxnSp>
        <p:nvCxnSpPr>
          <p:cNvPr id="1253" name="Google Shape;1253;p44"/>
          <p:cNvCxnSpPr/>
          <p:nvPr/>
        </p:nvCxnSpPr>
        <p:spPr>
          <a:xfrm>
            <a:off x="7322300" y="3333750"/>
            <a:ext cx="394500" cy="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44"/>
          <p:cNvCxnSpPr/>
          <p:nvPr/>
        </p:nvCxnSpPr>
        <p:spPr>
          <a:xfrm>
            <a:off x="7322300" y="3333750"/>
            <a:ext cx="3762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45"/>
          <p:cNvSpPr txBox="1"/>
          <p:nvPr>
            <p:ph type="title"/>
          </p:nvPr>
        </p:nvSpPr>
        <p:spPr>
          <a:xfrm>
            <a:off x="176775" y="0"/>
            <a:ext cx="1772700" cy="2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K-Value</a:t>
            </a:r>
            <a:endParaRPr/>
          </a:p>
        </p:txBody>
      </p:sp>
      <p:sp>
        <p:nvSpPr>
          <p:cNvPr id="1260" name="Google Shape;1260;p45"/>
          <p:cNvSpPr txBox="1"/>
          <p:nvPr>
            <p:ph idx="3" type="subTitle"/>
          </p:nvPr>
        </p:nvSpPr>
        <p:spPr>
          <a:xfrm>
            <a:off x="1260925" y="3295275"/>
            <a:ext cx="7604400" cy="1794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Baloo 2 Medium"/>
              <a:buChar char="●"/>
            </a:pPr>
            <a:r>
              <a:rPr lang="en">
                <a:latin typeface="Baloo 2 Medium"/>
                <a:ea typeface="Baloo 2 Medium"/>
                <a:cs typeface="Baloo 2 Medium"/>
                <a:sym typeface="Baloo 2 Medium"/>
              </a:rPr>
              <a:t>defines how many neighbors will be checked to determine the classification of a specific query point. </a:t>
            </a:r>
            <a:endParaRPr>
              <a:latin typeface="Baloo 2 Medium"/>
              <a:ea typeface="Baloo 2 Medium"/>
              <a:cs typeface="Baloo 2 Medium"/>
              <a:sym typeface="Baloo 2 Medium"/>
            </a:endParaRPr>
          </a:p>
          <a:p>
            <a:pPr indent="-317500" lvl="0" marL="457200" rtl="0" algn="just">
              <a:spcBef>
                <a:spcPts val="0"/>
              </a:spcBef>
              <a:spcAft>
                <a:spcPts val="0"/>
              </a:spcAft>
              <a:buSzPts val="1400"/>
              <a:buFont typeface="Baloo 2 Medium"/>
              <a:buChar char="●"/>
            </a:pPr>
            <a:r>
              <a:rPr lang="en">
                <a:latin typeface="Baloo 2 Medium"/>
                <a:ea typeface="Baloo 2 Medium"/>
                <a:cs typeface="Baloo 2 Medium"/>
                <a:sym typeface="Baloo 2 Medium"/>
              </a:rPr>
              <a:t>For example, if k=1, the instance will be assigned to the same class as its single nearest neighbor. Lower values of k can have high variance, but low bias, and larger values of k may lead to high bias and lower variance. Here we train and test the KNN Classifier with k values from 1 to 40, to see which k value will be the best suited for our model.</a:t>
            </a:r>
            <a:endParaRPr>
              <a:latin typeface="Baloo 2 Medium"/>
              <a:ea typeface="Baloo 2 Medium"/>
              <a:cs typeface="Baloo 2 Medium"/>
              <a:sym typeface="Baloo 2 Medium"/>
            </a:endParaRPr>
          </a:p>
        </p:txBody>
      </p:sp>
      <p:pic>
        <p:nvPicPr>
          <p:cNvPr id="1261" name="Google Shape;1261;p45"/>
          <p:cNvPicPr preferRelativeResize="0"/>
          <p:nvPr/>
        </p:nvPicPr>
        <p:blipFill>
          <a:blip r:embed="rId3">
            <a:alphaModFix/>
          </a:blip>
          <a:stretch>
            <a:fillRect/>
          </a:stretch>
        </p:blipFill>
        <p:spPr>
          <a:xfrm>
            <a:off x="2273025" y="439000"/>
            <a:ext cx="4714074" cy="2785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46"/>
          <p:cNvSpPr txBox="1"/>
          <p:nvPr>
            <p:ph type="title"/>
          </p:nvPr>
        </p:nvSpPr>
        <p:spPr>
          <a:xfrm>
            <a:off x="2412600" y="182100"/>
            <a:ext cx="4318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Classifier</a:t>
            </a:r>
            <a:endParaRPr/>
          </a:p>
        </p:txBody>
      </p:sp>
      <p:sp>
        <p:nvSpPr>
          <p:cNvPr id="1267" name="Google Shape;1267;p46"/>
          <p:cNvSpPr txBox="1"/>
          <p:nvPr>
            <p:ph idx="4294967295" type="subTitle"/>
          </p:nvPr>
        </p:nvSpPr>
        <p:spPr>
          <a:xfrm>
            <a:off x="425100" y="1174450"/>
            <a:ext cx="8245500" cy="2650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Baloo 2 Medium"/>
              <a:buChar char="●"/>
            </a:pPr>
            <a:r>
              <a:rPr lang="en">
                <a:solidFill>
                  <a:srgbClr val="000000"/>
                </a:solidFill>
                <a:highlight>
                  <a:srgbClr val="FFFFFF"/>
                </a:highlight>
                <a:latin typeface="Baloo 2 Medium"/>
                <a:ea typeface="Baloo 2 Medium"/>
                <a:cs typeface="Baloo 2 Medium"/>
                <a:sym typeface="Baloo 2 Medium"/>
              </a:rPr>
              <a:t>Widely used algorithm in machine learning for classification tasks. It leverages Bayes' theorem to predict the </a:t>
            </a:r>
            <a:r>
              <a:rPr lang="en">
                <a:solidFill>
                  <a:srgbClr val="000000"/>
                </a:solidFill>
                <a:highlight>
                  <a:srgbClr val="FFFFFF"/>
                </a:highlight>
                <a:latin typeface="Baloo 2 Medium"/>
                <a:ea typeface="Baloo 2 Medium"/>
                <a:cs typeface="Baloo 2 Medium"/>
                <a:sym typeface="Baloo 2 Medium"/>
              </a:rPr>
              <a:t>likelihood</a:t>
            </a:r>
            <a:r>
              <a:rPr lang="en">
                <a:solidFill>
                  <a:srgbClr val="000000"/>
                </a:solidFill>
                <a:highlight>
                  <a:srgbClr val="FFFFFF"/>
                </a:highlight>
                <a:latin typeface="Baloo 2 Medium"/>
                <a:ea typeface="Baloo 2 Medium"/>
                <a:cs typeface="Baloo 2 Medium"/>
                <a:sym typeface="Baloo 2 Medium"/>
              </a:rPr>
              <a:t> of an instance belonging to a particular class.</a:t>
            </a:r>
            <a:endParaRPr>
              <a:solidFill>
                <a:srgbClr val="000000"/>
              </a:solidFill>
              <a:highlight>
                <a:srgbClr val="FFFFFF"/>
              </a:highlight>
              <a:latin typeface="Baloo 2 Medium"/>
              <a:ea typeface="Baloo 2 Medium"/>
              <a:cs typeface="Baloo 2 Medium"/>
              <a:sym typeface="Baloo 2 Medium"/>
            </a:endParaRPr>
          </a:p>
          <a:p>
            <a:pPr indent="-317500" lvl="0" marL="457200" rtl="0" algn="just">
              <a:spcBef>
                <a:spcPts val="0"/>
              </a:spcBef>
              <a:spcAft>
                <a:spcPts val="0"/>
              </a:spcAft>
              <a:buSzPts val="1400"/>
              <a:buFont typeface="Baloo 2 Medium"/>
              <a:buChar char="●"/>
            </a:pPr>
            <a:r>
              <a:rPr lang="en">
                <a:solidFill>
                  <a:srgbClr val="000000"/>
                </a:solidFill>
                <a:highlight>
                  <a:srgbClr val="FFFFFF"/>
                </a:highlight>
                <a:latin typeface="Baloo 2 Medium"/>
                <a:ea typeface="Baloo 2 Medium"/>
                <a:cs typeface="Baloo 2 Medium"/>
                <a:sym typeface="Baloo 2 Medium"/>
              </a:rPr>
              <a:t>Excel with text data classification and also performs well on large datasets.</a:t>
            </a:r>
            <a:endParaRPr>
              <a:solidFill>
                <a:srgbClr val="000000"/>
              </a:solidFill>
              <a:highlight>
                <a:srgbClr val="FFFFFF"/>
              </a:highlight>
              <a:latin typeface="Baloo 2 Medium"/>
              <a:ea typeface="Baloo 2 Medium"/>
              <a:cs typeface="Baloo 2 Medium"/>
              <a:sym typeface="Baloo 2 Medium"/>
            </a:endParaRPr>
          </a:p>
          <a:p>
            <a:pPr indent="-317500" lvl="0" marL="457200" marR="406400" rtl="0" algn="just">
              <a:spcBef>
                <a:spcPts val="0"/>
              </a:spcBef>
              <a:spcAft>
                <a:spcPts val="0"/>
              </a:spcAft>
              <a:buSzPts val="1400"/>
              <a:buFont typeface="Baloo 2 Medium"/>
              <a:buChar char="●"/>
            </a:pPr>
            <a:r>
              <a:rPr lang="en">
                <a:solidFill>
                  <a:srgbClr val="000000"/>
                </a:solidFill>
                <a:highlight>
                  <a:srgbClr val="FFFFFF"/>
                </a:highlight>
                <a:latin typeface="Baloo 2 Medium"/>
                <a:ea typeface="Baloo 2 Medium"/>
                <a:cs typeface="Baloo 2 Medium"/>
                <a:sym typeface="Baloo 2 Medium"/>
              </a:rPr>
              <a:t>Represent tweet as a collection of features where these features are </a:t>
            </a:r>
            <a:r>
              <a:rPr lang="en">
                <a:solidFill>
                  <a:srgbClr val="000000"/>
                </a:solidFill>
                <a:highlight>
                  <a:srgbClr val="FFFFFF"/>
                </a:highlight>
                <a:latin typeface="Baloo 2 Medium"/>
                <a:ea typeface="Baloo 2 Medium"/>
                <a:cs typeface="Baloo 2 Medium"/>
                <a:sym typeface="Baloo 2 Medium"/>
              </a:rPr>
              <a:t>individual</a:t>
            </a:r>
            <a:r>
              <a:rPr lang="en">
                <a:solidFill>
                  <a:srgbClr val="000000"/>
                </a:solidFill>
                <a:highlight>
                  <a:srgbClr val="FFFFFF"/>
                </a:highlight>
                <a:latin typeface="Baloo 2 Medium"/>
                <a:ea typeface="Baloo 2 Medium"/>
                <a:cs typeface="Baloo 2 Medium"/>
                <a:sym typeface="Baloo 2 Medium"/>
              </a:rPr>
              <a:t> words, presence or absence of specific words. In the sentiment analysis for the data we have, the classes are the 6 classes that we had mentioned above. Naive Bayes </a:t>
            </a:r>
            <a:r>
              <a:rPr lang="en">
                <a:solidFill>
                  <a:srgbClr val="000000"/>
                </a:solidFill>
                <a:highlight>
                  <a:srgbClr val="FFFFFF"/>
                </a:highlight>
                <a:latin typeface="Baloo 2 Medium"/>
                <a:ea typeface="Baloo 2 Medium"/>
                <a:cs typeface="Baloo 2 Medium"/>
                <a:sym typeface="Baloo 2 Medium"/>
              </a:rPr>
              <a:t>assumes</a:t>
            </a:r>
            <a:r>
              <a:rPr lang="en">
                <a:solidFill>
                  <a:srgbClr val="000000"/>
                </a:solidFill>
                <a:highlight>
                  <a:srgbClr val="FFFFFF"/>
                </a:highlight>
                <a:latin typeface="Baloo 2 Medium"/>
                <a:ea typeface="Baloo 2 Medium"/>
                <a:cs typeface="Baloo 2 Medium"/>
                <a:sym typeface="Baloo 2 Medium"/>
              </a:rPr>
              <a:t> </a:t>
            </a:r>
            <a:r>
              <a:rPr lang="en">
                <a:solidFill>
                  <a:srgbClr val="000000"/>
                </a:solidFill>
                <a:highlight>
                  <a:srgbClr val="FFFFFF"/>
                </a:highlight>
                <a:latin typeface="Baloo 2 Medium"/>
                <a:ea typeface="Baloo 2 Medium"/>
                <a:cs typeface="Baloo 2 Medium"/>
                <a:sym typeface="Baloo 2 Medium"/>
              </a:rPr>
              <a:t>independence</a:t>
            </a:r>
            <a:r>
              <a:rPr lang="en">
                <a:solidFill>
                  <a:srgbClr val="000000"/>
                </a:solidFill>
                <a:highlight>
                  <a:srgbClr val="FFFFFF"/>
                </a:highlight>
                <a:latin typeface="Baloo 2 Medium"/>
                <a:ea typeface="Baloo 2 Medium"/>
                <a:cs typeface="Baloo 2 Medium"/>
                <a:sym typeface="Baloo 2 Medium"/>
              </a:rPr>
              <a:t> between words in a tweet given the class. For a new tweet, this model </a:t>
            </a:r>
            <a:r>
              <a:rPr lang="en">
                <a:solidFill>
                  <a:srgbClr val="000000"/>
                </a:solidFill>
                <a:highlight>
                  <a:srgbClr val="FFFFFF"/>
                </a:highlight>
                <a:latin typeface="Baloo 2 Medium"/>
                <a:ea typeface="Baloo 2 Medium"/>
                <a:cs typeface="Baloo 2 Medium"/>
                <a:sym typeface="Baloo 2 Medium"/>
              </a:rPr>
              <a:t>calculates</a:t>
            </a:r>
            <a:r>
              <a:rPr lang="en">
                <a:solidFill>
                  <a:srgbClr val="000000"/>
                </a:solidFill>
                <a:highlight>
                  <a:srgbClr val="FFFFFF"/>
                </a:highlight>
                <a:latin typeface="Baloo 2 Medium"/>
                <a:ea typeface="Baloo 2 Medium"/>
                <a:cs typeface="Baloo 2 Medium"/>
                <a:sym typeface="Baloo 2 Medium"/>
              </a:rPr>
              <a:t> the probability of each word appearing in each </a:t>
            </a:r>
            <a:r>
              <a:rPr lang="en">
                <a:solidFill>
                  <a:srgbClr val="000000"/>
                </a:solidFill>
                <a:highlight>
                  <a:srgbClr val="FFFFFF"/>
                </a:highlight>
                <a:latin typeface="Baloo 2 Medium"/>
                <a:ea typeface="Baloo 2 Medium"/>
                <a:cs typeface="Baloo 2 Medium"/>
                <a:sym typeface="Baloo 2 Medium"/>
              </a:rPr>
              <a:t>class</a:t>
            </a:r>
            <a:r>
              <a:rPr lang="en">
                <a:solidFill>
                  <a:srgbClr val="000000"/>
                </a:solidFill>
                <a:highlight>
                  <a:srgbClr val="FFFFFF"/>
                </a:highlight>
                <a:latin typeface="Baloo 2 Medium"/>
                <a:ea typeface="Baloo 2 Medium"/>
                <a:cs typeface="Baloo 2 Medium"/>
                <a:sym typeface="Baloo 2 Medium"/>
              </a:rPr>
              <a:t>. Using </a:t>
            </a:r>
            <a:r>
              <a:rPr lang="en">
                <a:solidFill>
                  <a:srgbClr val="000000"/>
                </a:solidFill>
                <a:highlight>
                  <a:srgbClr val="FFFFFF"/>
                </a:highlight>
                <a:latin typeface="Baloo 2 Medium"/>
                <a:ea typeface="Baloo 2 Medium"/>
                <a:cs typeface="Baloo 2 Medium"/>
                <a:sym typeface="Baloo 2 Medium"/>
              </a:rPr>
              <a:t>Bayes</a:t>
            </a:r>
            <a:r>
              <a:rPr lang="en">
                <a:solidFill>
                  <a:srgbClr val="000000"/>
                </a:solidFill>
                <a:highlight>
                  <a:srgbClr val="FFFFFF"/>
                </a:highlight>
                <a:latin typeface="Baloo 2 Medium"/>
                <a:ea typeface="Baloo 2 Medium"/>
                <a:cs typeface="Baloo 2 Medium"/>
                <a:sym typeface="Baloo 2 Medium"/>
              </a:rPr>
              <a:t> theorem, it predicts the class with the highest probability based on the tweet's features.</a:t>
            </a:r>
            <a:endParaRPr>
              <a:solidFill>
                <a:srgbClr val="000000"/>
              </a:solidFill>
              <a:highlight>
                <a:srgbClr val="FFFFFF"/>
              </a:highlight>
              <a:latin typeface="Baloo 2 Medium"/>
              <a:ea typeface="Baloo 2 Medium"/>
              <a:cs typeface="Baloo 2 Medium"/>
              <a:sym typeface="Baloo 2 Medium"/>
            </a:endParaRPr>
          </a:p>
          <a:p>
            <a:pPr indent="-317500" lvl="0" marL="457200" marR="406400" rtl="0" algn="just">
              <a:spcBef>
                <a:spcPts val="0"/>
              </a:spcBef>
              <a:spcAft>
                <a:spcPts val="0"/>
              </a:spcAft>
              <a:buSzPts val="1400"/>
              <a:buFont typeface="Baloo 2 Medium"/>
              <a:buChar char="●"/>
            </a:pPr>
            <a:r>
              <a:rPr lang="en">
                <a:solidFill>
                  <a:srgbClr val="000000"/>
                </a:solidFill>
                <a:highlight>
                  <a:srgbClr val="FFFFFF"/>
                </a:highlight>
                <a:latin typeface="Baloo 2 Medium"/>
                <a:ea typeface="Baloo 2 Medium"/>
                <a:cs typeface="Baloo 2 Medium"/>
                <a:sym typeface="Baloo 2 Medium"/>
              </a:rPr>
              <a:t>MultinomialNB implement the Naive Bayes algorithm with specifically designed for text data. </a:t>
            </a:r>
            <a:endParaRPr>
              <a:solidFill>
                <a:srgbClr val="000000"/>
              </a:solidFill>
              <a:highlight>
                <a:srgbClr val="FFFFFF"/>
              </a:highlight>
              <a:latin typeface="Baloo 2 Medium"/>
              <a:ea typeface="Baloo 2 Medium"/>
              <a:cs typeface="Baloo 2 Medium"/>
              <a:sym typeface="Baloo 2 Medium"/>
            </a:endParaRPr>
          </a:p>
          <a:p>
            <a:pPr indent="0" lvl="0" marL="0" rtl="0" algn="just">
              <a:spcBef>
                <a:spcPts val="1700"/>
              </a:spcBef>
              <a:spcAft>
                <a:spcPts val="0"/>
              </a:spcAft>
              <a:buNone/>
            </a:pPr>
            <a:r>
              <a:t/>
            </a:r>
            <a:endParaRPr>
              <a:latin typeface="Baloo 2 Medium"/>
              <a:ea typeface="Baloo 2 Medium"/>
              <a:cs typeface="Baloo 2 Medium"/>
              <a:sym typeface="Baloo 2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47"/>
          <p:cNvSpPr txBox="1"/>
          <p:nvPr>
            <p:ph type="title"/>
          </p:nvPr>
        </p:nvSpPr>
        <p:spPr>
          <a:xfrm>
            <a:off x="1363800" y="138350"/>
            <a:ext cx="641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for Naive Bayes Model</a:t>
            </a:r>
            <a:endParaRPr/>
          </a:p>
        </p:txBody>
      </p:sp>
      <p:pic>
        <p:nvPicPr>
          <p:cNvPr id="1273" name="Google Shape;1273;p47"/>
          <p:cNvPicPr preferRelativeResize="0"/>
          <p:nvPr/>
        </p:nvPicPr>
        <p:blipFill>
          <a:blip r:embed="rId3">
            <a:alphaModFix/>
          </a:blip>
          <a:stretch>
            <a:fillRect/>
          </a:stretch>
        </p:blipFill>
        <p:spPr>
          <a:xfrm>
            <a:off x="633713" y="1051075"/>
            <a:ext cx="3419175" cy="2336076"/>
          </a:xfrm>
          <a:prstGeom prst="rect">
            <a:avLst/>
          </a:prstGeom>
          <a:noFill/>
          <a:ln>
            <a:noFill/>
          </a:ln>
          <a:effectLst>
            <a:outerShdw blurRad="57150" rotWithShape="0" algn="bl" dir="5400000" dist="19050">
              <a:srgbClr val="000000">
                <a:alpha val="50000"/>
              </a:srgbClr>
            </a:outerShdw>
          </a:effectLst>
        </p:spPr>
      </p:pic>
      <p:pic>
        <p:nvPicPr>
          <p:cNvPr id="1274" name="Google Shape;1274;p47"/>
          <p:cNvPicPr preferRelativeResize="0"/>
          <p:nvPr/>
        </p:nvPicPr>
        <p:blipFill>
          <a:blip r:embed="rId4">
            <a:alphaModFix/>
          </a:blip>
          <a:stretch>
            <a:fillRect/>
          </a:stretch>
        </p:blipFill>
        <p:spPr>
          <a:xfrm>
            <a:off x="5091113" y="1051075"/>
            <a:ext cx="3419175" cy="2336075"/>
          </a:xfrm>
          <a:prstGeom prst="rect">
            <a:avLst/>
          </a:prstGeom>
          <a:noFill/>
          <a:ln>
            <a:noFill/>
          </a:ln>
          <a:effectLst>
            <a:outerShdw blurRad="57150" rotWithShape="0" algn="bl" dir="5400000" dist="19050">
              <a:srgbClr val="000000">
                <a:alpha val="50000"/>
              </a:srgbClr>
            </a:outerShdw>
          </a:effectLst>
        </p:spPr>
      </p:pic>
      <p:sp>
        <p:nvSpPr>
          <p:cNvPr id="1275" name="Google Shape;1275;p47"/>
          <p:cNvSpPr txBox="1"/>
          <p:nvPr/>
        </p:nvSpPr>
        <p:spPr>
          <a:xfrm>
            <a:off x="7456250" y="2973575"/>
            <a:ext cx="3702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cxnSp>
        <p:nvCxnSpPr>
          <p:cNvPr id="1276" name="Google Shape;1276;p47"/>
          <p:cNvCxnSpPr>
            <a:stCxn id="1275" idx="1"/>
            <a:endCxn id="1275" idx="3"/>
          </p:cNvCxnSpPr>
          <p:nvPr/>
        </p:nvCxnSpPr>
        <p:spPr>
          <a:xfrm>
            <a:off x="7456250" y="3077225"/>
            <a:ext cx="370200" cy="0"/>
          </a:xfrm>
          <a:prstGeom prst="straightConnector1">
            <a:avLst/>
          </a:prstGeom>
          <a:noFill/>
          <a:ln cap="flat" cmpd="sng" w="9525">
            <a:solidFill>
              <a:srgbClr val="FF0000"/>
            </a:solidFill>
            <a:prstDash val="solid"/>
            <a:round/>
            <a:headEnd len="med" w="med" type="none"/>
            <a:tailEnd len="med" w="med" type="none"/>
          </a:ln>
        </p:spPr>
      </p:cxnSp>
      <p:cxnSp>
        <p:nvCxnSpPr>
          <p:cNvPr id="1277" name="Google Shape;1277;p47"/>
          <p:cNvCxnSpPr>
            <a:stCxn id="1275" idx="3"/>
          </p:cNvCxnSpPr>
          <p:nvPr/>
        </p:nvCxnSpPr>
        <p:spPr>
          <a:xfrm>
            <a:off x="7826450" y="3077225"/>
            <a:ext cx="0" cy="226800"/>
          </a:xfrm>
          <a:prstGeom prst="straightConnector1">
            <a:avLst/>
          </a:prstGeom>
          <a:noFill/>
          <a:ln cap="flat" cmpd="sng" w="9525">
            <a:solidFill>
              <a:srgbClr val="FF0000"/>
            </a:solidFill>
            <a:prstDash val="solid"/>
            <a:round/>
            <a:headEnd len="med" w="med" type="none"/>
            <a:tailEnd len="med" w="med" type="none"/>
          </a:ln>
        </p:spPr>
      </p:cxnSp>
      <p:cxnSp>
        <p:nvCxnSpPr>
          <p:cNvPr id="1278" name="Google Shape;1278;p47"/>
          <p:cNvCxnSpPr>
            <a:stCxn id="1275" idx="1"/>
          </p:cNvCxnSpPr>
          <p:nvPr/>
        </p:nvCxnSpPr>
        <p:spPr>
          <a:xfrm>
            <a:off x="7456250" y="3077225"/>
            <a:ext cx="0" cy="226800"/>
          </a:xfrm>
          <a:prstGeom prst="straightConnector1">
            <a:avLst/>
          </a:prstGeom>
          <a:noFill/>
          <a:ln cap="flat" cmpd="sng" w="9525">
            <a:solidFill>
              <a:srgbClr val="FF0000"/>
            </a:solidFill>
            <a:prstDash val="solid"/>
            <a:round/>
            <a:headEnd len="med" w="med" type="none"/>
            <a:tailEnd len="med" w="med" type="none"/>
          </a:ln>
        </p:spPr>
      </p:cxnSp>
      <p:cxnSp>
        <p:nvCxnSpPr>
          <p:cNvPr id="1279" name="Google Shape;1279;p47"/>
          <p:cNvCxnSpPr/>
          <p:nvPr/>
        </p:nvCxnSpPr>
        <p:spPr>
          <a:xfrm>
            <a:off x="7456250" y="3304000"/>
            <a:ext cx="394500" cy="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47"/>
          <p:cNvCxnSpPr/>
          <p:nvPr/>
        </p:nvCxnSpPr>
        <p:spPr>
          <a:xfrm>
            <a:off x="7456250" y="3304000"/>
            <a:ext cx="3762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pic>
        <p:nvPicPr>
          <p:cNvPr id="1285" name="Google Shape;1285;p48"/>
          <p:cNvPicPr preferRelativeResize="0"/>
          <p:nvPr/>
        </p:nvPicPr>
        <p:blipFill>
          <a:blip r:embed="rId3">
            <a:alphaModFix/>
          </a:blip>
          <a:stretch>
            <a:fillRect/>
          </a:stretch>
        </p:blipFill>
        <p:spPr>
          <a:xfrm>
            <a:off x="4928875" y="616700"/>
            <a:ext cx="3960800" cy="3249575"/>
          </a:xfrm>
          <a:prstGeom prst="rect">
            <a:avLst/>
          </a:prstGeom>
          <a:noFill/>
          <a:ln>
            <a:noFill/>
          </a:ln>
          <a:effectLst>
            <a:outerShdw blurRad="57150" rotWithShape="0" algn="bl" dir="5400000" dist="19050">
              <a:srgbClr val="000000">
                <a:alpha val="50000"/>
              </a:srgbClr>
            </a:outerShdw>
          </a:effectLst>
        </p:spPr>
      </p:pic>
      <p:sp>
        <p:nvSpPr>
          <p:cNvPr id="1286" name="Google Shape;1286;p48"/>
          <p:cNvSpPr txBox="1"/>
          <p:nvPr>
            <p:ph type="title"/>
          </p:nvPr>
        </p:nvSpPr>
        <p:spPr>
          <a:xfrm>
            <a:off x="176775" y="65500"/>
            <a:ext cx="2784900" cy="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87" name="Google Shape;1287;p48"/>
          <p:cNvSpPr txBox="1"/>
          <p:nvPr/>
        </p:nvSpPr>
        <p:spPr>
          <a:xfrm>
            <a:off x="347250" y="744150"/>
            <a:ext cx="4117500" cy="2163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100"/>
              </a:spcBef>
              <a:spcAft>
                <a:spcPts val="0"/>
              </a:spcAft>
              <a:buSzPts val="1400"/>
              <a:buChar char="●"/>
            </a:pPr>
            <a:r>
              <a:rPr lang="en">
                <a:highlight>
                  <a:srgbClr val="FFFFFF"/>
                </a:highlight>
                <a:latin typeface="Baloo 2 Medium"/>
                <a:ea typeface="Baloo 2 Medium"/>
                <a:cs typeface="Baloo 2 Medium"/>
                <a:sym typeface="Baloo 2 Medium"/>
              </a:rPr>
              <a:t>The 2 models almost </a:t>
            </a:r>
            <a:r>
              <a:rPr lang="en">
                <a:highlight>
                  <a:srgbClr val="FFFFFF"/>
                </a:highlight>
                <a:latin typeface="Baloo 2 Medium"/>
                <a:ea typeface="Baloo 2 Medium"/>
                <a:cs typeface="Baloo 2 Medium"/>
                <a:sym typeface="Baloo 2 Medium"/>
              </a:rPr>
              <a:t>achieved</a:t>
            </a:r>
            <a:r>
              <a:rPr lang="en">
                <a:highlight>
                  <a:srgbClr val="FFFFFF"/>
                </a:highlight>
                <a:latin typeface="Baloo 2 Medium"/>
                <a:ea typeface="Baloo 2 Medium"/>
                <a:cs typeface="Baloo 2 Medium"/>
                <a:sym typeface="Baloo 2 Medium"/>
              </a:rPr>
              <a:t> the same F1 - score</a:t>
            </a:r>
            <a:endParaRPr>
              <a:highlight>
                <a:srgbClr val="FFFFFF"/>
              </a:highlight>
              <a:latin typeface="Baloo 2 Medium"/>
              <a:ea typeface="Baloo 2 Medium"/>
              <a:cs typeface="Baloo 2 Medium"/>
              <a:sym typeface="Baloo 2 Medium"/>
            </a:endParaRPr>
          </a:p>
          <a:p>
            <a:pPr indent="-317500" lvl="0" marL="457200" rtl="0" algn="just">
              <a:lnSpc>
                <a:spcPct val="115000"/>
              </a:lnSpc>
              <a:spcBef>
                <a:spcPts val="0"/>
              </a:spcBef>
              <a:spcAft>
                <a:spcPts val="0"/>
              </a:spcAft>
              <a:buSzPts val="1400"/>
              <a:buChar char="●"/>
            </a:pPr>
            <a:r>
              <a:rPr lang="en">
                <a:highlight>
                  <a:srgbClr val="FFFFFF"/>
                </a:highlight>
                <a:latin typeface="Baloo 2 Medium"/>
                <a:ea typeface="Baloo 2 Medium"/>
                <a:cs typeface="Baloo 2 Medium"/>
                <a:sym typeface="Baloo 2 Medium"/>
              </a:rPr>
              <a:t>Naive</a:t>
            </a:r>
            <a:r>
              <a:rPr lang="en">
                <a:highlight>
                  <a:srgbClr val="FFFFFF"/>
                </a:highlight>
                <a:latin typeface="Baloo 2 Medium"/>
                <a:ea typeface="Baloo 2 Medium"/>
                <a:cs typeface="Baloo 2 Medium"/>
                <a:sym typeface="Baloo 2 Medium"/>
              </a:rPr>
              <a:t> Bayes model is a better model when analyzing sentiment in our X's tweet dataset. </a:t>
            </a:r>
            <a:endParaRPr>
              <a:highlight>
                <a:srgbClr val="FFFFFF"/>
              </a:highlight>
              <a:latin typeface="Baloo 2 Medium"/>
              <a:ea typeface="Baloo 2 Medium"/>
              <a:cs typeface="Baloo 2 Medium"/>
              <a:sym typeface="Baloo 2 Medium"/>
            </a:endParaRPr>
          </a:p>
          <a:p>
            <a:pPr indent="-317500" lvl="0" marL="457200" rtl="0" algn="just">
              <a:lnSpc>
                <a:spcPct val="115000"/>
              </a:lnSpc>
              <a:spcBef>
                <a:spcPts val="0"/>
              </a:spcBef>
              <a:spcAft>
                <a:spcPts val="0"/>
              </a:spcAft>
              <a:buSzPts val="1400"/>
              <a:buChar char="●"/>
            </a:pPr>
            <a:r>
              <a:rPr lang="en">
                <a:highlight>
                  <a:srgbClr val="FFFFFF"/>
                </a:highlight>
                <a:latin typeface="Baloo 2 Medium"/>
                <a:ea typeface="Baloo 2 Medium"/>
                <a:cs typeface="Baloo 2 Medium"/>
                <a:sym typeface="Baloo 2 Medium"/>
              </a:rPr>
              <a:t>Naive Bayes model exhibited a </a:t>
            </a:r>
            <a:r>
              <a:rPr lang="en">
                <a:highlight>
                  <a:srgbClr val="FFFFFF"/>
                </a:highlight>
                <a:latin typeface="Baloo 2 Medium"/>
                <a:ea typeface="Baloo 2 Medium"/>
                <a:cs typeface="Baloo 2 Medium"/>
                <a:sym typeface="Baloo 2 Medium"/>
              </a:rPr>
              <a:t>significant</a:t>
            </a:r>
            <a:r>
              <a:rPr lang="en">
                <a:highlight>
                  <a:srgbClr val="FFFFFF"/>
                </a:highlight>
                <a:latin typeface="Baloo 2 Medium"/>
                <a:ea typeface="Baloo 2 Medium"/>
                <a:cs typeface="Baloo 2 Medium"/>
                <a:sym typeface="Baloo 2 Medium"/>
              </a:rPr>
              <a:t> advantage in training time, making it computationally faster for processing large volumes of tweets. </a:t>
            </a:r>
            <a:endParaRPr>
              <a:highlight>
                <a:srgbClr val="FFFFFF"/>
              </a:highlight>
              <a:latin typeface="Baloo 2 Medium"/>
              <a:ea typeface="Baloo 2 Medium"/>
              <a:cs typeface="Baloo 2 Medium"/>
              <a:sym typeface="Baloo 2 Medium"/>
            </a:endParaRPr>
          </a:p>
          <a:p>
            <a:pPr indent="-317500" lvl="0" marL="457200" rtl="0" algn="just">
              <a:lnSpc>
                <a:spcPct val="115000"/>
              </a:lnSpc>
              <a:spcBef>
                <a:spcPts val="0"/>
              </a:spcBef>
              <a:spcAft>
                <a:spcPts val="0"/>
              </a:spcAft>
              <a:buSzPts val="1400"/>
              <a:buChar char="●"/>
            </a:pPr>
            <a:r>
              <a:rPr lang="en">
                <a:highlight>
                  <a:srgbClr val="FFFFFF"/>
                </a:highlight>
                <a:latin typeface="Baloo 2 Medium"/>
                <a:ea typeface="Baloo 2 Medium"/>
                <a:cs typeface="Baloo 2 Medium"/>
                <a:sym typeface="Baloo 2 Medium"/>
              </a:rPr>
              <a:t>These findings suggest that Naive Bayes is a more favorable option for sentiment analysis on X's tweet which has a large dataset due to its efficiency and effectiveness.</a:t>
            </a:r>
            <a:endParaRPr>
              <a:highlight>
                <a:srgbClr val="FFFFFF"/>
              </a:highlight>
              <a:latin typeface="Baloo 2 Medium"/>
              <a:ea typeface="Baloo 2 Medium"/>
              <a:cs typeface="Baloo 2 Medium"/>
              <a:sym typeface="Baloo 2 Medium"/>
            </a:endParaRPr>
          </a:p>
          <a:p>
            <a:pPr indent="0" lvl="0" marL="0" rtl="0" algn="just">
              <a:spcBef>
                <a:spcPts val="500"/>
              </a:spcBef>
              <a:spcAft>
                <a:spcPts val="0"/>
              </a:spcAft>
              <a:buNone/>
            </a:pPr>
            <a:r>
              <a:t/>
            </a:r>
            <a:endParaRPr>
              <a:solidFill>
                <a:schemeClr val="dk1"/>
              </a:solidFill>
              <a:latin typeface="Baloo 2 Medium"/>
              <a:ea typeface="Baloo 2 Medium"/>
              <a:cs typeface="Baloo 2 Medium"/>
              <a:sym typeface="Baloo 2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49"/>
          <p:cNvSpPr txBox="1"/>
          <p:nvPr>
            <p:ph type="title"/>
          </p:nvPr>
        </p:nvSpPr>
        <p:spPr>
          <a:xfrm>
            <a:off x="1923744" y="1947525"/>
            <a:ext cx="22932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293" name="Google Shape;1293;p49"/>
          <p:cNvGrpSpPr/>
          <p:nvPr/>
        </p:nvGrpSpPr>
        <p:grpSpPr>
          <a:xfrm>
            <a:off x="4984885" y="952956"/>
            <a:ext cx="3460669" cy="3679360"/>
            <a:chOff x="4977785" y="924631"/>
            <a:chExt cx="3460669" cy="3679360"/>
          </a:xfrm>
        </p:grpSpPr>
        <p:grpSp>
          <p:nvGrpSpPr>
            <p:cNvPr id="1294" name="Google Shape;1294;p49"/>
            <p:cNvGrpSpPr/>
            <p:nvPr/>
          </p:nvGrpSpPr>
          <p:grpSpPr>
            <a:xfrm>
              <a:off x="5409492" y="1599100"/>
              <a:ext cx="1988668" cy="1400059"/>
              <a:chOff x="3622711" y="1331469"/>
              <a:chExt cx="959226" cy="675313"/>
            </a:xfrm>
          </p:grpSpPr>
          <p:sp>
            <p:nvSpPr>
              <p:cNvPr id="1295" name="Google Shape;1295;p49"/>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49"/>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49"/>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49"/>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49"/>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49"/>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49"/>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49"/>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49"/>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49"/>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49"/>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49"/>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49"/>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49"/>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49"/>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0" name="Google Shape;1310;p49"/>
            <p:cNvGrpSpPr/>
            <p:nvPr/>
          </p:nvGrpSpPr>
          <p:grpSpPr>
            <a:xfrm flipH="1">
              <a:off x="6979971" y="1968812"/>
              <a:ext cx="1458483" cy="2635179"/>
              <a:chOff x="5132143" y="1520276"/>
              <a:chExt cx="1241051" cy="2242324"/>
            </a:xfrm>
          </p:grpSpPr>
          <p:sp>
            <p:nvSpPr>
              <p:cNvPr id="1311" name="Google Shape;1311;p49"/>
              <p:cNvSpPr/>
              <p:nvPr/>
            </p:nvSpPr>
            <p:spPr>
              <a:xfrm flipH="1">
                <a:off x="5171192" y="3562026"/>
                <a:ext cx="209023" cy="187554"/>
              </a:xfrm>
              <a:custGeom>
                <a:rect b="b" l="l" r="r" t="t"/>
                <a:pathLst>
                  <a:path extrusionOk="0" h="245" w="273">
                    <a:moveTo>
                      <a:pt x="0" y="10"/>
                    </a:moveTo>
                    <a:lnTo>
                      <a:pt x="14" y="190"/>
                    </a:lnTo>
                    <a:lnTo>
                      <a:pt x="273" y="245"/>
                    </a:lnTo>
                    <a:lnTo>
                      <a:pt x="141" y="111"/>
                    </a:lnTo>
                    <a:lnTo>
                      <a:pt x="109" y="0"/>
                    </a:lnTo>
                    <a:lnTo>
                      <a:pt x="0" y="1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49"/>
              <p:cNvSpPr/>
              <p:nvPr/>
            </p:nvSpPr>
            <p:spPr>
              <a:xfrm flipH="1">
                <a:off x="5132143" y="3634751"/>
                <a:ext cx="265681" cy="127843"/>
              </a:xfrm>
              <a:custGeom>
                <a:rect b="b" l="l" r="r" t="t"/>
                <a:pathLst>
                  <a:path extrusionOk="0" h="167" w="347">
                    <a:moveTo>
                      <a:pt x="164" y="0"/>
                    </a:moveTo>
                    <a:lnTo>
                      <a:pt x="347" y="162"/>
                    </a:lnTo>
                    <a:lnTo>
                      <a:pt x="0" y="167"/>
                    </a:lnTo>
                    <a:lnTo>
                      <a:pt x="23" y="2"/>
                    </a:lnTo>
                    <a:lnTo>
                      <a:pt x="93" y="69"/>
                    </a:lnTo>
                    <a:lnTo>
                      <a:pt x="16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49"/>
              <p:cNvSpPr/>
              <p:nvPr/>
            </p:nvSpPr>
            <p:spPr>
              <a:xfrm flipH="1">
                <a:off x="5245460" y="3649296"/>
                <a:ext cx="26798" cy="19138"/>
              </a:xfrm>
              <a:custGeom>
                <a:rect b="b" l="l" r="r" t="t"/>
                <a:pathLst>
                  <a:path extrusionOk="0" h="25" w="35">
                    <a:moveTo>
                      <a:pt x="3" y="25"/>
                    </a:moveTo>
                    <a:lnTo>
                      <a:pt x="0" y="20"/>
                    </a:lnTo>
                    <a:lnTo>
                      <a:pt x="33" y="0"/>
                    </a:lnTo>
                    <a:lnTo>
                      <a:pt x="35" y="4"/>
                    </a:lnTo>
                    <a:lnTo>
                      <a:pt x="3"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49"/>
              <p:cNvSpPr/>
              <p:nvPr/>
            </p:nvSpPr>
            <p:spPr>
              <a:xfrm flipH="1">
                <a:off x="5224021" y="3660013"/>
                <a:ext cx="26798" cy="19138"/>
              </a:xfrm>
              <a:custGeom>
                <a:rect b="b" l="l" r="r" t="t"/>
                <a:pathLst>
                  <a:path extrusionOk="0" h="25" w="35">
                    <a:moveTo>
                      <a:pt x="5" y="25"/>
                    </a:moveTo>
                    <a:lnTo>
                      <a:pt x="0" y="20"/>
                    </a:lnTo>
                    <a:lnTo>
                      <a:pt x="32" y="0"/>
                    </a:lnTo>
                    <a:lnTo>
                      <a:pt x="35" y="4"/>
                    </a:lnTo>
                    <a:lnTo>
                      <a:pt x="5"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49"/>
              <p:cNvSpPr/>
              <p:nvPr/>
            </p:nvSpPr>
            <p:spPr>
              <a:xfrm flipH="1">
                <a:off x="5749192" y="3588825"/>
                <a:ext cx="205194" cy="168415"/>
              </a:xfrm>
              <a:custGeom>
                <a:rect b="b" l="l" r="r" t="t"/>
                <a:pathLst>
                  <a:path extrusionOk="0" h="220" w="268">
                    <a:moveTo>
                      <a:pt x="245" y="7"/>
                    </a:moveTo>
                    <a:lnTo>
                      <a:pt x="268" y="160"/>
                    </a:lnTo>
                    <a:lnTo>
                      <a:pt x="0" y="220"/>
                    </a:lnTo>
                    <a:lnTo>
                      <a:pt x="144" y="84"/>
                    </a:lnTo>
                    <a:lnTo>
                      <a:pt x="134" y="0"/>
                    </a:lnTo>
                    <a:lnTo>
                      <a:pt x="245" y="7"/>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49"/>
              <p:cNvSpPr/>
              <p:nvPr/>
            </p:nvSpPr>
            <p:spPr>
              <a:xfrm flipH="1">
                <a:off x="5738472" y="3645474"/>
                <a:ext cx="236587" cy="117125"/>
              </a:xfrm>
              <a:custGeom>
                <a:rect b="b" l="l" r="r" t="t"/>
                <a:pathLst>
                  <a:path extrusionOk="0" h="153" w="309">
                    <a:moveTo>
                      <a:pt x="159" y="0"/>
                    </a:moveTo>
                    <a:lnTo>
                      <a:pt x="0" y="153"/>
                    </a:lnTo>
                    <a:lnTo>
                      <a:pt x="309" y="151"/>
                    </a:lnTo>
                    <a:lnTo>
                      <a:pt x="286" y="7"/>
                    </a:lnTo>
                    <a:lnTo>
                      <a:pt x="238" y="72"/>
                    </a:lnTo>
                    <a:lnTo>
                      <a:pt x="159"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49"/>
              <p:cNvSpPr/>
              <p:nvPr/>
            </p:nvSpPr>
            <p:spPr>
              <a:xfrm flipH="1">
                <a:off x="5851789" y="3660019"/>
                <a:ext cx="26032" cy="17607"/>
              </a:xfrm>
              <a:custGeom>
                <a:rect b="b" l="l" r="r" t="t"/>
                <a:pathLst>
                  <a:path extrusionOk="0" h="23" w="34">
                    <a:moveTo>
                      <a:pt x="32" y="23"/>
                    </a:moveTo>
                    <a:lnTo>
                      <a:pt x="0" y="4"/>
                    </a:lnTo>
                    <a:lnTo>
                      <a:pt x="2" y="0"/>
                    </a:lnTo>
                    <a:lnTo>
                      <a:pt x="34"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49"/>
              <p:cNvSpPr/>
              <p:nvPr/>
            </p:nvSpPr>
            <p:spPr>
              <a:xfrm flipH="1">
                <a:off x="5872461" y="3670737"/>
                <a:ext cx="26798" cy="17607"/>
              </a:xfrm>
              <a:custGeom>
                <a:rect b="b" l="l" r="r" t="t"/>
                <a:pathLst>
                  <a:path extrusionOk="0" h="23" w="35">
                    <a:moveTo>
                      <a:pt x="32" y="23"/>
                    </a:moveTo>
                    <a:lnTo>
                      <a:pt x="0" y="4"/>
                    </a:lnTo>
                    <a:lnTo>
                      <a:pt x="2" y="0"/>
                    </a:lnTo>
                    <a:lnTo>
                      <a:pt x="35"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49"/>
              <p:cNvSpPr/>
              <p:nvPr/>
            </p:nvSpPr>
            <p:spPr>
              <a:xfrm flipH="1" rot="-633488">
                <a:off x="5673471" y="1766217"/>
                <a:ext cx="128195" cy="253687"/>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49"/>
              <p:cNvSpPr/>
              <p:nvPr/>
            </p:nvSpPr>
            <p:spPr>
              <a:xfrm>
                <a:off x="5738480" y="1670962"/>
                <a:ext cx="0" cy="1720"/>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49"/>
              <p:cNvSpPr/>
              <p:nvPr/>
            </p:nvSpPr>
            <p:spPr>
              <a:xfrm flipH="1" rot="-633489">
                <a:off x="5671050" y="1807722"/>
                <a:ext cx="125496" cy="130217"/>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49"/>
              <p:cNvSpPr/>
              <p:nvPr/>
            </p:nvSpPr>
            <p:spPr>
              <a:xfrm flipH="1" rot="-633481">
                <a:off x="5635960" y="1614358"/>
                <a:ext cx="237497" cy="284723"/>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49"/>
              <p:cNvSpPr/>
              <p:nvPr/>
            </p:nvSpPr>
            <p:spPr>
              <a:xfrm flipH="1" rot="-633479">
                <a:off x="5700559" y="1773589"/>
                <a:ext cx="39808" cy="22265"/>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49"/>
              <p:cNvSpPr/>
              <p:nvPr/>
            </p:nvSpPr>
            <p:spPr>
              <a:xfrm flipH="1" rot="-633483">
                <a:off x="5851296" y="1772282"/>
                <a:ext cx="24290" cy="16193"/>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49"/>
              <p:cNvSpPr/>
              <p:nvPr/>
            </p:nvSpPr>
            <p:spPr>
              <a:xfrm flipH="1" rot="-633483">
                <a:off x="5827115" y="1742475"/>
                <a:ext cx="18892" cy="3778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49"/>
              <p:cNvSpPr/>
              <p:nvPr/>
            </p:nvSpPr>
            <p:spPr>
              <a:xfrm flipH="1" rot="-633483">
                <a:off x="5761344" y="1743130"/>
                <a:ext cx="18217" cy="3778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49"/>
              <p:cNvSpPr/>
              <p:nvPr/>
            </p:nvSpPr>
            <p:spPr>
              <a:xfrm flipH="1" rot="-633481">
                <a:off x="5716394" y="1692684"/>
                <a:ext cx="62073" cy="57349"/>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49"/>
              <p:cNvSpPr/>
              <p:nvPr/>
            </p:nvSpPr>
            <p:spPr>
              <a:xfrm flipH="1" rot="-633480">
                <a:off x="5819509" y="1698490"/>
                <a:ext cx="43181" cy="49253"/>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49"/>
              <p:cNvSpPr/>
              <p:nvPr/>
            </p:nvSpPr>
            <p:spPr>
              <a:xfrm flipH="1" rot="-633491">
                <a:off x="5600603" y="1703363"/>
                <a:ext cx="85216" cy="148277"/>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49"/>
              <p:cNvSpPr/>
              <p:nvPr/>
            </p:nvSpPr>
            <p:spPr>
              <a:xfrm flipH="1" rot="-633480">
                <a:off x="5591390" y="1546767"/>
                <a:ext cx="311041" cy="236819"/>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49"/>
              <p:cNvSpPr/>
              <p:nvPr/>
            </p:nvSpPr>
            <p:spPr>
              <a:xfrm flipH="1">
                <a:off x="6014420" y="2256924"/>
                <a:ext cx="358774" cy="165973"/>
              </a:xfrm>
              <a:custGeom>
                <a:rect b="b" l="l" r="r" t="t"/>
                <a:pathLst>
                  <a:path extrusionOk="0" h="162321" w="350879">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49"/>
              <p:cNvSpPr/>
              <p:nvPr/>
            </p:nvSpPr>
            <p:spPr>
              <a:xfrm flipH="1">
                <a:off x="5807241" y="1918418"/>
                <a:ext cx="314098" cy="447837"/>
              </a:xfrm>
              <a:custGeom>
                <a:rect b="b" l="l" r="r" t="t"/>
                <a:pathLst>
                  <a:path extrusionOk="0" h="437982" w="307186">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49"/>
              <p:cNvSpPr/>
              <p:nvPr/>
            </p:nvSpPr>
            <p:spPr>
              <a:xfrm flipH="1">
                <a:off x="5256844" y="2341951"/>
                <a:ext cx="706081" cy="1266029"/>
              </a:xfrm>
              <a:custGeom>
                <a:rect b="b" l="l" r="r" t="t"/>
                <a:pathLst>
                  <a:path extrusionOk="0" h="1529945" w="690544">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49"/>
              <p:cNvSpPr/>
              <p:nvPr/>
            </p:nvSpPr>
            <p:spPr>
              <a:xfrm flipH="1">
                <a:off x="5468122" y="1896751"/>
                <a:ext cx="437178" cy="613196"/>
              </a:xfrm>
              <a:custGeom>
                <a:rect b="b" l="l" r="r" t="t"/>
                <a:pathLst>
                  <a:path extrusionOk="0" h="457609" w="427558">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49"/>
              <p:cNvSpPr/>
              <p:nvPr/>
            </p:nvSpPr>
            <p:spPr>
              <a:xfrm flipH="1">
                <a:off x="5880077" y="2029496"/>
                <a:ext cx="379532" cy="276607"/>
              </a:xfrm>
              <a:custGeom>
                <a:rect b="b" l="l" r="r" t="t"/>
                <a:pathLst>
                  <a:path extrusionOk="0" h="270520" w="37118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49"/>
              <p:cNvSpPr/>
              <p:nvPr/>
            </p:nvSpPr>
            <p:spPr>
              <a:xfrm flipH="1">
                <a:off x="5793761" y="2148459"/>
                <a:ext cx="242121" cy="229775"/>
              </a:xfrm>
              <a:custGeom>
                <a:rect b="b" l="l" r="r" t="t"/>
                <a:pathLst>
                  <a:path extrusionOk="0" h="224719" w="236793">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49"/>
              <p:cNvSpPr/>
              <p:nvPr/>
            </p:nvSpPr>
            <p:spPr>
              <a:xfrm flipH="1">
                <a:off x="5512087" y="1963933"/>
                <a:ext cx="419411" cy="509509"/>
              </a:xfrm>
              <a:custGeom>
                <a:rect b="b" l="l" r="r" t="t"/>
                <a:pathLst>
                  <a:path extrusionOk="0" h="498297" w="410182">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8" name="Google Shape;1338;p49"/>
            <p:cNvGrpSpPr/>
            <p:nvPr/>
          </p:nvGrpSpPr>
          <p:grpSpPr>
            <a:xfrm>
              <a:off x="4977785" y="1035662"/>
              <a:ext cx="676370" cy="1142272"/>
              <a:chOff x="2757910" y="1240337"/>
              <a:chExt cx="676370" cy="1142272"/>
            </a:xfrm>
          </p:grpSpPr>
          <p:sp>
            <p:nvSpPr>
              <p:cNvPr id="1339" name="Google Shape;1339;p49"/>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49"/>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49"/>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49"/>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49"/>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49"/>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49"/>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49"/>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7" name="Google Shape;1347;p49"/>
            <p:cNvGrpSpPr/>
            <p:nvPr/>
          </p:nvGrpSpPr>
          <p:grpSpPr>
            <a:xfrm>
              <a:off x="5954721" y="2930236"/>
              <a:ext cx="821542" cy="769820"/>
              <a:chOff x="1932280" y="1331475"/>
              <a:chExt cx="637200" cy="597084"/>
            </a:xfrm>
          </p:grpSpPr>
          <p:sp>
            <p:nvSpPr>
              <p:cNvPr id="1348" name="Google Shape;1348;p49"/>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49"/>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49"/>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49"/>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49"/>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49"/>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49"/>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49"/>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49"/>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49"/>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49"/>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49"/>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60" name="Google Shape;1360;p49"/>
            <p:cNvSpPr/>
            <p:nvPr/>
          </p:nvSpPr>
          <p:spPr>
            <a:xfrm>
              <a:off x="6979977" y="3349174"/>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49"/>
            <p:cNvSpPr/>
            <p:nvPr/>
          </p:nvSpPr>
          <p:spPr>
            <a:xfrm>
              <a:off x="6594533" y="92463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49"/>
            <p:cNvSpPr/>
            <p:nvPr/>
          </p:nvSpPr>
          <p:spPr>
            <a:xfrm>
              <a:off x="5875411" y="1319404"/>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49"/>
            <p:cNvSpPr/>
            <p:nvPr/>
          </p:nvSpPr>
          <p:spPr>
            <a:xfrm>
              <a:off x="5619684" y="31114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64" name="Google Shape;1364;p49"/>
            <p:cNvGrpSpPr/>
            <p:nvPr/>
          </p:nvGrpSpPr>
          <p:grpSpPr>
            <a:xfrm>
              <a:off x="7530569" y="1422202"/>
              <a:ext cx="415198" cy="415198"/>
              <a:chOff x="1404969" y="1106377"/>
              <a:chExt cx="415198" cy="415198"/>
            </a:xfrm>
          </p:grpSpPr>
          <p:sp>
            <p:nvSpPr>
              <p:cNvPr id="1365" name="Google Shape;1365;p49"/>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49"/>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26"/>
          <p:cNvSpPr txBox="1"/>
          <p:nvPr>
            <p:ph type="title"/>
          </p:nvPr>
        </p:nvSpPr>
        <p:spPr>
          <a:xfrm>
            <a:off x="1095300" y="445025"/>
            <a:ext cx="732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 Problem statement</a:t>
            </a:r>
            <a:endParaRPr/>
          </a:p>
        </p:txBody>
      </p:sp>
      <p:sp>
        <p:nvSpPr>
          <p:cNvPr id="749" name="Google Shape;749;p26"/>
          <p:cNvSpPr txBox="1"/>
          <p:nvPr>
            <p:ph idx="2" type="subTitle"/>
          </p:nvPr>
        </p:nvSpPr>
        <p:spPr>
          <a:xfrm>
            <a:off x="872400" y="1538600"/>
            <a:ext cx="7187100" cy="27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 accurately and reliably predict and classify the sentiment of tweets into the six categories: sadness, joy, love, anger, fear or surprise using different models.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27"/>
          <p:cNvSpPr txBox="1"/>
          <p:nvPr>
            <p:ph type="title"/>
          </p:nvPr>
        </p:nvSpPr>
        <p:spPr>
          <a:xfrm>
            <a:off x="1036100" y="445025"/>
            <a:ext cx="738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 </a:t>
            </a:r>
            <a:r>
              <a:rPr lang="en"/>
              <a:t>Introduction to Kaggle dataset</a:t>
            </a:r>
            <a:endParaRPr/>
          </a:p>
        </p:txBody>
      </p:sp>
      <p:sp>
        <p:nvSpPr>
          <p:cNvPr id="755" name="Google Shape;755;p27"/>
          <p:cNvSpPr txBox="1"/>
          <p:nvPr>
            <p:ph idx="2" type="subTitle"/>
          </p:nvPr>
        </p:nvSpPr>
        <p:spPr>
          <a:xfrm>
            <a:off x="768800" y="1546000"/>
            <a:ext cx="7187100" cy="27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Each entry in this dataset consists of a text segment representing a Twitter message and a corresponding label indicating the predominant emotion conveyed. The emotions are classified into six categories: sadness (0), joy (1), love (2), anger (3), fear (4), and surprise (5)</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Included in the datasets are two columns:</a:t>
            </a:r>
            <a:endParaRPr sz="1500"/>
          </a:p>
          <a:p>
            <a:pPr indent="-323850" lvl="0" marL="457200" rtl="0" algn="l">
              <a:spcBef>
                <a:spcPts val="0"/>
              </a:spcBef>
              <a:spcAft>
                <a:spcPts val="0"/>
              </a:spcAft>
              <a:buSzPts val="1500"/>
              <a:buAutoNum type="arabicPeriod"/>
            </a:pPr>
            <a:r>
              <a:rPr lang="en" sz="1500"/>
              <a:t>Text: A string feature representing the content of the Twitter message.</a:t>
            </a:r>
            <a:endParaRPr sz="1500"/>
          </a:p>
          <a:p>
            <a:pPr indent="-323850" lvl="0" marL="457200" rtl="0" algn="l">
              <a:spcBef>
                <a:spcPts val="0"/>
              </a:spcBef>
              <a:spcAft>
                <a:spcPts val="0"/>
              </a:spcAft>
              <a:buSzPts val="1500"/>
              <a:buAutoNum type="arabicPeriod"/>
            </a:pPr>
            <a:r>
              <a:rPr lang="en" sz="1500"/>
              <a:t>label: A classification label indicating the primary emotion, with values ranging from 0 to 5.</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28"/>
          <p:cNvSpPr txBox="1"/>
          <p:nvPr>
            <p:ph type="title"/>
          </p:nvPr>
        </p:nvSpPr>
        <p:spPr>
          <a:xfrm>
            <a:off x="1036100" y="445025"/>
            <a:ext cx="738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 Introduction to Kaggle dataset</a:t>
            </a:r>
            <a:endParaRPr/>
          </a:p>
        </p:txBody>
      </p:sp>
      <p:pic>
        <p:nvPicPr>
          <p:cNvPr id="761" name="Google Shape;761;p28"/>
          <p:cNvPicPr preferRelativeResize="0"/>
          <p:nvPr/>
        </p:nvPicPr>
        <p:blipFill>
          <a:blip r:embed="rId3">
            <a:alphaModFix/>
          </a:blip>
          <a:stretch>
            <a:fillRect/>
          </a:stretch>
        </p:blipFill>
        <p:spPr>
          <a:xfrm>
            <a:off x="1468713" y="1414350"/>
            <a:ext cx="6206575" cy="301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9"/>
          <p:cNvSpPr txBox="1"/>
          <p:nvPr>
            <p:ph type="title"/>
          </p:nvPr>
        </p:nvSpPr>
        <p:spPr>
          <a:xfrm>
            <a:off x="3871075" y="2969400"/>
            <a:ext cx="4559700" cy="13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767" name="Google Shape;767;p29"/>
          <p:cNvSpPr txBox="1"/>
          <p:nvPr>
            <p:ph idx="2" type="title"/>
          </p:nvPr>
        </p:nvSpPr>
        <p:spPr>
          <a:xfrm>
            <a:off x="3871075" y="2425725"/>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768" name="Google Shape;768;p29"/>
          <p:cNvGrpSpPr/>
          <p:nvPr/>
        </p:nvGrpSpPr>
        <p:grpSpPr>
          <a:xfrm>
            <a:off x="713221" y="502143"/>
            <a:ext cx="2987197" cy="3456293"/>
            <a:chOff x="713221" y="502143"/>
            <a:chExt cx="2987197" cy="3456293"/>
          </a:xfrm>
        </p:grpSpPr>
        <p:grpSp>
          <p:nvGrpSpPr>
            <p:cNvPr id="769" name="Google Shape;769;p29"/>
            <p:cNvGrpSpPr/>
            <p:nvPr/>
          </p:nvGrpSpPr>
          <p:grpSpPr>
            <a:xfrm>
              <a:off x="1974337" y="1193591"/>
              <a:ext cx="1726080" cy="1115464"/>
              <a:chOff x="4838012" y="1361547"/>
              <a:chExt cx="951900" cy="615157"/>
            </a:xfrm>
          </p:grpSpPr>
          <p:sp>
            <p:nvSpPr>
              <p:cNvPr id="770" name="Google Shape;770;p29"/>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9"/>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9"/>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9"/>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9"/>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9"/>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9"/>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9"/>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9"/>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9"/>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9"/>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9"/>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9"/>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9"/>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9"/>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9"/>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9"/>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9"/>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9"/>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9" name="Google Shape;789;p29"/>
            <p:cNvGrpSpPr/>
            <p:nvPr/>
          </p:nvGrpSpPr>
          <p:grpSpPr>
            <a:xfrm>
              <a:off x="1442946" y="949677"/>
              <a:ext cx="437992" cy="437992"/>
              <a:chOff x="1309269" y="3291652"/>
              <a:chExt cx="415198" cy="415198"/>
            </a:xfrm>
          </p:grpSpPr>
          <p:sp>
            <p:nvSpPr>
              <p:cNvPr id="790" name="Google Shape;790;p29"/>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9"/>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2" name="Google Shape;792;p29"/>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9"/>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9"/>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5" name="Google Shape;795;p29"/>
            <p:cNvGrpSpPr/>
            <p:nvPr/>
          </p:nvGrpSpPr>
          <p:grpSpPr>
            <a:xfrm>
              <a:off x="713221" y="1546974"/>
              <a:ext cx="1380702" cy="2411461"/>
              <a:chOff x="713221" y="1546974"/>
              <a:chExt cx="1380702" cy="2411461"/>
            </a:xfrm>
          </p:grpSpPr>
          <p:sp>
            <p:nvSpPr>
              <p:cNvPr id="796" name="Google Shape;796;p29"/>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9"/>
              <p:cNvSpPr/>
              <p:nvPr/>
            </p:nvSpPr>
            <p:spPr>
              <a:xfrm flipH="1">
                <a:off x="892277" y="244361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9"/>
              <p:cNvSpPr/>
              <p:nvPr/>
            </p:nvSpPr>
            <p:spPr>
              <a:xfrm flipH="1">
                <a:off x="1228602" y="191325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9"/>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9"/>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9"/>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9"/>
              <p:cNvSpPr/>
              <p:nvPr/>
            </p:nvSpPr>
            <p:spPr>
              <a:xfrm flipH="1">
                <a:off x="1377021" y="372831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9"/>
              <p:cNvSpPr/>
              <p:nvPr/>
            </p:nvSpPr>
            <p:spPr>
              <a:xfrm flipH="1">
                <a:off x="835768" y="199154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9"/>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9"/>
              <p:cNvSpPr/>
              <p:nvPr/>
            </p:nvSpPr>
            <p:spPr>
              <a:xfrm flipH="1">
                <a:off x="1585351" y="196908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9"/>
              <p:cNvSpPr/>
              <p:nvPr/>
            </p:nvSpPr>
            <p:spPr>
              <a:xfrm flipH="1">
                <a:off x="1950270" y="194048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9"/>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9"/>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9"/>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810" name="Google Shape;810;p29"/>
              <p:cNvCxnSpPr/>
              <p:nvPr/>
            </p:nvCxnSpPr>
            <p:spPr>
              <a:xfrm>
                <a:off x="2004736" y="1871725"/>
                <a:ext cx="5400" cy="48900"/>
              </a:xfrm>
              <a:prstGeom prst="straightConnector1">
                <a:avLst/>
              </a:prstGeom>
              <a:noFill/>
              <a:ln>
                <a:noFill/>
              </a:ln>
            </p:spPr>
          </p:cxnSp>
          <p:sp>
            <p:nvSpPr>
              <p:cNvPr id="811" name="Google Shape;811;p29"/>
              <p:cNvSpPr/>
              <p:nvPr/>
            </p:nvSpPr>
            <p:spPr>
              <a:xfrm flipH="1">
                <a:off x="1995204" y="187104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9"/>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9"/>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9"/>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9"/>
              <p:cNvSpPr/>
              <p:nvPr/>
            </p:nvSpPr>
            <p:spPr>
              <a:xfrm flipH="1">
                <a:off x="1989757"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9"/>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9"/>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9"/>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9"/>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9"/>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9"/>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9"/>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9"/>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9"/>
              <p:cNvSpPr/>
              <p:nvPr/>
            </p:nvSpPr>
            <p:spPr>
              <a:xfrm flipH="1">
                <a:off x="1583990" y="195955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9"/>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9"/>
              <p:cNvSpPr/>
              <p:nvPr/>
            </p:nvSpPr>
            <p:spPr>
              <a:xfrm flipH="1">
                <a:off x="1228602" y="191325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9"/>
              <p:cNvSpPr/>
              <p:nvPr/>
            </p:nvSpPr>
            <p:spPr>
              <a:xfrm flipH="1">
                <a:off x="885470" y="244361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9"/>
              <p:cNvSpPr/>
              <p:nvPr/>
            </p:nvSpPr>
            <p:spPr>
              <a:xfrm flipH="1">
                <a:off x="1392679"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9"/>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9"/>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9"/>
              <p:cNvSpPr/>
              <p:nvPr/>
            </p:nvSpPr>
            <p:spPr>
              <a:xfrm flipH="1">
                <a:off x="1351149" y="161029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9"/>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9"/>
              <p:cNvSpPr/>
              <p:nvPr/>
            </p:nvSpPr>
            <p:spPr>
              <a:xfrm flipH="1">
                <a:off x="1575819"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9"/>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9"/>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9"/>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29"/>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29"/>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29"/>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29"/>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29"/>
              <p:cNvSpPr/>
              <p:nvPr/>
            </p:nvSpPr>
            <p:spPr>
              <a:xfrm flipH="1">
                <a:off x="1161882" y="229927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9"/>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9"/>
              <p:cNvSpPr/>
              <p:nvPr/>
            </p:nvSpPr>
            <p:spPr>
              <a:xfrm flipH="1">
                <a:off x="1328007" y="225094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9"/>
              <p:cNvSpPr/>
              <p:nvPr/>
            </p:nvSpPr>
            <p:spPr>
              <a:xfrm flipH="1">
                <a:off x="1153711" y="224413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9"/>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6" name="Google Shape;846;p29"/>
            <p:cNvGrpSpPr/>
            <p:nvPr/>
          </p:nvGrpSpPr>
          <p:grpSpPr>
            <a:xfrm>
              <a:off x="1880948" y="2504669"/>
              <a:ext cx="959226" cy="675313"/>
              <a:chOff x="4768936" y="2201894"/>
              <a:chExt cx="959226" cy="675313"/>
            </a:xfrm>
          </p:grpSpPr>
          <p:sp>
            <p:nvSpPr>
              <p:cNvPr id="847" name="Google Shape;847;p29"/>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29"/>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29"/>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29"/>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9"/>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29"/>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29"/>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29"/>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29"/>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29"/>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9"/>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29"/>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29"/>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9"/>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29"/>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data preprocessing methods</a:t>
            </a:r>
            <a:endParaRPr/>
          </a:p>
        </p:txBody>
      </p:sp>
      <p:sp>
        <p:nvSpPr>
          <p:cNvPr id="867" name="Google Shape;867;p30"/>
          <p:cNvSpPr txBox="1"/>
          <p:nvPr/>
        </p:nvSpPr>
        <p:spPr>
          <a:xfrm>
            <a:off x="3221600" y="1017725"/>
            <a:ext cx="5518800" cy="3940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Lower casing</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Punctuations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Stopwords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Frequent words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Rare words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Stemming</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Lemmatization</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emojis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emoticons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Conversion of emoticons to words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Conversion of emojis to words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URLs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Removal of HTML tags</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Chat words conversion</a:t>
            </a:r>
            <a:endParaRPr b="1">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lt2"/>
              </a:buClr>
              <a:buSzPts val="1400"/>
              <a:buFont typeface="Lato"/>
              <a:buAutoNum type="arabicPeriod"/>
            </a:pPr>
            <a:r>
              <a:rPr b="1" lang="en">
                <a:solidFill>
                  <a:schemeClr val="dk1"/>
                </a:solidFill>
                <a:latin typeface="DM Sans"/>
                <a:ea typeface="DM Sans"/>
                <a:cs typeface="DM Sans"/>
                <a:sym typeface="DM Sans"/>
              </a:rPr>
              <a:t>Spelling correction</a:t>
            </a:r>
            <a:endParaRPr b="1">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b="1" sz="12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sz="800">
                <a:solidFill>
                  <a:schemeClr val="dk1"/>
                </a:solidFill>
                <a:latin typeface="DM Sans"/>
                <a:ea typeface="DM Sans"/>
                <a:cs typeface="DM Sans"/>
                <a:sym typeface="DM Sans"/>
              </a:rPr>
              <a:t>Reference: https://www.kaggle.com/code/sudalairajkumar/getting-started-with-text-preprocessing</a:t>
            </a:r>
            <a:endParaRPr sz="800">
              <a:solidFill>
                <a:schemeClr val="dk1"/>
              </a:solidFill>
              <a:latin typeface="DM Sans"/>
              <a:ea typeface="DM Sans"/>
              <a:cs typeface="DM Sans"/>
              <a:sym typeface="DM Sans"/>
            </a:endParaRPr>
          </a:p>
        </p:txBody>
      </p:sp>
      <p:pic>
        <p:nvPicPr>
          <p:cNvPr id="868" name="Google Shape;868;p30"/>
          <p:cNvPicPr preferRelativeResize="0"/>
          <p:nvPr/>
        </p:nvPicPr>
        <p:blipFill rotWithShape="1">
          <a:blip r:embed="rId3">
            <a:alphaModFix/>
          </a:blip>
          <a:srcRect b="0" l="37320" r="17028" t="0"/>
          <a:stretch/>
        </p:blipFill>
        <p:spPr>
          <a:xfrm>
            <a:off x="713225" y="1189100"/>
            <a:ext cx="2342400" cy="3414900"/>
          </a:xfrm>
          <a:prstGeom prst="roundRect">
            <a:avLst>
              <a:gd fmla="val 7696"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graphicFrame>
        <p:nvGraphicFramePr>
          <p:cNvPr id="874" name="Google Shape;874;p31"/>
          <p:cNvGraphicFramePr/>
          <p:nvPr/>
        </p:nvGraphicFramePr>
        <p:xfrm>
          <a:off x="920888" y="1138710"/>
          <a:ext cx="3000000" cy="3000000"/>
        </p:xfrm>
        <a:graphic>
          <a:graphicData uri="http://schemas.openxmlformats.org/drawingml/2006/table">
            <a:tbl>
              <a:tblPr>
                <a:noFill/>
                <a:tableStyleId>{9392ADD5-61F4-4EBF-8275-8994B2A4C26C}</a:tableStyleId>
              </a:tblPr>
              <a:tblGrid>
                <a:gridCol w="1872475"/>
                <a:gridCol w="5429750"/>
              </a:tblGrid>
              <a:tr h="507025">
                <a:tc>
                  <a:txBody>
                    <a:bodyPr/>
                    <a:lstStyle/>
                    <a:p>
                      <a:pPr indent="0" lvl="0" marL="0" rtl="0" algn="ctr">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Data Preprocessing Techniques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ctr">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Definition</a:t>
                      </a:r>
                      <a:endParaRPr sz="1200">
                        <a:solidFill>
                          <a:srgbClr val="1F2328"/>
                        </a:solidFill>
                        <a:latin typeface="DM Sans Medium"/>
                        <a:ea typeface="DM Sans Medium"/>
                        <a:cs typeface="DM Sans Medium"/>
                        <a:sym typeface="DM Sans Medium"/>
                      </a:endParaRPr>
                    </a:p>
                  </a:txBody>
                  <a:tcPr marT="57150" marB="57150" marR="123825" marL="123825"/>
                </a:tc>
              </a:tr>
              <a:tr h="314550">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Removing duplicates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Removal of duplicate </a:t>
                      </a:r>
                      <a:r>
                        <a:rPr lang="en" sz="1200">
                          <a:solidFill>
                            <a:srgbClr val="1F2328"/>
                          </a:solidFill>
                          <a:latin typeface="DM Sans Medium"/>
                          <a:ea typeface="DM Sans Medium"/>
                          <a:cs typeface="DM Sans Medium"/>
                          <a:sym typeface="DM Sans Medium"/>
                        </a:rPr>
                        <a:t>data points</a:t>
                      </a:r>
                      <a:r>
                        <a:rPr lang="en" sz="1200">
                          <a:solidFill>
                            <a:srgbClr val="1F2328"/>
                          </a:solidFill>
                          <a:latin typeface="DM Sans Medium"/>
                          <a:ea typeface="DM Sans Medium"/>
                          <a:cs typeface="DM Sans Medium"/>
                          <a:sym typeface="DM Sans Medium"/>
                        </a:rPr>
                        <a:t> from dataset</a:t>
                      </a:r>
                      <a:endParaRPr sz="1200">
                        <a:solidFill>
                          <a:srgbClr val="1F2328"/>
                        </a:solidFill>
                        <a:latin typeface="DM Sans Medium"/>
                        <a:ea typeface="DM Sans Medium"/>
                        <a:cs typeface="DM Sans Medium"/>
                        <a:sym typeface="DM Sans Medium"/>
                      </a:endParaRPr>
                    </a:p>
                  </a:txBody>
                  <a:tcPr marT="57150" marB="57150" marR="123825" marL="123825"/>
                </a:tc>
              </a:tr>
              <a:tr h="314550">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Deleting Stopwords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Filter words you want to ignore of your text when processing it</a:t>
                      </a:r>
                      <a:endParaRPr sz="1200">
                        <a:solidFill>
                          <a:srgbClr val="1F2328"/>
                        </a:solidFill>
                        <a:latin typeface="DM Sans Medium"/>
                        <a:ea typeface="DM Sans Medium"/>
                        <a:cs typeface="DM Sans Medium"/>
                        <a:sym typeface="DM Sans Medium"/>
                      </a:endParaRPr>
                    </a:p>
                  </a:txBody>
                  <a:tcPr marT="57150" marB="57150" marR="123825" marL="123825"/>
                </a:tc>
              </a:tr>
              <a:tr h="314550">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Removal of links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Removes links such as hyperlinks from the data</a:t>
                      </a:r>
                      <a:endParaRPr sz="1200">
                        <a:solidFill>
                          <a:srgbClr val="1F2328"/>
                        </a:solidFill>
                        <a:latin typeface="DM Sans Medium"/>
                        <a:ea typeface="DM Sans Medium"/>
                        <a:cs typeface="DM Sans Medium"/>
                        <a:sym typeface="DM Sans Medium"/>
                      </a:endParaRPr>
                    </a:p>
                  </a:txBody>
                  <a:tcPr marT="57150" marB="57150" marR="123825" marL="123825"/>
                </a:tc>
              </a:tr>
              <a:tr h="507025">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Removing frequent and rare words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Removal of words which may not be relevant to the dataset.</a:t>
                      </a:r>
                      <a:endParaRPr sz="1200">
                        <a:solidFill>
                          <a:srgbClr val="1F2328"/>
                        </a:solidFill>
                        <a:latin typeface="DM Sans Medium"/>
                        <a:ea typeface="DM Sans Medium"/>
                        <a:cs typeface="DM Sans Medium"/>
                        <a:sym typeface="DM Sans Medium"/>
                      </a:endParaRPr>
                    </a:p>
                  </a:txBody>
                  <a:tcPr marT="57150" marB="57150" marR="123825" marL="123825"/>
                </a:tc>
              </a:tr>
              <a:tr h="507025">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Stemming</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A text processing task in which you reduce words to their root, which is the core part of a word.</a:t>
                      </a:r>
                      <a:endParaRPr sz="1200">
                        <a:solidFill>
                          <a:srgbClr val="1F2328"/>
                        </a:solidFill>
                        <a:latin typeface="DM Sans Medium"/>
                        <a:ea typeface="DM Sans Medium"/>
                        <a:cs typeface="DM Sans Medium"/>
                        <a:sym typeface="DM Sans Medium"/>
                      </a:endParaRPr>
                    </a:p>
                  </a:txBody>
                  <a:tcPr marT="57150" marB="57150" marR="123825" marL="123825"/>
                </a:tc>
              </a:tr>
              <a:tr h="717150">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Lemmatization</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Reduce words to their core meaning, but it will give you a complete English word that make sense on its own instead of just a fragment of a word like 'discoveri'.</a:t>
                      </a:r>
                      <a:endParaRPr sz="1200">
                        <a:solidFill>
                          <a:srgbClr val="1F2328"/>
                        </a:solidFill>
                        <a:latin typeface="DM Sans Medium"/>
                        <a:ea typeface="DM Sans Medium"/>
                        <a:cs typeface="DM Sans Medium"/>
                        <a:sym typeface="DM Sans Medium"/>
                      </a:endParaRPr>
                    </a:p>
                  </a:txBody>
                  <a:tcPr marT="57150" marB="57150" marR="123825" marL="123825"/>
                </a:tc>
              </a:tr>
              <a:tr h="507025">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Handling of chat words</a:t>
                      </a:r>
                      <a:endParaRPr sz="1200">
                        <a:solidFill>
                          <a:srgbClr val="1F2328"/>
                        </a:solidFill>
                        <a:latin typeface="DM Sans Medium"/>
                        <a:ea typeface="DM Sans Medium"/>
                        <a:cs typeface="DM Sans Medium"/>
                        <a:sym typeface="DM Sans Medium"/>
                      </a:endParaRPr>
                    </a:p>
                  </a:txBody>
                  <a:tcPr marT="57150" marB="57150" marR="123825" marL="123825">
                    <a:solidFill>
                      <a:schemeClr val="accent1"/>
                    </a:solidFill>
                  </a:tcPr>
                </a:tc>
                <a:tc>
                  <a:txBody>
                    <a:bodyPr/>
                    <a:lstStyle/>
                    <a:p>
                      <a:pPr indent="0" lvl="0" marL="0" rtl="0" algn="l">
                        <a:lnSpc>
                          <a:spcPct val="115000"/>
                        </a:lnSpc>
                        <a:spcBef>
                          <a:spcPts val="0"/>
                        </a:spcBef>
                        <a:spcAft>
                          <a:spcPts val="1200"/>
                        </a:spcAft>
                        <a:buNone/>
                      </a:pPr>
                      <a:r>
                        <a:rPr lang="en" sz="1200">
                          <a:solidFill>
                            <a:srgbClr val="1F2328"/>
                          </a:solidFill>
                          <a:latin typeface="DM Sans Medium"/>
                          <a:ea typeface="DM Sans Medium"/>
                          <a:cs typeface="DM Sans Medium"/>
                          <a:sym typeface="DM Sans Medium"/>
                        </a:rPr>
                        <a:t>Converts common chat abbreviation to full words .</a:t>
                      </a:r>
                      <a:endParaRPr sz="1200">
                        <a:solidFill>
                          <a:srgbClr val="1F2328"/>
                        </a:solidFill>
                        <a:latin typeface="DM Sans Medium"/>
                        <a:ea typeface="DM Sans Medium"/>
                        <a:cs typeface="DM Sans Medium"/>
                        <a:sym typeface="DM Sans Medium"/>
                      </a:endParaRPr>
                    </a:p>
                  </a:txBody>
                  <a:tcPr marT="57150" marB="57150" marR="123825" marL="1238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880" name="Google Shape;880;p32"/>
          <p:cNvSpPr txBox="1"/>
          <p:nvPr>
            <p:ph idx="4294967295" type="title"/>
          </p:nvPr>
        </p:nvSpPr>
        <p:spPr>
          <a:xfrm>
            <a:off x="1533700" y="1406400"/>
            <a:ext cx="6556500" cy="62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t>Most of the data do not need much </a:t>
            </a:r>
            <a:r>
              <a:rPr lang="en" sz="1400"/>
              <a:t>cleaning eg. removing links as the data is quite clean</a:t>
            </a:r>
            <a:endParaRPr sz="1400"/>
          </a:p>
        </p:txBody>
      </p:sp>
      <p:sp>
        <p:nvSpPr>
          <p:cNvPr id="881" name="Google Shape;881;p32"/>
          <p:cNvSpPr/>
          <p:nvPr/>
        </p:nvSpPr>
        <p:spPr>
          <a:xfrm>
            <a:off x="1134700" y="1406400"/>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882" name="Google Shape;882;p32"/>
          <p:cNvSpPr txBox="1"/>
          <p:nvPr>
            <p:ph idx="4294967295" type="title"/>
          </p:nvPr>
        </p:nvSpPr>
        <p:spPr>
          <a:xfrm>
            <a:off x="1533700" y="2260350"/>
            <a:ext cx="6556500" cy="62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Feature Engineering</a:t>
            </a:r>
            <a:endParaRPr sz="1400"/>
          </a:p>
          <a:p>
            <a:pPr indent="0" lvl="0" marL="0" rtl="0" algn="l">
              <a:lnSpc>
                <a:spcPct val="115000"/>
              </a:lnSpc>
              <a:spcBef>
                <a:spcPts val="0"/>
              </a:spcBef>
              <a:spcAft>
                <a:spcPts val="0"/>
              </a:spcAft>
              <a:buNone/>
            </a:pPr>
            <a:r>
              <a:rPr lang="en" sz="1400"/>
              <a:t>: Added a label_string column for more legibility to reading the data.</a:t>
            </a:r>
            <a:endParaRPr sz="1400"/>
          </a:p>
        </p:txBody>
      </p:sp>
      <p:sp>
        <p:nvSpPr>
          <p:cNvPr id="883" name="Google Shape;883;p32"/>
          <p:cNvSpPr/>
          <p:nvPr/>
        </p:nvSpPr>
        <p:spPr>
          <a:xfrm>
            <a:off x="1134700" y="2260350"/>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884" name="Google Shape;884;p32"/>
          <p:cNvSpPr txBox="1"/>
          <p:nvPr>
            <p:ph idx="4294967295" type="title"/>
          </p:nvPr>
        </p:nvSpPr>
        <p:spPr>
          <a:xfrm>
            <a:off x="1533700" y="3114300"/>
            <a:ext cx="6556500" cy="62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Stemming vs Lemmanization</a:t>
            </a:r>
            <a:endParaRPr sz="1400"/>
          </a:p>
        </p:txBody>
      </p:sp>
      <p:sp>
        <p:nvSpPr>
          <p:cNvPr id="885" name="Google Shape;885;p32"/>
          <p:cNvSpPr/>
          <p:nvPr/>
        </p:nvSpPr>
        <p:spPr>
          <a:xfrm>
            <a:off x="1134700" y="3114300"/>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