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5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6" r:id="rId39"/>
    <p:sldId id="292" r:id="rId40"/>
    <p:sldId id="293" r:id="rId41"/>
    <p:sldId id="297" r:id="rId42"/>
    <p:sldId id="298" r:id="rId43"/>
    <p:sldId id="299" r:id="rId44"/>
    <p:sldId id="300" r:id="rId45"/>
    <p:sldId id="301" r:id="rId46"/>
    <p:sldId id="304" r:id="rId47"/>
    <p:sldId id="305" r:id="rId48"/>
    <p:sldId id="306" r:id="rId49"/>
    <p:sldId id="307" r:id="rId50"/>
    <p:sldId id="308" r:id="rId51"/>
    <p:sldId id="309" r:id="rId52"/>
    <p:sldId id="310" r:id="rId53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3" autoAdjust="0"/>
    <p:restoredTop sz="94694" autoAdjust="0"/>
  </p:normalViewPr>
  <p:slideViewPr>
    <p:cSldViewPr>
      <p:cViewPr>
        <p:scale>
          <a:sx n="156" d="100"/>
          <a:sy n="156" d="100"/>
        </p:scale>
        <p:origin x="-1252" y="24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WP-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953" y="1153583"/>
            <a:ext cx="1141320" cy="1090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9428" y="922867"/>
            <a:ext cx="3688080" cy="169277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91515" y="1961092"/>
            <a:ext cx="3227070" cy="138499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67434" y="3218497"/>
            <a:ext cx="1475232" cy="110799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Software School of XiDian University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319272" y="3218497"/>
            <a:ext cx="1060323" cy="2769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A22C5-64E6-4FA1-9077-AAC7838E397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83858"/>
            <a:ext cx="4419498" cy="18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333B2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9224" y="876109"/>
            <a:ext cx="3911650" cy="1656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emf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ctrTitle"/>
          </p:nvPr>
        </p:nvSpPr>
        <p:spPr>
          <a:xfrm>
            <a:off x="499428" y="922867"/>
            <a:ext cx="3688080" cy="492443"/>
          </a:xfrm>
        </p:spPr>
        <p:txBody>
          <a:bodyPr/>
          <a:lstStyle/>
          <a:p>
            <a:pPr>
              <a:defRPr/>
            </a:pPr>
            <a:r>
              <a:rPr lang="en-US" altLang="zh-CN" sz="1600" b="1" kern="1400" dirty="0">
                <a:solidFill>
                  <a:srgbClr val="0000FF"/>
                </a:solidFill>
              </a:rPr>
              <a:t>Chapter 1.  Algorithms with Numbers</a:t>
            </a:r>
            <a:endParaRPr lang="zh-CN" altLang="en-US" sz="1600" b="1" dirty="0" smtClean="0"/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3319272" y="3218497"/>
            <a:ext cx="1060323" cy="10772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12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74650" indent="-144145" algn="l" eaLnBrk="0" hangingPunct="0">
              <a:spcBef>
                <a:spcPct val="20000"/>
              </a:spcBef>
              <a:buClr>
                <a:schemeClr val="tx1"/>
              </a:buClr>
              <a:buFont typeface="Tahoma" panose="020B0604030504040204" pitchFamily="34" charset="0"/>
              <a:buChar char="–"/>
              <a:defRPr kumimoji="1"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576580" indent="-115570" algn="l" eaLnBrk="0" hangingPunct="0">
              <a:spcBef>
                <a:spcPct val="20000"/>
              </a:spcBef>
              <a:buClr>
                <a:schemeClr val="folHlink"/>
              </a:buClr>
              <a:buFont typeface="Tahoma" panose="020B0604030504040204" pitchFamily="34" charset="0"/>
              <a:buChar char="»"/>
              <a:defRPr kumimoji="1" sz="10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807085" indent="-115570"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037590" indent="-115570"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268095" indent="-11557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1498600" indent="-11557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729105" indent="-11557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959610" indent="-11557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3571CA9-0937-409C-BE24-B651AC775BF1}" type="slidenum">
              <a:rPr kumimoji="0" lang="en-US" altLang="zh-CN" sz="700" b="0">
                <a:solidFill>
                  <a:schemeClr val="bg2"/>
                </a:solidFill>
                <a:latin typeface="Tahoma" panose="020B0604030504040204" pitchFamily="34" charset="0"/>
              </a:rPr>
            </a:fld>
            <a:endParaRPr kumimoji="0" lang="en-US" altLang="zh-CN" sz="700" b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5873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Addition (cont’d)</a:t>
            </a:r>
            <a:endParaRPr sz="1400" b="1" kern="1400" spc="0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1120775"/>
            <a:ext cx="3873500" cy="1542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30" dirty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Question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00" i="1" spc="-50" dirty="0">
                <a:latin typeface="Arial" panose="020B0604020202020204"/>
                <a:cs typeface="Arial" panose="020B0604020202020204"/>
              </a:rPr>
              <a:t>Is </a:t>
            </a:r>
            <a:r>
              <a:rPr sz="1100" i="1" spc="-25" dirty="0">
                <a:latin typeface="Arial" panose="020B0604020202020204"/>
                <a:cs typeface="Arial" panose="020B0604020202020204"/>
              </a:rPr>
              <a:t>there </a:t>
            </a:r>
            <a:r>
              <a:rPr sz="1100" i="1" spc="-60" dirty="0">
                <a:latin typeface="Arial" panose="020B0604020202020204"/>
                <a:cs typeface="Arial" panose="020B0604020202020204"/>
              </a:rPr>
              <a:t>a  </a:t>
            </a:r>
            <a:r>
              <a:rPr sz="1100" i="1" spc="-2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faster</a:t>
            </a:r>
            <a:r>
              <a:rPr lang="en-US" sz="1100" i="1" spc="1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i="1" spc="-15" dirty="0" smtClean="0">
                <a:latin typeface="Arial" panose="020B0604020202020204"/>
                <a:cs typeface="Arial" panose="020B0604020202020204"/>
              </a:rPr>
              <a:t>algorithm</a:t>
            </a:r>
            <a:r>
              <a:rPr sz="1100" i="1" spc="-15" dirty="0">
                <a:latin typeface="Arial" panose="020B0604020202020204"/>
                <a:cs typeface="Arial" panose="020B0604020202020204"/>
              </a:rPr>
              <a:t>?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1000"/>
              </a:lnSpc>
              <a:spcBef>
                <a:spcPts val="5"/>
              </a:spcBef>
            </a:pPr>
            <a:r>
              <a:rPr sz="1100" spc="-55" dirty="0">
                <a:latin typeface="Tahoma" panose="020B0604030504040204"/>
                <a:cs typeface="Tahoma" panose="020B0604030504040204"/>
              </a:rPr>
              <a:t>In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order </a:t>
            </a:r>
            <a:r>
              <a:rPr sz="1100" dirty="0">
                <a:latin typeface="Tahoma" panose="020B0604030504040204"/>
                <a:cs typeface="Tahoma" panose="020B0604030504040204"/>
              </a:rPr>
              <a:t>to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add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two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n</a:t>
            </a:r>
            <a:r>
              <a:rPr sz="1100" spc="-5" dirty="0">
                <a:latin typeface="Tahoma" panose="020B0604030504040204"/>
                <a:cs typeface="Tahoma" panose="020B0604030504040204"/>
              </a:rPr>
              <a:t>-bit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numbers </a:t>
            </a:r>
            <a:r>
              <a:rPr sz="1100" spc="-70" dirty="0">
                <a:latin typeface="Tahoma" panose="020B0604030504040204"/>
                <a:cs typeface="Tahoma" panose="020B0604030504040204"/>
              </a:rPr>
              <a:t>we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must </a:t>
            </a:r>
            <a:r>
              <a:rPr sz="1100" dirty="0">
                <a:latin typeface="Tahoma" panose="020B0604030504040204"/>
                <a:cs typeface="Tahoma" panose="020B0604030504040204"/>
              </a:rPr>
              <a:t>at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least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read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them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and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write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down 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the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answer,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and </a:t>
            </a:r>
            <a:r>
              <a:rPr sz="1100" spc="-50" dirty="0">
                <a:latin typeface="Tahoma" panose="020B0604030504040204"/>
                <a:cs typeface="Tahoma" panose="020B0604030504040204"/>
              </a:rPr>
              <a:t>even </a:t>
            </a:r>
            <a:r>
              <a:rPr sz="1100" dirty="0">
                <a:latin typeface="Tahoma" panose="020B0604030504040204"/>
                <a:cs typeface="Tahoma" panose="020B0604030504040204"/>
              </a:rPr>
              <a:t>that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requires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n </a:t>
            </a:r>
            <a:r>
              <a:rPr sz="1100" i="1" spc="14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operations</a:t>
            </a:r>
            <a:r>
              <a:rPr sz="1100" spc="-20" dirty="0" smtClean="0">
                <a:latin typeface="Tahoma" panose="020B0604030504040204"/>
                <a:cs typeface="Tahoma" panose="020B0604030504040204"/>
              </a:rPr>
              <a:t>.</a:t>
            </a:r>
            <a:endParaRPr lang="en-US" sz="1100" spc="-20" dirty="0" smtClean="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01000"/>
              </a:lnSpc>
              <a:spcBef>
                <a:spcPts val="5"/>
              </a:spcBef>
            </a:pP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00" spc="-10" dirty="0">
                <a:latin typeface="Tahoma" panose="020B0604030504040204"/>
                <a:cs typeface="Tahoma" panose="020B0604030504040204"/>
              </a:rPr>
              <a:t>So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the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addition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algorithm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is </a:t>
            </a:r>
            <a:r>
              <a:rPr sz="1100" i="1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optimal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,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up </a:t>
            </a:r>
            <a:r>
              <a:rPr sz="1100" dirty="0">
                <a:latin typeface="Tahoma" panose="020B0604030504040204"/>
                <a:cs typeface="Tahoma" panose="020B0604030504040204"/>
              </a:rPr>
              <a:t>to </a:t>
            </a:r>
            <a:r>
              <a:rPr sz="1100" spc="-5" dirty="0">
                <a:latin typeface="Tahoma" panose="020B0604030504040204"/>
                <a:cs typeface="Tahoma" panose="020B0604030504040204"/>
              </a:rPr>
              <a:t>multiplicative </a:t>
            </a:r>
            <a:r>
              <a:rPr sz="1100" spc="6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constants!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282575"/>
            <a:ext cx="4419498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kern="1400" spc="0" dirty="0"/>
              <a:t>Does the usual programs perform addition in one  step?</a:t>
            </a:r>
            <a:endParaRPr sz="1200" b="1" kern="1400" spc="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47650" y="587375"/>
            <a:ext cx="3911650" cy="2387782"/>
          </a:xfrm>
          <a:prstGeom prst="rect">
            <a:avLst/>
          </a:prstGeom>
        </p:spPr>
        <p:txBody>
          <a:bodyPr vert="horz" wrap="square" lIns="0" tIns="87706" rIns="0" bIns="0" rtlCol="0">
            <a:spAutoFit/>
          </a:bodyPr>
          <a:lstStyle/>
          <a:p>
            <a:pPr marL="244475" marR="85090" indent="-149225">
              <a:lnSpc>
                <a:spcPct val="101000"/>
              </a:lnSpc>
              <a:buClr>
                <a:srgbClr val="3333B2"/>
              </a:buClr>
              <a:buAutoNum type="arabicPeriod"/>
              <a:tabLst>
                <a:tab pos="245110" algn="l"/>
              </a:tabLst>
            </a:pPr>
            <a:r>
              <a:rPr sz="1100" kern="1400" spc="0" dirty="0"/>
              <a:t>A single instruction we can add integers whose size in bits is within the </a:t>
            </a:r>
            <a:r>
              <a:rPr sz="1100" kern="1400" spc="0" dirty="0" smtClean="0"/>
              <a:t>word </a:t>
            </a:r>
            <a:r>
              <a:rPr sz="1100" kern="1400" spc="0" dirty="0"/>
              <a:t>length of today’s computer – </a:t>
            </a:r>
            <a:r>
              <a:rPr sz="1100" kern="1400" spc="0" dirty="0">
                <a:solidFill>
                  <a:srgbClr val="FF0000"/>
                </a:solidFill>
              </a:rPr>
              <a:t>64 </a:t>
            </a:r>
            <a:r>
              <a:rPr sz="1100" kern="1400" spc="0" dirty="0"/>
              <a:t>perhaps. But it is often useful and </a:t>
            </a:r>
            <a:r>
              <a:rPr sz="1100" kern="1400" spc="0" dirty="0" smtClean="0"/>
              <a:t>necessary </a:t>
            </a:r>
            <a:r>
              <a:rPr sz="1100" kern="1400" spc="0" dirty="0"/>
              <a:t>to handle numbers much larger than this, perhaps several  thousand bits long.</a:t>
            </a:r>
            <a:endParaRPr sz="1100" kern="1400" spc="0" dirty="0"/>
          </a:p>
          <a:p>
            <a:pPr marL="244475" marR="5080" indent="-149225">
              <a:lnSpc>
                <a:spcPct val="101000"/>
              </a:lnSpc>
              <a:spcBef>
                <a:spcPts val="295"/>
              </a:spcBef>
              <a:buClr>
                <a:srgbClr val="3333B2"/>
              </a:buClr>
              <a:buAutoNum type="arabicPeriod"/>
              <a:tabLst>
                <a:tab pos="245110" algn="l"/>
              </a:tabLst>
            </a:pPr>
            <a:r>
              <a:rPr sz="1100" kern="1400" spc="0" dirty="0"/>
              <a:t>When we want to understand algorithms, it makes sense to study even the </a:t>
            </a:r>
            <a:r>
              <a:rPr sz="1100" kern="1400" spc="0" dirty="0" smtClean="0"/>
              <a:t>basic </a:t>
            </a:r>
            <a:r>
              <a:rPr sz="1100" kern="1400" spc="0" dirty="0"/>
              <a:t>algorithms that are encoded in the hardware of today’s computers.  </a:t>
            </a:r>
            <a:endParaRPr lang="en-US" sz="1100" kern="1400" spc="0" dirty="0" smtClean="0"/>
          </a:p>
          <a:p>
            <a:pPr marL="244475" marR="5080" indent="-149225">
              <a:lnSpc>
                <a:spcPct val="101000"/>
              </a:lnSpc>
              <a:spcBef>
                <a:spcPts val="295"/>
              </a:spcBef>
              <a:buClr>
                <a:srgbClr val="3333B2"/>
              </a:buClr>
              <a:buAutoNum type="arabicPeriod"/>
              <a:tabLst>
                <a:tab pos="245110" algn="l"/>
              </a:tabLst>
            </a:pPr>
            <a:r>
              <a:rPr sz="1100" kern="1400" spc="0" dirty="0" smtClean="0"/>
              <a:t>In </a:t>
            </a:r>
            <a:r>
              <a:rPr sz="1100" kern="1400" spc="0" dirty="0"/>
              <a:t>doing so, we shall focus on the </a:t>
            </a:r>
            <a:r>
              <a:rPr sz="1100" kern="1400" spc="0" dirty="0">
                <a:solidFill>
                  <a:srgbClr val="FF0000"/>
                </a:solidFill>
              </a:rPr>
              <a:t>bit complexity </a:t>
            </a:r>
            <a:r>
              <a:rPr sz="1100" kern="1400" spc="0" dirty="0"/>
              <a:t>of the algorithm, the  number of elementary operations on individual bits, because this </a:t>
            </a:r>
            <a:r>
              <a:rPr sz="1100" kern="1400" spc="0" dirty="0" smtClean="0"/>
              <a:t>accounting </a:t>
            </a:r>
            <a:r>
              <a:rPr sz="1100" kern="1400" spc="0" dirty="0"/>
              <a:t>reflects the amount of hardware, transistors and wires, </a:t>
            </a:r>
            <a:r>
              <a:rPr sz="1100" kern="1400" spc="0" dirty="0" smtClean="0"/>
              <a:t>necessary </a:t>
            </a:r>
            <a:r>
              <a:rPr sz="1100" kern="1400" spc="0" dirty="0"/>
              <a:t>for implementing the algorithm.</a:t>
            </a:r>
            <a:endParaRPr sz="1100" kern="1400" spc="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556" y="4349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Multiplication</a:t>
            </a:r>
            <a:endParaRPr sz="1400" b="1" kern="1400" spc="0" dirty="0"/>
          </a:p>
        </p:txBody>
      </p:sp>
      <p:sp>
        <p:nvSpPr>
          <p:cNvPr id="3" name="object 3"/>
          <p:cNvSpPr/>
          <p:nvPr/>
        </p:nvSpPr>
        <p:spPr>
          <a:xfrm>
            <a:off x="638873" y="1421993"/>
            <a:ext cx="3330575" cy="0"/>
          </a:xfrm>
          <a:custGeom>
            <a:avLst/>
            <a:gdLst/>
            <a:ahLst/>
            <a:cxnLst/>
            <a:rect l="l" t="t" r="r" b="b"/>
            <a:pathLst>
              <a:path w="3330575">
                <a:moveTo>
                  <a:pt x="0" y="0"/>
                </a:moveTo>
                <a:lnTo>
                  <a:pt x="333025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38873" y="1090168"/>
          <a:ext cx="3330253" cy="11803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3522"/>
                <a:gridCol w="242861"/>
                <a:gridCol w="210327"/>
                <a:gridCol w="210345"/>
                <a:gridCol w="210340"/>
                <a:gridCol w="210370"/>
                <a:gridCol w="1582488"/>
              </a:tblGrid>
              <a:tr h="189708">
                <a:tc rowSpan="4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/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dirty="0">
                          <a:latin typeface="Tahoma" panose="020B0604030504040204"/>
                          <a:cs typeface="Tahoma" panose="020B0604030504040204"/>
                        </a:rPr>
                        <a:t>1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dirty="0">
                          <a:latin typeface="Tahoma" panose="020B0604030504040204"/>
                          <a:cs typeface="Tahoma" panose="020B0604030504040204"/>
                        </a:rPr>
                        <a:t>1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dirty="0">
                          <a:latin typeface="Tahoma" panose="020B0604030504040204"/>
                          <a:cs typeface="Tahoma" panose="020B0604030504040204"/>
                        </a:rPr>
                        <a:t>0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dirty="0">
                          <a:latin typeface="Tahoma" panose="020B0604030504040204"/>
                          <a:cs typeface="Tahoma" panose="020B0604030504040204"/>
                        </a:rPr>
                        <a:t>1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-20" dirty="0">
                          <a:latin typeface="Tahoma" panose="020B0604030504040204"/>
                          <a:cs typeface="Tahoma" panose="020B0604030504040204"/>
                        </a:rPr>
                        <a:t>(binary</a:t>
                      </a:r>
                      <a:r>
                        <a:rPr sz="900" spc="-45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900" spc="-20" dirty="0">
                          <a:latin typeface="Tahoma" panose="020B0604030504040204"/>
                          <a:cs typeface="Tahoma" panose="020B0604030504040204"/>
                        </a:rPr>
                        <a:t>13)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</a:tr>
              <a:tr h="158416">
                <a:tc vMerge="1"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Arial Unicode MS"/>
                          <a:cs typeface="Arial Unicode MS"/>
                        </a:rPr>
                        <a:t>×</a:t>
                      </a:r>
                      <a:endParaRPr sz="9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 panose="020B0604030504040204"/>
                          <a:cs typeface="Tahoma" panose="020B0604030504040204"/>
                        </a:rPr>
                        <a:t>1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 panose="020B0604030504040204"/>
                          <a:cs typeface="Tahoma" panose="020B0604030504040204"/>
                        </a:rPr>
                        <a:t>0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 panose="020B0604030504040204"/>
                          <a:cs typeface="Tahoma" panose="020B0604030504040204"/>
                        </a:rPr>
                        <a:t>1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 panose="020B0604030504040204"/>
                          <a:cs typeface="Tahoma" panose="020B0604030504040204"/>
                        </a:rPr>
                        <a:t>1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spc="-20" dirty="0">
                          <a:latin typeface="Tahoma" panose="020B0604030504040204"/>
                          <a:cs typeface="Tahoma" panose="020B0604030504040204"/>
                        </a:rPr>
                        <a:t>(binary</a:t>
                      </a:r>
                      <a:r>
                        <a:rPr sz="900" spc="-45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900" spc="-20" dirty="0">
                          <a:latin typeface="Tahoma" panose="020B0604030504040204"/>
                          <a:cs typeface="Tahoma" panose="020B0604030504040204"/>
                        </a:rPr>
                        <a:t>11)</a:t>
                      </a:r>
                      <a:endParaRPr sz="900" dirty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</a:tr>
              <a:tr h="123726">
                <a:tc v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35"/>
                        </a:lnSpc>
                      </a:pPr>
                      <a:r>
                        <a:rPr sz="900" dirty="0">
                          <a:latin typeface="Tahoma" panose="020B0604030504040204"/>
                          <a:cs typeface="Tahoma" panose="020B0604030504040204"/>
                        </a:rPr>
                        <a:t>1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900" dirty="0">
                          <a:latin typeface="Tahoma" panose="020B0604030504040204"/>
                          <a:cs typeface="Tahoma" panose="020B0604030504040204"/>
                        </a:rPr>
                        <a:t>1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900" dirty="0">
                          <a:latin typeface="Tahoma" panose="020B0604030504040204"/>
                          <a:cs typeface="Tahoma" panose="020B0604030504040204"/>
                        </a:rPr>
                        <a:t>0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900" dirty="0">
                          <a:latin typeface="Tahoma" panose="020B0604030504040204"/>
                          <a:cs typeface="Tahoma" panose="020B0604030504040204"/>
                        </a:rPr>
                        <a:t>1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835"/>
                        </a:lnSpc>
                      </a:pPr>
                      <a:r>
                        <a:rPr sz="900" spc="-25" dirty="0">
                          <a:latin typeface="Tahoma" panose="020B0604030504040204"/>
                          <a:cs typeface="Tahoma" panose="020B0604030504040204"/>
                        </a:rPr>
                        <a:t>(1101 </a:t>
                      </a:r>
                      <a:r>
                        <a:rPr sz="900" spc="-20" dirty="0">
                          <a:latin typeface="Tahoma" panose="020B0604030504040204"/>
                          <a:cs typeface="Tahoma" panose="020B0604030504040204"/>
                        </a:rPr>
                        <a:t>times</a:t>
                      </a:r>
                      <a:r>
                        <a:rPr sz="900" spc="-5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900" spc="-10" dirty="0">
                          <a:latin typeface="Tahoma" panose="020B0604030504040204"/>
                          <a:cs typeface="Tahoma" panose="020B0604030504040204"/>
                        </a:rPr>
                        <a:t>1)</a:t>
                      </a:r>
                      <a:endParaRPr sz="900" dirty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</a:tr>
              <a:tr h="138544">
                <a:tc vMerge="1"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 panose="020B0604030504040204"/>
                          <a:cs typeface="Tahoma" panose="020B0604030504040204"/>
                        </a:rPr>
                        <a:t>1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 panose="020B0604030504040204"/>
                          <a:cs typeface="Tahoma" panose="020B0604030504040204"/>
                        </a:rPr>
                        <a:t>1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 panose="020B0604030504040204"/>
                          <a:cs typeface="Tahoma" panose="020B0604030504040204"/>
                        </a:rPr>
                        <a:t>0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 panose="020B0604030504040204"/>
                          <a:cs typeface="Tahoma" panose="020B0604030504040204"/>
                        </a:rPr>
                        <a:t>1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spc="-25" dirty="0">
                          <a:latin typeface="Tahoma" panose="020B0604030504040204"/>
                          <a:cs typeface="Tahoma" panose="020B0604030504040204"/>
                        </a:rPr>
                        <a:t>(1101 </a:t>
                      </a:r>
                      <a:r>
                        <a:rPr sz="900" spc="-20" dirty="0">
                          <a:latin typeface="Tahoma" panose="020B0604030504040204"/>
                          <a:cs typeface="Tahoma" panose="020B0604030504040204"/>
                        </a:rPr>
                        <a:t>times </a:t>
                      </a:r>
                      <a:r>
                        <a:rPr sz="900" spc="-25" dirty="0">
                          <a:latin typeface="Tahoma" panose="020B0604030504040204"/>
                          <a:cs typeface="Tahoma" panose="020B0604030504040204"/>
                        </a:rPr>
                        <a:t>1, </a:t>
                      </a:r>
                      <a:r>
                        <a:rPr sz="900" spc="-20" dirty="0">
                          <a:latin typeface="Tahoma" panose="020B0604030504040204"/>
                          <a:cs typeface="Tahoma" panose="020B0604030504040204"/>
                        </a:rPr>
                        <a:t>shifted</a:t>
                      </a:r>
                      <a:r>
                        <a:rPr sz="900" spc="114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900" spc="-25" dirty="0">
                          <a:latin typeface="Tahoma" panose="020B0604030504040204"/>
                          <a:cs typeface="Tahoma" panose="020B0604030504040204"/>
                        </a:rPr>
                        <a:t>once)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</a:tr>
              <a:tr h="138544"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 panose="020B0604030504040204"/>
                          <a:cs typeface="Tahoma" panose="020B0604030504040204"/>
                        </a:rPr>
                        <a:t>0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 panose="020B0604030504040204"/>
                          <a:cs typeface="Tahoma" panose="020B0604030504040204"/>
                        </a:rPr>
                        <a:t>0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 panose="020B0604030504040204"/>
                          <a:cs typeface="Tahoma" panose="020B0604030504040204"/>
                        </a:rPr>
                        <a:t>0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 panose="020B0604030504040204"/>
                          <a:cs typeface="Tahoma" panose="020B0604030504040204"/>
                        </a:rPr>
                        <a:t>0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spc="-25" dirty="0">
                          <a:latin typeface="Tahoma" panose="020B0604030504040204"/>
                          <a:cs typeface="Tahoma" panose="020B0604030504040204"/>
                        </a:rPr>
                        <a:t>(1101 </a:t>
                      </a:r>
                      <a:r>
                        <a:rPr sz="900" spc="-20" dirty="0">
                          <a:latin typeface="Tahoma" panose="020B0604030504040204"/>
                          <a:cs typeface="Tahoma" panose="020B0604030504040204"/>
                        </a:rPr>
                        <a:t>times </a:t>
                      </a:r>
                      <a:r>
                        <a:rPr sz="900" spc="-25" dirty="0">
                          <a:latin typeface="Tahoma" panose="020B0604030504040204"/>
                          <a:cs typeface="Tahoma" panose="020B0604030504040204"/>
                        </a:rPr>
                        <a:t>0, </a:t>
                      </a:r>
                      <a:r>
                        <a:rPr sz="900" spc="-20" dirty="0">
                          <a:latin typeface="Tahoma" panose="020B0604030504040204"/>
                          <a:cs typeface="Tahoma" panose="020B0604030504040204"/>
                        </a:rPr>
                        <a:t>shifted</a:t>
                      </a:r>
                      <a:r>
                        <a:rPr sz="900" spc="105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900" spc="-15" dirty="0">
                          <a:latin typeface="Tahoma" panose="020B0604030504040204"/>
                          <a:cs typeface="Tahoma" panose="020B0604030504040204"/>
                        </a:rPr>
                        <a:t>twice)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</a:tr>
              <a:tr h="142116"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  <a:tabLst>
                          <a:tab pos="242570" algn="l"/>
                          <a:tab pos="452755" algn="l"/>
                        </a:tabLst>
                      </a:pPr>
                      <a:r>
                        <a:rPr sz="900" dirty="0">
                          <a:latin typeface="Tahoma" panose="020B0604030504040204"/>
                          <a:cs typeface="Tahoma" panose="020B0604030504040204"/>
                        </a:rPr>
                        <a:t>+	1	1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 panose="020B0604030504040204"/>
                          <a:cs typeface="Tahoma" panose="020B0604030504040204"/>
                        </a:rPr>
                        <a:t>0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 panose="020B0604030504040204"/>
                          <a:cs typeface="Tahoma" panose="020B0604030504040204"/>
                        </a:rPr>
                        <a:t>1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950"/>
                        </a:lnSpc>
                      </a:pPr>
                      <a:r>
                        <a:rPr sz="900" spc="-25" dirty="0">
                          <a:latin typeface="Tahoma" panose="020B0604030504040204"/>
                          <a:cs typeface="Tahoma" panose="020B0604030504040204"/>
                        </a:rPr>
                        <a:t>(1101 </a:t>
                      </a:r>
                      <a:r>
                        <a:rPr sz="900" spc="-20" dirty="0">
                          <a:latin typeface="Tahoma" panose="020B0604030504040204"/>
                          <a:cs typeface="Tahoma" panose="020B0604030504040204"/>
                        </a:rPr>
                        <a:t>times </a:t>
                      </a:r>
                      <a:r>
                        <a:rPr sz="900" spc="-25" dirty="0">
                          <a:latin typeface="Tahoma" panose="020B0604030504040204"/>
                          <a:cs typeface="Tahoma" panose="020B0604030504040204"/>
                        </a:rPr>
                        <a:t>1, </a:t>
                      </a:r>
                      <a:r>
                        <a:rPr sz="900" spc="-20" dirty="0">
                          <a:latin typeface="Tahoma" panose="020B0604030504040204"/>
                          <a:cs typeface="Tahoma" panose="020B0604030504040204"/>
                        </a:rPr>
                        <a:t>shifted</a:t>
                      </a:r>
                      <a:r>
                        <a:rPr sz="900" spc="125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900" spc="-10" dirty="0">
                          <a:latin typeface="Tahoma" panose="020B0604030504040204"/>
                          <a:cs typeface="Tahoma" panose="020B0604030504040204"/>
                        </a:rPr>
                        <a:t>thrice)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203">
                <a:tc>
                  <a:txBody>
                    <a:bodyPr/>
                    <a:lstStyle/>
                    <a:p>
                      <a:pPr marR="67945" algn="r">
                        <a:lnSpc>
                          <a:spcPts val="945"/>
                        </a:lnSpc>
                        <a:tabLst>
                          <a:tab pos="226060" algn="l"/>
                          <a:tab pos="436245" algn="l"/>
                        </a:tabLst>
                      </a:pPr>
                      <a:r>
                        <a:rPr sz="900" dirty="0">
                          <a:latin typeface="Tahoma" panose="020B0604030504040204"/>
                          <a:cs typeface="Tahoma" panose="020B0604030504040204"/>
                        </a:rPr>
                        <a:t>1	0	0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5"/>
                        </a:lnSpc>
                      </a:pPr>
                      <a:r>
                        <a:rPr sz="900" dirty="0">
                          <a:latin typeface="Tahoma" panose="020B0604030504040204"/>
                          <a:cs typeface="Tahoma" panose="020B0604030504040204"/>
                        </a:rPr>
                        <a:t>0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5"/>
                        </a:lnSpc>
                      </a:pPr>
                      <a:r>
                        <a:rPr sz="900" dirty="0">
                          <a:latin typeface="Tahoma" panose="020B0604030504040204"/>
                          <a:cs typeface="Tahoma" panose="020B0604030504040204"/>
                        </a:rPr>
                        <a:t>1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45"/>
                        </a:lnSpc>
                      </a:pPr>
                      <a:r>
                        <a:rPr sz="900" dirty="0">
                          <a:latin typeface="Tahoma" panose="020B0604030504040204"/>
                          <a:cs typeface="Tahoma" panose="020B0604030504040204"/>
                        </a:rPr>
                        <a:t>1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45"/>
                        </a:lnSpc>
                      </a:pPr>
                      <a:r>
                        <a:rPr sz="900" dirty="0">
                          <a:latin typeface="Tahoma" panose="020B0604030504040204"/>
                          <a:cs typeface="Tahoma" panose="020B0604030504040204"/>
                        </a:rPr>
                        <a:t>1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45"/>
                        </a:lnSpc>
                      </a:pPr>
                      <a:r>
                        <a:rPr sz="900" dirty="0">
                          <a:latin typeface="Tahoma" panose="020B0604030504040204"/>
                          <a:cs typeface="Tahoma" panose="020B0604030504040204"/>
                        </a:rPr>
                        <a:t>1</a:t>
                      </a:r>
                      <a:endParaRPr sz="900" dirty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45"/>
                        </a:lnSpc>
                      </a:pPr>
                      <a:r>
                        <a:rPr sz="900" spc="-20" dirty="0">
                          <a:latin typeface="Tahoma" panose="020B0604030504040204"/>
                          <a:cs typeface="Tahoma" panose="020B0604030504040204"/>
                        </a:rPr>
                        <a:t>(binary</a:t>
                      </a:r>
                      <a:r>
                        <a:rPr sz="900" spc="-3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900" spc="-25" dirty="0">
                          <a:latin typeface="Tahoma" panose="020B0604030504040204"/>
                          <a:cs typeface="Tahoma" panose="020B0604030504040204"/>
                        </a:rPr>
                        <a:t>143)</a:t>
                      </a:r>
                      <a:endParaRPr sz="900" dirty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551" y="1090169"/>
            <a:ext cx="3330253" cy="1138854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687" y="282575"/>
            <a:ext cx="390043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Multiplication (cont’d)</a:t>
            </a:r>
            <a:endParaRPr sz="1400" b="1" kern="1400" spc="0" dirty="0"/>
          </a:p>
        </p:txBody>
      </p:sp>
      <p:sp>
        <p:nvSpPr>
          <p:cNvPr id="3" name="object 3"/>
          <p:cNvSpPr txBox="1"/>
          <p:nvPr/>
        </p:nvSpPr>
        <p:spPr>
          <a:xfrm>
            <a:off x="347293" y="739775"/>
            <a:ext cx="3846829" cy="1430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165" algn="just">
              <a:lnSpc>
                <a:spcPct val="101000"/>
              </a:lnSpc>
            </a:pPr>
            <a:r>
              <a:rPr sz="1100" dirty="0">
                <a:latin typeface="Tahoma" panose="020B0604030504040204"/>
                <a:cs typeface="Tahoma" panose="020B0604030504040204"/>
              </a:rPr>
              <a:t>The </a:t>
            </a:r>
            <a:r>
              <a:rPr sz="1100" spc="-25" dirty="0">
                <a:solidFill>
                  <a:srgbClr val="00B0F0"/>
                </a:solidFill>
                <a:latin typeface="Tahoma" panose="020B0604030504040204"/>
                <a:cs typeface="Tahoma" panose="020B0604030504040204"/>
              </a:rPr>
              <a:t>grade-school </a:t>
            </a:r>
            <a:r>
              <a:rPr sz="1100" spc="-15" dirty="0">
                <a:solidFill>
                  <a:srgbClr val="00B0F0"/>
                </a:solidFill>
                <a:latin typeface="Tahoma" panose="020B0604030504040204"/>
                <a:cs typeface="Tahoma" panose="020B0604030504040204"/>
              </a:rPr>
              <a:t>algorithm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for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multiplying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two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numbers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x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and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y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is </a:t>
            </a:r>
            <a:r>
              <a:rPr sz="1100" dirty="0">
                <a:latin typeface="Tahoma" panose="020B0604030504040204"/>
                <a:cs typeface="Tahoma" panose="020B0604030504040204"/>
              </a:rPr>
              <a:t>to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create 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an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array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of </a:t>
            </a:r>
            <a:r>
              <a:rPr sz="1100" i="1" spc="-2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intermediate </a:t>
            </a:r>
            <a:r>
              <a:rPr sz="1100" i="1" spc="-5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sums</a:t>
            </a:r>
            <a:r>
              <a:rPr sz="1100" spc="-55" dirty="0">
                <a:latin typeface="Tahoma" panose="020B0604030504040204"/>
                <a:cs typeface="Tahoma" panose="020B0604030504040204"/>
              </a:rPr>
              <a:t>,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each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representing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the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product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of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x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by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a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single  </a:t>
            </a:r>
            <a:r>
              <a:rPr sz="1100" dirty="0">
                <a:latin typeface="Tahoma" panose="020B0604030504040204"/>
                <a:cs typeface="Tahoma" panose="020B0604030504040204"/>
              </a:rPr>
              <a:t>digit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of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y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. 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These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values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are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appropriately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left-shifted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and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then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added </a:t>
            </a:r>
            <a:r>
              <a:rPr sz="110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up.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01000"/>
              </a:lnSpc>
              <a:spcBef>
                <a:spcPts val="595"/>
              </a:spcBef>
            </a:pPr>
            <a:r>
              <a:rPr sz="1100" spc="-45" dirty="0">
                <a:latin typeface="Tahoma" panose="020B0604030504040204"/>
                <a:cs typeface="Tahoma" panose="020B0604030504040204"/>
              </a:rPr>
              <a:t>If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x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and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y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are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both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n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bits,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then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there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are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n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intermediate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rows, </a:t>
            </a:r>
            <a:r>
              <a:rPr sz="1100" spc="-5" dirty="0">
                <a:latin typeface="Tahoma" panose="020B0604030504040204"/>
                <a:cs typeface="Tahoma" panose="020B0604030504040204"/>
              </a:rPr>
              <a:t>with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lengths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of 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up </a:t>
            </a:r>
            <a:r>
              <a:rPr sz="1100" dirty="0">
                <a:latin typeface="Tahoma" panose="020B0604030504040204"/>
                <a:cs typeface="Tahoma" panose="020B0604030504040204"/>
              </a:rPr>
              <a:t>to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2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n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bits (taking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the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shifting </a:t>
            </a:r>
            <a:r>
              <a:rPr sz="1100" spc="-5" dirty="0">
                <a:latin typeface="Tahoma" panose="020B0604030504040204"/>
                <a:cs typeface="Tahoma" panose="020B0604030504040204"/>
              </a:rPr>
              <a:t>into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account). </a:t>
            </a:r>
            <a:r>
              <a:rPr sz="1100" dirty="0">
                <a:latin typeface="Tahoma" panose="020B0604030504040204"/>
                <a:cs typeface="Tahoma" panose="020B0604030504040204"/>
              </a:rPr>
              <a:t>The total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time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taken </a:t>
            </a:r>
            <a:r>
              <a:rPr sz="1100" dirty="0">
                <a:latin typeface="Tahoma" panose="020B0604030504040204"/>
                <a:cs typeface="Tahoma" panose="020B0604030504040204"/>
              </a:rPr>
              <a:t>to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add </a:t>
            </a:r>
            <a:r>
              <a:rPr sz="1100" spc="-25" dirty="0" smtClean="0">
                <a:latin typeface="Tahoma" panose="020B0604030504040204"/>
                <a:cs typeface="Tahoma" panose="020B0604030504040204"/>
              </a:rPr>
              <a:t>up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these rows,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doing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two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numbers </a:t>
            </a:r>
            <a:r>
              <a:rPr sz="1100" dirty="0">
                <a:latin typeface="Tahoma" panose="020B0604030504040204"/>
                <a:cs typeface="Tahoma" panose="020B0604030504040204"/>
              </a:rPr>
              <a:t>at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a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time, </a:t>
            </a:r>
            <a:r>
              <a:rPr sz="1100" spc="-20" dirty="0" smtClean="0">
                <a:latin typeface="Tahoma" panose="020B0604030504040204"/>
                <a:cs typeface="Tahoma" panose="020B0604030504040204"/>
              </a:rPr>
              <a:t>is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0050" y="2618203"/>
            <a:ext cx="129540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20" dirty="0">
                <a:latin typeface="Tahoma" panose="020B0604030504040204"/>
                <a:cs typeface="Tahoma" panose="020B0604030504040204"/>
              </a:rPr>
              <a:t>which is</a:t>
            </a:r>
            <a:r>
              <a:rPr sz="1100" spc="10" dirty="0">
                <a:latin typeface="Tahoma" panose="020B0604030504040204"/>
                <a:cs typeface="Tahoma" panose="020B0604030504040204"/>
              </a:rPr>
              <a:t> </a:t>
            </a:r>
            <a:r>
              <a:rPr sz="1100" i="1" spc="10" dirty="0">
                <a:solidFill>
                  <a:srgbClr val="00B0F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100" spc="10" dirty="0">
                <a:solidFill>
                  <a:srgbClr val="00B0F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1100" i="1" spc="10" dirty="0">
                <a:solidFill>
                  <a:srgbClr val="00B0F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100" spc="15" baseline="37000" dirty="0">
                <a:solidFill>
                  <a:srgbClr val="00B0F0"/>
                </a:solidFill>
                <a:latin typeface="Tahoma" panose="020B0604030504040204"/>
                <a:cs typeface="Tahoma" panose="020B0604030504040204"/>
              </a:rPr>
              <a:t>2</a:t>
            </a:r>
            <a:r>
              <a:rPr sz="1100" spc="10" dirty="0">
                <a:solidFill>
                  <a:srgbClr val="00B0F0"/>
                </a:solidFill>
                <a:latin typeface="Tahoma" panose="020B0604030504040204"/>
                <a:cs typeface="Tahoma" panose="020B0604030504040204"/>
              </a:rPr>
              <a:t>)</a:t>
            </a:r>
            <a:r>
              <a:rPr sz="1100" spc="10" dirty="0">
                <a:latin typeface="Tahoma" panose="020B0604030504040204"/>
                <a:cs typeface="Tahoma" panose="020B0604030504040204"/>
              </a:rPr>
              <a:t>.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4984" y="2238670"/>
            <a:ext cx="1008000" cy="313418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075" y="4349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Al Khwarizmi’s algorithm</a:t>
            </a:r>
            <a:endParaRPr sz="1400" b="1" kern="1400" spc="0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1006322"/>
            <a:ext cx="3909060" cy="183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54000">
              <a:lnSpc>
                <a:spcPct val="101000"/>
              </a:lnSpc>
            </a:pPr>
            <a:r>
              <a:rPr sz="1100" spc="-5" dirty="0">
                <a:latin typeface="Tahoma" panose="020B0604030504040204"/>
                <a:cs typeface="Tahoma" panose="020B0604030504040204"/>
              </a:rPr>
              <a:t>To multiply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two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decimal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numbers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x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and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y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,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write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them next </a:t>
            </a:r>
            <a:r>
              <a:rPr sz="1100" dirty="0">
                <a:latin typeface="Tahoma" panose="020B0604030504040204"/>
                <a:cs typeface="Tahoma" panose="020B0604030504040204"/>
              </a:rPr>
              <a:t>to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each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other. </a:t>
            </a:r>
            <a:r>
              <a:rPr sz="1100" spc="-5" dirty="0" smtClean="0">
                <a:latin typeface="Tahoma" panose="020B0604030504040204"/>
                <a:cs typeface="Tahoma" panose="020B0604030504040204"/>
              </a:rPr>
              <a:t>Then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repeat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the</a:t>
            </a:r>
            <a:r>
              <a:rPr sz="1100" spc="6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following: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 marL="246380" marR="545465" algn="just">
              <a:lnSpc>
                <a:spcPct val="101000"/>
              </a:lnSpc>
            </a:pPr>
            <a:r>
              <a:rPr sz="1100" i="1" spc="-25" dirty="0">
                <a:latin typeface="Arial" panose="020B0604020202020204"/>
                <a:cs typeface="Arial" panose="020B0604020202020204"/>
              </a:rPr>
              <a:t>divide </a:t>
            </a:r>
            <a:r>
              <a:rPr sz="1100" i="1" spc="-15" dirty="0">
                <a:latin typeface="Arial" panose="020B0604020202020204"/>
                <a:cs typeface="Arial" panose="020B0604020202020204"/>
              </a:rPr>
              <a:t>the </a:t>
            </a:r>
            <a:r>
              <a:rPr sz="1100" i="1" spc="5" dirty="0">
                <a:latin typeface="Arial" panose="020B0604020202020204"/>
                <a:cs typeface="Arial" panose="020B0604020202020204"/>
              </a:rPr>
              <a:t>first </a:t>
            </a:r>
            <a:r>
              <a:rPr sz="1100" i="1" spc="-25" dirty="0">
                <a:latin typeface="Arial" panose="020B0604020202020204"/>
                <a:cs typeface="Arial" panose="020B0604020202020204"/>
              </a:rPr>
              <a:t>number </a:t>
            </a:r>
            <a:r>
              <a:rPr sz="1100" i="1" spc="-45" dirty="0">
                <a:latin typeface="Arial" panose="020B0604020202020204"/>
                <a:cs typeface="Arial" panose="020B0604020202020204"/>
              </a:rPr>
              <a:t>by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2</a:t>
            </a:r>
            <a:r>
              <a:rPr sz="1100" i="1" spc="-15" dirty="0">
                <a:latin typeface="Arial" panose="020B0604020202020204"/>
                <a:cs typeface="Arial" panose="020B0604020202020204"/>
              </a:rPr>
              <a:t>, </a:t>
            </a:r>
            <a:r>
              <a:rPr sz="1100" i="1" spc="-20" dirty="0">
                <a:latin typeface="Arial" panose="020B0604020202020204"/>
                <a:cs typeface="Arial" panose="020B0604020202020204"/>
              </a:rPr>
              <a:t>rounding </a:t>
            </a:r>
            <a:r>
              <a:rPr sz="1100" i="1" spc="-40" dirty="0">
                <a:latin typeface="Arial" panose="020B0604020202020204"/>
                <a:cs typeface="Arial" panose="020B0604020202020204"/>
              </a:rPr>
              <a:t>down </a:t>
            </a:r>
            <a:r>
              <a:rPr sz="1100" i="1" spc="-15" dirty="0">
                <a:latin typeface="Arial" panose="020B0604020202020204"/>
                <a:cs typeface="Arial" panose="020B0604020202020204"/>
              </a:rPr>
              <a:t>the </a:t>
            </a:r>
            <a:r>
              <a:rPr sz="1100" i="1" spc="-20" dirty="0">
                <a:latin typeface="Arial" panose="020B0604020202020204"/>
                <a:cs typeface="Arial" panose="020B0604020202020204"/>
              </a:rPr>
              <a:t>result </a:t>
            </a:r>
            <a:r>
              <a:rPr sz="1100" i="1" spc="25" dirty="0">
                <a:latin typeface="Arial" panose="020B0604020202020204"/>
                <a:cs typeface="Arial" panose="020B0604020202020204"/>
              </a:rPr>
              <a:t>(that </a:t>
            </a:r>
            <a:r>
              <a:rPr sz="1100" i="1" spc="-25" dirty="0">
                <a:latin typeface="Arial" panose="020B0604020202020204"/>
                <a:cs typeface="Arial" panose="020B0604020202020204"/>
              </a:rPr>
              <a:t>is,  </a:t>
            </a:r>
            <a:r>
              <a:rPr sz="1100" i="1" spc="-20" dirty="0">
                <a:latin typeface="Arial" panose="020B0604020202020204"/>
                <a:cs typeface="Arial" panose="020B0604020202020204"/>
              </a:rPr>
              <a:t>dropping </a:t>
            </a:r>
            <a:r>
              <a:rPr sz="1100" i="1" spc="-15" dirty="0">
                <a:latin typeface="Arial" panose="020B0604020202020204"/>
                <a:cs typeface="Arial" panose="020B0604020202020204"/>
              </a:rPr>
              <a:t>the </a:t>
            </a:r>
            <a:r>
              <a:rPr sz="1100" i="1" spc="-20" dirty="0">
                <a:latin typeface="Arial" panose="020B0604020202020204"/>
                <a:cs typeface="Arial" panose="020B0604020202020204"/>
              </a:rPr>
              <a:t>.5 </a:t>
            </a:r>
            <a:r>
              <a:rPr sz="1100" i="1" spc="25" dirty="0">
                <a:latin typeface="Arial" panose="020B0604020202020204"/>
                <a:cs typeface="Arial" panose="020B0604020202020204"/>
              </a:rPr>
              <a:t>if </a:t>
            </a:r>
            <a:r>
              <a:rPr sz="1100" i="1" spc="-15" dirty="0">
                <a:latin typeface="Arial" panose="020B0604020202020204"/>
                <a:cs typeface="Arial" panose="020B0604020202020204"/>
              </a:rPr>
              <a:t>the </a:t>
            </a:r>
            <a:r>
              <a:rPr sz="1100" i="1" spc="-25" dirty="0">
                <a:latin typeface="Arial" panose="020B0604020202020204"/>
                <a:cs typeface="Arial" panose="020B0604020202020204"/>
              </a:rPr>
              <a:t>number </a:t>
            </a:r>
            <a:r>
              <a:rPr sz="1100" i="1" spc="-70" dirty="0">
                <a:latin typeface="Arial" panose="020B0604020202020204"/>
                <a:cs typeface="Arial" panose="020B0604020202020204"/>
              </a:rPr>
              <a:t>was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odd), </a:t>
            </a:r>
            <a:r>
              <a:rPr sz="1100" i="1" spc="-40" dirty="0">
                <a:latin typeface="Arial" panose="020B0604020202020204"/>
                <a:cs typeface="Arial" panose="020B0604020202020204"/>
              </a:rPr>
              <a:t>and </a:t>
            </a:r>
            <a:r>
              <a:rPr sz="1100" i="1" spc="-35" dirty="0">
                <a:latin typeface="Arial" panose="020B0604020202020204"/>
                <a:cs typeface="Arial" panose="020B0604020202020204"/>
              </a:rPr>
              <a:t>double </a:t>
            </a:r>
            <a:r>
              <a:rPr sz="1100" i="1" spc="-15" dirty="0">
                <a:latin typeface="Arial" panose="020B0604020202020204"/>
                <a:cs typeface="Arial" panose="020B0604020202020204"/>
              </a:rPr>
              <a:t>the </a:t>
            </a:r>
            <a:r>
              <a:rPr sz="1100" i="1" spc="-55" dirty="0">
                <a:latin typeface="Arial" panose="020B0604020202020204"/>
                <a:cs typeface="Arial" panose="020B0604020202020204"/>
              </a:rPr>
              <a:t>second  </a:t>
            </a:r>
            <a:r>
              <a:rPr sz="1100" i="1" spc="-20" dirty="0">
                <a:latin typeface="Arial" panose="020B0604020202020204"/>
                <a:cs typeface="Arial" panose="020B0604020202020204"/>
              </a:rPr>
              <a:t>number.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1000"/>
              </a:lnSpc>
              <a:spcBef>
                <a:spcPts val="495"/>
              </a:spcBef>
            </a:pPr>
            <a:r>
              <a:rPr sz="1100" u="sng" spc="-10" dirty="0">
                <a:latin typeface="Tahoma" panose="020B0604030504040204"/>
                <a:cs typeface="Tahoma" panose="020B0604030504040204"/>
              </a:rPr>
              <a:t>Keep </a:t>
            </a:r>
            <a:r>
              <a:rPr sz="1100" u="sng" spc="-25" dirty="0">
                <a:latin typeface="Tahoma" panose="020B0604030504040204"/>
                <a:cs typeface="Tahoma" panose="020B0604030504040204"/>
              </a:rPr>
              <a:t>going </a:t>
            </a:r>
            <a:r>
              <a:rPr sz="1100" u="sng" spc="15" dirty="0">
                <a:latin typeface="Tahoma" panose="020B0604030504040204"/>
                <a:cs typeface="Tahoma" panose="020B0604030504040204"/>
              </a:rPr>
              <a:t>till </a:t>
            </a:r>
            <a:r>
              <a:rPr sz="1100" u="sng" spc="-20" dirty="0">
                <a:latin typeface="Tahoma" panose="020B0604030504040204"/>
                <a:cs typeface="Tahoma" panose="020B0604030504040204"/>
              </a:rPr>
              <a:t>the </a:t>
            </a:r>
            <a:r>
              <a:rPr sz="1100" u="sng" spc="-10" dirty="0">
                <a:latin typeface="Tahoma" panose="020B0604030504040204"/>
                <a:cs typeface="Tahoma" panose="020B0604030504040204"/>
              </a:rPr>
              <a:t>first </a:t>
            </a:r>
            <a:r>
              <a:rPr sz="1100" u="sng" spc="-25" dirty="0">
                <a:latin typeface="Tahoma" panose="020B0604030504040204"/>
                <a:cs typeface="Tahoma" panose="020B0604030504040204"/>
              </a:rPr>
              <a:t>number </a:t>
            </a:r>
            <a:r>
              <a:rPr sz="1100" u="sng" spc="-30" dirty="0">
                <a:latin typeface="Tahoma" panose="020B0604030504040204"/>
                <a:cs typeface="Tahoma" panose="020B0604030504040204"/>
              </a:rPr>
              <a:t>gets </a:t>
            </a:r>
            <a:r>
              <a:rPr sz="1100" u="sng" spc="-40" dirty="0">
                <a:latin typeface="Tahoma" panose="020B0604030504040204"/>
                <a:cs typeface="Tahoma" panose="020B0604030504040204"/>
              </a:rPr>
              <a:t>down </a:t>
            </a:r>
            <a:r>
              <a:rPr sz="1100" u="sng" dirty="0">
                <a:latin typeface="Tahoma" panose="020B0604030504040204"/>
                <a:cs typeface="Tahoma" panose="020B0604030504040204"/>
              </a:rPr>
              <a:t>to </a:t>
            </a:r>
            <a:r>
              <a:rPr sz="1100" u="sng" spc="-25" dirty="0">
                <a:latin typeface="Tahoma" panose="020B0604030504040204"/>
                <a:cs typeface="Tahoma" panose="020B0604030504040204"/>
              </a:rPr>
              <a:t>1. </a:t>
            </a:r>
            <a:r>
              <a:rPr sz="1100" u="sng" spc="-5" dirty="0">
                <a:latin typeface="Tahoma" panose="020B0604030504040204"/>
                <a:cs typeface="Tahoma" panose="020B0604030504040204"/>
              </a:rPr>
              <a:t>Then </a:t>
            </a:r>
            <a:r>
              <a:rPr sz="1100" i="1" u="sng" spc="-2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strike </a:t>
            </a:r>
            <a:r>
              <a:rPr sz="1100" i="1" u="sng" spc="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out </a:t>
            </a:r>
            <a:r>
              <a:rPr sz="1100" i="1" u="sng" spc="-1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all </a:t>
            </a:r>
            <a:r>
              <a:rPr sz="1100" i="1" u="sng" spc="-1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100" i="1" u="sng" spc="-4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rows </a:t>
            </a:r>
            <a:r>
              <a:rPr sz="1100" i="1" u="sng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in  </a:t>
            </a:r>
            <a:r>
              <a:rPr sz="1100" i="1" u="sng" spc="-2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which </a:t>
            </a:r>
            <a:r>
              <a:rPr sz="1100" i="1" u="sng" spc="-1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100" i="1" u="sng" spc="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first </a:t>
            </a:r>
            <a:r>
              <a:rPr sz="1100" i="1" u="sng" spc="-2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number </a:t>
            </a:r>
            <a:r>
              <a:rPr sz="1100" i="1" u="sng" spc="-4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100" i="1" u="sng" spc="-5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even</a:t>
            </a:r>
            <a:r>
              <a:rPr sz="1100" u="sng" spc="-55" dirty="0">
                <a:latin typeface="Tahoma" panose="020B0604030504040204"/>
                <a:cs typeface="Tahoma" panose="020B0604030504040204"/>
              </a:rPr>
              <a:t>, </a:t>
            </a:r>
            <a:r>
              <a:rPr sz="1100" u="sng" spc="-30" dirty="0">
                <a:latin typeface="Tahoma" panose="020B0604030504040204"/>
                <a:cs typeface="Tahoma" panose="020B0604030504040204"/>
              </a:rPr>
              <a:t>and </a:t>
            </a:r>
            <a:r>
              <a:rPr sz="1100" u="sng" spc="-25" dirty="0">
                <a:latin typeface="Tahoma" panose="020B0604030504040204"/>
                <a:cs typeface="Tahoma" panose="020B0604030504040204"/>
              </a:rPr>
              <a:t>add up </a:t>
            </a:r>
            <a:r>
              <a:rPr sz="1100" u="sng" spc="-30" dirty="0">
                <a:latin typeface="Tahoma" panose="020B0604030504040204"/>
                <a:cs typeface="Tahoma" panose="020B0604030504040204"/>
              </a:rPr>
              <a:t>whatever remains </a:t>
            </a:r>
            <a:r>
              <a:rPr sz="1100" u="sng" spc="-10" dirty="0">
                <a:latin typeface="Tahoma" panose="020B0604030504040204"/>
                <a:cs typeface="Tahoma" panose="020B0604030504040204"/>
              </a:rPr>
              <a:t>in </a:t>
            </a:r>
            <a:r>
              <a:rPr sz="1100" u="sng" spc="-20" dirty="0">
                <a:latin typeface="Tahoma" panose="020B0604030504040204"/>
                <a:cs typeface="Tahoma" panose="020B0604030504040204"/>
              </a:rPr>
              <a:t>the </a:t>
            </a:r>
            <a:r>
              <a:rPr sz="1100" u="sng" spc="-35" dirty="0">
                <a:latin typeface="Tahoma" panose="020B0604030504040204"/>
                <a:cs typeface="Tahoma" panose="020B0604030504040204"/>
              </a:rPr>
              <a:t>second  </a:t>
            </a:r>
            <a:r>
              <a:rPr sz="1100" u="sng" spc="-20" dirty="0">
                <a:latin typeface="Tahoma" panose="020B0604030504040204"/>
                <a:cs typeface="Tahoma" panose="020B0604030504040204"/>
              </a:rPr>
              <a:t>column.</a:t>
            </a:r>
            <a:endParaRPr sz="1100" u="sng" spc="-20" dirty="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01000"/>
              </a:lnSpc>
              <a:spcBef>
                <a:spcPts val="495"/>
              </a:spcBef>
            </a:pPr>
            <a:endParaRPr sz="1100" u="sng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" y="434975"/>
            <a:ext cx="4419498" cy="215444"/>
          </a:xfrm>
        </p:spPr>
        <p:txBody>
          <a:bodyPr/>
          <a:lstStyle/>
          <a:p>
            <a:r>
              <a:rPr lang="en-US" altLang="zh-CN" sz="1400" b="1" kern="1400" dirty="0"/>
              <a:t>Al Khwarizmi’s </a:t>
            </a:r>
            <a:r>
              <a:rPr lang="en-US" altLang="zh-CN" sz="1400" b="1" kern="1400" dirty="0" smtClean="0"/>
              <a:t>algorithm: Example</a:t>
            </a:r>
            <a:endParaRPr lang="zh-CN" altLang="en-US" sz="1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035050"/>
            <a:ext cx="23050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3587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Multiplication a la Franc¸ais</a:t>
            </a:r>
            <a:endParaRPr sz="1400" b="1" kern="1400" spc="0" dirty="0"/>
          </a:p>
        </p:txBody>
      </p:sp>
      <p:sp>
        <p:nvSpPr>
          <p:cNvPr id="3" name="object 3"/>
          <p:cNvSpPr txBox="1"/>
          <p:nvPr/>
        </p:nvSpPr>
        <p:spPr>
          <a:xfrm>
            <a:off x="487577" y="663575"/>
            <a:ext cx="3428365" cy="1097736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0490">
              <a:lnSpc>
                <a:spcPct val="100000"/>
              </a:lnSpc>
              <a:spcBef>
                <a:spcPts val="340"/>
              </a:spcBef>
            </a:pPr>
            <a:r>
              <a:rPr sz="1100" spc="70" dirty="0">
                <a:latin typeface="Times New Roman" panose="02020603050405020304"/>
                <a:cs typeface="Times New Roman" panose="02020603050405020304"/>
              </a:rPr>
              <a:t>multiply</a:t>
            </a:r>
            <a:r>
              <a:rPr sz="1100" spc="70" dirty="0">
                <a:latin typeface="Tahoma" panose="020B0604030504040204"/>
                <a:cs typeface="Tahoma" panose="020B0604030504040204"/>
              </a:rPr>
              <a:t>(</a:t>
            </a:r>
            <a:r>
              <a:rPr sz="1100" i="1" spc="70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70" dirty="0">
                <a:latin typeface="Verdana" panose="020B0604030504040204"/>
                <a:cs typeface="Verdana" panose="020B0604030504040204"/>
              </a:rPr>
              <a:t>,</a:t>
            </a:r>
            <a:r>
              <a:rPr sz="1100" i="1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y</a:t>
            </a:r>
            <a:r>
              <a:rPr sz="1100" i="1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10" dirty="0">
                <a:latin typeface="Tahoma" panose="020B0604030504040204"/>
                <a:cs typeface="Tahoma" panose="020B0604030504040204"/>
              </a:rPr>
              <a:t>)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10490">
              <a:lnSpc>
                <a:spcPct val="100000"/>
              </a:lnSpc>
              <a:spcBef>
                <a:spcPts val="10"/>
              </a:spcBef>
            </a:pPr>
            <a:r>
              <a:rPr sz="1100" spc="114" dirty="0">
                <a:latin typeface="Tahoma" panose="020B0604030504040204"/>
                <a:cs typeface="Tahoma" panose="020B0604030504040204"/>
              </a:rPr>
              <a:t>// </a:t>
            </a:r>
            <a:r>
              <a:rPr sz="1100" dirty="0">
                <a:latin typeface="Tahoma" panose="020B0604030504040204"/>
                <a:cs typeface="Tahoma" panose="020B0604030504040204"/>
              </a:rPr>
              <a:t>Two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n</a:t>
            </a:r>
            <a:r>
              <a:rPr sz="1100" spc="-5" dirty="0">
                <a:latin typeface="Tahoma" panose="020B0604030504040204"/>
                <a:cs typeface="Tahoma" panose="020B0604030504040204"/>
              </a:rPr>
              <a:t>-bit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integers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x 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and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y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,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where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y  </a:t>
            </a:r>
            <a:r>
              <a:rPr sz="1100" spc="190" dirty="0">
                <a:latin typeface="Arial Unicode MS"/>
                <a:cs typeface="Arial Unicode MS"/>
              </a:rPr>
              <a:t>≥</a:t>
            </a:r>
            <a:r>
              <a:rPr sz="1100" spc="-70" dirty="0">
                <a:latin typeface="Arial Unicode MS"/>
                <a:cs typeface="Arial Unicode MS"/>
              </a:rPr>
              <a:t>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0.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383540" indent="-188595">
              <a:lnSpc>
                <a:spcPct val="100000"/>
              </a:lnSpc>
              <a:spcBef>
                <a:spcPts val="310"/>
              </a:spcBef>
              <a:buClr>
                <a:srgbClr val="3333B2"/>
              </a:buClr>
              <a:buFont typeface="Tahoma" panose="020B0604030504040204"/>
              <a:buAutoNum type="arabicPeriod"/>
              <a:tabLst>
                <a:tab pos="384175" algn="l"/>
              </a:tabLst>
            </a:pPr>
            <a:r>
              <a:rPr sz="1100" b="1" spc="5" dirty="0">
                <a:latin typeface="Gill Sans MT" panose="020B0502020104020203"/>
                <a:cs typeface="Gill Sans MT" panose="020B0502020104020203"/>
              </a:rPr>
              <a:t>if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y  </a:t>
            </a:r>
            <a:r>
              <a:rPr sz="1100" spc="60" dirty="0">
                <a:latin typeface="Tahoma" panose="020B0604030504040204"/>
                <a:cs typeface="Tahoma" panose="020B0604030504040204"/>
              </a:rPr>
              <a:t>=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0 </a:t>
            </a:r>
            <a:r>
              <a:rPr sz="1100" b="1" spc="-25" dirty="0">
                <a:latin typeface="Gill Sans MT" panose="020B0502020104020203"/>
                <a:cs typeface="Gill Sans MT" panose="020B0502020104020203"/>
              </a:rPr>
              <a:t>then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return</a:t>
            </a:r>
            <a:r>
              <a:rPr sz="1100" spc="5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0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Font typeface="Tahoma" panose="020B0604030504040204"/>
              <a:buAutoNum type="arabicPeriod"/>
              <a:tabLst>
                <a:tab pos="384175" algn="l"/>
              </a:tabLst>
            </a:pPr>
            <a:r>
              <a:rPr sz="1100" i="1" spc="-55" dirty="0">
                <a:latin typeface="Arial" panose="020B0604020202020204"/>
                <a:cs typeface="Arial" panose="020B0604020202020204"/>
              </a:rPr>
              <a:t>z </a:t>
            </a:r>
            <a:r>
              <a:rPr sz="1100" spc="60" dirty="0">
                <a:latin typeface="Tahoma" panose="020B0604030504040204"/>
                <a:cs typeface="Tahoma" panose="020B0604030504040204"/>
              </a:rPr>
              <a:t>= </a:t>
            </a:r>
            <a:r>
              <a:rPr sz="1100" spc="70" dirty="0">
                <a:latin typeface="Times New Roman" panose="02020603050405020304"/>
                <a:cs typeface="Times New Roman" panose="02020603050405020304"/>
              </a:rPr>
              <a:t>multiply</a:t>
            </a:r>
            <a:r>
              <a:rPr sz="1100" spc="70" dirty="0">
                <a:latin typeface="Tahoma" panose="020B0604030504040204"/>
                <a:cs typeface="Tahoma" panose="020B0604030504040204"/>
              </a:rPr>
              <a:t>(</a:t>
            </a:r>
            <a:r>
              <a:rPr sz="1100" i="1" spc="70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70" dirty="0">
                <a:latin typeface="Verdana" panose="020B0604030504040204"/>
                <a:cs typeface="Verdana" panose="020B0604030504040204"/>
              </a:rPr>
              <a:t>,</a:t>
            </a:r>
            <a:r>
              <a:rPr sz="1100" i="1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spc="-30" dirty="0">
                <a:latin typeface="Arial Unicode MS"/>
                <a:cs typeface="Arial Unicode MS"/>
              </a:rPr>
              <a:t>l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y</a:t>
            </a:r>
            <a:r>
              <a:rPr sz="1100" i="1" spc="-30" dirty="0">
                <a:latin typeface="Verdana" panose="020B0604030504040204"/>
                <a:cs typeface="Verdana" panose="020B0604030504040204"/>
              </a:rPr>
              <a:t>/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2</a:t>
            </a:r>
            <a:r>
              <a:rPr sz="1100" spc="-30" dirty="0">
                <a:latin typeface="Arial Unicode MS"/>
                <a:cs typeface="Arial Unicode MS"/>
              </a:rPr>
              <a:t>」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)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Font typeface="Tahoma" panose="020B0604030504040204"/>
              <a:buAutoNum type="arabicPeriod"/>
              <a:tabLst>
                <a:tab pos="384175" algn="l"/>
              </a:tabLst>
            </a:pPr>
            <a:r>
              <a:rPr sz="1100" b="1" spc="5" dirty="0">
                <a:latin typeface="Gill Sans MT" panose="020B0502020104020203"/>
                <a:cs typeface="Gill Sans MT" panose="020B0502020104020203"/>
              </a:rPr>
              <a:t>if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y 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is </a:t>
            </a:r>
            <a:r>
              <a:rPr sz="1100" spc="-50" dirty="0">
                <a:latin typeface="Tahoma" panose="020B0604030504040204"/>
                <a:cs typeface="Tahoma" panose="020B0604030504040204"/>
              </a:rPr>
              <a:t>even </a:t>
            </a:r>
            <a:r>
              <a:rPr sz="1100" b="1" spc="-25" dirty="0">
                <a:latin typeface="Gill Sans MT" panose="020B0502020104020203"/>
                <a:cs typeface="Gill Sans MT" panose="020B0502020104020203"/>
              </a:rPr>
              <a:t>then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return </a:t>
            </a:r>
            <a:r>
              <a:rPr sz="1100" spc="-45" dirty="0" smtClean="0">
                <a:latin typeface="Tahoma" panose="020B0604030504040204"/>
                <a:cs typeface="Tahoma" panose="020B0604030504040204"/>
              </a:rPr>
              <a:t>2</a:t>
            </a:r>
            <a:r>
              <a:rPr sz="1100" i="1" spc="-45" dirty="0" smtClean="0">
                <a:latin typeface="Arial" panose="020B0604020202020204"/>
                <a:cs typeface="Arial" panose="020B0604020202020204"/>
              </a:rPr>
              <a:t>z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 marL="743585" indent="-548640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Font typeface="Tahoma" panose="020B0604030504040204"/>
              <a:buAutoNum type="arabicPeriod"/>
              <a:tabLst>
                <a:tab pos="744220" algn="l"/>
              </a:tabLst>
            </a:pPr>
            <a:r>
              <a:rPr sz="1100" b="1" spc="-25" dirty="0">
                <a:latin typeface="Gill Sans MT" panose="020B0502020104020203"/>
                <a:cs typeface="Gill Sans MT" panose="020B0502020104020203"/>
              </a:rPr>
              <a:t>else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return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x </a:t>
            </a:r>
            <a:r>
              <a:rPr sz="1100" spc="60" dirty="0">
                <a:latin typeface="Tahoma" panose="020B0604030504040204"/>
                <a:cs typeface="Tahoma" panose="020B0604030504040204"/>
              </a:rPr>
              <a:t>+</a:t>
            </a:r>
            <a:r>
              <a:rPr sz="1100" spc="3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2</a:t>
            </a:r>
            <a:r>
              <a:rPr sz="1100" i="1" spc="-45" dirty="0">
                <a:latin typeface="Arial" panose="020B0604020202020204"/>
                <a:cs typeface="Arial" panose="020B0604020202020204"/>
              </a:rPr>
              <a:t>z</a:t>
            </a:r>
            <a:endParaRPr sz="11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650" y="1882775"/>
            <a:ext cx="152400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35" dirty="0">
                <a:latin typeface="Gill Sans MT" panose="020B0502020104020203"/>
                <a:cs typeface="Gill Sans MT" panose="020B0502020104020203"/>
              </a:rPr>
              <a:t>Another</a:t>
            </a:r>
            <a:r>
              <a:rPr sz="1100" b="1" spc="-2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100" b="1" spc="-25" dirty="0">
                <a:latin typeface="Gill Sans MT" panose="020B0502020104020203"/>
                <a:cs typeface="Gill Sans MT" panose="020B0502020104020203"/>
              </a:rPr>
              <a:t>formulation:</a:t>
            </a:r>
            <a:endParaRPr sz="1100" dirty="0"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6616" y="2255227"/>
            <a:ext cx="364490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i="1" spc="-30" dirty="0">
                <a:latin typeface="Arial" panose="020B0604020202020204"/>
                <a:cs typeface="Arial" panose="020B0604020202020204"/>
              </a:rPr>
              <a:t>x </a:t>
            </a:r>
            <a:r>
              <a:rPr sz="900" spc="5" dirty="0">
                <a:latin typeface="Arial Unicode MS"/>
                <a:cs typeface="Arial Unicode MS"/>
              </a:rPr>
              <a:t>· </a:t>
            </a:r>
            <a:r>
              <a:rPr sz="900" i="1" spc="-30" dirty="0">
                <a:latin typeface="Arial" panose="020B0604020202020204"/>
                <a:cs typeface="Arial" panose="020B0604020202020204"/>
              </a:rPr>
              <a:t>y</a:t>
            </a:r>
            <a:r>
              <a:rPr sz="900" i="1" spc="25" dirty="0">
                <a:latin typeface="Arial" panose="020B0604020202020204"/>
                <a:cs typeface="Arial" panose="020B0604020202020204"/>
              </a:rPr>
              <a:t> </a:t>
            </a:r>
            <a:r>
              <a:rPr sz="900" spc="60" dirty="0">
                <a:latin typeface="Tahoma" panose="020B0604030504040204"/>
                <a:cs typeface="Tahoma" panose="020B0604030504040204"/>
              </a:rPr>
              <a:t>=</a:t>
            </a:r>
            <a:endParaRPr sz="9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7901" y="2176881"/>
            <a:ext cx="705485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5" dirty="0" smtClean="0">
                <a:latin typeface="Tahoma" panose="020B0604030504040204"/>
                <a:cs typeface="Tahoma" panose="020B0604030504040204"/>
              </a:rPr>
              <a:t>2(</a:t>
            </a:r>
            <a:r>
              <a:rPr sz="900" i="1" spc="-55" dirty="0" smtClean="0">
                <a:latin typeface="Arial" panose="020B0604020202020204"/>
                <a:cs typeface="Arial" panose="020B0604020202020204"/>
              </a:rPr>
              <a:t>x </a:t>
            </a:r>
            <a:r>
              <a:rPr sz="900" spc="5" dirty="0">
                <a:latin typeface="Arial Unicode MS"/>
                <a:cs typeface="Arial Unicode MS"/>
              </a:rPr>
              <a:t>·</a:t>
            </a:r>
            <a:r>
              <a:rPr sz="900" spc="-45" dirty="0">
                <a:latin typeface="Arial Unicode MS"/>
                <a:cs typeface="Arial Unicode MS"/>
              </a:rPr>
              <a:t> </a:t>
            </a:r>
            <a:r>
              <a:rPr sz="900" spc="-30" dirty="0">
                <a:latin typeface="Arial Unicode MS"/>
                <a:cs typeface="Arial Unicode MS"/>
              </a:rPr>
              <a:t>l</a:t>
            </a:r>
            <a:r>
              <a:rPr sz="900" i="1" spc="-30" dirty="0">
                <a:latin typeface="Arial" panose="020B0604020202020204"/>
                <a:cs typeface="Arial" panose="020B0604020202020204"/>
              </a:rPr>
              <a:t>y</a:t>
            </a:r>
            <a:r>
              <a:rPr sz="900" i="1" spc="-30" dirty="0">
                <a:latin typeface="Verdana" panose="020B0604030504040204"/>
                <a:cs typeface="Verdana" panose="020B0604030504040204"/>
              </a:rPr>
              <a:t>/</a:t>
            </a:r>
            <a:r>
              <a:rPr sz="900" spc="-30" dirty="0">
                <a:latin typeface="Tahoma" panose="020B0604030504040204"/>
                <a:cs typeface="Tahoma" panose="020B0604030504040204"/>
              </a:rPr>
              <a:t>2</a:t>
            </a:r>
            <a:r>
              <a:rPr sz="900" spc="-30" dirty="0">
                <a:latin typeface="Arial Unicode MS"/>
                <a:cs typeface="Arial Unicode MS"/>
              </a:rPr>
              <a:t>」</a:t>
            </a:r>
            <a:r>
              <a:rPr sz="900" spc="-30" dirty="0">
                <a:latin typeface="Tahoma" panose="020B0604030504040204"/>
                <a:cs typeface="Tahoma" panose="020B0604030504040204"/>
              </a:rPr>
              <a:t>)</a:t>
            </a:r>
            <a:endParaRPr sz="9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27606" y="2153797"/>
            <a:ext cx="74559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dirty="0">
                <a:latin typeface="Tahoma" panose="020B0604030504040204"/>
                <a:cs typeface="Tahoma" panose="020B0604030504040204"/>
              </a:rPr>
              <a:t>if </a:t>
            </a:r>
            <a:r>
              <a:rPr sz="1050" i="1" spc="-30" dirty="0">
                <a:latin typeface="Arial" panose="020B0604020202020204"/>
                <a:cs typeface="Arial" panose="020B0604020202020204"/>
              </a:rPr>
              <a:t>y  </a:t>
            </a:r>
            <a:r>
              <a:rPr sz="1050" spc="-20" dirty="0">
                <a:latin typeface="Tahoma" panose="020B0604030504040204"/>
                <a:cs typeface="Tahoma" panose="020B0604030504040204"/>
              </a:rPr>
              <a:t>is</a:t>
            </a:r>
            <a:r>
              <a:rPr sz="1050" spc="-55" dirty="0">
                <a:latin typeface="Tahoma" panose="020B0604030504040204"/>
                <a:cs typeface="Tahoma" panose="020B0604030504040204"/>
              </a:rPr>
              <a:t> </a:t>
            </a:r>
            <a:r>
              <a:rPr sz="1050" spc="-50" dirty="0">
                <a:latin typeface="Tahoma" panose="020B0604030504040204"/>
                <a:cs typeface="Tahoma" panose="020B0604030504040204"/>
              </a:rPr>
              <a:t>even</a:t>
            </a:r>
            <a:endParaRPr sz="105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2185" y="2343137"/>
            <a:ext cx="819150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i="1" spc="-30" dirty="0">
                <a:latin typeface="Arial" panose="020B0604020202020204"/>
                <a:cs typeface="Arial" panose="020B0604020202020204"/>
              </a:rPr>
              <a:t>x </a:t>
            </a:r>
            <a:r>
              <a:rPr sz="900" spc="60" dirty="0">
                <a:latin typeface="Tahoma" panose="020B0604030504040204"/>
                <a:cs typeface="Tahoma" panose="020B0604030504040204"/>
              </a:rPr>
              <a:t>+ </a:t>
            </a:r>
            <a:r>
              <a:rPr sz="900" spc="-15" dirty="0">
                <a:latin typeface="Tahoma" panose="020B0604030504040204"/>
                <a:cs typeface="Tahoma" panose="020B0604030504040204"/>
              </a:rPr>
              <a:t>2(</a:t>
            </a:r>
            <a:r>
              <a:rPr sz="900" i="1" spc="-15" dirty="0">
                <a:latin typeface="Arial" panose="020B0604020202020204"/>
                <a:cs typeface="Arial" panose="020B0604020202020204"/>
              </a:rPr>
              <a:t>x </a:t>
            </a:r>
            <a:r>
              <a:rPr sz="900" spc="5" dirty="0">
                <a:latin typeface="Arial Unicode MS"/>
                <a:cs typeface="Arial Unicode MS"/>
              </a:rPr>
              <a:t>· </a:t>
            </a:r>
            <a:r>
              <a:rPr sz="900" spc="70" dirty="0">
                <a:latin typeface="Arial Unicode MS"/>
                <a:cs typeface="Arial Unicode MS"/>
              </a:rPr>
              <a:t>l</a:t>
            </a:r>
            <a:r>
              <a:rPr sz="900" i="1" spc="70" dirty="0">
                <a:latin typeface="Arial" panose="020B0604020202020204"/>
                <a:cs typeface="Arial" panose="020B0604020202020204"/>
              </a:rPr>
              <a:t>y</a:t>
            </a:r>
            <a:r>
              <a:rPr sz="900" i="1" spc="70" dirty="0">
                <a:latin typeface="Verdana" panose="020B0604030504040204"/>
                <a:cs typeface="Verdana" panose="020B0604030504040204"/>
              </a:rPr>
              <a:t>/</a:t>
            </a:r>
            <a:r>
              <a:rPr sz="900" spc="70" dirty="0">
                <a:latin typeface="Tahoma" panose="020B0604030504040204"/>
                <a:cs typeface="Tahoma" panose="020B0604030504040204"/>
              </a:rPr>
              <a:t>2</a:t>
            </a:r>
            <a:r>
              <a:rPr sz="900" spc="-30" dirty="0">
                <a:latin typeface="Tahoma" panose="020B0604030504040204"/>
                <a:cs typeface="Tahoma" panose="020B0604030504040204"/>
              </a:rPr>
              <a:t> </a:t>
            </a:r>
            <a:r>
              <a:rPr sz="900" spc="10" dirty="0">
                <a:latin typeface="Tahoma" panose="020B0604030504040204"/>
                <a:cs typeface="Tahoma" panose="020B0604030504040204"/>
              </a:rPr>
              <a:t>)</a:t>
            </a:r>
            <a:endParaRPr sz="9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87929" y="2343137"/>
            <a:ext cx="1036321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6695" algn="l"/>
              </a:tabLst>
            </a:pPr>
            <a:r>
              <a:rPr sz="900" spc="-495" dirty="0">
                <a:latin typeface="Arial Unicode MS"/>
                <a:cs typeface="Arial Unicode MS"/>
              </a:rPr>
              <a:t>」	</a:t>
            </a:r>
            <a:r>
              <a:rPr sz="1100" dirty="0">
                <a:latin typeface="Tahoma" panose="020B0604030504040204"/>
                <a:cs typeface="Tahoma" panose="020B0604030504040204"/>
              </a:rPr>
              <a:t>if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y 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is</a:t>
            </a:r>
            <a:r>
              <a:rPr sz="1100" spc="-7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odd</a:t>
            </a:r>
            <a:r>
              <a:rPr sz="1100" i="1" spc="-30" dirty="0">
                <a:latin typeface="Verdana" panose="020B0604030504040204"/>
                <a:cs typeface="Verdana" panose="020B0604030504040204"/>
              </a:rPr>
              <a:t>.</a:t>
            </a:r>
            <a:endParaRPr sz="1100" dirty="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7850" y="1258771"/>
            <a:ext cx="353910" cy="15849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2127225"/>
            <a:ext cx="1512000" cy="431823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23" y="3587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Multiplication a la Franc¸ais  (cont’d)</a:t>
            </a:r>
            <a:endParaRPr sz="1400" b="1" kern="1400" spc="0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936040"/>
            <a:ext cx="4015156" cy="20387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30" dirty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Question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00" i="1" spc="-30" dirty="0">
                <a:latin typeface="Arial" panose="020B0604020202020204"/>
                <a:cs typeface="Arial" panose="020B0604020202020204"/>
              </a:rPr>
              <a:t>How </a:t>
            </a:r>
            <a:r>
              <a:rPr sz="1100" i="1" spc="-25" dirty="0">
                <a:latin typeface="Arial" panose="020B0604020202020204"/>
                <a:cs typeface="Arial" panose="020B0604020202020204"/>
              </a:rPr>
              <a:t>long </a:t>
            </a:r>
            <a:r>
              <a:rPr sz="1100" i="1" spc="-60" dirty="0">
                <a:latin typeface="Arial" panose="020B0604020202020204"/>
                <a:cs typeface="Arial" panose="020B0604020202020204"/>
              </a:rPr>
              <a:t>does  </a:t>
            </a:r>
            <a:r>
              <a:rPr sz="1100" i="1" spc="-15" dirty="0">
                <a:latin typeface="Arial" panose="020B0604020202020204"/>
                <a:cs typeface="Arial" panose="020B0604020202020204"/>
              </a:rPr>
              <a:t>the </a:t>
            </a:r>
            <a:r>
              <a:rPr sz="1100" i="1" spc="-10" dirty="0">
                <a:latin typeface="Arial" panose="020B0604020202020204"/>
                <a:cs typeface="Arial" panose="020B0604020202020204"/>
              </a:rPr>
              <a:t>algorithm</a:t>
            </a:r>
            <a:r>
              <a:rPr sz="1100" i="1" spc="185" dirty="0">
                <a:latin typeface="Arial" panose="020B0604020202020204"/>
                <a:cs typeface="Arial" panose="020B0604020202020204"/>
              </a:rPr>
              <a:t> </a:t>
            </a:r>
            <a:r>
              <a:rPr sz="1100" i="1" spc="-35" dirty="0">
                <a:latin typeface="Arial" panose="020B0604020202020204"/>
                <a:cs typeface="Arial" panose="020B0604020202020204"/>
              </a:rPr>
              <a:t>take?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1000"/>
              </a:lnSpc>
              <a:spcBef>
                <a:spcPts val="300"/>
              </a:spcBef>
            </a:pPr>
            <a:r>
              <a:rPr sz="1100" b="1" spc="-35" dirty="0">
                <a:latin typeface="Gill Sans MT" panose="020B0502020104020203"/>
                <a:cs typeface="Gill Sans MT" panose="020B0502020104020203"/>
              </a:rPr>
              <a:t>Answer: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It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must terminate after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n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recursive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calls,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because </a:t>
            </a:r>
            <a:r>
              <a:rPr sz="1100" dirty="0">
                <a:latin typeface="Tahoma" panose="020B0604030504040204"/>
                <a:cs typeface="Tahoma" panose="020B0604030504040204"/>
              </a:rPr>
              <a:t>at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each </a:t>
            </a:r>
            <a:r>
              <a:rPr sz="1100" spc="-5" dirty="0">
                <a:latin typeface="Tahoma" panose="020B0604030504040204"/>
                <a:cs typeface="Tahoma" panose="020B0604030504040204"/>
              </a:rPr>
              <a:t>call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y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is 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halved. </a:t>
            </a:r>
            <a:r>
              <a:rPr sz="1100" spc="5" dirty="0">
                <a:latin typeface="Tahoma" panose="020B0604030504040204"/>
                <a:cs typeface="Tahoma" panose="020B0604030504040204"/>
              </a:rPr>
              <a:t>And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each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recursive </a:t>
            </a:r>
            <a:r>
              <a:rPr sz="1100" spc="-5" dirty="0">
                <a:latin typeface="Tahoma" panose="020B0604030504040204"/>
                <a:cs typeface="Tahoma" panose="020B0604030504040204"/>
              </a:rPr>
              <a:t>call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requires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these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operations: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a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division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by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2 </a:t>
            </a:r>
            <a:r>
              <a:rPr sz="1100" spc="-5" dirty="0">
                <a:latin typeface="Tahoma" panose="020B0604030504040204"/>
                <a:cs typeface="Tahoma" panose="020B0604030504040204"/>
              </a:rPr>
              <a:t>(right 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shift);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a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test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for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odd/even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(looking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up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the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last bit);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a </a:t>
            </a:r>
            <a:r>
              <a:rPr sz="1100" spc="-5" dirty="0">
                <a:latin typeface="Tahoma" panose="020B0604030504040204"/>
                <a:cs typeface="Tahoma" panose="020B0604030504040204"/>
              </a:rPr>
              <a:t>multiplication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by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2 </a:t>
            </a:r>
            <a:r>
              <a:rPr sz="1100" spc="-5" dirty="0">
                <a:latin typeface="Tahoma" panose="020B0604030504040204"/>
                <a:cs typeface="Tahoma" panose="020B0604030504040204"/>
              </a:rPr>
              <a:t>(left 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shift);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and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possibly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one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addition,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a </a:t>
            </a:r>
            <a:r>
              <a:rPr sz="1100" dirty="0">
                <a:latin typeface="Tahoma" panose="020B0604030504040204"/>
                <a:cs typeface="Tahoma" panose="020B0604030504040204"/>
              </a:rPr>
              <a:t>total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of 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O</a:t>
            </a:r>
            <a:r>
              <a:rPr sz="1100" spc="15" dirty="0">
                <a:latin typeface="Tahoma" panose="020B0604030504040204"/>
                <a:cs typeface="Tahoma" panose="020B0604030504040204"/>
              </a:rPr>
              <a:t>(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n</a:t>
            </a:r>
            <a:r>
              <a:rPr sz="1100" spc="15" dirty="0">
                <a:latin typeface="Tahoma" panose="020B0604030504040204"/>
                <a:cs typeface="Tahoma" panose="020B0604030504040204"/>
              </a:rPr>
              <a:t>) </a:t>
            </a:r>
            <a:r>
              <a:rPr sz="1100" spc="5" dirty="0">
                <a:latin typeface="Tahoma" panose="020B0604030504040204"/>
                <a:cs typeface="Tahoma" panose="020B0604030504040204"/>
              </a:rPr>
              <a:t>bit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operations. </a:t>
            </a:r>
            <a:r>
              <a:rPr sz="1100" dirty="0">
                <a:latin typeface="Tahoma" panose="020B0604030504040204"/>
                <a:cs typeface="Tahoma" panose="020B0604030504040204"/>
              </a:rPr>
              <a:t>The total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time 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taken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is thus</a:t>
            </a:r>
            <a:r>
              <a:rPr sz="1100" spc="65" dirty="0">
                <a:latin typeface="Tahoma" panose="020B0604030504040204"/>
                <a:cs typeface="Tahoma" panose="020B0604030504040204"/>
              </a:rPr>
              <a:t> </a:t>
            </a:r>
            <a:r>
              <a:rPr sz="1100" i="1" spc="10" dirty="0">
                <a:latin typeface="Arial" panose="020B0604020202020204"/>
                <a:cs typeface="Arial" panose="020B0604020202020204"/>
              </a:rPr>
              <a:t>O</a:t>
            </a:r>
            <a:r>
              <a:rPr sz="1100" spc="10" dirty="0">
                <a:latin typeface="Tahoma" panose="020B0604030504040204"/>
                <a:cs typeface="Tahoma" panose="020B0604030504040204"/>
              </a:rPr>
              <a:t>(</a:t>
            </a:r>
            <a:r>
              <a:rPr sz="1100" i="1" spc="10" dirty="0">
                <a:latin typeface="Arial" panose="020B0604020202020204"/>
                <a:cs typeface="Arial" panose="020B0604020202020204"/>
              </a:rPr>
              <a:t>n</a:t>
            </a:r>
            <a:r>
              <a:rPr sz="1100" spc="15" baseline="37000" dirty="0">
                <a:latin typeface="Tahoma" panose="020B0604030504040204"/>
                <a:cs typeface="Tahoma" panose="020B0604030504040204"/>
              </a:rPr>
              <a:t>2</a:t>
            </a:r>
            <a:r>
              <a:rPr sz="1100" spc="10" dirty="0">
                <a:latin typeface="Tahoma" panose="020B0604030504040204"/>
                <a:cs typeface="Tahoma" panose="020B0604030504040204"/>
              </a:rPr>
              <a:t>).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100" spc="-30" dirty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Question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00" i="1" spc="-55" dirty="0">
                <a:latin typeface="Arial" panose="020B0604020202020204"/>
                <a:cs typeface="Arial" panose="020B0604020202020204"/>
              </a:rPr>
              <a:t>Can </a:t>
            </a:r>
            <a:r>
              <a:rPr sz="1100" i="1" spc="-75" dirty="0">
                <a:latin typeface="Arial" panose="020B0604020202020204"/>
                <a:cs typeface="Arial" panose="020B0604020202020204"/>
              </a:rPr>
              <a:t>we  </a:t>
            </a:r>
            <a:r>
              <a:rPr sz="1100" i="1" spc="-35" dirty="0">
                <a:latin typeface="Arial" panose="020B0604020202020204"/>
                <a:cs typeface="Arial" panose="020B0604020202020204"/>
              </a:rPr>
              <a:t>do</a:t>
            </a:r>
            <a:r>
              <a:rPr sz="1100" i="1" spc="40" dirty="0">
                <a:latin typeface="Arial" panose="020B0604020202020204"/>
                <a:cs typeface="Arial" panose="020B0604020202020204"/>
              </a:rPr>
              <a:t> </a:t>
            </a:r>
            <a:r>
              <a:rPr sz="1100" i="1" spc="-10" dirty="0">
                <a:latin typeface="Arial" panose="020B0604020202020204"/>
                <a:cs typeface="Arial" panose="020B0604020202020204"/>
              </a:rPr>
              <a:t>better?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100" b="1" spc="-35" dirty="0">
                <a:latin typeface="Gill Sans MT" panose="020B0502020104020203"/>
                <a:cs typeface="Gill Sans MT" panose="020B0502020104020203"/>
              </a:rPr>
              <a:t>Answer:</a:t>
            </a:r>
            <a:r>
              <a:rPr sz="1100" b="1" spc="85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Yes.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4349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Division</a:t>
            </a:r>
            <a:endParaRPr sz="1400" b="1" kern="1400" spc="0" dirty="0"/>
          </a:p>
        </p:txBody>
      </p:sp>
      <p:sp>
        <p:nvSpPr>
          <p:cNvPr id="3" name="object 3"/>
          <p:cNvSpPr txBox="1"/>
          <p:nvPr/>
        </p:nvSpPr>
        <p:spPr>
          <a:xfrm>
            <a:off x="589965" y="1026566"/>
            <a:ext cx="3428365" cy="1192891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0490">
              <a:lnSpc>
                <a:spcPct val="100000"/>
              </a:lnSpc>
              <a:spcBef>
                <a:spcPts val="340"/>
              </a:spcBef>
            </a:pPr>
            <a:r>
              <a:rPr sz="900" spc="50" dirty="0">
                <a:latin typeface="Times New Roman" panose="02020603050405020304"/>
                <a:cs typeface="Times New Roman" panose="02020603050405020304"/>
              </a:rPr>
              <a:t>divide</a:t>
            </a:r>
            <a:r>
              <a:rPr sz="900" spc="50" dirty="0">
                <a:latin typeface="Tahoma" panose="020B0604030504040204"/>
                <a:cs typeface="Tahoma" panose="020B0604030504040204"/>
              </a:rPr>
              <a:t>(</a:t>
            </a:r>
            <a:r>
              <a:rPr sz="900" i="1" spc="50" dirty="0">
                <a:latin typeface="Arial" panose="020B0604020202020204"/>
                <a:cs typeface="Arial" panose="020B0604020202020204"/>
              </a:rPr>
              <a:t>x</a:t>
            </a:r>
            <a:r>
              <a:rPr sz="900" i="1" spc="50" dirty="0">
                <a:latin typeface="Verdana" panose="020B0604030504040204"/>
                <a:cs typeface="Verdana" panose="020B0604030504040204"/>
              </a:rPr>
              <a:t>,</a:t>
            </a:r>
            <a:r>
              <a:rPr sz="900" i="1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900" i="1" spc="-30" dirty="0">
                <a:latin typeface="Arial" panose="020B0604020202020204"/>
                <a:cs typeface="Arial" panose="020B0604020202020204"/>
              </a:rPr>
              <a:t>y</a:t>
            </a:r>
            <a:r>
              <a:rPr sz="900" i="1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900" spc="10" dirty="0">
                <a:latin typeface="Tahoma" panose="020B0604030504040204"/>
                <a:cs typeface="Tahoma" panose="020B0604030504040204"/>
              </a:rPr>
              <a:t>)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110490">
              <a:lnSpc>
                <a:spcPct val="100000"/>
              </a:lnSpc>
              <a:spcBef>
                <a:spcPts val="10"/>
              </a:spcBef>
            </a:pPr>
            <a:r>
              <a:rPr sz="900" spc="114" dirty="0">
                <a:latin typeface="Tahoma" panose="020B0604030504040204"/>
                <a:cs typeface="Tahoma" panose="020B0604030504040204"/>
              </a:rPr>
              <a:t>// </a:t>
            </a:r>
            <a:r>
              <a:rPr sz="900" dirty="0">
                <a:latin typeface="Tahoma" panose="020B0604030504040204"/>
                <a:cs typeface="Tahoma" panose="020B0604030504040204"/>
              </a:rPr>
              <a:t>Two </a:t>
            </a:r>
            <a:r>
              <a:rPr sz="900" i="1" spc="-5" dirty="0">
                <a:latin typeface="Arial" panose="020B0604020202020204"/>
                <a:cs typeface="Arial" panose="020B0604020202020204"/>
              </a:rPr>
              <a:t>n</a:t>
            </a:r>
            <a:r>
              <a:rPr sz="900" spc="-5" dirty="0">
                <a:latin typeface="Tahoma" panose="020B0604030504040204"/>
                <a:cs typeface="Tahoma" panose="020B0604030504040204"/>
              </a:rPr>
              <a:t>-bit </a:t>
            </a:r>
            <a:r>
              <a:rPr sz="900" spc="-30" dirty="0">
                <a:latin typeface="Tahoma" panose="020B0604030504040204"/>
                <a:cs typeface="Tahoma" panose="020B0604030504040204"/>
              </a:rPr>
              <a:t>integers </a:t>
            </a:r>
            <a:r>
              <a:rPr sz="900" i="1" spc="-30" dirty="0">
                <a:latin typeface="Arial" panose="020B0604020202020204"/>
                <a:cs typeface="Arial" panose="020B0604020202020204"/>
              </a:rPr>
              <a:t>x  </a:t>
            </a:r>
            <a:r>
              <a:rPr sz="900" spc="-30" dirty="0">
                <a:latin typeface="Tahoma" panose="020B0604030504040204"/>
                <a:cs typeface="Tahoma" panose="020B0604030504040204"/>
              </a:rPr>
              <a:t>and </a:t>
            </a:r>
            <a:r>
              <a:rPr sz="900" i="1" spc="-30" dirty="0">
                <a:latin typeface="Arial" panose="020B0604020202020204"/>
                <a:cs typeface="Arial" panose="020B0604020202020204"/>
              </a:rPr>
              <a:t>y </a:t>
            </a:r>
            <a:r>
              <a:rPr sz="900" spc="-20" dirty="0">
                <a:latin typeface="Tahoma" panose="020B0604030504040204"/>
                <a:cs typeface="Tahoma" panose="020B0604030504040204"/>
              </a:rPr>
              <a:t>, </a:t>
            </a:r>
            <a:r>
              <a:rPr sz="900" spc="-45" dirty="0">
                <a:latin typeface="Tahoma" panose="020B0604030504040204"/>
                <a:cs typeface="Tahoma" panose="020B0604030504040204"/>
              </a:rPr>
              <a:t>where </a:t>
            </a:r>
            <a:r>
              <a:rPr sz="900" i="1" spc="-30" dirty="0">
                <a:latin typeface="Arial" panose="020B0604020202020204"/>
                <a:cs typeface="Arial" panose="020B0604020202020204"/>
              </a:rPr>
              <a:t>y  </a:t>
            </a:r>
            <a:r>
              <a:rPr sz="900" spc="190" dirty="0">
                <a:latin typeface="Arial Unicode MS"/>
                <a:cs typeface="Arial Unicode MS"/>
              </a:rPr>
              <a:t>≥</a:t>
            </a:r>
            <a:r>
              <a:rPr sz="900" spc="-70" dirty="0">
                <a:latin typeface="Arial Unicode MS"/>
                <a:cs typeface="Arial Unicode MS"/>
              </a:rPr>
              <a:t> </a:t>
            </a:r>
            <a:r>
              <a:rPr sz="900" spc="-25" dirty="0">
                <a:latin typeface="Tahoma" panose="020B0604030504040204"/>
                <a:cs typeface="Tahoma" panose="020B0604030504040204"/>
              </a:rPr>
              <a:t>1.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194945">
              <a:lnSpc>
                <a:spcPct val="100000"/>
              </a:lnSpc>
              <a:spcBef>
                <a:spcPts val="310"/>
              </a:spcBef>
              <a:buClr>
                <a:srgbClr val="3333B2"/>
              </a:buClr>
              <a:buFont typeface="Tahoma" panose="020B0604030504040204"/>
              <a:buAutoNum type="arabicPeriod"/>
              <a:tabLst>
                <a:tab pos="384175" algn="l"/>
              </a:tabLst>
            </a:pPr>
            <a:r>
              <a:rPr sz="900" b="1" spc="5" dirty="0">
                <a:latin typeface="Gill Sans MT" panose="020B0502020104020203"/>
                <a:cs typeface="Gill Sans MT" panose="020B0502020104020203"/>
              </a:rPr>
              <a:t>if</a:t>
            </a:r>
            <a:r>
              <a:rPr sz="900" b="1" spc="11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900" i="1" spc="-30" dirty="0">
                <a:latin typeface="Arial" panose="020B0604020202020204"/>
                <a:cs typeface="Arial" panose="020B0604020202020204"/>
              </a:rPr>
              <a:t>x</a:t>
            </a:r>
            <a:r>
              <a:rPr sz="900" i="1" spc="80" dirty="0">
                <a:latin typeface="Arial" panose="020B0604020202020204"/>
                <a:cs typeface="Arial" panose="020B0604020202020204"/>
              </a:rPr>
              <a:t> </a:t>
            </a:r>
            <a:r>
              <a:rPr sz="900" spc="60" dirty="0">
                <a:latin typeface="Tahoma" panose="020B0604030504040204"/>
                <a:cs typeface="Tahoma" panose="020B0604030504040204"/>
              </a:rPr>
              <a:t>=</a:t>
            </a:r>
            <a:r>
              <a:rPr sz="900" spc="-35" dirty="0">
                <a:latin typeface="Tahoma" panose="020B0604030504040204"/>
                <a:cs typeface="Tahoma" panose="020B0604030504040204"/>
              </a:rPr>
              <a:t> 0</a:t>
            </a:r>
            <a:r>
              <a:rPr sz="9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900" b="1" spc="-25" dirty="0">
                <a:latin typeface="Gill Sans MT" panose="020B0502020104020203"/>
                <a:cs typeface="Gill Sans MT" panose="020B0502020104020203"/>
              </a:rPr>
              <a:t>then</a:t>
            </a:r>
            <a:r>
              <a:rPr sz="900" b="1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900" spc="-20" dirty="0">
                <a:latin typeface="Tahoma" panose="020B0604030504040204"/>
                <a:cs typeface="Tahoma" panose="020B0604030504040204"/>
              </a:rPr>
              <a:t>return</a:t>
            </a:r>
            <a:r>
              <a:rPr sz="9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900" spc="-20" dirty="0">
                <a:latin typeface="Tahoma" panose="020B0604030504040204"/>
                <a:cs typeface="Tahoma" panose="020B0604030504040204"/>
              </a:rPr>
              <a:t>(</a:t>
            </a:r>
            <a:r>
              <a:rPr sz="900" i="1" spc="-20" dirty="0">
                <a:latin typeface="Arial" panose="020B0604020202020204"/>
                <a:cs typeface="Arial" panose="020B0604020202020204"/>
              </a:rPr>
              <a:t>q</a:t>
            </a:r>
            <a:r>
              <a:rPr sz="900" i="1" spc="-20" dirty="0">
                <a:latin typeface="Verdana" panose="020B0604030504040204"/>
                <a:cs typeface="Verdana" panose="020B0604030504040204"/>
              </a:rPr>
              <a:t>,</a:t>
            </a:r>
            <a:r>
              <a:rPr sz="900" i="1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900" i="1" spc="15" dirty="0">
                <a:latin typeface="Arial" panose="020B0604020202020204"/>
                <a:cs typeface="Arial" panose="020B0604020202020204"/>
              </a:rPr>
              <a:t>r</a:t>
            </a:r>
            <a:r>
              <a:rPr sz="900" i="1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900" spc="10" dirty="0">
                <a:latin typeface="Tahoma" panose="020B0604030504040204"/>
                <a:cs typeface="Tahoma" panose="020B0604030504040204"/>
              </a:rPr>
              <a:t>)</a:t>
            </a:r>
            <a:r>
              <a:rPr sz="900" spc="-30" dirty="0">
                <a:latin typeface="Tahoma" panose="020B0604030504040204"/>
                <a:cs typeface="Tahoma" panose="020B0604030504040204"/>
              </a:rPr>
              <a:t> </a:t>
            </a:r>
            <a:r>
              <a:rPr sz="900" spc="60" dirty="0">
                <a:latin typeface="Tahoma" panose="020B0604030504040204"/>
                <a:cs typeface="Tahoma" panose="020B0604030504040204"/>
              </a:rPr>
              <a:t>=</a:t>
            </a:r>
            <a:r>
              <a:rPr sz="900" spc="-30" dirty="0">
                <a:latin typeface="Tahoma" panose="020B0604030504040204"/>
                <a:cs typeface="Tahoma" panose="020B0604030504040204"/>
              </a:rPr>
              <a:t> (0</a:t>
            </a:r>
            <a:r>
              <a:rPr sz="900" i="1" spc="-30" dirty="0">
                <a:latin typeface="Verdana" panose="020B0604030504040204"/>
                <a:cs typeface="Verdana" panose="020B0604030504040204"/>
              </a:rPr>
              <a:t>,</a:t>
            </a:r>
            <a:r>
              <a:rPr sz="900" i="1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900" spc="-10" dirty="0">
                <a:latin typeface="Tahoma" panose="020B0604030504040204"/>
                <a:cs typeface="Tahoma" panose="020B0604030504040204"/>
              </a:rPr>
              <a:t>0)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194945" marR="1755775">
              <a:lnSpc>
                <a:spcPct val="101000"/>
              </a:lnSpc>
              <a:buClr>
                <a:srgbClr val="3333B2"/>
              </a:buClr>
              <a:buAutoNum type="arabicPeriod"/>
              <a:tabLst>
                <a:tab pos="384175" algn="l"/>
              </a:tabLst>
            </a:pPr>
            <a:r>
              <a:rPr sz="900" spc="-20" dirty="0">
                <a:latin typeface="Tahoma" panose="020B0604030504040204"/>
                <a:cs typeface="Tahoma" panose="020B0604030504040204"/>
              </a:rPr>
              <a:t>(</a:t>
            </a:r>
            <a:r>
              <a:rPr sz="900" i="1" spc="-20" dirty="0">
                <a:latin typeface="Arial" panose="020B0604020202020204"/>
                <a:cs typeface="Arial" panose="020B0604020202020204"/>
              </a:rPr>
              <a:t>q</a:t>
            </a:r>
            <a:r>
              <a:rPr sz="900" i="1" spc="-20" dirty="0">
                <a:latin typeface="Verdana" panose="020B0604030504040204"/>
                <a:cs typeface="Verdana" panose="020B0604030504040204"/>
              </a:rPr>
              <a:t>,</a:t>
            </a:r>
            <a:r>
              <a:rPr sz="900" i="1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900" i="1" spc="15" dirty="0">
                <a:latin typeface="Arial" panose="020B0604020202020204"/>
                <a:cs typeface="Arial" panose="020B0604020202020204"/>
              </a:rPr>
              <a:t>r</a:t>
            </a:r>
            <a:r>
              <a:rPr sz="900" i="1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900" spc="10" dirty="0">
                <a:latin typeface="Tahoma" panose="020B0604030504040204"/>
                <a:cs typeface="Tahoma" panose="020B0604030504040204"/>
              </a:rPr>
              <a:t>)</a:t>
            </a:r>
            <a:r>
              <a:rPr sz="9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900" spc="60" dirty="0">
                <a:latin typeface="Tahoma" panose="020B0604030504040204"/>
                <a:cs typeface="Tahoma" panose="020B0604030504040204"/>
              </a:rPr>
              <a:t>=</a:t>
            </a:r>
            <a:r>
              <a:rPr sz="9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900" spc="20" dirty="0">
                <a:latin typeface="Times New Roman" panose="02020603050405020304"/>
                <a:cs typeface="Times New Roman" panose="02020603050405020304"/>
              </a:rPr>
              <a:t>divide</a:t>
            </a:r>
            <a:r>
              <a:rPr sz="900" spc="20" dirty="0">
                <a:latin typeface="Tahoma" panose="020B0604030504040204"/>
                <a:cs typeface="Tahoma" panose="020B0604030504040204"/>
              </a:rPr>
              <a:t>(</a:t>
            </a:r>
            <a:r>
              <a:rPr sz="900" spc="20" dirty="0">
                <a:latin typeface="Arial Unicode MS"/>
                <a:cs typeface="Arial Unicode MS"/>
              </a:rPr>
              <a:t>l</a:t>
            </a:r>
            <a:r>
              <a:rPr sz="900" i="1" spc="20" dirty="0">
                <a:latin typeface="Arial" panose="020B0604020202020204"/>
                <a:cs typeface="Arial" panose="020B0604020202020204"/>
              </a:rPr>
              <a:t>x</a:t>
            </a:r>
            <a:r>
              <a:rPr sz="900" i="1" spc="20" dirty="0">
                <a:latin typeface="Verdana" panose="020B0604030504040204"/>
                <a:cs typeface="Verdana" panose="020B0604030504040204"/>
              </a:rPr>
              <a:t>/</a:t>
            </a:r>
            <a:r>
              <a:rPr sz="900" spc="20" dirty="0">
                <a:latin typeface="Tahoma" panose="020B0604030504040204"/>
                <a:cs typeface="Tahoma" panose="020B0604030504040204"/>
              </a:rPr>
              <a:t>2</a:t>
            </a:r>
            <a:r>
              <a:rPr sz="900" spc="20" dirty="0">
                <a:latin typeface="Arial Unicode MS"/>
                <a:cs typeface="Arial Unicode MS"/>
              </a:rPr>
              <a:t>」</a:t>
            </a:r>
            <a:r>
              <a:rPr sz="900" spc="-110" dirty="0">
                <a:latin typeface="Arial Unicode MS"/>
                <a:cs typeface="Arial Unicode MS"/>
              </a:rPr>
              <a:t> </a:t>
            </a:r>
            <a:r>
              <a:rPr sz="900" i="1" spc="-75" dirty="0">
                <a:latin typeface="Verdana" panose="020B0604030504040204"/>
                <a:cs typeface="Verdana" panose="020B0604030504040204"/>
              </a:rPr>
              <a:t>,</a:t>
            </a:r>
            <a:r>
              <a:rPr sz="900" i="1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900" i="1" spc="-30" dirty="0">
                <a:latin typeface="Arial" panose="020B0604020202020204"/>
                <a:cs typeface="Arial" panose="020B0604020202020204"/>
              </a:rPr>
              <a:t>y</a:t>
            </a:r>
            <a:r>
              <a:rPr sz="900" i="1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900" spc="10" dirty="0">
                <a:latin typeface="Tahoma" panose="020B0604030504040204"/>
                <a:cs typeface="Tahoma" panose="020B0604030504040204"/>
              </a:rPr>
              <a:t>)  </a:t>
            </a:r>
            <a:r>
              <a:rPr sz="900" spc="-25" dirty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3.  </a:t>
            </a:r>
            <a:r>
              <a:rPr sz="900" i="1" spc="-30" dirty="0">
                <a:latin typeface="Arial" panose="020B0604020202020204"/>
                <a:cs typeface="Arial" panose="020B0604020202020204"/>
              </a:rPr>
              <a:t>q </a:t>
            </a:r>
            <a:r>
              <a:rPr sz="900" spc="60" dirty="0">
                <a:latin typeface="Tahoma" panose="020B0604030504040204"/>
                <a:cs typeface="Tahoma" panose="020B0604030504040204"/>
              </a:rPr>
              <a:t>= </a:t>
            </a:r>
            <a:r>
              <a:rPr sz="900" spc="-35" dirty="0">
                <a:latin typeface="Tahoma" panose="020B0604030504040204"/>
                <a:cs typeface="Tahoma" panose="020B0604030504040204"/>
              </a:rPr>
              <a:t>2 </a:t>
            </a:r>
            <a:r>
              <a:rPr sz="900" spc="5" dirty="0">
                <a:latin typeface="Arial Unicode MS"/>
                <a:cs typeface="Arial Unicode MS"/>
              </a:rPr>
              <a:t>· </a:t>
            </a:r>
            <a:r>
              <a:rPr sz="900" i="1" spc="-5" dirty="0">
                <a:latin typeface="Arial" panose="020B0604020202020204"/>
                <a:cs typeface="Arial" panose="020B0604020202020204"/>
              </a:rPr>
              <a:t>q</a:t>
            </a:r>
            <a:r>
              <a:rPr sz="900" spc="-5" dirty="0">
                <a:latin typeface="Tahoma" panose="020B0604030504040204"/>
                <a:cs typeface="Tahoma" panose="020B0604030504040204"/>
              </a:rPr>
              <a:t>, </a:t>
            </a:r>
            <a:r>
              <a:rPr sz="900" i="1" spc="15" dirty="0">
                <a:latin typeface="Arial" panose="020B0604020202020204"/>
                <a:cs typeface="Arial" panose="020B0604020202020204"/>
              </a:rPr>
              <a:t>r </a:t>
            </a:r>
            <a:r>
              <a:rPr sz="900" spc="60" dirty="0">
                <a:latin typeface="Tahoma" panose="020B0604030504040204"/>
                <a:cs typeface="Tahoma" panose="020B0604030504040204"/>
              </a:rPr>
              <a:t>= </a:t>
            </a:r>
            <a:r>
              <a:rPr sz="900" spc="-35" dirty="0">
                <a:latin typeface="Tahoma" panose="020B0604030504040204"/>
                <a:cs typeface="Tahoma" panose="020B0604030504040204"/>
              </a:rPr>
              <a:t>2 </a:t>
            </a:r>
            <a:r>
              <a:rPr sz="900" spc="5" dirty="0">
                <a:latin typeface="Arial Unicode MS"/>
                <a:cs typeface="Arial Unicode MS"/>
              </a:rPr>
              <a:t>·</a:t>
            </a:r>
            <a:r>
              <a:rPr sz="900" spc="-10" dirty="0">
                <a:latin typeface="Arial Unicode MS"/>
                <a:cs typeface="Arial Unicode MS"/>
              </a:rPr>
              <a:t> </a:t>
            </a:r>
            <a:r>
              <a:rPr sz="900" i="1" spc="15" dirty="0">
                <a:latin typeface="Arial" panose="020B0604020202020204"/>
                <a:cs typeface="Arial" panose="020B0604020202020204"/>
              </a:rPr>
              <a:t>r</a:t>
            </a:r>
            <a:endParaRPr sz="900" dirty="0">
              <a:latin typeface="Arial" panose="020B0604020202020204"/>
              <a:cs typeface="Arial" panose="020B0604020202020204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Font typeface="Tahoma" panose="020B0604030504040204"/>
              <a:buAutoNum type="arabicPeriod" startAt="4"/>
              <a:tabLst>
                <a:tab pos="384175" algn="l"/>
              </a:tabLst>
            </a:pPr>
            <a:r>
              <a:rPr sz="900" b="1" spc="5" dirty="0">
                <a:latin typeface="Gill Sans MT" panose="020B0502020104020203"/>
                <a:cs typeface="Gill Sans MT" panose="020B0502020104020203"/>
              </a:rPr>
              <a:t>if </a:t>
            </a:r>
            <a:r>
              <a:rPr sz="900" i="1" spc="-30" dirty="0">
                <a:latin typeface="Arial" panose="020B0604020202020204"/>
                <a:cs typeface="Arial" panose="020B0604020202020204"/>
              </a:rPr>
              <a:t>x  </a:t>
            </a:r>
            <a:r>
              <a:rPr sz="900" spc="-20" dirty="0">
                <a:latin typeface="Tahoma" panose="020B0604030504040204"/>
                <a:cs typeface="Tahoma" panose="020B0604030504040204"/>
              </a:rPr>
              <a:t>is odd </a:t>
            </a:r>
            <a:r>
              <a:rPr sz="900" b="1" spc="-25" dirty="0">
                <a:latin typeface="Gill Sans MT" panose="020B0502020104020203"/>
                <a:cs typeface="Gill Sans MT" panose="020B0502020104020203"/>
              </a:rPr>
              <a:t>then </a:t>
            </a:r>
            <a:r>
              <a:rPr sz="900" i="1" spc="15" dirty="0">
                <a:latin typeface="Arial" panose="020B0604020202020204"/>
                <a:cs typeface="Arial" panose="020B0604020202020204"/>
              </a:rPr>
              <a:t>r </a:t>
            </a:r>
            <a:r>
              <a:rPr sz="900" spc="60" dirty="0">
                <a:latin typeface="Tahoma" panose="020B0604030504040204"/>
                <a:cs typeface="Tahoma" panose="020B0604030504040204"/>
              </a:rPr>
              <a:t>= </a:t>
            </a:r>
            <a:r>
              <a:rPr sz="900" i="1" spc="15" dirty="0">
                <a:latin typeface="Arial" panose="020B0604020202020204"/>
                <a:cs typeface="Arial" panose="020B0604020202020204"/>
              </a:rPr>
              <a:t>r </a:t>
            </a:r>
            <a:r>
              <a:rPr sz="900" spc="60" dirty="0">
                <a:latin typeface="Tahoma" panose="020B0604030504040204"/>
                <a:cs typeface="Tahoma" panose="020B0604030504040204"/>
              </a:rPr>
              <a:t>+</a:t>
            </a:r>
            <a:r>
              <a:rPr sz="900" spc="135" dirty="0">
                <a:latin typeface="Tahoma" panose="020B0604030504040204"/>
                <a:cs typeface="Tahoma" panose="020B0604030504040204"/>
              </a:rPr>
              <a:t> </a:t>
            </a:r>
            <a:r>
              <a:rPr sz="900" spc="-35" dirty="0">
                <a:latin typeface="Tahoma" panose="020B0604030504040204"/>
                <a:cs typeface="Tahoma" panose="020B0604030504040204"/>
              </a:rPr>
              <a:t>1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Font typeface="Tahoma" panose="020B0604030504040204"/>
              <a:buAutoNum type="arabicPeriod" startAt="4"/>
              <a:tabLst>
                <a:tab pos="384175" algn="l"/>
              </a:tabLst>
            </a:pPr>
            <a:r>
              <a:rPr sz="900" b="1" spc="5" dirty="0">
                <a:latin typeface="Gill Sans MT" panose="020B0502020104020203"/>
                <a:cs typeface="Gill Sans MT" panose="020B0502020104020203"/>
              </a:rPr>
              <a:t>if </a:t>
            </a:r>
            <a:r>
              <a:rPr sz="900" i="1" spc="15" dirty="0">
                <a:latin typeface="Arial" panose="020B0604020202020204"/>
                <a:cs typeface="Arial" panose="020B0604020202020204"/>
              </a:rPr>
              <a:t>r </a:t>
            </a:r>
            <a:r>
              <a:rPr sz="900" spc="190" dirty="0">
                <a:latin typeface="Arial Unicode MS"/>
                <a:cs typeface="Arial Unicode MS"/>
              </a:rPr>
              <a:t>≥ </a:t>
            </a:r>
            <a:r>
              <a:rPr sz="900" i="1" spc="-30" dirty="0">
                <a:latin typeface="Arial" panose="020B0604020202020204"/>
                <a:cs typeface="Arial" panose="020B0604020202020204"/>
              </a:rPr>
              <a:t>y </a:t>
            </a:r>
            <a:r>
              <a:rPr sz="900" b="1" spc="-25" dirty="0">
                <a:latin typeface="Gill Sans MT" panose="020B0502020104020203"/>
                <a:cs typeface="Gill Sans MT" panose="020B0502020104020203"/>
              </a:rPr>
              <a:t>then </a:t>
            </a:r>
            <a:r>
              <a:rPr sz="900" i="1" spc="15" dirty="0">
                <a:latin typeface="Arial" panose="020B0604020202020204"/>
                <a:cs typeface="Arial" panose="020B0604020202020204"/>
              </a:rPr>
              <a:t>r </a:t>
            </a:r>
            <a:r>
              <a:rPr sz="900" spc="60" dirty="0">
                <a:latin typeface="Tahoma" panose="020B0604030504040204"/>
                <a:cs typeface="Tahoma" panose="020B0604030504040204"/>
              </a:rPr>
              <a:t>= </a:t>
            </a:r>
            <a:r>
              <a:rPr sz="900" i="1" spc="15" dirty="0">
                <a:latin typeface="Arial" panose="020B0604020202020204"/>
                <a:cs typeface="Arial" panose="020B0604020202020204"/>
              </a:rPr>
              <a:t>r </a:t>
            </a:r>
            <a:r>
              <a:rPr sz="900" spc="190" dirty="0">
                <a:latin typeface="Arial Unicode MS"/>
                <a:cs typeface="Arial Unicode MS"/>
              </a:rPr>
              <a:t>− </a:t>
            </a:r>
            <a:r>
              <a:rPr sz="900" i="1" spc="-30" dirty="0">
                <a:latin typeface="Arial" panose="020B0604020202020204"/>
                <a:cs typeface="Arial" panose="020B0604020202020204"/>
              </a:rPr>
              <a:t>y </a:t>
            </a:r>
            <a:r>
              <a:rPr sz="900" spc="-20" dirty="0">
                <a:latin typeface="Tahoma" panose="020B0604030504040204"/>
                <a:cs typeface="Tahoma" panose="020B0604030504040204"/>
              </a:rPr>
              <a:t>, </a:t>
            </a:r>
            <a:r>
              <a:rPr sz="900" i="1" spc="-30" dirty="0">
                <a:latin typeface="Arial" panose="020B0604020202020204"/>
                <a:cs typeface="Arial" panose="020B0604020202020204"/>
              </a:rPr>
              <a:t>q </a:t>
            </a:r>
            <a:r>
              <a:rPr sz="900" spc="60" dirty="0">
                <a:latin typeface="Tahoma" panose="020B0604030504040204"/>
                <a:cs typeface="Tahoma" panose="020B0604030504040204"/>
              </a:rPr>
              <a:t>= </a:t>
            </a:r>
            <a:r>
              <a:rPr sz="900" i="1" spc="-30" dirty="0">
                <a:latin typeface="Arial" panose="020B0604020202020204"/>
                <a:cs typeface="Arial" panose="020B0604020202020204"/>
              </a:rPr>
              <a:t>q </a:t>
            </a:r>
            <a:r>
              <a:rPr sz="900" spc="60" dirty="0">
                <a:latin typeface="Tahoma" panose="020B0604030504040204"/>
                <a:cs typeface="Tahoma" panose="020B0604030504040204"/>
              </a:rPr>
              <a:t>+</a:t>
            </a:r>
            <a:r>
              <a:rPr sz="900" spc="-120" dirty="0">
                <a:latin typeface="Tahoma" panose="020B0604030504040204"/>
                <a:cs typeface="Tahoma" panose="020B0604030504040204"/>
              </a:rPr>
              <a:t> </a:t>
            </a:r>
            <a:r>
              <a:rPr sz="900" spc="-35" dirty="0">
                <a:latin typeface="Tahoma" panose="020B0604030504040204"/>
                <a:cs typeface="Tahoma" panose="020B0604030504040204"/>
              </a:rPr>
              <a:t>1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AutoNum type="arabicPeriod" startAt="4"/>
              <a:tabLst>
                <a:tab pos="384175" algn="l"/>
              </a:tabLst>
            </a:pPr>
            <a:r>
              <a:rPr sz="900" spc="-20" dirty="0">
                <a:latin typeface="Tahoma" panose="020B0604030504040204"/>
                <a:cs typeface="Tahoma" panose="020B0604030504040204"/>
              </a:rPr>
              <a:t>return</a:t>
            </a:r>
            <a:r>
              <a:rPr sz="900" spc="-15" dirty="0">
                <a:latin typeface="Tahoma" panose="020B0604030504040204"/>
                <a:cs typeface="Tahoma" panose="020B0604030504040204"/>
              </a:rPr>
              <a:t> </a:t>
            </a:r>
            <a:r>
              <a:rPr sz="900" spc="-20" dirty="0">
                <a:latin typeface="Tahoma" panose="020B0604030504040204"/>
                <a:cs typeface="Tahoma" panose="020B0604030504040204"/>
              </a:rPr>
              <a:t>(</a:t>
            </a:r>
            <a:r>
              <a:rPr sz="900" i="1" spc="-20" dirty="0">
                <a:latin typeface="Arial" panose="020B0604020202020204"/>
                <a:cs typeface="Arial" panose="020B0604020202020204"/>
              </a:rPr>
              <a:t>q</a:t>
            </a:r>
            <a:r>
              <a:rPr sz="900" i="1" spc="-20" dirty="0">
                <a:latin typeface="Verdana" panose="020B0604030504040204"/>
                <a:cs typeface="Verdana" panose="020B0604030504040204"/>
              </a:rPr>
              <a:t>,</a:t>
            </a:r>
            <a:r>
              <a:rPr sz="900" i="1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900" i="1" spc="15" dirty="0">
                <a:latin typeface="Arial" panose="020B0604020202020204"/>
                <a:cs typeface="Arial" panose="020B0604020202020204"/>
              </a:rPr>
              <a:t>r</a:t>
            </a:r>
            <a:r>
              <a:rPr sz="900" i="1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900" spc="10" dirty="0">
                <a:latin typeface="Tahoma" panose="020B0604030504040204"/>
                <a:cs typeface="Tahoma" panose="020B0604030504040204"/>
              </a:rPr>
              <a:t>)</a:t>
            </a:r>
            <a:endParaRPr sz="9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0000" y="1518201"/>
            <a:ext cx="313855" cy="14400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850" y="1120775"/>
            <a:ext cx="17526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>
                <a:solidFill>
                  <a:srgbClr val="0000FF"/>
                </a:solidFill>
              </a:rPr>
              <a:t>Modular arithmetic</a:t>
            </a:r>
            <a:endParaRPr sz="1400" b="1" kern="1400" spc="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5111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Two seemingly similar problems</a:t>
            </a:r>
            <a:endParaRPr sz="1400" b="1" kern="1400" spc="0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1067917"/>
            <a:ext cx="3914140" cy="15048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30" dirty="0">
                <a:latin typeface="Gill Sans MT" panose="020B0502020104020203"/>
                <a:cs typeface="Gill Sans MT" panose="020B0502020104020203"/>
              </a:rPr>
              <a:t>Factoring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: 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Given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a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number </a:t>
            </a:r>
            <a:r>
              <a:rPr sz="1100" i="1" spc="25" dirty="0">
                <a:latin typeface="Arial" panose="020B0604020202020204"/>
                <a:cs typeface="Arial" panose="020B0604020202020204"/>
              </a:rPr>
              <a:t>N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,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express 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it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as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a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product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of </a:t>
            </a:r>
            <a:r>
              <a:rPr sz="1100" spc="-5" dirty="0">
                <a:latin typeface="Tahoma" panose="020B0604030504040204"/>
                <a:cs typeface="Tahoma" panose="020B0604030504040204"/>
              </a:rPr>
              <a:t>its </a:t>
            </a:r>
            <a:r>
              <a:rPr sz="1100" u="sng" spc="-30" dirty="0" smtClean="0">
                <a:latin typeface="Tahoma" panose="020B0604030504040204"/>
                <a:cs typeface="Tahoma" panose="020B0604030504040204"/>
              </a:rPr>
              <a:t>prime</a:t>
            </a:r>
            <a:r>
              <a:rPr lang="en-US" sz="1100" u="sng" spc="-3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sz="1100" u="sng" spc="-20" dirty="0" smtClean="0">
                <a:latin typeface="Tahoma" panose="020B0604030504040204"/>
                <a:cs typeface="Tahoma" panose="020B0604030504040204"/>
              </a:rPr>
              <a:t>factors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100" b="1" spc="-30" dirty="0">
                <a:latin typeface="Gill Sans MT" panose="020B0502020104020203"/>
                <a:cs typeface="Gill Sans MT" panose="020B0502020104020203"/>
              </a:rPr>
              <a:t>Primality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: 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Given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a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number </a:t>
            </a:r>
            <a:r>
              <a:rPr sz="1100" i="1" spc="25" dirty="0">
                <a:latin typeface="Arial" panose="020B0604020202020204"/>
                <a:cs typeface="Arial" panose="020B0604020202020204"/>
              </a:rPr>
              <a:t>N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,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determine whether 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it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is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a </a:t>
            </a:r>
            <a:r>
              <a:rPr sz="1100" u="sng" spc="-25" dirty="0" smtClean="0">
                <a:latin typeface="Tahoma" panose="020B0604030504040204"/>
                <a:cs typeface="Tahoma" panose="020B0604030504040204"/>
              </a:rPr>
              <a:t>prime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1000"/>
              </a:lnSpc>
            </a:pPr>
            <a:r>
              <a:rPr sz="1100" spc="-15" dirty="0">
                <a:latin typeface="Tahoma" panose="020B0604030504040204"/>
                <a:cs typeface="Tahoma" panose="020B0604030504040204"/>
              </a:rPr>
              <a:t>We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believe </a:t>
            </a:r>
            <a:r>
              <a:rPr sz="1100" dirty="0">
                <a:latin typeface="Tahoma" panose="020B0604030504040204"/>
                <a:cs typeface="Tahoma" panose="020B0604030504040204"/>
              </a:rPr>
              <a:t>that </a:t>
            </a:r>
            <a:r>
              <a:rPr sz="1100" b="1" spc="-25" dirty="0">
                <a:latin typeface="Gill Sans MT" panose="020B0502020104020203"/>
                <a:cs typeface="Gill Sans MT" panose="020B0502020104020203"/>
              </a:rPr>
              <a:t>Factoring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is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hard and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much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of the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electronic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commerce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is </a:t>
            </a:r>
            <a:r>
              <a:rPr sz="1100" dirty="0">
                <a:latin typeface="Tahoma" panose="020B0604030504040204"/>
                <a:cs typeface="Tahoma" panose="020B0604030504040204"/>
              </a:rPr>
              <a:t>built </a:t>
            </a:r>
            <a:r>
              <a:rPr sz="1100" spc="-30" dirty="0" smtClean="0">
                <a:latin typeface="Tahoma" panose="020B0604030504040204"/>
                <a:cs typeface="Tahoma" panose="020B0604030504040204"/>
              </a:rPr>
              <a:t>on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this</a:t>
            </a:r>
            <a:r>
              <a:rPr sz="1100" spc="4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assumption.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 marR="330835">
              <a:lnSpc>
                <a:spcPct val="101000"/>
              </a:lnSpc>
              <a:spcBef>
                <a:spcPts val="595"/>
              </a:spcBef>
            </a:pPr>
            <a:r>
              <a:rPr sz="1100" spc="-15" dirty="0">
                <a:latin typeface="Tahoma" panose="020B0604030504040204"/>
                <a:cs typeface="Tahoma" panose="020B0604030504040204"/>
              </a:rPr>
              <a:t>There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are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efficient algorithms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for </a:t>
            </a:r>
            <a:r>
              <a:rPr sz="1100" b="1" spc="-25" dirty="0">
                <a:latin typeface="Gill Sans MT" panose="020B0502020104020203"/>
                <a:cs typeface="Gill Sans MT" panose="020B0502020104020203"/>
              </a:rPr>
              <a:t>Primality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,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e</a:t>
            </a:r>
            <a:r>
              <a:rPr sz="1100" spc="-35" dirty="0" smtClean="0">
                <a:latin typeface="Tahoma" panose="020B0604030504040204"/>
                <a:cs typeface="Tahoma" panose="020B0604030504040204"/>
              </a:rPr>
              <a:t>.</a:t>
            </a:r>
            <a:r>
              <a:rPr lang="en-US" sz="1100" spc="-35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 smtClean="0">
                <a:latin typeface="Tahoma" panose="020B0604030504040204"/>
                <a:cs typeface="Tahoma" panose="020B0604030504040204"/>
              </a:rPr>
              <a:t>g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., </a:t>
            </a:r>
            <a:r>
              <a:rPr sz="1100" spc="6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AKS </a:t>
            </a:r>
            <a:r>
              <a:rPr sz="1100" spc="-1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test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by </a:t>
            </a:r>
            <a:r>
              <a:rPr sz="1100" b="1" spc="-15" dirty="0">
                <a:latin typeface="Gill Sans MT" panose="020B0502020104020203"/>
                <a:cs typeface="Gill Sans MT" panose="020B0502020104020203"/>
              </a:rPr>
              <a:t>Manindra  </a:t>
            </a:r>
            <a:r>
              <a:rPr sz="1100" b="1" spc="-35" dirty="0">
                <a:latin typeface="Gill Sans MT" panose="020B0502020104020203"/>
                <a:cs typeface="Gill Sans MT" panose="020B0502020104020203"/>
              </a:rPr>
              <a:t>Agrawal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, </a:t>
            </a:r>
            <a:r>
              <a:rPr sz="1100" b="1" spc="-35" dirty="0">
                <a:latin typeface="Gill Sans MT" panose="020B0502020104020203"/>
                <a:cs typeface="Gill Sans MT" panose="020B0502020104020203"/>
              </a:rPr>
              <a:t>Neeraj  </a:t>
            </a:r>
            <a:r>
              <a:rPr sz="1100" b="1" spc="-15" dirty="0">
                <a:latin typeface="Gill Sans MT" panose="020B0502020104020203"/>
                <a:cs typeface="Gill Sans MT" panose="020B0502020104020203"/>
              </a:rPr>
              <a:t>Kayal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,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and </a:t>
            </a:r>
            <a:r>
              <a:rPr sz="1100" b="1" spc="-25" dirty="0">
                <a:latin typeface="Gill Sans MT" panose="020B0502020104020203"/>
                <a:cs typeface="Gill Sans MT" panose="020B0502020104020203"/>
              </a:rPr>
              <a:t>Nitin</a:t>
            </a:r>
            <a:r>
              <a:rPr sz="1100" b="1" spc="11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100" b="1" spc="-20" dirty="0">
                <a:latin typeface="Gill Sans MT" panose="020B0502020104020203"/>
                <a:cs typeface="Gill Sans MT" panose="020B0502020104020203"/>
              </a:rPr>
              <a:t>Saxena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.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850" y="663575"/>
            <a:ext cx="3846829" cy="2082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6000"/>
              </a:lnSpc>
            </a:pPr>
            <a:r>
              <a:rPr sz="1100" i="1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Modular </a:t>
            </a:r>
            <a:r>
              <a:rPr sz="1100" i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arithmetic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is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a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system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for dealing </a:t>
            </a:r>
            <a:r>
              <a:rPr sz="1100" spc="-5" dirty="0">
                <a:latin typeface="Tahoma" panose="020B0604030504040204"/>
                <a:cs typeface="Tahoma" panose="020B0604030504040204"/>
              </a:rPr>
              <a:t>with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restricted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ranges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of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integers.  </a:t>
            </a:r>
            <a:endParaRPr lang="en-US" sz="1100" spc="-25" dirty="0" smtClean="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56000"/>
              </a:lnSpc>
            </a:pPr>
            <a:r>
              <a:rPr sz="1100" spc="-15" dirty="0" smtClean="0">
                <a:latin typeface="Tahoma" panose="020B0604030504040204"/>
                <a:cs typeface="Tahoma" panose="020B0604030504040204"/>
              </a:rPr>
              <a:t>We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define </a:t>
            </a:r>
            <a:r>
              <a:rPr sz="1100" i="1" u="sng" spc="-30" dirty="0">
                <a:latin typeface="Arial" panose="020B0604020202020204"/>
                <a:cs typeface="Arial" panose="020B0604020202020204"/>
              </a:rPr>
              <a:t>x  </a:t>
            </a:r>
            <a:r>
              <a:rPr sz="1100" u="sng" spc="-20" dirty="0">
                <a:latin typeface="Tahoma" panose="020B0604030504040204"/>
                <a:cs typeface="Tahoma" panose="020B0604030504040204"/>
              </a:rPr>
              <a:t>modulo </a:t>
            </a:r>
            <a:r>
              <a:rPr sz="1100" i="1" u="sng" dirty="0">
                <a:latin typeface="Arial" panose="020B0604020202020204"/>
                <a:cs typeface="Arial" panose="020B0604020202020204"/>
              </a:rPr>
              <a:t>N  </a:t>
            </a:r>
            <a:r>
              <a:rPr sz="1100" dirty="0">
                <a:latin typeface="Tahoma" panose="020B0604030504040204"/>
                <a:cs typeface="Tahoma" panose="020B0604030504040204"/>
              </a:rPr>
              <a:t>to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be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the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remainder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when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x 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is divided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by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N</a:t>
            </a:r>
            <a:r>
              <a:rPr sz="1100" dirty="0">
                <a:latin typeface="Tahoma" panose="020B0604030504040204"/>
                <a:cs typeface="Tahoma" panose="020B0604030504040204"/>
              </a:rPr>
              <a:t>; that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is, </a:t>
            </a:r>
            <a:r>
              <a:rPr sz="1100" spc="165" dirty="0">
                <a:latin typeface="Tahoma" panose="020B0604030504040204"/>
                <a:cs typeface="Tahoma" panose="020B0604030504040204"/>
              </a:rPr>
              <a:t> </a:t>
            </a:r>
            <a:r>
              <a:rPr sz="1100" dirty="0">
                <a:latin typeface="Tahoma" panose="020B0604030504040204"/>
                <a:cs typeface="Tahoma" panose="020B0604030504040204"/>
              </a:rPr>
              <a:t>if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00" i="1" spc="-30" dirty="0">
                <a:latin typeface="Arial" panose="020B0604020202020204"/>
                <a:cs typeface="Arial" panose="020B0604020202020204"/>
              </a:rPr>
              <a:t>x </a:t>
            </a:r>
            <a:r>
              <a:rPr sz="1100" spc="60" dirty="0">
                <a:latin typeface="Tahoma" panose="020B0604030504040204"/>
                <a:cs typeface="Tahoma" panose="020B0604030504040204"/>
              </a:rPr>
              <a:t>= </a:t>
            </a:r>
            <a:r>
              <a:rPr sz="1100" i="1" spc="-15" dirty="0">
                <a:latin typeface="Arial" panose="020B0604020202020204"/>
                <a:cs typeface="Arial" panose="020B0604020202020204"/>
              </a:rPr>
              <a:t>qN </a:t>
            </a:r>
            <a:r>
              <a:rPr sz="1100" spc="60" dirty="0">
                <a:latin typeface="Tahoma" panose="020B0604030504040204"/>
                <a:cs typeface="Tahoma" panose="020B0604030504040204"/>
              </a:rPr>
              <a:t>+ 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r </a:t>
            </a:r>
            <a:r>
              <a:rPr sz="1100" spc="-5" dirty="0">
                <a:latin typeface="Tahoma" panose="020B0604030504040204"/>
                <a:cs typeface="Tahoma" panose="020B0604030504040204"/>
              </a:rPr>
              <a:t>with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0 </a:t>
            </a:r>
            <a:r>
              <a:rPr sz="1100" spc="190" dirty="0">
                <a:latin typeface="Arial Unicode MS"/>
                <a:cs typeface="Arial Unicode MS"/>
              </a:rPr>
              <a:t>≤ 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r </a:t>
            </a:r>
            <a:r>
              <a:rPr sz="1100" i="1" spc="-25" dirty="0">
                <a:latin typeface="Verdana" panose="020B0604030504040204"/>
                <a:cs typeface="Verdana" panose="020B0604030504040204"/>
              </a:rPr>
              <a:t>&lt; </a:t>
            </a:r>
            <a:r>
              <a:rPr sz="1100" i="1" spc="25" dirty="0">
                <a:latin typeface="Arial" panose="020B0604020202020204"/>
                <a:cs typeface="Arial" panose="020B0604020202020204"/>
              </a:rPr>
              <a:t>N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,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then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x 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modulo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N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is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equal </a:t>
            </a:r>
            <a:r>
              <a:rPr sz="1100" dirty="0">
                <a:latin typeface="Tahoma" panose="020B0604030504040204"/>
                <a:cs typeface="Tahoma" panose="020B0604030504040204"/>
              </a:rPr>
              <a:t>to</a:t>
            </a:r>
            <a:r>
              <a:rPr sz="1100" spc="90" dirty="0">
                <a:latin typeface="Tahoma" panose="020B0604030504040204"/>
                <a:cs typeface="Tahoma" panose="020B0604030504040204"/>
              </a:rPr>
              <a:t> 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r </a:t>
            </a:r>
            <a:r>
              <a:rPr sz="1100" spc="-20" dirty="0" smtClean="0">
                <a:latin typeface="Tahoma" panose="020B0604030504040204"/>
                <a:cs typeface="Tahoma" panose="020B0604030504040204"/>
              </a:rPr>
              <a:t>.</a:t>
            </a:r>
            <a:endParaRPr lang="en-US" sz="1100" spc="-20" dirty="0" smtClean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100" i="1" u="sng" spc="-30" dirty="0">
                <a:latin typeface="Arial" panose="020B0604020202020204"/>
                <a:cs typeface="Arial" panose="020B0604020202020204"/>
              </a:rPr>
              <a:t>x  </a:t>
            </a:r>
            <a:r>
              <a:rPr sz="1100" u="sng" spc="-30" dirty="0">
                <a:latin typeface="Tahoma" panose="020B0604030504040204"/>
                <a:cs typeface="Tahoma" panose="020B0604030504040204"/>
              </a:rPr>
              <a:t>and </a:t>
            </a:r>
            <a:r>
              <a:rPr sz="1100" i="1" u="sng" spc="-30" dirty="0">
                <a:latin typeface="Arial" panose="020B0604020202020204"/>
                <a:cs typeface="Arial" panose="020B0604020202020204"/>
              </a:rPr>
              <a:t>y  </a:t>
            </a:r>
            <a:r>
              <a:rPr sz="1100" u="sng" spc="-45" dirty="0">
                <a:latin typeface="Tahoma" panose="020B0604030504040204"/>
                <a:cs typeface="Tahoma" panose="020B0604030504040204"/>
              </a:rPr>
              <a:t>are </a:t>
            </a:r>
            <a:r>
              <a:rPr sz="1100" u="sng" spc="-25" dirty="0">
                <a:latin typeface="Tahoma" panose="020B0604030504040204"/>
                <a:cs typeface="Tahoma" panose="020B0604030504040204"/>
              </a:rPr>
              <a:t>congruent </a:t>
            </a:r>
            <a:r>
              <a:rPr sz="1100" u="sng" spc="-20" dirty="0">
                <a:latin typeface="Tahoma" panose="020B0604030504040204"/>
                <a:cs typeface="Tahoma" panose="020B0604030504040204"/>
              </a:rPr>
              <a:t>modulo </a:t>
            </a:r>
            <a:r>
              <a:rPr sz="1100" i="1" u="sng" dirty="0">
                <a:latin typeface="Arial" panose="020B0604020202020204"/>
                <a:cs typeface="Arial" panose="020B0604020202020204"/>
              </a:rPr>
              <a:t>N  </a:t>
            </a:r>
            <a:r>
              <a:rPr sz="1100" dirty="0">
                <a:latin typeface="Tahoma" panose="020B0604030504040204"/>
                <a:cs typeface="Tahoma" panose="020B0604030504040204"/>
              </a:rPr>
              <a:t>if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they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differ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by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a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multiple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of </a:t>
            </a:r>
            <a:r>
              <a:rPr sz="1100" i="1" spc="25" dirty="0">
                <a:latin typeface="Arial" panose="020B0604020202020204"/>
                <a:cs typeface="Arial" panose="020B0604020202020204"/>
              </a:rPr>
              <a:t>N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, </a:t>
            </a:r>
            <a:r>
              <a:rPr sz="1100" spc="1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i</a:t>
            </a:r>
            <a:r>
              <a:rPr sz="1100" spc="-25" dirty="0" smtClean="0">
                <a:latin typeface="Tahoma" panose="020B0604030504040204"/>
                <a:cs typeface="Tahoma" panose="020B0604030504040204"/>
              </a:rPr>
              <a:t>.</a:t>
            </a:r>
            <a:r>
              <a:rPr lang="en-US" sz="1100" spc="-25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sz="1100" spc="-25" dirty="0" smtClean="0">
                <a:latin typeface="Tahoma" panose="020B0604030504040204"/>
                <a:cs typeface="Tahoma" panose="020B0604030504040204"/>
              </a:rPr>
              <a:t>e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.,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848360">
              <a:lnSpc>
                <a:spcPct val="100000"/>
              </a:lnSpc>
              <a:spcBef>
                <a:spcPts val="805"/>
              </a:spcBef>
              <a:tabLst>
                <a:tab pos="1795780" algn="l"/>
                <a:tab pos="2169795" algn="l"/>
              </a:tabLst>
            </a:pPr>
            <a:r>
              <a:rPr sz="1100" i="1" spc="-30" dirty="0">
                <a:latin typeface="Arial" panose="020B0604020202020204"/>
                <a:cs typeface="Arial" panose="020B0604020202020204"/>
              </a:rPr>
              <a:t>x  </a:t>
            </a:r>
            <a:r>
              <a:rPr sz="1100" spc="190" dirty="0">
                <a:latin typeface="Arial Unicode MS"/>
                <a:cs typeface="Arial Unicode MS"/>
              </a:rPr>
              <a:t>≡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y</a:t>
            </a:r>
            <a:r>
              <a:rPr sz="1100" i="1" spc="125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(mod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i="1" spc="40" dirty="0">
                <a:latin typeface="Arial" panose="020B0604020202020204"/>
                <a:cs typeface="Arial" panose="020B0604020202020204"/>
              </a:rPr>
              <a:t>N</a:t>
            </a:r>
            <a:r>
              <a:rPr sz="1100" spc="40" dirty="0" smtClean="0">
                <a:latin typeface="Tahoma" panose="020B0604030504040204"/>
                <a:cs typeface="Tahoma" panose="020B0604030504040204"/>
              </a:rPr>
              <a:t>)</a:t>
            </a:r>
            <a:r>
              <a:rPr lang="en-US" sz="1100" spc="4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sz="1100" spc="200" dirty="0" smtClean="0">
                <a:latin typeface="Arial Unicode MS"/>
                <a:cs typeface="Arial Unicode MS"/>
              </a:rPr>
              <a:t>⇐⇒</a:t>
            </a:r>
            <a:r>
              <a:rPr sz="1100" spc="200" dirty="0">
                <a:latin typeface="Arial Unicode MS"/>
                <a:cs typeface="Arial Unicode MS"/>
              </a:rPr>
              <a:t>	</a:t>
            </a:r>
            <a:r>
              <a:rPr sz="1100" i="1" dirty="0">
                <a:latin typeface="Arial" panose="020B0604020202020204"/>
                <a:cs typeface="Arial" panose="020B0604020202020204"/>
              </a:rPr>
              <a:t>N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divides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(</a:t>
            </a:r>
            <a:r>
              <a:rPr sz="1100" i="1" spc="-10" dirty="0">
                <a:latin typeface="Arial" panose="020B0604020202020204"/>
                <a:cs typeface="Arial" panose="020B0604020202020204"/>
              </a:rPr>
              <a:t>x </a:t>
            </a:r>
            <a:r>
              <a:rPr sz="1100" spc="190" dirty="0">
                <a:latin typeface="Arial Unicode MS"/>
                <a:cs typeface="Arial Unicode MS"/>
              </a:rPr>
              <a:t>−</a:t>
            </a:r>
            <a:r>
              <a:rPr sz="1100" spc="-10" dirty="0">
                <a:latin typeface="Arial Unicode MS"/>
                <a:cs typeface="Arial Unicode MS"/>
              </a:rPr>
              <a:t>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y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)</a:t>
            </a:r>
            <a:r>
              <a:rPr sz="1100" i="1" spc="-30" dirty="0">
                <a:latin typeface="Verdana" panose="020B0604030504040204"/>
                <a:cs typeface="Verdana" panose="020B0604030504040204"/>
              </a:rPr>
              <a:t>.</a:t>
            </a:r>
            <a:endParaRPr sz="1100" dirty="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587375"/>
            <a:ext cx="39624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Two interpretations</a:t>
            </a:r>
            <a:endParaRPr sz="1400" b="1" kern="1400" spc="0" dirty="0"/>
          </a:p>
        </p:txBody>
      </p:sp>
      <p:sp>
        <p:nvSpPr>
          <p:cNvPr id="3" name="object 3"/>
          <p:cNvSpPr txBox="1"/>
          <p:nvPr/>
        </p:nvSpPr>
        <p:spPr>
          <a:xfrm>
            <a:off x="431824" y="1120775"/>
            <a:ext cx="3669665" cy="1235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925" marR="5080" indent="-149225">
              <a:lnSpc>
                <a:spcPct val="101000"/>
              </a:lnSpc>
              <a:buClr>
                <a:srgbClr val="3333B2"/>
              </a:buClr>
              <a:buAutoNum type="arabicPeriod"/>
              <a:tabLst>
                <a:tab pos="162560" algn="l"/>
              </a:tabLst>
            </a:pPr>
            <a:r>
              <a:rPr sz="1100" spc="-25" dirty="0">
                <a:latin typeface="Tahoma" panose="020B0604030504040204"/>
                <a:cs typeface="Tahoma" panose="020B0604030504040204"/>
              </a:rPr>
              <a:t>It </a:t>
            </a:r>
            <a:r>
              <a:rPr sz="1100" spc="-5" dirty="0">
                <a:latin typeface="Tahoma" panose="020B0604030504040204"/>
                <a:cs typeface="Tahoma" panose="020B0604030504040204"/>
              </a:rPr>
              <a:t>limits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numbers </a:t>
            </a:r>
            <a:r>
              <a:rPr sz="1100" dirty="0">
                <a:latin typeface="Tahoma" panose="020B0604030504040204"/>
                <a:cs typeface="Tahoma" panose="020B0604030504040204"/>
              </a:rPr>
              <a:t>to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a predefined range </a:t>
            </a:r>
            <a:r>
              <a:rPr sz="1100" spc="15" dirty="0">
                <a:solidFill>
                  <a:srgbClr val="FF0000"/>
                </a:solidFill>
                <a:latin typeface="Arial Unicode MS"/>
                <a:cs typeface="Arial Unicode MS"/>
              </a:rPr>
              <a:t>{</a:t>
            </a:r>
            <a:r>
              <a:rPr sz="1100" spc="1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0</a:t>
            </a:r>
            <a:r>
              <a:rPr sz="1100" i="1" spc="1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, </a:t>
            </a:r>
            <a:r>
              <a:rPr sz="1100" spc="-5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1</a:t>
            </a:r>
            <a:r>
              <a:rPr sz="1100" i="1" spc="-5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, </a:t>
            </a:r>
            <a:r>
              <a:rPr sz="1100" i="1" spc="-7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. . . , </a:t>
            </a:r>
            <a:r>
              <a:rPr sz="1100" i="1" spc="114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100" spc="114" dirty="0">
                <a:solidFill>
                  <a:srgbClr val="FF0000"/>
                </a:solidFill>
                <a:latin typeface="Arial Unicode MS"/>
                <a:cs typeface="Arial Unicode MS"/>
              </a:rPr>
              <a:t>}</a:t>
            </a:r>
            <a:r>
              <a:rPr sz="1100" spc="-9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and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wraps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around 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whenever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you </a:t>
            </a:r>
            <a:r>
              <a:rPr sz="1100" spc="-5" dirty="0">
                <a:latin typeface="Tahoma" panose="020B0604030504040204"/>
                <a:cs typeface="Tahoma" panose="020B0604030504040204"/>
              </a:rPr>
              <a:t>try </a:t>
            </a:r>
            <a:r>
              <a:rPr sz="1100" dirty="0">
                <a:latin typeface="Tahoma" panose="020B0604030504040204"/>
                <a:cs typeface="Tahoma" panose="020B0604030504040204"/>
              </a:rPr>
              <a:t>to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leave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this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range –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like the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hand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of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a </a:t>
            </a:r>
            <a:r>
              <a:rPr sz="1100" spc="-5" dirty="0" smtClean="0">
                <a:latin typeface="Tahoma" panose="020B0604030504040204"/>
                <a:cs typeface="Tahoma" panose="020B0604030504040204"/>
              </a:rPr>
              <a:t>clock.</a:t>
            </a:r>
            <a:endParaRPr lang="en-US" sz="1100" spc="-5" dirty="0" smtClean="0">
              <a:latin typeface="Tahoma" panose="020B0604030504040204"/>
              <a:cs typeface="Tahoma" panose="020B0604030504040204"/>
            </a:endParaRPr>
          </a:p>
          <a:p>
            <a:pPr marL="161925" marR="5080" indent="-149225">
              <a:lnSpc>
                <a:spcPct val="101000"/>
              </a:lnSpc>
              <a:buClr>
                <a:srgbClr val="3333B2"/>
              </a:buClr>
              <a:buAutoNum type="arabicPeriod"/>
              <a:tabLst>
                <a:tab pos="162560" algn="l"/>
              </a:tabLst>
            </a:pP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61925" marR="33655" indent="-149225">
              <a:lnSpc>
                <a:spcPct val="1010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62560" algn="l"/>
              </a:tabLst>
            </a:pPr>
            <a:r>
              <a:rPr sz="1100" dirty="0">
                <a:latin typeface="Tahoma" panose="020B0604030504040204"/>
                <a:cs typeface="Tahoma" panose="020B0604030504040204"/>
              </a:rPr>
              <a:t>Modular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arithmetic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deals </a:t>
            </a:r>
            <a:r>
              <a:rPr sz="1100" spc="-5" dirty="0">
                <a:latin typeface="Tahoma" panose="020B0604030504040204"/>
                <a:cs typeface="Tahoma" panose="020B0604030504040204"/>
              </a:rPr>
              <a:t>with all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the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integers,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but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divides them </a:t>
            </a:r>
            <a:r>
              <a:rPr sz="1100" spc="-5" dirty="0">
                <a:latin typeface="Tahoma" panose="020B0604030504040204"/>
                <a:cs typeface="Tahoma" panose="020B0604030504040204"/>
              </a:rPr>
              <a:t>into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N 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equivalence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classes, each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of the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form </a:t>
            </a:r>
            <a:r>
              <a:rPr sz="1100" spc="85" dirty="0">
                <a:solidFill>
                  <a:srgbClr val="FF0000"/>
                </a:solidFill>
                <a:latin typeface="Arial Unicode MS"/>
                <a:cs typeface="Arial Unicode MS"/>
              </a:rPr>
              <a:t>{</a:t>
            </a:r>
            <a:r>
              <a:rPr sz="1100" i="1" spc="8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i </a:t>
            </a:r>
            <a:r>
              <a:rPr sz="1100" spc="6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+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k </a:t>
            </a:r>
            <a:r>
              <a:rPr sz="1100" spc="5" dirty="0">
                <a:solidFill>
                  <a:srgbClr val="FF0000"/>
                </a:solidFill>
                <a:latin typeface="Arial Unicode MS"/>
                <a:cs typeface="Arial Unicode MS"/>
              </a:rPr>
              <a:t>·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 </a:t>
            </a:r>
            <a:r>
              <a:rPr sz="1100" spc="20" dirty="0">
                <a:solidFill>
                  <a:srgbClr val="FF0000"/>
                </a:solidFill>
                <a:latin typeface="Arial Unicode MS"/>
                <a:cs typeface="Arial Unicode MS"/>
              </a:rPr>
              <a:t>|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k </a:t>
            </a:r>
            <a:r>
              <a:rPr sz="1100" spc="120" dirty="0">
                <a:solidFill>
                  <a:srgbClr val="FF0000"/>
                </a:solidFill>
                <a:latin typeface="Arial Unicode MS"/>
                <a:cs typeface="Arial Unicode MS"/>
              </a:rPr>
              <a:t>∈ </a:t>
            </a:r>
            <a:r>
              <a:rPr sz="1100" spc="75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Z</a:t>
            </a:r>
            <a:r>
              <a:rPr sz="1100" spc="75" dirty="0">
                <a:solidFill>
                  <a:srgbClr val="FF0000"/>
                </a:solidFill>
                <a:latin typeface="Arial Unicode MS"/>
                <a:cs typeface="Arial Unicode MS"/>
              </a:rPr>
              <a:t>}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for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some 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i 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between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0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and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N </a:t>
            </a:r>
            <a:r>
              <a:rPr sz="1100" spc="190" dirty="0">
                <a:latin typeface="Arial Unicode MS"/>
                <a:cs typeface="Arial Unicode MS"/>
              </a:rPr>
              <a:t>−</a:t>
            </a:r>
            <a:r>
              <a:rPr sz="1100" spc="110" dirty="0">
                <a:latin typeface="Arial Unicode MS"/>
                <a:cs typeface="Arial Unicode MS"/>
              </a:rPr>
              <a:t>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1.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358775"/>
            <a:ext cx="391350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kern="1400" spc="0" dirty="0"/>
              <a:t>Two’s complement</a:t>
            </a:r>
            <a:endParaRPr sz="1400" kern="1400" spc="0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818311"/>
            <a:ext cx="3913504" cy="2049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sz="1100" dirty="0">
                <a:latin typeface="Tahoma" panose="020B0604030504040204"/>
                <a:cs typeface="Tahoma" panose="020B0604030504040204"/>
              </a:rPr>
              <a:t>Modular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arithmetic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is nicely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illustrated in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two’s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complement,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the most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common 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format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for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storing </a:t>
            </a:r>
            <a:r>
              <a:rPr sz="1100" spc="-3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signed</a:t>
            </a:r>
            <a:r>
              <a:rPr sz="1100" spc="12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integers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100" spc="-25" dirty="0">
                <a:latin typeface="Tahoma" panose="020B0604030504040204"/>
                <a:cs typeface="Tahoma" panose="020B0604030504040204"/>
              </a:rPr>
              <a:t>It </a:t>
            </a:r>
            <a:r>
              <a:rPr sz="1100" spc="-50" dirty="0">
                <a:latin typeface="Tahoma" panose="020B0604030504040204"/>
                <a:cs typeface="Tahoma" panose="020B0604030504040204"/>
              </a:rPr>
              <a:t>uses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n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bits </a:t>
            </a:r>
            <a:r>
              <a:rPr sz="1100" dirty="0">
                <a:latin typeface="Tahoma" panose="020B0604030504040204"/>
                <a:cs typeface="Tahoma" panose="020B0604030504040204"/>
              </a:rPr>
              <a:t>to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represent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numbers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in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the </a:t>
            </a:r>
            <a:r>
              <a:rPr sz="1100" spc="16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range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100" spc="5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[</a:t>
            </a:r>
            <a:r>
              <a:rPr sz="1100" spc="50" dirty="0">
                <a:solidFill>
                  <a:srgbClr val="0000FF"/>
                </a:solidFill>
                <a:latin typeface="Arial Unicode MS"/>
                <a:cs typeface="Arial Unicode MS"/>
              </a:rPr>
              <a:t>−</a:t>
            </a:r>
            <a:r>
              <a:rPr sz="1100" spc="5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2</a:t>
            </a:r>
            <a:r>
              <a:rPr sz="1100" i="1" spc="75" baseline="4200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100" spc="75" baseline="42000" dirty="0">
                <a:solidFill>
                  <a:srgbClr val="0000FF"/>
                </a:solidFill>
                <a:latin typeface="Arial Unicode MS"/>
                <a:cs typeface="Arial Unicode MS"/>
              </a:rPr>
              <a:t>−</a:t>
            </a:r>
            <a:r>
              <a:rPr sz="1100" spc="75" baseline="420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1</a:t>
            </a:r>
            <a:r>
              <a:rPr sz="1100" spc="-225" baseline="420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i="1" spc="-75" dirty="0">
                <a:solidFill>
                  <a:srgbClr val="0000FF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100" i="1" spc="-185" dirty="0">
                <a:solidFill>
                  <a:srgbClr val="0000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2</a:t>
            </a:r>
            <a:r>
              <a:rPr sz="1100" i="1" spc="67" baseline="4200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100" spc="67" baseline="42000" dirty="0">
                <a:solidFill>
                  <a:srgbClr val="0000FF"/>
                </a:solidFill>
                <a:latin typeface="Arial Unicode MS"/>
                <a:cs typeface="Arial Unicode MS"/>
              </a:rPr>
              <a:t>−</a:t>
            </a:r>
            <a:r>
              <a:rPr sz="1100" spc="67" baseline="420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1</a:t>
            </a:r>
            <a:r>
              <a:rPr sz="1100" spc="52" baseline="420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190" dirty="0">
                <a:solidFill>
                  <a:srgbClr val="0000FF"/>
                </a:solidFill>
                <a:latin typeface="Arial Unicode MS"/>
                <a:cs typeface="Arial Unicode MS"/>
              </a:rPr>
              <a:t>−</a:t>
            </a:r>
            <a:r>
              <a:rPr sz="1100" spc="-70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1100" spc="-5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1]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100" spc="-30" dirty="0">
                <a:latin typeface="Tahoma" panose="020B0604030504040204"/>
                <a:cs typeface="Tahoma" panose="020B0604030504040204"/>
              </a:rPr>
              <a:t>and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is usually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described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as</a:t>
            </a:r>
            <a:r>
              <a:rPr sz="1100" spc="17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follows: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246380" marR="120650" indent="-126365">
              <a:lnSpc>
                <a:spcPct val="101000"/>
              </a:lnSpc>
              <a:spcBef>
                <a:spcPts val="295"/>
              </a:spcBef>
            </a:pPr>
            <a:r>
              <a:rPr sz="1100" spc="-10" dirty="0" smtClean="0">
                <a:latin typeface="Tahoma" panose="020B0604030504040204"/>
                <a:cs typeface="Tahoma" panose="020B0604030504040204"/>
              </a:rPr>
              <a:t>Positive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integers,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in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the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range 0 </a:t>
            </a:r>
            <a:r>
              <a:rPr sz="1100" dirty="0">
                <a:latin typeface="Tahoma" panose="020B0604030504040204"/>
                <a:cs typeface="Tahoma" panose="020B0604030504040204"/>
              </a:rPr>
              <a:t>to </a:t>
            </a:r>
            <a:r>
              <a:rPr sz="1100" spc="45" dirty="0">
                <a:latin typeface="Tahoma" panose="020B0604030504040204"/>
                <a:cs typeface="Tahoma" panose="020B0604030504040204"/>
              </a:rPr>
              <a:t>2</a:t>
            </a:r>
            <a:r>
              <a:rPr sz="1100" i="1" spc="67" baseline="3700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100" spc="67" baseline="37000" dirty="0">
                <a:latin typeface="Arial Unicode MS"/>
                <a:cs typeface="Arial Unicode MS"/>
              </a:rPr>
              <a:t>−</a:t>
            </a:r>
            <a:r>
              <a:rPr sz="1100" spc="67" baseline="37000" dirty="0">
                <a:latin typeface="Tahoma" panose="020B0604030504040204"/>
                <a:cs typeface="Tahoma" panose="020B0604030504040204"/>
              </a:rPr>
              <a:t>1 </a:t>
            </a:r>
            <a:r>
              <a:rPr sz="1100" spc="190" dirty="0">
                <a:latin typeface="Arial Unicode MS"/>
                <a:cs typeface="Arial Unicode MS"/>
              </a:rPr>
              <a:t>−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1,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are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stored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in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regular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binary 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and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have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a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leading </a:t>
            </a:r>
            <a:r>
              <a:rPr sz="1100" spc="5" dirty="0">
                <a:latin typeface="Tahoma" panose="020B0604030504040204"/>
                <a:cs typeface="Tahoma" panose="020B0604030504040204"/>
              </a:rPr>
              <a:t>bit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of</a:t>
            </a:r>
            <a:r>
              <a:rPr sz="1100" spc="23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0.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246380" marR="31750" indent="-126365">
              <a:lnSpc>
                <a:spcPct val="101000"/>
              </a:lnSpc>
              <a:spcBef>
                <a:spcPts val="300"/>
              </a:spcBef>
            </a:pPr>
            <a:r>
              <a:rPr sz="1100" spc="-20" dirty="0" smtClean="0">
                <a:latin typeface="Tahoma" panose="020B0604030504040204"/>
                <a:cs typeface="Tahoma" panose="020B0604030504040204"/>
              </a:rPr>
              <a:t>Negative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integers </a:t>
            </a:r>
            <a:r>
              <a:rPr sz="1100" spc="80" dirty="0">
                <a:latin typeface="Arial Unicode MS"/>
                <a:cs typeface="Arial Unicode MS"/>
              </a:rPr>
              <a:t>−</a:t>
            </a:r>
            <a:r>
              <a:rPr sz="1100" i="1" spc="80" dirty="0">
                <a:latin typeface="Arial" panose="020B0604020202020204"/>
                <a:cs typeface="Arial" panose="020B0604020202020204"/>
              </a:rPr>
              <a:t>x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,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with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1 </a:t>
            </a:r>
            <a:r>
              <a:rPr sz="1100" spc="190" dirty="0">
                <a:latin typeface="Arial Unicode MS"/>
                <a:cs typeface="Arial Unicode MS"/>
              </a:rPr>
              <a:t>≤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x </a:t>
            </a:r>
            <a:r>
              <a:rPr sz="1100" spc="190" dirty="0">
                <a:latin typeface="Arial Unicode MS"/>
                <a:cs typeface="Arial Unicode MS"/>
              </a:rPr>
              <a:t>≤ </a:t>
            </a:r>
            <a:r>
              <a:rPr sz="1100" spc="45" dirty="0">
                <a:latin typeface="Tahoma" panose="020B0604030504040204"/>
                <a:cs typeface="Tahoma" panose="020B0604030504040204"/>
              </a:rPr>
              <a:t>2</a:t>
            </a:r>
            <a:r>
              <a:rPr sz="1100" i="1" spc="67" baseline="3700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100" spc="67" baseline="37000" dirty="0">
                <a:latin typeface="Arial Unicode MS"/>
                <a:cs typeface="Arial Unicode MS"/>
              </a:rPr>
              <a:t>−</a:t>
            </a:r>
            <a:r>
              <a:rPr sz="1100" spc="67" baseline="37000" dirty="0">
                <a:latin typeface="Tahoma" panose="020B0604030504040204"/>
                <a:cs typeface="Tahoma" panose="020B0604030504040204"/>
              </a:rPr>
              <a:t>1</a:t>
            </a:r>
            <a:r>
              <a:rPr sz="1100" spc="45" dirty="0">
                <a:latin typeface="Tahoma" panose="020B0604030504040204"/>
                <a:cs typeface="Tahoma" panose="020B0604030504040204"/>
              </a:rPr>
              <a:t>,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are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stored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by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first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constructing 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x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in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binary,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then </a:t>
            </a:r>
            <a:r>
              <a:rPr sz="1100" spc="-1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flipping </a:t>
            </a:r>
            <a:r>
              <a:rPr sz="1100" spc="-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all </a:t>
            </a:r>
            <a:r>
              <a:rPr sz="1100" spc="-2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sz="1100" spc="-1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bits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,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and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finally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adding 1. </a:t>
            </a:r>
            <a:r>
              <a:rPr sz="1100" dirty="0">
                <a:latin typeface="Tahoma" panose="020B0604030504040204"/>
                <a:cs typeface="Tahoma" panose="020B0604030504040204"/>
              </a:rPr>
              <a:t>The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leading </a:t>
            </a:r>
            <a:r>
              <a:rPr sz="1100" spc="5" dirty="0">
                <a:latin typeface="Tahoma" panose="020B0604030504040204"/>
                <a:cs typeface="Tahoma" panose="020B0604030504040204"/>
              </a:rPr>
              <a:t>bit </a:t>
            </a:r>
            <a:r>
              <a:rPr sz="1100" spc="-10" dirty="0" smtClean="0">
                <a:latin typeface="Tahoma" panose="020B0604030504040204"/>
                <a:cs typeface="Tahoma" panose="020B0604030504040204"/>
              </a:rPr>
              <a:t>in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this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case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is</a:t>
            </a:r>
            <a:r>
              <a:rPr sz="1100" spc="9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1.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961" y="206375"/>
            <a:ext cx="393895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Rules</a:t>
            </a:r>
            <a:endParaRPr sz="1400" b="1" kern="1400" spc="0" dirty="0"/>
          </a:p>
        </p:txBody>
      </p:sp>
      <p:sp>
        <p:nvSpPr>
          <p:cNvPr id="3" name="object 3"/>
          <p:cNvSpPr txBox="1"/>
          <p:nvPr/>
        </p:nvSpPr>
        <p:spPr>
          <a:xfrm>
            <a:off x="323815" y="511175"/>
            <a:ext cx="3310254" cy="1118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950" indent="-603885">
              <a:lnSpc>
                <a:spcPct val="100000"/>
              </a:lnSpc>
            </a:pPr>
            <a:r>
              <a:rPr sz="1100" b="1" spc="-15" dirty="0">
                <a:latin typeface="Gill Sans MT" panose="020B0502020104020203"/>
                <a:cs typeface="Gill Sans MT" panose="020B0502020104020203"/>
              </a:rPr>
              <a:t>Substitution </a:t>
            </a:r>
            <a:r>
              <a:rPr sz="1100" b="1" spc="-25" dirty="0">
                <a:latin typeface="Gill Sans MT" panose="020B0502020104020203"/>
                <a:cs typeface="Gill Sans MT" panose="020B0502020104020203"/>
              </a:rPr>
              <a:t>rule: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If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x </a:t>
            </a:r>
            <a:r>
              <a:rPr sz="1100" spc="190" dirty="0">
                <a:latin typeface="Arial Unicode MS"/>
                <a:cs typeface="Arial Unicode MS"/>
              </a:rPr>
              <a:t>≡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x </a:t>
            </a:r>
            <a:r>
              <a:rPr sz="1100" spc="75" baseline="37000" dirty="0">
                <a:latin typeface="Arial Unicode MS"/>
                <a:cs typeface="Arial Unicode MS"/>
              </a:rPr>
              <a:t>t  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(mod </a:t>
            </a:r>
            <a:r>
              <a:rPr sz="1100" i="1" spc="40" dirty="0">
                <a:latin typeface="Arial" panose="020B0604020202020204"/>
                <a:cs typeface="Arial" panose="020B0604020202020204"/>
              </a:rPr>
              <a:t>N</a:t>
            </a:r>
            <a:r>
              <a:rPr sz="1100" spc="40" dirty="0">
                <a:latin typeface="Tahoma" panose="020B0604030504040204"/>
                <a:cs typeface="Tahoma" panose="020B0604030504040204"/>
              </a:rPr>
              <a:t>)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and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y </a:t>
            </a:r>
            <a:r>
              <a:rPr sz="1100" spc="190" dirty="0">
                <a:latin typeface="Arial Unicode MS"/>
                <a:cs typeface="Arial Unicode MS"/>
              </a:rPr>
              <a:t>≡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y </a:t>
            </a:r>
            <a:r>
              <a:rPr sz="1100" spc="75" baseline="37000" dirty="0">
                <a:latin typeface="Arial Unicode MS"/>
                <a:cs typeface="Arial Unicode MS"/>
              </a:rPr>
              <a:t>t  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(mod </a:t>
            </a:r>
            <a:r>
              <a:rPr sz="1100" i="1" spc="20" dirty="0">
                <a:latin typeface="Arial" panose="020B0604020202020204"/>
                <a:cs typeface="Arial" panose="020B0604020202020204"/>
              </a:rPr>
              <a:t>N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),</a:t>
            </a:r>
            <a:r>
              <a:rPr sz="1100" spc="-114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then: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615950">
              <a:lnSpc>
                <a:spcPct val="100000"/>
              </a:lnSpc>
              <a:spcBef>
                <a:spcPts val="805"/>
              </a:spcBef>
            </a:pPr>
            <a:r>
              <a:rPr sz="1100" i="1" spc="-30" dirty="0">
                <a:latin typeface="Arial" panose="020B0604020202020204"/>
                <a:cs typeface="Arial" panose="020B0604020202020204"/>
              </a:rPr>
              <a:t>x </a:t>
            </a:r>
            <a:r>
              <a:rPr sz="1100" spc="60" dirty="0">
                <a:latin typeface="Tahoma" panose="020B0604030504040204"/>
                <a:cs typeface="Tahoma" panose="020B0604030504040204"/>
              </a:rPr>
              <a:t>+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y </a:t>
            </a:r>
            <a:r>
              <a:rPr sz="1100" spc="190" dirty="0">
                <a:latin typeface="Arial Unicode MS"/>
                <a:cs typeface="Arial Unicode MS"/>
              </a:rPr>
              <a:t>≡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x </a:t>
            </a:r>
            <a:r>
              <a:rPr sz="1100" spc="75" baseline="42000" dirty="0">
                <a:latin typeface="Arial Unicode MS"/>
                <a:cs typeface="Arial Unicode MS"/>
              </a:rPr>
              <a:t>t </a:t>
            </a:r>
            <a:r>
              <a:rPr sz="1100" spc="60" dirty="0">
                <a:latin typeface="Tahoma" panose="020B0604030504040204"/>
                <a:cs typeface="Tahoma" panose="020B0604030504040204"/>
              </a:rPr>
              <a:t>+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y </a:t>
            </a:r>
            <a:r>
              <a:rPr sz="1100" spc="75" baseline="42000" dirty="0">
                <a:latin typeface="Arial Unicode MS"/>
                <a:cs typeface="Arial Unicode MS"/>
              </a:rPr>
              <a:t>t 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(mod </a:t>
            </a:r>
            <a:r>
              <a:rPr sz="1100" i="1" spc="40" dirty="0">
                <a:latin typeface="Arial" panose="020B0604020202020204"/>
                <a:cs typeface="Arial" panose="020B0604020202020204"/>
              </a:rPr>
              <a:t>N</a:t>
            </a:r>
            <a:r>
              <a:rPr sz="1100" spc="40" dirty="0">
                <a:latin typeface="Tahoma" panose="020B0604030504040204"/>
                <a:cs typeface="Tahoma" panose="020B0604030504040204"/>
              </a:rPr>
              <a:t>)  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and  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xy </a:t>
            </a:r>
            <a:r>
              <a:rPr sz="1100" spc="190" dirty="0">
                <a:latin typeface="Arial Unicode MS"/>
                <a:cs typeface="Arial Unicode MS"/>
              </a:rPr>
              <a:t>≡</a:t>
            </a:r>
            <a:r>
              <a:rPr sz="1100" spc="-125" dirty="0">
                <a:latin typeface="Arial Unicode MS"/>
                <a:cs typeface="Arial Unicode MS"/>
              </a:rPr>
              <a:t>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x </a:t>
            </a:r>
            <a:r>
              <a:rPr sz="1100" spc="52" baseline="42000" dirty="0">
                <a:latin typeface="Arial Unicode MS"/>
                <a:cs typeface="Arial Unicode MS"/>
              </a:rPr>
              <a:t>t</a:t>
            </a:r>
            <a:r>
              <a:rPr sz="1100" i="1" spc="35" dirty="0">
                <a:latin typeface="Arial" panose="020B0604020202020204"/>
                <a:cs typeface="Arial" panose="020B0604020202020204"/>
              </a:rPr>
              <a:t>y </a:t>
            </a:r>
            <a:r>
              <a:rPr sz="1100" spc="75" baseline="42000" dirty="0">
                <a:latin typeface="Arial Unicode MS"/>
                <a:cs typeface="Arial Unicode MS"/>
              </a:rPr>
              <a:t>t 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(mod </a:t>
            </a:r>
            <a:r>
              <a:rPr sz="1100" i="1" spc="40" dirty="0">
                <a:latin typeface="Arial" panose="020B0604020202020204"/>
                <a:cs typeface="Arial" panose="020B0604020202020204"/>
              </a:rPr>
              <a:t>N</a:t>
            </a:r>
            <a:r>
              <a:rPr sz="1100" spc="40" dirty="0">
                <a:latin typeface="Tahoma" panose="020B0604030504040204"/>
                <a:cs typeface="Tahoma" panose="020B0604030504040204"/>
              </a:rPr>
              <a:t>)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b="1" spc="-30" dirty="0">
                <a:latin typeface="Gill Sans MT" panose="020B0502020104020203"/>
                <a:cs typeface="Gill Sans MT" panose="020B0502020104020203"/>
              </a:rPr>
              <a:t>Algebraic</a:t>
            </a:r>
            <a:r>
              <a:rPr sz="1100" b="1" spc="15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100" b="1" spc="-25" dirty="0">
                <a:latin typeface="Gill Sans MT" panose="020B0502020104020203"/>
                <a:cs typeface="Gill Sans MT" panose="020B0502020104020203"/>
              </a:rPr>
              <a:t>rules:</a:t>
            </a:r>
            <a:endParaRPr sz="1100" dirty="0"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1050" y="1730375"/>
            <a:ext cx="1821180" cy="64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29000"/>
              </a:lnSpc>
            </a:pPr>
            <a:r>
              <a:rPr sz="1100" i="1" spc="-30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3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60" dirty="0">
                <a:latin typeface="Tahoma" panose="020B0604030504040204"/>
                <a:cs typeface="Tahoma" panose="020B0604030504040204"/>
              </a:rPr>
              <a:t>+</a:t>
            </a:r>
            <a:r>
              <a:rPr sz="1100" spc="-8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(</a:t>
            </a:r>
            <a:r>
              <a:rPr sz="1100" i="1" spc="-10" dirty="0">
                <a:latin typeface="Arial" panose="020B0604020202020204"/>
                <a:cs typeface="Arial" panose="020B0604020202020204"/>
              </a:rPr>
              <a:t>y</a:t>
            </a:r>
            <a:r>
              <a:rPr sz="1100" i="1" spc="45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60" dirty="0">
                <a:latin typeface="Tahoma" panose="020B0604030504040204"/>
                <a:cs typeface="Tahoma" panose="020B0604030504040204"/>
              </a:rPr>
              <a:t>+</a:t>
            </a:r>
            <a:r>
              <a:rPr sz="1100" spc="-85" dirty="0">
                <a:latin typeface="Tahoma" panose="020B0604030504040204"/>
                <a:cs typeface="Tahoma" panose="020B0604030504040204"/>
              </a:rPr>
              <a:t> </a:t>
            </a:r>
            <a:r>
              <a:rPr sz="1100" i="1" spc="-55" dirty="0">
                <a:latin typeface="Arial" panose="020B0604020202020204"/>
                <a:cs typeface="Arial" panose="020B0604020202020204"/>
              </a:rPr>
              <a:t>z</a:t>
            </a:r>
            <a:r>
              <a:rPr sz="1100" i="1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10" dirty="0">
                <a:latin typeface="Tahoma" panose="020B0604030504040204"/>
                <a:cs typeface="Tahoma" panose="020B0604030504040204"/>
              </a:rPr>
              <a:t>)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190" dirty="0">
                <a:latin typeface="Arial Unicode MS"/>
                <a:cs typeface="Arial Unicode MS"/>
              </a:rPr>
              <a:t>≡</a:t>
            </a:r>
            <a:r>
              <a:rPr sz="1100" dirty="0">
                <a:latin typeface="Arial Unicode MS"/>
                <a:cs typeface="Arial Unicode MS"/>
              </a:rPr>
              <a:t>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(</a:t>
            </a:r>
            <a:r>
              <a:rPr sz="1100" i="1" spc="-10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3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60" dirty="0">
                <a:latin typeface="Tahoma" panose="020B0604030504040204"/>
                <a:cs typeface="Tahoma" panose="020B0604030504040204"/>
              </a:rPr>
              <a:t>+</a:t>
            </a:r>
            <a:r>
              <a:rPr sz="1100" spc="-85" dirty="0">
                <a:latin typeface="Tahoma" panose="020B0604030504040204"/>
                <a:cs typeface="Tahoma" panose="020B0604030504040204"/>
              </a:rPr>
              <a:t>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y</a:t>
            </a:r>
            <a:r>
              <a:rPr sz="1100" i="1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10" dirty="0">
                <a:latin typeface="Tahoma" panose="020B0604030504040204"/>
                <a:cs typeface="Tahoma" panose="020B0604030504040204"/>
              </a:rPr>
              <a:t>)</a:t>
            </a:r>
            <a:r>
              <a:rPr sz="1100" spc="-8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60" dirty="0">
                <a:latin typeface="Tahoma" panose="020B0604030504040204"/>
                <a:cs typeface="Tahoma" panose="020B0604030504040204"/>
              </a:rPr>
              <a:t>+</a:t>
            </a:r>
            <a:r>
              <a:rPr sz="1100" spc="-85" dirty="0">
                <a:latin typeface="Tahoma" panose="020B0604030504040204"/>
                <a:cs typeface="Tahoma" panose="020B0604030504040204"/>
              </a:rPr>
              <a:t> </a:t>
            </a:r>
            <a:r>
              <a:rPr sz="1100" i="1" spc="-55" dirty="0">
                <a:latin typeface="Arial" panose="020B0604020202020204"/>
                <a:cs typeface="Arial" panose="020B0604020202020204"/>
              </a:rPr>
              <a:t>z</a:t>
            </a:r>
            <a:r>
              <a:rPr sz="1100" i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(mod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 </a:t>
            </a:r>
            <a:r>
              <a:rPr sz="1100" i="1" spc="40" dirty="0">
                <a:latin typeface="Arial" panose="020B0604020202020204"/>
                <a:cs typeface="Arial" panose="020B0604020202020204"/>
              </a:rPr>
              <a:t>N</a:t>
            </a:r>
            <a:r>
              <a:rPr sz="1100" spc="40" dirty="0">
                <a:latin typeface="Tahoma" panose="020B0604030504040204"/>
                <a:cs typeface="Tahoma" panose="020B0604030504040204"/>
              </a:rPr>
              <a:t>) 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xy </a:t>
            </a:r>
            <a:r>
              <a:rPr sz="1100" spc="190" dirty="0">
                <a:latin typeface="Arial Unicode MS"/>
                <a:cs typeface="Arial Unicode MS"/>
              </a:rPr>
              <a:t>≡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yx  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(mod</a:t>
            </a:r>
            <a:r>
              <a:rPr sz="1100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1100" i="1" spc="40" dirty="0">
                <a:latin typeface="Arial" panose="020B0604020202020204"/>
                <a:cs typeface="Arial" panose="020B0604020202020204"/>
              </a:rPr>
              <a:t>N</a:t>
            </a:r>
            <a:r>
              <a:rPr sz="1100" spc="40" dirty="0">
                <a:latin typeface="Tahoma" panose="020B0604030504040204"/>
                <a:cs typeface="Tahoma" panose="020B0604030504040204"/>
              </a:rPr>
              <a:t>)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R="39370" algn="ctr">
              <a:lnSpc>
                <a:spcPct val="100000"/>
              </a:lnSpc>
              <a:spcBef>
                <a:spcPts val="310"/>
              </a:spcBef>
            </a:pPr>
            <a:r>
              <a:rPr sz="1100" i="1" spc="-30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(</a:t>
            </a:r>
            <a:r>
              <a:rPr sz="1100" i="1" spc="-10" dirty="0">
                <a:latin typeface="Arial" panose="020B0604020202020204"/>
                <a:cs typeface="Arial" panose="020B0604020202020204"/>
              </a:rPr>
              <a:t>y</a:t>
            </a:r>
            <a:r>
              <a:rPr sz="1100" i="1" spc="4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60" dirty="0">
                <a:latin typeface="Tahoma" panose="020B0604030504040204"/>
                <a:cs typeface="Tahoma" panose="020B0604030504040204"/>
              </a:rPr>
              <a:t>+</a:t>
            </a:r>
            <a:r>
              <a:rPr sz="1100" spc="-85" dirty="0">
                <a:latin typeface="Tahoma" panose="020B0604030504040204"/>
                <a:cs typeface="Tahoma" panose="020B0604030504040204"/>
              </a:rPr>
              <a:t> </a:t>
            </a:r>
            <a:r>
              <a:rPr sz="1100" i="1" spc="-55" dirty="0">
                <a:latin typeface="Arial" panose="020B0604020202020204"/>
                <a:cs typeface="Arial" panose="020B0604020202020204"/>
              </a:rPr>
              <a:t>z</a:t>
            </a:r>
            <a:r>
              <a:rPr sz="1100" i="1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10" dirty="0">
                <a:latin typeface="Tahoma" panose="020B0604030504040204"/>
                <a:cs typeface="Tahoma" panose="020B0604030504040204"/>
              </a:rPr>
              <a:t>)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190" dirty="0">
                <a:latin typeface="Arial Unicode MS"/>
                <a:cs typeface="Arial Unicode MS"/>
              </a:rPr>
              <a:t>≡</a:t>
            </a:r>
            <a:r>
              <a:rPr sz="1100" spc="-5" dirty="0">
                <a:latin typeface="Arial Unicode MS"/>
                <a:cs typeface="Arial Unicode MS"/>
              </a:rPr>
              <a:t>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xy</a:t>
            </a:r>
            <a:r>
              <a:rPr sz="1100" i="1" spc="4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60" dirty="0">
                <a:latin typeface="Tahoma" panose="020B0604030504040204"/>
                <a:cs typeface="Tahoma" panose="020B0604030504040204"/>
              </a:rPr>
              <a:t>+</a:t>
            </a:r>
            <a:r>
              <a:rPr sz="1100" spc="-85" dirty="0">
                <a:latin typeface="Tahoma" panose="020B0604030504040204"/>
                <a:cs typeface="Tahoma" panose="020B0604030504040204"/>
              </a:rPr>
              <a:t> </a:t>
            </a:r>
            <a:r>
              <a:rPr sz="1100" i="1" spc="-40" dirty="0">
                <a:latin typeface="Arial" panose="020B0604020202020204"/>
                <a:cs typeface="Arial" panose="020B0604020202020204"/>
              </a:rPr>
              <a:t>xz </a:t>
            </a:r>
            <a:r>
              <a:rPr sz="1100" i="1" spc="165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(mod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1100" i="1" spc="40" dirty="0">
                <a:latin typeface="Arial" panose="020B0604020202020204"/>
                <a:cs typeface="Arial" panose="020B0604020202020204"/>
              </a:rPr>
              <a:t>N</a:t>
            </a:r>
            <a:r>
              <a:rPr sz="1100" spc="40" dirty="0">
                <a:latin typeface="Tahoma" panose="020B0604030504040204"/>
                <a:cs typeface="Tahoma" panose="020B0604030504040204"/>
              </a:rPr>
              <a:t>)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8451" y="1741194"/>
            <a:ext cx="965914" cy="655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1760" algn="r">
              <a:lnSpc>
                <a:spcPct val="129000"/>
              </a:lnSpc>
            </a:pPr>
            <a:r>
              <a:rPr sz="1100" spc="-15" dirty="0">
                <a:latin typeface="Tahoma" panose="020B0604030504040204"/>
                <a:cs typeface="Tahoma" panose="020B0604030504040204"/>
              </a:rPr>
              <a:t>Ass</a:t>
            </a:r>
            <a:r>
              <a:rPr sz="1100" spc="10" dirty="0">
                <a:latin typeface="Tahoma" panose="020B0604030504040204"/>
                <a:cs typeface="Tahoma" panose="020B0604030504040204"/>
              </a:rPr>
              <a:t>o</a:t>
            </a:r>
            <a:r>
              <a:rPr sz="1100" spc="5" dirty="0">
                <a:latin typeface="Tahoma" panose="020B0604030504040204"/>
                <a:cs typeface="Tahoma" panose="020B0604030504040204"/>
              </a:rPr>
              <a:t>ciativi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t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y  </a:t>
            </a:r>
            <a:r>
              <a:rPr sz="1100" spc="-5" dirty="0">
                <a:latin typeface="Tahoma" panose="020B0604030504040204"/>
                <a:cs typeface="Tahoma" panose="020B0604030504040204"/>
              </a:rPr>
              <a:t>Commutativi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ty  </a:t>
            </a:r>
            <a:r>
              <a:rPr sz="1100" spc="5" dirty="0">
                <a:latin typeface="Tahoma" panose="020B0604030504040204"/>
                <a:cs typeface="Tahoma" panose="020B0604030504040204"/>
              </a:rPr>
              <a:t>Distributivi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t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y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3450" y="2568575"/>
            <a:ext cx="279471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2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2</a:t>
            </a:r>
            <a:r>
              <a:rPr sz="1100" spc="-30" baseline="42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345 </a:t>
            </a:r>
            <a:r>
              <a:rPr sz="1100" spc="190" dirty="0">
                <a:solidFill>
                  <a:srgbClr val="FF0000"/>
                </a:solidFill>
                <a:latin typeface="Arial Unicode MS"/>
                <a:cs typeface="Arial Unicode MS"/>
              </a:rPr>
              <a:t>≡ </a:t>
            </a:r>
            <a:r>
              <a:rPr sz="11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(2</a:t>
            </a:r>
            <a:r>
              <a:rPr sz="1100" baseline="42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5</a:t>
            </a:r>
            <a:r>
              <a:rPr sz="11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)</a:t>
            </a:r>
            <a:r>
              <a:rPr sz="1100" baseline="42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69 </a:t>
            </a:r>
            <a:r>
              <a:rPr sz="1100" spc="190" dirty="0">
                <a:solidFill>
                  <a:srgbClr val="FF0000"/>
                </a:solidFill>
                <a:latin typeface="Arial Unicode MS"/>
                <a:cs typeface="Arial Unicode MS"/>
              </a:rPr>
              <a:t>≡ </a:t>
            </a:r>
            <a:r>
              <a:rPr sz="1100" spc="-2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32</a:t>
            </a:r>
            <a:r>
              <a:rPr sz="1100" spc="-37" baseline="42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69 </a:t>
            </a:r>
            <a:r>
              <a:rPr sz="1100" spc="190" dirty="0">
                <a:solidFill>
                  <a:srgbClr val="FF0000"/>
                </a:solidFill>
                <a:latin typeface="Arial Unicode MS"/>
                <a:cs typeface="Arial Unicode MS"/>
              </a:rPr>
              <a:t>≡ </a:t>
            </a:r>
            <a:r>
              <a:rPr sz="1100" spc="-2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1</a:t>
            </a:r>
            <a:r>
              <a:rPr sz="1100" spc="-30" baseline="42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69 </a:t>
            </a:r>
            <a:r>
              <a:rPr sz="1100" spc="190" dirty="0">
                <a:solidFill>
                  <a:srgbClr val="FF0000"/>
                </a:solidFill>
                <a:latin typeface="Arial Unicode MS"/>
                <a:cs typeface="Arial Unicode MS"/>
              </a:rPr>
              <a:t>≡ </a:t>
            </a:r>
            <a:r>
              <a:rPr sz="1100" spc="-3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1  </a:t>
            </a:r>
            <a:r>
              <a:rPr sz="1100" spc="-1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(mod</a:t>
            </a:r>
            <a:r>
              <a:rPr sz="1100" spc="-18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31)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358775"/>
            <a:ext cx="4191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Modular addition</a:t>
            </a:r>
            <a:endParaRPr sz="1400" b="1" kern="1400" spc="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23850" y="716478"/>
            <a:ext cx="4013226" cy="2127146"/>
          </a:xfrm>
          <a:prstGeom prst="rect">
            <a:avLst/>
          </a:prstGeom>
        </p:spPr>
        <p:txBody>
          <a:bodyPr vert="horz" wrap="square" lIns="0" tIns="168173" rIns="0" bIns="0" rtlCol="0">
            <a:spAutoFit/>
          </a:bodyPr>
          <a:lstStyle/>
          <a:p>
            <a:pPr marL="10160" marR="5080">
              <a:lnSpc>
                <a:spcPct val="101000"/>
              </a:lnSpc>
            </a:pPr>
            <a:r>
              <a:rPr sz="1100" kern="1400" spc="0" dirty="0"/>
              <a:t>To add two numbers </a:t>
            </a:r>
            <a:r>
              <a:rPr sz="1100" i="1" kern="1400" spc="0" dirty="0">
                <a:latin typeface="Arial" panose="020B0604020202020204"/>
                <a:cs typeface="Arial" panose="020B0604020202020204"/>
              </a:rPr>
              <a:t>x </a:t>
            </a:r>
            <a:r>
              <a:rPr sz="1100" kern="1400" spc="0" dirty="0"/>
              <a:t>and </a:t>
            </a:r>
            <a:r>
              <a:rPr sz="1100" i="1" kern="1400" spc="0" dirty="0">
                <a:latin typeface="Arial" panose="020B0604020202020204"/>
                <a:cs typeface="Arial" panose="020B0604020202020204"/>
              </a:rPr>
              <a:t>y </a:t>
            </a:r>
            <a:r>
              <a:rPr sz="1100" kern="1400" spc="0" dirty="0"/>
              <a:t>modulo </a:t>
            </a:r>
            <a:r>
              <a:rPr sz="1100" i="1" kern="1400" spc="0" dirty="0">
                <a:latin typeface="Arial" panose="020B0604020202020204"/>
                <a:cs typeface="Arial" panose="020B0604020202020204"/>
              </a:rPr>
              <a:t>N</a:t>
            </a:r>
            <a:r>
              <a:rPr sz="1100" kern="1400" spc="0" dirty="0"/>
              <a:t>, we start with regular addition. </a:t>
            </a:r>
            <a:r>
              <a:rPr sz="1100" kern="1400" spc="0" dirty="0" smtClean="0"/>
              <a:t>Since </a:t>
            </a:r>
            <a:r>
              <a:rPr sz="1100" i="1" kern="1400" spc="0" dirty="0">
                <a:latin typeface="Arial" panose="020B0604020202020204"/>
                <a:cs typeface="Arial" panose="020B0604020202020204"/>
              </a:rPr>
              <a:t>x </a:t>
            </a:r>
            <a:r>
              <a:rPr sz="1100" kern="1400" spc="0" dirty="0"/>
              <a:t>and </a:t>
            </a:r>
            <a:r>
              <a:rPr sz="1100" i="1" kern="1400" spc="0" dirty="0">
                <a:latin typeface="Arial" panose="020B0604020202020204"/>
                <a:cs typeface="Arial" panose="020B0604020202020204"/>
              </a:rPr>
              <a:t>y </a:t>
            </a:r>
            <a:r>
              <a:rPr sz="1100" kern="1400" spc="0" dirty="0"/>
              <a:t>are each in the range 0 to </a:t>
            </a:r>
            <a:r>
              <a:rPr sz="1100" i="1" kern="1400" spc="0" dirty="0">
                <a:latin typeface="Arial" panose="020B0604020202020204"/>
                <a:cs typeface="Arial" panose="020B0604020202020204"/>
              </a:rPr>
              <a:t>N </a:t>
            </a:r>
            <a:r>
              <a:rPr sz="1100" kern="1400" spc="0" dirty="0">
                <a:latin typeface="Arial Unicode MS"/>
                <a:cs typeface="Arial Unicode MS"/>
              </a:rPr>
              <a:t>− </a:t>
            </a:r>
            <a:r>
              <a:rPr sz="1100" kern="1400" spc="0" dirty="0"/>
              <a:t>1, their sum is between </a:t>
            </a:r>
            <a:r>
              <a:rPr sz="1100" kern="1400" spc="0" dirty="0">
                <a:solidFill>
                  <a:srgbClr val="FF0000"/>
                </a:solidFill>
              </a:rPr>
              <a:t>0 and 2(</a:t>
            </a:r>
            <a:r>
              <a:rPr sz="1100" i="1" kern="1400" spc="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 </a:t>
            </a:r>
            <a:r>
              <a:rPr sz="1100" kern="1400" spc="0" dirty="0">
                <a:solidFill>
                  <a:srgbClr val="FF0000"/>
                </a:solidFill>
                <a:latin typeface="Arial Unicode MS"/>
                <a:cs typeface="Arial Unicode MS"/>
              </a:rPr>
              <a:t>− </a:t>
            </a:r>
            <a:r>
              <a:rPr sz="1100" kern="1400" spc="0" dirty="0">
                <a:solidFill>
                  <a:srgbClr val="FF0000"/>
                </a:solidFill>
              </a:rPr>
              <a:t>1)</a:t>
            </a:r>
            <a:r>
              <a:rPr sz="1100" kern="1400" spc="0" dirty="0"/>
              <a:t>.  If the sum exceeds </a:t>
            </a:r>
            <a:r>
              <a:rPr sz="1100" i="1" kern="1400" spc="0" dirty="0">
                <a:latin typeface="Arial" panose="020B0604020202020204"/>
                <a:cs typeface="Arial" panose="020B0604020202020204"/>
              </a:rPr>
              <a:t>N </a:t>
            </a:r>
            <a:r>
              <a:rPr sz="1100" kern="1400" spc="0" dirty="0">
                <a:latin typeface="Arial Unicode MS"/>
                <a:cs typeface="Arial Unicode MS"/>
              </a:rPr>
              <a:t>− </a:t>
            </a:r>
            <a:r>
              <a:rPr sz="1100" kern="1400" spc="0" dirty="0"/>
              <a:t>1, we merely need to subtract off </a:t>
            </a:r>
            <a:r>
              <a:rPr sz="1100" i="1" kern="1400" spc="0" dirty="0">
                <a:latin typeface="Arial" panose="020B0604020202020204"/>
                <a:cs typeface="Arial" panose="020B0604020202020204"/>
              </a:rPr>
              <a:t>N </a:t>
            </a:r>
            <a:r>
              <a:rPr sz="1100" kern="1400" spc="0" dirty="0"/>
              <a:t>to bring it back </a:t>
            </a:r>
            <a:r>
              <a:rPr sz="1100" kern="1400" spc="0" dirty="0" smtClean="0"/>
              <a:t>into </a:t>
            </a:r>
            <a:r>
              <a:rPr sz="1100" kern="1400" spc="0" dirty="0"/>
              <a:t>the required range</a:t>
            </a:r>
            <a:r>
              <a:rPr sz="1100" kern="1400" spc="0" dirty="0" smtClean="0"/>
              <a:t>.</a:t>
            </a:r>
            <a:endParaRPr lang="en-US" sz="1100" kern="1400" spc="0" dirty="0" smtClean="0"/>
          </a:p>
          <a:p>
            <a:pPr marL="10160" marR="5080">
              <a:lnSpc>
                <a:spcPct val="101000"/>
              </a:lnSpc>
            </a:pPr>
            <a:endParaRPr sz="1100" kern="1400" spc="0" dirty="0"/>
          </a:p>
          <a:p>
            <a:pPr marL="10160" marR="322580">
              <a:lnSpc>
                <a:spcPct val="101000"/>
              </a:lnSpc>
            </a:pPr>
            <a:r>
              <a:rPr sz="1100" kern="1400" spc="0" dirty="0"/>
              <a:t>The overall computation therefore consists of </a:t>
            </a:r>
            <a:r>
              <a:rPr sz="1100" kern="1400" spc="0" dirty="0">
                <a:solidFill>
                  <a:srgbClr val="0000FF"/>
                </a:solidFill>
              </a:rPr>
              <a:t>an addition</a:t>
            </a:r>
            <a:r>
              <a:rPr sz="1100" kern="1400" spc="0" dirty="0"/>
              <a:t>, and </a:t>
            </a:r>
            <a:r>
              <a:rPr sz="1100" kern="1400" spc="0" dirty="0">
                <a:solidFill>
                  <a:srgbClr val="0000FF"/>
                </a:solidFill>
              </a:rPr>
              <a:t>possibly a  subtraction</a:t>
            </a:r>
            <a:r>
              <a:rPr sz="1100" kern="1400" spc="0" dirty="0"/>
              <a:t>, of numbers that never exceed  2</a:t>
            </a:r>
            <a:r>
              <a:rPr sz="1100" i="1" kern="1400" spc="0" dirty="0">
                <a:latin typeface="Arial" panose="020B0604020202020204"/>
                <a:cs typeface="Arial" panose="020B0604020202020204"/>
              </a:rPr>
              <a:t>N</a:t>
            </a:r>
            <a:r>
              <a:rPr sz="1100" kern="1400" spc="0" dirty="0"/>
              <a:t>.</a:t>
            </a:r>
            <a:endParaRPr sz="1100" kern="1400" spc="0" dirty="0"/>
          </a:p>
          <a:p>
            <a:pPr marL="10160" marR="153035">
              <a:lnSpc>
                <a:spcPct val="101000"/>
              </a:lnSpc>
              <a:spcBef>
                <a:spcPts val="595"/>
              </a:spcBef>
            </a:pPr>
            <a:r>
              <a:rPr sz="1100" kern="1400" spc="0" dirty="0"/>
              <a:t>Its running time is linear in the sizes of these numbers, in other words </a:t>
            </a:r>
            <a:r>
              <a:rPr sz="1100" i="1" kern="1400" spc="0" dirty="0">
                <a:latin typeface="Arial" panose="020B0604020202020204"/>
                <a:cs typeface="Arial" panose="020B0604020202020204"/>
              </a:rPr>
              <a:t>O</a:t>
            </a:r>
            <a:r>
              <a:rPr sz="1100" kern="1400" spc="0" dirty="0"/>
              <a:t>(</a:t>
            </a:r>
            <a:r>
              <a:rPr sz="1100" i="1" kern="1400" spc="0" dirty="0">
                <a:latin typeface="Arial" panose="020B0604020202020204"/>
                <a:cs typeface="Arial" panose="020B0604020202020204"/>
              </a:rPr>
              <a:t>n</a:t>
            </a:r>
            <a:r>
              <a:rPr sz="1100" kern="1400" spc="0" dirty="0"/>
              <a:t>),  where </a:t>
            </a:r>
            <a:r>
              <a:rPr sz="1100" i="1" kern="1400" spc="0" dirty="0">
                <a:latin typeface="Arial" panose="020B0604020202020204"/>
                <a:cs typeface="Arial" panose="020B0604020202020204"/>
              </a:rPr>
              <a:t>n </a:t>
            </a:r>
            <a:r>
              <a:rPr sz="1100" kern="1400" spc="0" dirty="0"/>
              <a:t>= </a:t>
            </a:r>
            <a:r>
              <a:rPr sz="1100" kern="1400" spc="0" dirty="0">
                <a:latin typeface="Arial Unicode MS"/>
                <a:cs typeface="Arial Unicode MS"/>
              </a:rPr>
              <a:t>「</a:t>
            </a:r>
            <a:r>
              <a:rPr sz="1100" kern="1400" spc="0" dirty="0"/>
              <a:t>log </a:t>
            </a:r>
            <a:r>
              <a:rPr sz="1100" i="1" kern="1400" spc="0" dirty="0">
                <a:latin typeface="Arial" panose="020B0604020202020204"/>
                <a:cs typeface="Arial" panose="020B0604020202020204"/>
              </a:rPr>
              <a:t>N</a:t>
            </a:r>
            <a:r>
              <a:rPr sz="1100" kern="1400" spc="0" dirty="0">
                <a:latin typeface="Arial Unicode MS"/>
                <a:cs typeface="Arial Unicode MS"/>
              </a:rPr>
              <a:t>l</a:t>
            </a:r>
            <a:r>
              <a:rPr sz="1100" kern="1400" spc="0" dirty="0"/>
              <a:t>.</a:t>
            </a:r>
            <a:endParaRPr sz="1100" kern="1400" spc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5050" y="2644775"/>
            <a:ext cx="457200" cy="17163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434975"/>
            <a:ext cx="4191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Modular multiplication</a:t>
            </a:r>
            <a:endParaRPr sz="1400" b="1" kern="1400" spc="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23850" y="739775"/>
            <a:ext cx="3911650" cy="1958856"/>
          </a:xfrm>
          <a:prstGeom prst="rect">
            <a:avLst/>
          </a:prstGeom>
        </p:spPr>
        <p:txBody>
          <a:bodyPr vert="horz" wrap="square" lIns="0" tIns="145148" rIns="0" bIns="0" rtlCol="0">
            <a:spAutoFit/>
          </a:bodyPr>
          <a:lstStyle/>
          <a:p>
            <a:pPr marL="10160" marR="113665">
              <a:lnSpc>
                <a:spcPct val="101000"/>
              </a:lnSpc>
            </a:pPr>
            <a:r>
              <a:rPr sz="1100" kern="1400" spc="0" dirty="0"/>
              <a:t>To multiply two mod-N numbers </a:t>
            </a:r>
            <a:r>
              <a:rPr sz="1100" i="1" kern="1400" spc="0" dirty="0">
                <a:latin typeface="Arial" panose="020B0604020202020204"/>
                <a:cs typeface="Arial" panose="020B0604020202020204"/>
              </a:rPr>
              <a:t>x </a:t>
            </a:r>
            <a:r>
              <a:rPr sz="1100" kern="1400" spc="0" dirty="0"/>
              <a:t>and </a:t>
            </a:r>
            <a:r>
              <a:rPr sz="1100" i="1" kern="1400" spc="0" dirty="0">
                <a:latin typeface="Arial" panose="020B0604020202020204"/>
                <a:cs typeface="Arial" panose="020B0604020202020204"/>
              </a:rPr>
              <a:t>y </a:t>
            </a:r>
            <a:r>
              <a:rPr sz="1100" kern="1400" spc="0" dirty="0"/>
              <a:t>, we again just start with regular </a:t>
            </a:r>
            <a:r>
              <a:rPr sz="1100" kern="1400" spc="0" dirty="0" smtClean="0"/>
              <a:t>multiplication </a:t>
            </a:r>
            <a:r>
              <a:rPr sz="1100" kern="1400" spc="0" dirty="0"/>
              <a:t>and then reduce the answer modulo </a:t>
            </a:r>
            <a:r>
              <a:rPr sz="1100" i="1" kern="1400" spc="0" dirty="0">
                <a:latin typeface="Arial" panose="020B0604020202020204"/>
                <a:cs typeface="Arial" panose="020B0604020202020204"/>
              </a:rPr>
              <a:t>N</a:t>
            </a:r>
            <a:r>
              <a:rPr sz="1100" kern="1400" spc="0" dirty="0"/>
              <a:t>. The product can be as </a:t>
            </a:r>
            <a:r>
              <a:rPr sz="1100" kern="1400" spc="0" dirty="0" smtClean="0"/>
              <a:t>large </a:t>
            </a:r>
            <a:r>
              <a:rPr sz="1100" kern="1400" spc="0" dirty="0"/>
              <a:t>as </a:t>
            </a:r>
            <a:r>
              <a:rPr sz="1100" kern="1400" spc="0" dirty="0">
                <a:solidFill>
                  <a:srgbClr val="FF0000"/>
                </a:solidFill>
              </a:rPr>
              <a:t>(</a:t>
            </a:r>
            <a:r>
              <a:rPr sz="1100" i="1" kern="1400" spc="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 </a:t>
            </a:r>
            <a:r>
              <a:rPr sz="1100" kern="1400" spc="0" dirty="0">
                <a:solidFill>
                  <a:srgbClr val="FF0000"/>
                </a:solidFill>
                <a:latin typeface="Arial Unicode MS"/>
                <a:cs typeface="Arial Unicode MS"/>
              </a:rPr>
              <a:t>− </a:t>
            </a:r>
            <a:r>
              <a:rPr sz="1100" kern="1400" spc="0" dirty="0">
                <a:solidFill>
                  <a:srgbClr val="FF0000"/>
                </a:solidFill>
              </a:rPr>
              <a:t>1)</a:t>
            </a:r>
            <a:r>
              <a:rPr sz="1100" kern="1400" spc="0" baseline="37000" dirty="0">
                <a:solidFill>
                  <a:srgbClr val="FF0000"/>
                </a:solidFill>
              </a:rPr>
              <a:t>2</a:t>
            </a:r>
            <a:r>
              <a:rPr sz="1100" kern="1400" spc="0" dirty="0"/>
              <a:t>, but this is still at most 2</a:t>
            </a:r>
            <a:r>
              <a:rPr sz="1100" i="1" kern="1400" spc="0" dirty="0">
                <a:latin typeface="Arial" panose="020B0604020202020204"/>
                <a:cs typeface="Arial" panose="020B0604020202020204"/>
              </a:rPr>
              <a:t>n </a:t>
            </a:r>
            <a:r>
              <a:rPr sz="1100" kern="1400" spc="0" dirty="0"/>
              <a:t>bits long </a:t>
            </a:r>
            <a:r>
              <a:rPr sz="1100" kern="1400" spc="0" dirty="0" smtClean="0"/>
              <a:t>since</a:t>
            </a:r>
            <a:endParaRPr sz="1100" kern="1400" spc="0" dirty="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100" kern="1400" spc="0" dirty="0"/>
              <a:t>log(</a:t>
            </a:r>
            <a:r>
              <a:rPr sz="1100" i="1" kern="1400" spc="0" dirty="0">
                <a:latin typeface="Arial" panose="020B0604020202020204"/>
                <a:cs typeface="Arial" panose="020B0604020202020204"/>
              </a:rPr>
              <a:t>N </a:t>
            </a:r>
            <a:r>
              <a:rPr sz="1100" kern="1400" spc="0" dirty="0">
                <a:latin typeface="Arial Unicode MS"/>
                <a:cs typeface="Arial Unicode MS"/>
              </a:rPr>
              <a:t>− </a:t>
            </a:r>
            <a:r>
              <a:rPr sz="1100" kern="1400" spc="0" dirty="0"/>
              <a:t>1)</a:t>
            </a:r>
            <a:r>
              <a:rPr sz="1100" kern="1400" spc="0" baseline="42000" dirty="0"/>
              <a:t>2 </a:t>
            </a:r>
            <a:r>
              <a:rPr sz="1100" kern="1400" spc="0" dirty="0"/>
              <a:t>= 2 log(</a:t>
            </a:r>
            <a:r>
              <a:rPr sz="1100" i="1" kern="1400" spc="0" dirty="0">
                <a:latin typeface="Arial" panose="020B0604020202020204"/>
                <a:cs typeface="Arial" panose="020B0604020202020204"/>
              </a:rPr>
              <a:t>N </a:t>
            </a:r>
            <a:r>
              <a:rPr sz="1100" kern="1400" spc="0" dirty="0">
                <a:latin typeface="Arial Unicode MS"/>
                <a:cs typeface="Arial Unicode MS"/>
              </a:rPr>
              <a:t>− </a:t>
            </a:r>
            <a:r>
              <a:rPr sz="1100" kern="1400" spc="0" dirty="0"/>
              <a:t>1) </a:t>
            </a:r>
            <a:r>
              <a:rPr sz="1100" kern="1400" spc="0" dirty="0">
                <a:latin typeface="Arial Unicode MS"/>
                <a:cs typeface="Arial Unicode MS"/>
              </a:rPr>
              <a:t>≤ </a:t>
            </a:r>
            <a:r>
              <a:rPr sz="1100" kern="1400" spc="0" dirty="0"/>
              <a:t>2</a:t>
            </a:r>
            <a:r>
              <a:rPr sz="1100" i="1" kern="1400" spc="0" dirty="0">
                <a:latin typeface="Arial" panose="020B0604020202020204"/>
                <a:cs typeface="Arial" panose="020B0604020202020204"/>
              </a:rPr>
              <a:t>n</a:t>
            </a:r>
            <a:r>
              <a:rPr sz="1100" i="1" kern="1400" spc="0" dirty="0">
                <a:latin typeface="Verdana" panose="020B0604030504040204"/>
                <a:cs typeface="Verdana" panose="020B0604030504040204"/>
              </a:rPr>
              <a:t>.</a:t>
            </a:r>
            <a:endParaRPr sz="1100" kern="1400" spc="0" dirty="0">
              <a:latin typeface="Verdana" panose="020B0604030504040204"/>
              <a:cs typeface="Verdana" panose="020B0604030504040204"/>
            </a:endParaRPr>
          </a:p>
          <a:p>
            <a:pPr marL="10160">
              <a:lnSpc>
                <a:spcPct val="100000"/>
              </a:lnSpc>
              <a:spcBef>
                <a:spcPts val="805"/>
              </a:spcBef>
            </a:pPr>
            <a:r>
              <a:rPr sz="1100" kern="1400" spc="0" dirty="0"/>
              <a:t>To reduce the answer modulo </a:t>
            </a:r>
            <a:r>
              <a:rPr sz="1100" i="1" kern="1400" spc="0" dirty="0">
                <a:latin typeface="Arial" panose="020B0604020202020204"/>
                <a:cs typeface="Arial" panose="020B0604020202020204"/>
              </a:rPr>
              <a:t>N</a:t>
            </a:r>
            <a:r>
              <a:rPr sz="1100" kern="1400" spc="0" dirty="0"/>
              <a:t>, we compute the remainder upon dividing it </a:t>
            </a:r>
            <a:r>
              <a:rPr sz="1100" kern="1400" spc="0" dirty="0" smtClean="0"/>
              <a:t>by</a:t>
            </a:r>
            <a:r>
              <a:rPr lang="en-US" sz="1100" kern="1400" spc="0" dirty="0" smtClean="0"/>
              <a:t> </a:t>
            </a:r>
            <a:r>
              <a:rPr sz="1100" i="1" kern="1400" spc="0" dirty="0" smtClean="0">
                <a:latin typeface="Arial" panose="020B0604020202020204"/>
                <a:cs typeface="Arial" panose="020B0604020202020204"/>
              </a:rPr>
              <a:t>N</a:t>
            </a:r>
            <a:r>
              <a:rPr sz="1100" kern="1400" spc="0" dirty="0"/>
              <a:t>, using our quadratic-time division algorithm.</a:t>
            </a:r>
            <a:endParaRPr sz="1100" kern="1400" spc="0" dirty="0"/>
          </a:p>
          <a:p>
            <a:pPr marL="10160">
              <a:lnSpc>
                <a:spcPct val="100000"/>
              </a:lnSpc>
              <a:spcBef>
                <a:spcPts val="605"/>
              </a:spcBef>
            </a:pPr>
            <a:r>
              <a:rPr sz="1100" kern="1400" spc="0" dirty="0"/>
              <a:t>Multiplication thus remains a </a:t>
            </a:r>
            <a:r>
              <a:rPr sz="1100" i="1" kern="1400" spc="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quadratic </a:t>
            </a:r>
            <a:r>
              <a:rPr sz="1100" kern="1400" spc="0" dirty="0" smtClean="0"/>
              <a:t>operation</a:t>
            </a:r>
            <a:r>
              <a:rPr sz="1100" kern="1400" spc="0" dirty="0"/>
              <a:t>.</a:t>
            </a:r>
            <a:endParaRPr sz="1100" kern="1400" spc="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511175"/>
            <a:ext cx="40386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Modular division</a:t>
            </a:r>
            <a:endParaRPr sz="1400" b="1" kern="1400" spc="0" dirty="0"/>
          </a:p>
        </p:txBody>
      </p:sp>
      <p:sp>
        <p:nvSpPr>
          <p:cNvPr id="3" name="object 3"/>
          <p:cNvSpPr txBox="1"/>
          <p:nvPr/>
        </p:nvSpPr>
        <p:spPr>
          <a:xfrm>
            <a:off x="347293" y="968375"/>
            <a:ext cx="3796665" cy="1345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100" spc="15" dirty="0">
                <a:latin typeface="Tahoma" panose="020B0604030504040204"/>
                <a:cs typeface="Tahoma" panose="020B0604030504040204"/>
              </a:rPr>
              <a:t>Not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quite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so</a:t>
            </a:r>
            <a:r>
              <a:rPr sz="110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latin typeface="Tahoma" panose="020B0604030504040204"/>
                <a:cs typeface="Tahoma" panose="020B0604030504040204"/>
              </a:rPr>
              <a:t>easy.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 marR="5080" algn="just">
              <a:lnSpc>
                <a:spcPct val="101000"/>
              </a:lnSpc>
              <a:spcBef>
                <a:spcPts val="595"/>
              </a:spcBef>
            </a:pPr>
            <a:r>
              <a:rPr sz="1100" spc="-55" dirty="0">
                <a:latin typeface="Tahoma" panose="020B0604030504040204"/>
                <a:cs typeface="Tahoma" panose="020B0604030504040204"/>
              </a:rPr>
              <a:t>In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ordinary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arithmetic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there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is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just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one </a:t>
            </a:r>
            <a:r>
              <a:rPr sz="1100" dirty="0">
                <a:latin typeface="Tahoma" panose="020B0604030504040204"/>
                <a:cs typeface="Tahoma" panose="020B0604030504040204"/>
              </a:rPr>
              <a:t>tricky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case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– </a:t>
            </a:r>
            <a:r>
              <a:rPr sz="1100" spc="-1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division </a:t>
            </a:r>
            <a:r>
              <a:rPr sz="1100" spc="-4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by </a:t>
            </a:r>
            <a:r>
              <a:rPr sz="1100" spc="-2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zero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. It </a:t>
            </a:r>
            <a:r>
              <a:rPr sz="1100" spc="-20" dirty="0" smtClean="0">
                <a:latin typeface="Tahoma" panose="020B0604030504040204"/>
                <a:cs typeface="Tahoma" panose="020B0604030504040204"/>
              </a:rPr>
              <a:t>turns</a:t>
            </a:r>
            <a:r>
              <a:rPr lang="en-US" sz="1100" spc="-2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sz="1100" spc="-10" dirty="0" smtClean="0">
                <a:latin typeface="Tahoma" panose="020B0604030504040204"/>
                <a:cs typeface="Tahoma" panose="020B0604030504040204"/>
              </a:rPr>
              <a:t>out </a:t>
            </a:r>
            <a:r>
              <a:rPr sz="1100" dirty="0">
                <a:latin typeface="Tahoma" panose="020B0604030504040204"/>
                <a:cs typeface="Tahoma" panose="020B0604030504040204"/>
              </a:rPr>
              <a:t>that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in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modular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arithmetic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there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are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potentially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other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such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cases as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well, 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which </a:t>
            </a:r>
            <a:r>
              <a:rPr sz="1100" spc="-65" dirty="0">
                <a:latin typeface="Tahoma" panose="020B0604030504040204"/>
                <a:cs typeface="Tahoma" panose="020B0604030504040204"/>
              </a:rPr>
              <a:t>we </a:t>
            </a:r>
            <a:r>
              <a:rPr sz="1100" dirty="0">
                <a:latin typeface="Tahoma" panose="020B0604030504040204"/>
                <a:cs typeface="Tahoma" panose="020B0604030504040204"/>
              </a:rPr>
              <a:t>will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characterize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toward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the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end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of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this </a:t>
            </a:r>
            <a:r>
              <a:rPr sz="1100" spc="-20" dirty="0" smtClean="0">
                <a:latin typeface="Tahoma" panose="020B0604030504040204"/>
                <a:cs typeface="Tahoma" panose="020B0604030504040204"/>
              </a:rPr>
              <a:t>section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sz="1100" spc="-30" dirty="0">
                <a:latin typeface="Tahoma" panose="020B0604030504040204"/>
                <a:cs typeface="Tahoma" panose="020B0604030504040204"/>
              </a:rPr>
              <a:t>Whenever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division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is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legal,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however, 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it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can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be managed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in cubic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time</a:t>
            </a:r>
            <a:r>
              <a:rPr sz="1100" spc="-15" dirty="0" smtClean="0">
                <a:latin typeface="Tahoma" panose="020B0604030504040204"/>
                <a:cs typeface="Tahoma" panose="020B0604030504040204"/>
              </a:rPr>
              <a:t>,</a:t>
            </a:r>
            <a:r>
              <a:rPr sz="1100" spc="65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sz="1100" i="1" spc="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100" spc="1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1100" i="1" spc="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100" spc="15" baseline="37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3</a:t>
            </a:r>
            <a:r>
              <a:rPr sz="1100" spc="1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)</a:t>
            </a:r>
            <a:r>
              <a:rPr sz="1100" spc="10" dirty="0">
                <a:latin typeface="Tahoma" panose="020B0604030504040204"/>
                <a:cs typeface="Tahoma" panose="020B0604030504040204"/>
              </a:rPr>
              <a:t>.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282575"/>
            <a:ext cx="40386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Modular exponentiation</a:t>
            </a:r>
            <a:endParaRPr sz="1400" b="1" kern="1400" spc="0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663575"/>
            <a:ext cx="3881120" cy="2141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5" dirty="0">
                <a:latin typeface="Tahoma" panose="020B0604030504040204"/>
                <a:cs typeface="Tahoma" panose="020B0604030504040204"/>
              </a:rPr>
              <a:t>In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the </a:t>
            </a:r>
            <a:r>
              <a:rPr sz="1100" b="1" spc="-30" dirty="0">
                <a:latin typeface="Gill Sans MT" panose="020B0502020104020203"/>
                <a:cs typeface="Gill Sans MT" panose="020B0502020104020203"/>
              </a:rPr>
              <a:t>cryptosystem </a:t>
            </a:r>
            <a:r>
              <a:rPr sz="1100" spc="-70" dirty="0">
                <a:latin typeface="Tahoma" panose="020B0604030504040204"/>
                <a:cs typeface="Tahoma" panose="020B0604030504040204"/>
              </a:rPr>
              <a:t>we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are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working toward, 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it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is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necessary </a:t>
            </a:r>
            <a:r>
              <a:rPr sz="1100" dirty="0">
                <a:latin typeface="Tahoma" panose="020B0604030504040204"/>
                <a:cs typeface="Tahoma" panose="020B0604030504040204"/>
              </a:rPr>
              <a:t>to </a:t>
            </a:r>
            <a:r>
              <a:rPr sz="1100" spc="-25" dirty="0" smtClean="0">
                <a:latin typeface="Tahoma" panose="020B0604030504040204"/>
                <a:cs typeface="Tahoma" panose="020B0604030504040204"/>
              </a:rPr>
              <a:t>compute</a:t>
            </a:r>
            <a:r>
              <a:rPr lang="en-US" sz="1100" spc="-25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sz="1100" i="1" spc="25" dirty="0" err="1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100" i="1" spc="37" baseline="37000" dirty="0" err="1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100" i="1" spc="37" baseline="37000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  </a:t>
            </a:r>
            <a:r>
              <a:rPr sz="1100" spc="-2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mod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 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for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values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of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x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,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y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,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and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N  </a:t>
            </a:r>
            <a:r>
              <a:rPr sz="1100" dirty="0">
                <a:latin typeface="Tahoma" panose="020B0604030504040204"/>
                <a:cs typeface="Tahoma" panose="020B0604030504040204"/>
              </a:rPr>
              <a:t>that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are </a:t>
            </a:r>
            <a:r>
              <a:rPr sz="1100" i="1" spc="-5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several  </a:t>
            </a:r>
            <a:r>
              <a:rPr sz="1100" i="1" spc="-3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hundred </a:t>
            </a:r>
            <a:r>
              <a:rPr sz="1100" i="1" spc="-1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bits</a:t>
            </a:r>
            <a:r>
              <a:rPr sz="1100" i="1" spc="3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i="1" spc="-2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long</a:t>
            </a:r>
            <a:r>
              <a:rPr sz="1100" spc="-25" dirty="0" smtClean="0">
                <a:latin typeface="Tahoma" panose="020B0604030504040204"/>
                <a:cs typeface="Tahoma" panose="020B0604030504040204"/>
              </a:rPr>
              <a:t>.</a:t>
            </a:r>
            <a:endParaRPr lang="en-US" sz="1100" spc="-25" dirty="0" smtClean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</a:pP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01000"/>
              </a:lnSpc>
              <a:spcBef>
                <a:spcPts val="595"/>
              </a:spcBef>
            </a:pPr>
            <a:r>
              <a:rPr sz="1100" dirty="0">
                <a:latin typeface="Tahoma" panose="020B0604030504040204"/>
                <a:cs typeface="Tahoma" panose="020B0604030504040204"/>
              </a:rPr>
              <a:t>The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result is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some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number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modulo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N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and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is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therefore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itself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a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few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hundred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bits </a:t>
            </a:r>
            <a:r>
              <a:rPr sz="1100" spc="-20" dirty="0" smtClean="0">
                <a:latin typeface="Tahoma" panose="020B0604030504040204"/>
                <a:cs typeface="Tahoma" panose="020B0604030504040204"/>
              </a:rPr>
              <a:t>long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. 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However,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the </a:t>
            </a:r>
            <a:r>
              <a:rPr sz="1100" spc="-4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raw </a:t>
            </a:r>
            <a:r>
              <a:rPr sz="1100" spc="-3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value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of </a:t>
            </a:r>
            <a:r>
              <a:rPr sz="1100" i="1" spc="25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37" baseline="37000" dirty="0">
                <a:latin typeface="Trebuchet MS" panose="020B0603020202020204"/>
                <a:cs typeface="Trebuchet MS" panose="020B0603020202020204"/>
              </a:rPr>
              <a:t>y 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could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be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much, much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longer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than </a:t>
            </a:r>
            <a:r>
              <a:rPr sz="1100" spc="-10" dirty="0" smtClean="0">
                <a:latin typeface="Tahoma" panose="020B0604030504040204"/>
                <a:cs typeface="Tahoma" panose="020B0604030504040204"/>
              </a:rPr>
              <a:t>this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endParaRPr lang="en-US" sz="1100" spc="-20" dirty="0" smtClean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00" spc="-20" dirty="0" smtClean="0">
                <a:latin typeface="Tahoma" panose="020B0604030504040204"/>
                <a:cs typeface="Tahoma" panose="020B0604030504040204"/>
              </a:rPr>
              <a:t>Even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when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x 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and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y 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are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just 20-bit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numbers, </a:t>
            </a:r>
            <a:r>
              <a:rPr sz="1100" i="1" spc="25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37" baseline="37000" dirty="0">
                <a:latin typeface="Trebuchet MS" panose="020B0603020202020204"/>
                <a:cs typeface="Trebuchet MS" panose="020B0603020202020204"/>
              </a:rPr>
              <a:t>y 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is </a:t>
            </a:r>
            <a:r>
              <a:rPr sz="1100" dirty="0">
                <a:latin typeface="Tahoma" panose="020B0604030504040204"/>
                <a:cs typeface="Tahoma" panose="020B0604030504040204"/>
              </a:rPr>
              <a:t>at </a:t>
            </a:r>
            <a:r>
              <a:rPr sz="1100" spc="-20" dirty="0" smtClean="0">
                <a:latin typeface="Tahoma" panose="020B0604030504040204"/>
                <a:cs typeface="Tahoma" panose="020B0604030504040204"/>
              </a:rPr>
              <a:t>least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R="396240" algn="ctr">
              <a:lnSpc>
                <a:spcPts val="225"/>
              </a:lnSpc>
              <a:spcBef>
                <a:spcPts val="715"/>
              </a:spcBef>
            </a:pPr>
            <a:r>
              <a:rPr sz="500" spc="-10" dirty="0">
                <a:latin typeface="Tahoma" panose="020B0604030504040204"/>
                <a:cs typeface="Tahoma" panose="020B0604030504040204"/>
              </a:rPr>
              <a:t>19</a:t>
            </a:r>
            <a:endParaRPr sz="500" dirty="0">
              <a:latin typeface="Tahoma" panose="020B0604030504040204"/>
              <a:cs typeface="Tahoma" panose="020B0604030504040204"/>
            </a:endParaRPr>
          </a:p>
          <a:p>
            <a:pPr marL="32385" algn="ctr">
              <a:lnSpc>
                <a:spcPts val="705"/>
              </a:lnSpc>
            </a:pPr>
            <a:r>
              <a:rPr sz="1350" baseline="-28000" dirty="0">
                <a:latin typeface="Tahoma" panose="020B0604030504040204"/>
                <a:cs typeface="Tahoma" panose="020B0604030504040204"/>
              </a:rPr>
              <a:t>(2</a:t>
            </a:r>
            <a:r>
              <a:rPr sz="600" dirty="0">
                <a:latin typeface="Tahoma" panose="020B0604030504040204"/>
                <a:cs typeface="Tahoma" panose="020B0604030504040204"/>
              </a:rPr>
              <a:t>19</a:t>
            </a:r>
            <a:r>
              <a:rPr sz="1350" baseline="-28000" dirty="0">
                <a:latin typeface="Tahoma" panose="020B0604030504040204"/>
                <a:cs typeface="Tahoma" panose="020B0604030504040204"/>
              </a:rPr>
              <a:t>)</a:t>
            </a:r>
            <a:r>
              <a:rPr sz="600" dirty="0">
                <a:latin typeface="Tahoma" panose="020B0604030504040204"/>
                <a:cs typeface="Tahoma" panose="020B0604030504040204"/>
              </a:rPr>
              <a:t>(2   </a:t>
            </a:r>
            <a:r>
              <a:rPr sz="600" spc="15" dirty="0">
                <a:latin typeface="Tahoma" panose="020B0604030504040204"/>
                <a:cs typeface="Tahoma" panose="020B0604030504040204"/>
              </a:rPr>
              <a:t>) </a:t>
            </a:r>
            <a:r>
              <a:rPr sz="1350" spc="89" baseline="-28000" dirty="0">
                <a:latin typeface="Tahoma" panose="020B0604030504040204"/>
                <a:cs typeface="Tahoma" panose="020B0604030504040204"/>
              </a:rPr>
              <a:t>=</a:t>
            </a:r>
            <a:r>
              <a:rPr sz="1350" spc="37" baseline="-28000" dirty="0">
                <a:latin typeface="Tahoma" panose="020B0604030504040204"/>
                <a:cs typeface="Tahoma" panose="020B0604030504040204"/>
              </a:rPr>
              <a:t> </a:t>
            </a:r>
            <a:r>
              <a:rPr sz="1350" spc="-7" baseline="-28000" dirty="0">
                <a:latin typeface="Tahoma" panose="020B0604030504040204"/>
                <a:cs typeface="Tahoma" panose="020B0604030504040204"/>
              </a:rPr>
              <a:t>2</a:t>
            </a:r>
            <a:r>
              <a:rPr sz="600" spc="-5" dirty="0">
                <a:latin typeface="Tahoma" panose="020B0604030504040204"/>
                <a:cs typeface="Tahoma" panose="020B0604030504040204"/>
              </a:rPr>
              <a:t>(19)(524288)</a:t>
            </a:r>
            <a:r>
              <a:rPr sz="1350" i="1" spc="-7" baseline="-28000" dirty="0">
                <a:latin typeface="Verdana" panose="020B0604030504040204"/>
                <a:cs typeface="Verdana" panose="020B0604030504040204"/>
              </a:rPr>
              <a:t>,</a:t>
            </a:r>
            <a:endParaRPr sz="1350" baseline="-28000" dirty="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15" dirty="0">
                <a:latin typeface="Tahoma" panose="020B0604030504040204"/>
                <a:cs typeface="Tahoma" panose="020B0604030504040204"/>
              </a:rPr>
              <a:t>about </a:t>
            </a:r>
            <a:r>
              <a:rPr sz="1100" spc="-3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10 </a:t>
            </a:r>
            <a:r>
              <a:rPr sz="1100" spc="-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million </a:t>
            </a:r>
            <a:r>
              <a:rPr sz="1100" spc="-1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bits</a:t>
            </a:r>
            <a:r>
              <a:rPr sz="1100" spc="12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long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!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434976"/>
            <a:ext cx="394335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Modular exponentiation (cont’d)</a:t>
            </a:r>
            <a:endParaRPr sz="1400" b="1" kern="1400" spc="0" dirty="0"/>
          </a:p>
        </p:txBody>
      </p:sp>
      <p:sp>
        <p:nvSpPr>
          <p:cNvPr id="3" name="object 3"/>
          <p:cNvSpPr txBox="1"/>
          <p:nvPr/>
        </p:nvSpPr>
        <p:spPr>
          <a:xfrm>
            <a:off x="347293" y="892175"/>
            <a:ext cx="3897629" cy="1794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0010">
              <a:lnSpc>
                <a:spcPct val="101000"/>
              </a:lnSpc>
            </a:pPr>
            <a:r>
              <a:rPr sz="1100" spc="-5" dirty="0">
                <a:latin typeface="Tahoma" panose="020B0604030504040204"/>
                <a:cs typeface="Tahoma" panose="020B0604030504040204"/>
              </a:rPr>
              <a:t>To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make sure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the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numbers </a:t>
            </a:r>
            <a:r>
              <a:rPr sz="1100" spc="-65" dirty="0">
                <a:latin typeface="Tahoma" panose="020B0604030504040204"/>
                <a:cs typeface="Tahoma" panose="020B0604030504040204"/>
              </a:rPr>
              <a:t>we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are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dealing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with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never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grow </a:t>
            </a:r>
            <a:r>
              <a:rPr sz="1100" spc="-5" dirty="0">
                <a:latin typeface="Tahoma" panose="020B0604030504040204"/>
                <a:cs typeface="Tahoma" panose="020B0604030504040204"/>
              </a:rPr>
              <a:t>too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large, </a:t>
            </a:r>
            <a:r>
              <a:rPr sz="1100" spc="-70" dirty="0">
                <a:latin typeface="Tahoma" panose="020B0604030504040204"/>
                <a:cs typeface="Tahoma" panose="020B0604030504040204"/>
              </a:rPr>
              <a:t>we </a:t>
            </a:r>
            <a:r>
              <a:rPr sz="1100" spc="-50" dirty="0">
                <a:latin typeface="Tahoma" panose="020B0604030504040204"/>
                <a:cs typeface="Tahoma" panose="020B0604030504040204"/>
              </a:rPr>
              <a:t>need  </a:t>
            </a:r>
            <a:r>
              <a:rPr sz="1100" dirty="0">
                <a:latin typeface="Tahoma" panose="020B0604030504040204"/>
                <a:cs typeface="Tahoma" panose="020B0604030504040204"/>
              </a:rPr>
              <a:t>to </a:t>
            </a:r>
            <a:r>
              <a:rPr sz="1100" i="1" spc="-2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perform </a:t>
            </a:r>
            <a:r>
              <a:rPr sz="1100" i="1" spc="-1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all </a:t>
            </a:r>
            <a:r>
              <a:rPr sz="1100" i="1" spc="-2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intermediate computations modulo </a:t>
            </a:r>
            <a:r>
              <a:rPr sz="1100" i="1" spc="20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i="1" spc="2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01000"/>
              </a:lnSpc>
              <a:spcBef>
                <a:spcPts val="595"/>
              </a:spcBef>
            </a:pPr>
            <a:r>
              <a:rPr sz="1100" spc="5" dirty="0">
                <a:latin typeface="Tahoma" panose="020B0604030504040204"/>
                <a:cs typeface="Tahoma" panose="020B0604030504040204"/>
              </a:rPr>
              <a:t>First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idea: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calculate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xy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mod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N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by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repeatedly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multiplying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by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x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modulo </a:t>
            </a:r>
            <a:r>
              <a:rPr sz="1100" i="1" spc="25" dirty="0">
                <a:latin typeface="Arial" panose="020B0604020202020204"/>
                <a:cs typeface="Arial" panose="020B0604020202020204"/>
              </a:rPr>
              <a:t>N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. </a:t>
            </a:r>
            <a:r>
              <a:rPr sz="1100" dirty="0">
                <a:latin typeface="Tahoma" panose="020B0604030504040204"/>
                <a:cs typeface="Tahoma" panose="020B0604030504040204"/>
              </a:rPr>
              <a:t>The </a:t>
            </a:r>
            <a:r>
              <a:rPr sz="1100" spc="-20" dirty="0" smtClean="0">
                <a:latin typeface="Tahoma" panose="020B0604030504040204"/>
                <a:cs typeface="Tahoma" panose="020B0604030504040204"/>
              </a:rPr>
              <a:t>resulting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sequence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of </a:t>
            </a:r>
            <a:r>
              <a:rPr sz="1100" spc="-20" dirty="0" smtClean="0">
                <a:latin typeface="Tahoma" panose="020B0604030504040204"/>
                <a:cs typeface="Tahoma" panose="020B0604030504040204"/>
              </a:rPr>
              <a:t>intermediate</a:t>
            </a:r>
            <a:r>
              <a:rPr lang="en-US" sz="1100" spc="-2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sz="1100" spc="-20" dirty="0" smtClean="0">
                <a:latin typeface="Tahoma" panose="020B0604030504040204"/>
                <a:cs typeface="Tahoma" panose="020B0604030504040204"/>
              </a:rPr>
              <a:t>products,</a:t>
            </a:r>
            <a:endParaRPr lang="en-US" sz="1100" dirty="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01000"/>
              </a:lnSpc>
              <a:spcBef>
                <a:spcPts val="595"/>
              </a:spcBef>
            </a:pPr>
            <a:r>
              <a:rPr sz="1100" i="1" spc="-3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x </a:t>
            </a:r>
            <a:r>
              <a:rPr sz="1100" i="1" spc="17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mod</a:t>
            </a:r>
            <a:r>
              <a:rPr sz="1100" spc="-3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100" i="1" spc="7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spc="275" dirty="0">
                <a:solidFill>
                  <a:srgbClr val="FF0000"/>
                </a:solidFill>
                <a:latin typeface="Arial Unicode MS"/>
                <a:cs typeface="Arial Unicode MS"/>
              </a:rPr>
              <a:t>→</a:t>
            </a:r>
            <a:r>
              <a:rPr sz="110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i="1" spc="-3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100" i="1" spc="-17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spc="-22" baseline="42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2  </a:t>
            </a:r>
            <a:r>
              <a:rPr sz="1100" spc="112" baseline="42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mod</a:t>
            </a:r>
            <a:r>
              <a:rPr sz="1100" spc="-3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100" i="1" spc="7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spc="275" dirty="0">
                <a:solidFill>
                  <a:srgbClr val="FF0000"/>
                </a:solidFill>
                <a:latin typeface="Arial Unicode MS"/>
                <a:cs typeface="Arial Unicode MS"/>
              </a:rPr>
              <a:t>→</a:t>
            </a:r>
            <a:r>
              <a:rPr sz="110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i="1" spc="-3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100" i="1" spc="-17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spc="-22" baseline="42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3  </a:t>
            </a:r>
            <a:r>
              <a:rPr sz="1100" spc="112" baseline="42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mod</a:t>
            </a:r>
            <a:r>
              <a:rPr sz="1100" spc="-3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100" i="1" spc="7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spc="275" dirty="0">
                <a:solidFill>
                  <a:srgbClr val="FF0000"/>
                </a:solidFill>
                <a:latin typeface="Arial Unicode MS"/>
                <a:cs typeface="Arial Unicode MS"/>
              </a:rPr>
              <a:t>→</a:t>
            </a:r>
            <a:r>
              <a:rPr sz="110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spc="5" dirty="0">
                <a:solidFill>
                  <a:srgbClr val="FF0000"/>
                </a:solidFill>
                <a:latin typeface="Arial Unicode MS"/>
                <a:cs typeface="Arial Unicode MS"/>
              </a:rPr>
              <a:t>·</a:t>
            </a:r>
            <a:r>
              <a:rPr sz="1100" spc="-10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spc="5" dirty="0">
                <a:solidFill>
                  <a:srgbClr val="FF0000"/>
                </a:solidFill>
                <a:latin typeface="Arial Unicode MS"/>
                <a:cs typeface="Arial Unicode MS"/>
              </a:rPr>
              <a:t>·</a:t>
            </a:r>
            <a:r>
              <a:rPr sz="1100" spc="-10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spc="5" dirty="0">
                <a:solidFill>
                  <a:srgbClr val="FF0000"/>
                </a:solidFill>
                <a:latin typeface="Arial Unicode MS"/>
                <a:cs typeface="Arial Unicode MS"/>
              </a:rPr>
              <a:t>·</a:t>
            </a:r>
            <a:r>
              <a:rPr sz="110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spc="275" dirty="0">
                <a:solidFill>
                  <a:srgbClr val="FF0000"/>
                </a:solidFill>
                <a:latin typeface="Arial Unicode MS"/>
                <a:cs typeface="Arial Unicode MS"/>
              </a:rPr>
              <a:t>→</a:t>
            </a:r>
            <a:r>
              <a:rPr sz="110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i="1" spc="2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100" i="1" spc="37" baseline="4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100" i="1" spc="120" baseline="4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mod</a:t>
            </a:r>
            <a:r>
              <a:rPr sz="1100" spc="-3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 marL="12700" marR="269240">
              <a:lnSpc>
                <a:spcPct val="101000"/>
              </a:lnSpc>
              <a:spcBef>
                <a:spcPts val="795"/>
              </a:spcBef>
            </a:pPr>
            <a:r>
              <a:rPr sz="1100" spc="-25" dirty="0">
                <a:latin typeface="Tahoma" panose="020B0604030504040204"/>
                <a:cs typeface="Tahoma" panose="020B0604030504040204"/>
              </a:rPr>
              <a:t>consists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of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numbers </a:t>
            </a:r>
            <a:r>
              <a:rPr sz="1100" dirty="0">
                <a:latin typeface="Tahoma" panose="020B0604030504040204"/>
                <a:cs typeface="Tahoma" panose="020B0604030504040204"/>
              </a:rPr>
              <a:t>that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are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smaller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than </a:t>
            </a:r>
            <a:r>
              <a:rPr sz="1100" i="1" spc="25" dirty="0">
                <a:latin typeface="Arial" panose="020B0604020202020204"/>
                <a:cs typeface="Arial" panose="020B0604020202020204"/>
              </a:rPr>
              <a:t>N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,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and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so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the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individual  multiplications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do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not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take </a:t>
            </a:r>
            <a:r>
              <a:rPr sz="1100" spc="-5" dirty="0">
                <a:latin typeface="Tahoma" panose="020B0604030504040204"/>
                <a:cs typeface="Tahoma" panose="020B0604030504040204"/>
              </a:rPr>
              <a:t>too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long.  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But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imagine </a:t>
            </a:r>
            <a:r>
              <a:rPr sz="1100" dirty="0">
                <a:latin typeface="Tahoma" panose="020B0604030504040204"/>
                <a:cs typeface="Tahoma" panose="020B0604030504040204"/>
              </a:rPr>
              <a:t>if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y 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is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500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bits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long . .</a:t>
            </a:r>
            <a:r>
              <a:rPr sz="1100" spc="17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.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040" y="282575"/>
            <a:ext cx="4191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Modular exponentiation (cont’d)</a:t>
            </a:r>
            <a:endParaRPr sz="1400" b="1" kern="1400" spc="0" dirty="0"/>
          </a:p>
        </p:txBody>
      </p:sp>
      <p:sp>
        <p:nvSpPr>
          <p:cNvPr id="3" name="object 3"/>
          <p:cNvSpPr txBox="1"/>
          <p:nvPr/>
        </p:nvSpPr>
        <p:spPr>
          <a:xfrm>
            <a:off x="347293" y="663575"/>
            <a:ext cx="3884929" cy="1838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100" spc="-25" dirty="0">
                <a:latin typeface="Tahoma" panose="020B0604030504040204"/>
                <a:cs typeface="Tahoma" panose="020B0604030504040204"/>
              </a:rPr>
              <a:t>Second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idea: 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starting </a:t>
            </a:r>
            <a:r>
              <a:rPr sz="1100" spc="-5" dirty="0">
                <a:latin typeface="Tahoma" panose="020B0604030504040204"/>
                <a:cs typeface="Tahoma" panose="020B0604030504040204"/>
              </a:rPr>
              <a:t>with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x 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and </a:t>
            </a:r>
            <a:r>
              <a:rPr sz="1100" i="1" spc="-3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squaring </a:t>
            </a:r>
            <a:r>
              <a:rPr sz="1100" i="1" spc="-3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repeatedly </a:t>
            </a:r>
            <a:r>
              <a:rPr sz="1100" i="1" spc="-2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modulo </a:t>
            </a:r>
            <a:r>
              <a:rPr sz="1100" i="1" spc="2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, </a:t>
            </a:r>
            <a:r>
              <a:rPr sz="1100" spc="-70" dirty="0">
                <a:latin typeface="Tahoma" panose="020B0604030504040204"/>
                <a:cs typeface="Tahoma" panose="020B0604030504040204"/>
              </a:rPr>
              <a:t>we </a:t>
            </a:r>
            <a:r>
              <a:rPr sz="1100" spc="1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get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R="646430" algn="r">
              <a:lnSpc>
                <a:spcPts val="440"/>
              </a:lnSpc>
              <a:spcBef>
                <a:spcPts val="765"/>
              </a:spcBef>
            </a:pPr>
            <a:endParaRPr sz="500" dirty="0">
              <a:latin typeface="Arial Unicode MS"/>
              <a:cs typeface="Arial Unicode MS"/>
            </a:endParaRPr>
          </a:p>
          <a:p>
            <a:pPr marL="12700" indent="213360">
              <a:lnSpc>
                <a:spcPts val="920"/>
              </a:lnSpc>
              <a:tabLst>
                <a:tab pos="3314700" algn="l"/>
              </a:tabLst>
            </a:pPr>
            <a:r>
              <a:rPr sz="900" i="1" spc="-3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x </a:t>
            </a:r>
            <a:r>
              <a:rPr sz="900" i="1" spc="18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spc="-2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mod</a:t>
            </a:r>
            <a:r>
              <a:rPr sz="900" spc="-2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900" i="1" spc="7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spc="275" dirty="0">
                <a:solidFill>
                  <a:srgbClr val="FF0000"/>
                </a:solidFill>
                <a:latin typeface="Arial Unicode MS"/>
                <a:cs typeface="Arial Unicode MS"/>
              </a:rPr>
              <a:t>→</a:t>
            </a:r>
            <a:r>
              <a:rPr sz="9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900" i="1" spc="-3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900" i="1" spc="-17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spc="-22" baseline="42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2  </a:t>
            </a:r>
            <a:r>
              <a:rPr sz="900" spc="127" baseline="42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spc="-2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mod</a:t>
            </a:r>
            <a:r>
              <a:rPr sz="900" spc="-2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900" i="1" spc="7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spc="275" dirty="0">
                <a:solidFill>
                  <a:srgbClr val="FF0000"/>
                </a:solidFill>
                <a:latin typeface="Arial Unicode MS"/>
                <a:cs typeface="Arial Unicode MS"/>
              </a:rPr>
              <a:t>→</a:t>
            </a:r>
            <a:r>
              <a:rPr sz="9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900" i="1" spc="-3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900" i="1" spc="-17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spc="-22" baseline="42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4  </a:t>
            </a:r>
            <a:r>
              <a:rPr sz="900" spc="127" baseline="42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spc="-2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mod</a:t>
            </a:r>
            <a:r>
              <a:rPr sz="900" spc="-2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900" i="1" spc="7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spc="275" dirty="0">
                <a:solidFill>
                  <a:srgbClr val="FF0000"/>
                </a:solidFill>
                <a:latin typeface="Arial Unicode MS"/>
                <a:cs typeface="Arial Unicode MS"/>
              </a:rPr>
              <a:t>→</a:t>
            </a:r>
            <a:r>
              <a:rPr sz="9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900" i="1" spc="-3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900" i="1" spc="-17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spc="-22" baseline="42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8</a:t>
            </a:r>
            <a:r>
              <a:rPr sz="900" spc="179" baseline="42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spc="275" dirty="0">
                <a:solidFill>
                  <a:srgbClr val="FF0000"/>
                </a:solidFill>
                <a:latin typeface="Arial Unicode MS"/>
                <a:cs typeface="Arial Unicode MS"/>
              </a:rPr>
              <a:t>→</a:t>
            </a:r>
            <a:r>
              <a:rPr sz="900" spc="5" dirty="0">
                <a:solidFill>
                  <a:srgbClr val="FF0000"/>
                </a:solidFill>
                <a:latin typeface="Arial Unicode MS"/>
                <a:cs typeface="Arial Unicode MS"/>
              </a:rPr>
              <a:t> ·</a:t>
            </a:r>
            <a:r>
              <a:rPr sz="900" spc="-10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900" spc="5" dirty="0">
                <a:solidFill>
                  <a:srgbClr val="FF0000"/>
                </a:solidFill>
                <a:latin typeface="Arial Unicode MS"/>
                <a:cs typeface="Arial Unicode MS"/>
              </a:rPr>
              <a:t>·</a:t>
            </a:r>
            <a:r>
              <a:rPr sz="900" spc="-10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900" spc="5" dirty="0">
                <a:solidFill>
                  <a:srgbClr val="FF0000"/>
                </a:solidFill>
                <a:latin typeface="Arial Unicode MS"/>
                <a:cs typeface="Arial Unicode MS"/>
              </a:rPr>
              <a:t>· </a:t>
            </a:r>
            <a:r>
              <a:rPr sz="900" spc="275" dirty="0">
                <a:solidFill>
                  <a:srgbClr val="FF0000"/>
                </a:solidFill>
                <a:latin typeface="Arial Unicode MS"/>
                <a:cs typeface="Arial Unicode MS"/>
              </a:rPr>
              <a:t>→</a:t>
            </a:r>
            <a:r>
              <a:rPr sz="9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900" i="1" spc="-3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900" i="1" spc="-17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spc="-22" baseline="42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2	</a:t>
            </a:r>
            <a:r>
              <a:rPr sz="900" spc="-2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mod</a:t>
            </a:r>
            <a:r>
              <a:rPr sz="900" spc="-11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i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900" i="1" spc="-5" dirty="0">
                <a:latin typeface="Verdana" panose="020B0604030504040204"/>
                <a:cs typeface="Verdana" panose="020B0604030504040204"/>
              </a:rPr>
              <a:t>.</a:t>
            </a:r>
            <a:endParaRPr sz="900" dirty="0">
              <a:latin typeface="Verdana" panose="020B0604030504040204"/>
              <a:cs typeface="Verdana" panose="020B0604030504040204"/>
            </a:endParaRPr>
          </a:p>
          <a:p>
            <a:pPr marL="12700" marR="193040">
              <a:lnSpc>
                <a:spcPct val="101000"/>
              </a:lnSpc>
              <a:spcBef>
                <a:spcPts val="795"/>
              </a:spcBef>
            </a:pPr>
            <a:r>
              <a:rPr sz="1100" spc="-5" dirty="0">
                <a:latin typeface="Tahoma" panose="020B0604030504040204"/>
                <a:cs typeface="Tahoma" panose="020B0604030504040204"/>
              </a:rPr>
              <a:t>Each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takes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just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O</a:t>
            </a:r>
            <a:r>
              <a:rPr sz="1100" dirty="0">
                <a:latin typeface="Tahoma" panose="020B0604030504040204"/>
                <a:cs typeface="Tahoma" panose="020B0604030504040204"/>
              </a:rPr>
              <a:t>(log</a:t>
            </a:r>
            <a:r>
              <a:rPr sz="1100" baseline="37000" dirty="0">
                <a:latin typeface="Tahoma" panose="020B0604030504040204"/>
                <a:cs typeface="Tahoma" panose="020B0604030504040204"/>
              </a:rPr>
              <a:t>2 </a:t>
            </a:r>
            <a:r>
              <a:rPr sz="1100" i="1" spc="40" dirty="0">
                <a:latin typeface="Arial" panose="020B0604020202020204"/>
                <a:cs typeface="Arial" panose="020B0604020202020204"/>
              </a:rPr>
              <a:t>N</a:t>
            </a:r>
            <a:r>
              <a:rPr sz="1100" spc="40" dirty="0">
                <a:latin typeface="Tahoma" panose="020B0604030504040204"/>
                <a:cs typeface="Tahoma" panose="020B0604030504040204"/>
              </a:rPr>
              <a:t>)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time </a:t>
            </a:r>
            <a:r>
              <a:rPr sz="1100" dirty="0">
                <a:latin typeface="Tahoma" panose="020B0604030504040204"/>
                <a:cs typeface="Tahoma" panose="020B0604030504040204"/>
              </a:rPr>
              <a:t>to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compute,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and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in this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case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there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are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only  </a:t>
            </a:r>
            <a:r>
              <a:rPr sz="1100" spc="-2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log </a:t>
            </a:r>
            <a:r>
              <a:rPr sz="1100" i="1" spc="-3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100" i="1" spc="3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multiplications</a:t>
            </a:r>
            <a:r>
              <a:rPr sz="1100" spc="-10" dirty="0" smtClean="0">
                <a:latin typeface="Tahoma" panose="020B0604030504040204"/>
                <a:cs typeface="Tahoma" panose="020B0604030504040204"/>
              </a:rPr>
              <a:t>.</a:t>
            </a:r>
            <a:endParaRPr lang="en-US" sz="1100" spc="-10" dirty="0" smtClean="0">
              <a:latin typeface="Tahoma" panose="020B0604030504040204"/>
              <a:cs typeface="Tahoma" panose="020B0604030504040204"/>
            </a:endParaRPr>
          </a:p>
          <a:p>
            <a:pPr marL="12700" marR="193040">
              <a:lnSpc>
                <a:spcPct val="101000"/>
              </a:lnSpc>
              <a:spcBef>
                <a:spcPts val="795"/>
              </a:spcBef>
            </a:pP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 marR="5080" algn="just">
              <a:lnSpc>
                <a:spcPct val="101000"/>
              </a:lnSpc>
            </a:pPr>
            <a:r>
              <a:rPr sz="1100" spc="-5" dirty="0">
                <a:latin typeface="Tahoma" panose="020B0604030504040204"/>
                <a:cs typeface="Tahoma" panose="020B0604030504040204"/>
              </a:rPr>
              <a:t>To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determine </a:t>
            </a:r>
            <a:r>
              <a:rPr sz="1100" i="1" spc="25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37" baseline="37000" dirty="0">
                <a:latin typeface="Trebuchet MS" panose="020B0603020202020204"/>
                <a:cs typeface="Trebuchet MS" panose="020B0603020202020204"/>
              </a:rPr>
              <a:t>y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mod </a:t>
            </a:r>
            <a:r>
              <a:rPr sz="1100" i="1" spc="25" dirty="0">
                <a:latin typeface="Arial" panose="020B0604020202020204"/>
                <a:cs typeface="Arial" panose="020B0604020202020204"/>
              </a:rPr>
              <a:t>N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, </a:t>
            </a:r>
            <a:r>
              <a:rPr sz="1100" spc="-70" dirty="0">
                <a:latin typeface="Tahoma" panose="020B0604030504040204"/>
                <a:cs typeface="Tahoma" panose="020B0604030504040204"/>
              </a:rPr>
              <a:t>we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simply </a:t>
            </a:r>
            <a:r>
              <a:rPr sz="1100" spc="-5" dirty="0">
                <a:latin typeface="Tahoma" panose="020B0604030504040204"/>
                <a:cs typeface="Tahoma" panose="020B0604030504040204"/>
              </a:rPr>
              <a:t>multiply </a:t>
            </a:r>
            <a:r>
              <a:rPr sz="1100" spc="-25" dirty="0" smtClean="0">
                <a:latin typeface="Tahoma" panose="020B0604030504040204"/>
                <a:cs typeface="Tahoma" panose="020B0604030504040204"/>
              </a:rPr>
              <a:t>together</a:t>
            </a:r>
            <a:r>
              <a:rPr lang="en-US" sz="1100" spc="-25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sz="1100" spc="-30" dirty="0" smtClean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an </a:t>
            </a:r>
            <a:r>
              <a:rPr sz="1100" spc="-2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appropriate </a:t>
            </a:r>
            <a:r>
              <a:rPr sz="1100" spc="-3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subset </a:t>
            </a:r>
            <a:r>
              <a:rPr sz="1100" spc="-2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of  </a:t>
            </a:r>
            <a:r>
              <a:rPr sz="1100" spc="-3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these </a:t>
            </a:r>
            <a:r>
              <a:rPr sz="1100" spc="-4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powers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,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those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corresponding </a:t>
            </a:r>
            <a:r>
              <a:rPr sz="1100" dirty="0">
                <a:latin typeface="Tahoma" panose="020B0604030504040204"/>
                <a:cs typeface="Tahoma" panose="020B0604030504040204"/>
              </a:rPr>
              <a:t>to </a:t>
            </a:r>
            <a:r>
              <a:rPr sz="1100" spc="-5" dirty="0">
                <a:latin typeface="Tahoma" panose="020B0604030504040204"/>
                <a:cs typeface="Tahoma" panose="020B0604030504040204"/>
              </a:rPr>
              <a:t>1’s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in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the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binary representation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of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y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.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For 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instance,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4685" y="2568575"/>
            <a:ext cx="243649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i="1" spc="-44" baseline="-28000" dirty="0">
                <a:latin typeface="Arial" panose="020B0604020202020204"/>
                <a:cs typeface="Arial" panose="020B0604020202020204"/>
              </a:rPr>
              <a:t>x</a:t>
            </a:r>
            <a:r>
              <a:rPr sz="1350" i="1" spc="-262" baseline="-28000" dirty="0">
                <a:latin typeface="Arial" panose="020B0604020202020204"/>
                <a:cs typeface="Arial" panose="020B0604020202020204"/>
              </a:rPr>
              <a:t> </a:t>
            </a:r>
            <a:r>
              <a:rPr sz="600" spc="-15" dirty="0">
                <a:latin typeface="Tahoma" panose="020B0604030504040204"/>
                <a:cs typeface="Tahoma" panose="020B0604030504040204"/>
              </a:rPr>
              <a:t>25</a:t>
            </a:r>
            <a:r>
              <a:rPr sz="600" spc="114" dirty="0">
                <a:latin typeface="Tahoma" panose="020B0604030504040204"/>
                <a:cs typeface="Tahoma" panose="020B0604030504040204"/>
              </a:rPr>
              <a:t> </a:t>
            </a:r>
            <a:r>
              <a:rPr sz="1350" spc="89" baseline="-28000" dirty="0">
                <a:latin typeface="Tahoma" panose="020B0604030504040204"/>
                <a:cs typeface="Tahoma" panose="020B0604030504040204"/>
              </a:rPr>
              <a:t>=</a:t>
            </a:r>
            <a:r>
              <a:rPr sz="1350" spc="-44" baseline="-28000" dirty="0">
                <a:latin typeface="Tahoma" panose="020B0604030504040204"/>
                <a:cs typeface="Tahoma" panose="020B0604030504040204"/>
              </a:rPr>
              <a:t> </a:t>
            </a:r>
            <a:r>
              <a:rPr sz="1350" i="1" spc="-44" baseline="-28000" dirty="0">
                <a:latin typeface="Arial" panose="020B0604020202020204"/>
                <a:cs typeface="Arial" panose="020B0604020202020204"/>
              </a:rPr>
              <a:t>x</a:t>
            </a:r>
            <a:r>
              <a:rPr sz="1350" i="1" spc="-262" baseline="-28000" dirty="0">
                <a:latin typeface="Arial" panose="020B0604020202020204"/>
                <a:cs typeface="Arial" panose="020B0604020202020204"/>
              </a:rPr>
              <a:t> </a:t>
            </a:r>
            <a:r>
              <a:rPr sz="600" spc="-10" dirty="0">
                <a:latin typeface="Tahoma" panose="020B0604030504040204"/>
                <a:cs typeface="Tahoma" panose="020B0604030504040204"/>
              </a:rPr>
              <a:t>11001</a:t>
            </a:r>
            <a:r>
              <a:rPr sz="750" spc="-15" baseline="-11000" dirty="0">
                <a:latin typeface="Tahoma" panose="020B0604030504040204"/>
                <a:cs typeface="Tahoma" panose="020B0604030504040204"/>
              </a:rPr>
              <a:t>2 </a:t>
            </a:r>
            <a:r>
              <a:rPr sz="750" spc="67" baseline="-11000" dirty="0">
                <a:latin typeface="Tahoma" panose="020B0604030504040204"/>
                <a:cs typeface="Tahoma" panose="020B0604030504040204"/>
              </a:rPr>
              <a:t> </a:t>
            </a:r>
            <a:r>
              <a:rPr sz="1350" spc="89" baseline="-28000" dirty="0">
                <a:latin typeface="Tahoma" panose="020B0604030504040204"/>
                <a:cs typeface="Tahoma" panose="020B0604030504040204"/>
              </a:rPr>
              <a:t>=</a:t>
            </a:r>
            <a:r>
              <a:rPr sz="1350" spc="-44" baseline="-28000" dirty="0">
                <a:latin typeface="Tahoma" panose="020B0604030504040204"/>
                <a:cs typeface="Tahoma" panose="020B0604030504040204"/>
              </a:rPr>
              <a:t> </a:t>
            </a:r>
            <a:r>
              <a:rPr sz="1350" i="1" spc="-44" baseline="-28000" dirty="0">
                <a:latin typeface="Arial" panose="020B0604020202020204"/>
                <a:cs typeface="Arial" panose="020B0604020202020204"/>
              </a:rPr>
              <a:t>x</a:t>
            </a:r>
            <a:r>
              <a:rPr sz="1350" i="1" spc="-262" baseline="-28000" dirty="0">
                <a:latin typeface="Arial" panose="020B0604020202020204"/>
                <a:cs typeface="Arial" panose="020B0604020202020204"/>
              </a:rPr>
              <a:t> </a:t>
            </a:r>
            <a:r>
              <a:rPr sz="600" spc="-10" dirty="0">
                <a:latin typeface="Tahoma" panose="020B0604030504040204"/>
                <a:cs typeface="Tahoma" panose="020B0604030504040204"/>
              </a:rPr>
              <a:t>10000</a:t>
            </a:r>
            <a:r>
              <a:rPr sz="750" spc="-15" baseline="-11000" dirty="0">
                <a:latin typeface="Tahoma" panose="020B0604030504040204"/>
                <a:cs typeface="Tahoma" panose="020B0604030504040204"/>
              </a:rPr>
              <a:t>2 </a:t>
            </a:r>
            <a:r>
              <a:rPr sz="750" spc="-7" baseline="-11000" dirty="0">
                <a:latin typeface="Tahoma" panose="020B0604030504040204"/>
                <a:cs typeface="Tahoma" panose="020B0604030504040204"/>
              </a:rPr>
              <a:t> </a:t>
            </a:r>
            <a:r>
              <a:rPr sz="1350" spc="7" baseline="-28000" dirty="0">
                <a:latin typeface="Arial Unicode MS"/>
                <a:cs typeface="Arial Unicode MS"/>
              </a:rPr>
              <a:t>·</a:t>
            </a:r>
            <a:r>
              <a:rPr sz="1350" spc="-75" baseline="-28000" dirty="0">
                <a:latin typeface="Arial Unicode MS"/>
                <a:cs typeface="Arial Unicode MS"/>
              </a:rPr>
              <a:t> </a:t>
            </a:r>
            <a:r>
              <a:rPr sz="1350" i="1" spc="-44" baseline="-28000" dirty="0">
                <a:latin typeface="Arial" panose="020B0604020202020204"/>
                <a:cs typeface="Arial" panose="020B0604020202020204"/>
              </a:rPr>
              <a:t>x</a:t>
            </a:r>
            <a:r>
              <a:rPr sz="1350" i="1" spc="-262" baseline="-28000" dirty="0">
                <a:latin typeface="Arial" panose="020B0604020202020204"/>
                <a:cs typeface="Arial" panose="020B0604020202020204"/>
              </a:rPr>
              <a:t> </a:t>
            </a:r>
            <a:r>
              <a:rPr sz="600" spc="-10" dirty="0">
                <a:latin typeface="Tahoma" panose="020B0604030504040204"/>
                <a:cs typeface="Tahoma" panose="020B0604030504040204"/>
              </a:rPr>
              <a:t>1000</a:t>
            </a:r>
            <a:r>
              <a:rPr sz="750" spc="-15" baseline="-11000" dirty="0">
                <a:latin typeface="Tahoma" panose="020B0604030504040204"/>
                <a:cs typeface="Tahoma" panose="020B0604030504040204"/>
              </a:rPr>
              <a:t>2 </a:t>
            </a:r>
            <a:r>
              <a:rPr sz="750" spc="-7" baseline="-11000" dirty="0">
                <a:latin typeface="Tahoma" panose="020B0604030504040204"/>
                <a:cs typeface="Tahoma" panose="020B0604030504040204"/>
              </a:rPr>
              <a:t> </a:t>
            </a:r>
            <a:r>
              <a:rPr sz="1350" spc="7" baseline="-28000" dirty="0">
                <a:latin typeface="Arial Unicode MS"/>
                <a:cs typeface="Arial Unicode MS"/>
              </a:rPr>
              <a:t>·</a:t>
            </a:r>
            <a:r>
              <a:rPr sz="1350" spc="-75" baseline="-28000" dirty="0">
                <a:latin typeface="Arial Unicode MS"/>
                <a:cs typeface="Arial Unicode MS"/>
              </a:rPr>
              <a:t> </a:t>
            </a:r>
            <a:r>
              <a:rPr sz="1350" i="1" spc="-44" baseline="-28000" dirty="0">
                <a:latin typeface="Arial" panose="020B0604020202020204"/>
                <a:cs typeface="Arial" panose="020B0604020202020204"/>
              </a:rPr>
              <a:t>x</a:t>
            </a:r>
            <a:r>
              <a:rPr sz="1350" i="1" spc="-262" baseline="-28000" dirty="0">
                <a:latin typeface="Arial" panose="020B0604020202020204"/>
                <a:cs typeface="Arial" panose="020B0604020202020204"/>
              </a:rPr>
              <a:t> </a:t>
            </a:r>
            <a:r>
              <a:rPr sz="600" spc="-10" dirty="0">
                <a:latin typeface="Tahoma" panose="020B0604030504040204"/>
                <a:cs typeface="Tahoma" panose="020B0604030504040204"/>
              </a:rPr>
              <a:t>1</a:t>
            </a:r>
            <a:r>
              <a:rPr sz="750" spc="-15" baseline="-11000" dirty="0">
                <a:latin typeface="Tahoma" panose="020B0604030504040204"/>
                <a:cs typeface="Tahoma" panose="020B0604030504040204"/>
              </a:rPr>
              <a:t>2 </a:t>
            </a:r>
            <a:r>
              <a:rPr sz="750" spc="67" baseline="-11000" dirty="0">
                <a:latin typeface="Tahoma" panose="020B0604030504040204"/>
                <a:cs typeface="Tahoma" panose="020B0604030504040204"/>
              </a:rPr>
              <a:t> </a:t>
            </a:r>
            <a:r>
              <a:rPr sz="1350" spc="89" baseline="-28000" dirty="0">
                <a:latin typeface="Tahoma" panose="020B0604030504040204"/>
                <a:cs typeface="Tahoma" panose="020B0604030504040204"/>
              </a:rPr>
              <a:t>=</a:t>
            </a:r>
            <a:r>
              <a:rPr sz="1350" spc="-44" baseline="-28000" dirty="0">
                <a:latin typeface="Tahoma" panose="020B0604030504040204"/>
                <a:cs typeface="Tahoma" panose="020B0604030504040204"/>
              </a:rPr>
              <a:t> </a:t>
            </a:r>
            <a:r>
              <a:rPr sz="1350" i="1" spc="-44" baseline="-28000" dirty="0">
                <a:latin typeface="Arial" panose="020B0604020202020204"/>
                <a:cs typeface="Arial" panose="020B0604020202020204"/>
              </a:rPr>
              <a:t>x</a:t>
            </a:r>
            <a:r>
              <a:rPr sz="1350" i="1" spc="-262" baseline="-28000" dirty="0">
                <a:latin typeface="Arial" panose="020B0604020202020204"/>
                <a:cs typeface="Arial" panose="020B0604020202020204"/>
              </a:rPr>
              <a:t> </a:t>
            </a:r>
            <a:r>
              <a:rPr sz="600" spc="-15" dirty="0">
                <a:latin typeface="Tahoma" panose="020B0604030504040204"/>
                <a:cs typeface="Tahoma" panose="020B0604030504040204"/>
              </a:rPr>
              <a:t>16</a:t>
            </a:r>
            <a:r>
              <a:rPr sz="600" spc="60" dirty="0">
                <a:latin typeface="Tahoma" panose="020B0604030504040204"/>
                <a:cs typeface="Tahoma" panose="020B0604030504040204"/>
              </a:rPr>
              <a:t> </a:t>
            </a:r>
            <a:r>
              <a:rPr sz="1350" spc="7" baseline="-28000" dirty="0">
                <a:latin typeface="Arial Unicode MS"/>
                <a:cs typeface="Arial Unicode MS"/>
              </a:rPr>
              <a:t>·</a:t>
            </a:r>
            <a:r>
              <a:rPr sz="1350" spc="-75" baseline="-28000" dirty="0">
                <a:latin typeface="Arial Unicode MS"/>
                <a:cs typeface="Arial Unicode MS"/>
              </a:rPr>
              <a:t> </a:t>
            </a:r>
            <a:r>
              <a:rPr sz="1350" i="1" spc="-44" baseline="-28000" dirty="0">
                <a:latin typeface="Arial" panose="020B0604020202020204"/>
                <a:cs typeface="Arial" panose="020B0604020202020204"/>
              </a:rPr>
              <a:t>x</a:t>
            </a:r>
            <a:r>
              <a:rPr sz="1350" i="1" spc="-262" baseline="-28000" dirty="0">
                <a:latin typeface="Arial" panose="020B0604020202020204"/>
                <a:cs typeface="Arial" panose="020B0604020202020204"/>
              </a:rPr>
              <a:t> </a:t>
            </a:r>
            <a:r>
              <a:rPr sz="600" spc="-15" dirty="0">
                <a:latin typeface="Tahoma" panose="020B0604030504040204"/>
                <a:cs typeface="Tahoma" panose="020B0604030504040204"/>
              </a:rPr>
              <a:t>8</a:t>
            </a:r>
            <a:r>
              <a:rPr sz="600" spc="60" dirty="0">
                <a:latin typeface="Tahoma" panose="020B0604030504040204"/>
                <a:cs typeface="Tahoma" panose="020B0604030504040204"/>
              </a:rPr>
              <a:t> </a:t>
            </a:r>
            <a:r>
              <a:rPr sz="1350" spc="7" baseline="-28000" dirty="0">
                <a:latin typeface="Arial Unicode MS"/>
                <a:cs typeface="Arial Unicode MS"/>
              </a:rPr>
              <a:t>·</a:t>
            </a:r>
            <a:r>
              <a:rPr sz="1350" spc="-75" baseline="-28000" dirty="0">
                <a:latin typeface="Arial Unicode MS"/>
                <a:cs typeface="Arial Unicode MS"/>
              </a:rPr>
              <a:t> </a:t>
            </a:r>
            <a:r>
              <a:rPr sz="1350" i="1" spc="-44" baseline="-28000" dirty="0">
                <a:latin typeface="Arial" panose="020B0604020202020204"/>
                <a:cs typeface="Arial" panose="020B0604020202020204"/>
              </a:rPr>
              <a:t>x</a:t>
            </a:r>
            <a:r>
              <a:rPr sz="1350" i="1" spc="-262" baseline="-28000" dirty="0">
                <a:latin typeface="Arial" panose="020B0604020202020204"/>
                <a:cs typeface="Arial" panose="020B0604020202020204"/>
              </a:rPr>
              <a:t> </a:t>
            </a:r>
            <a:r>
              <a:rPr sz="600" spc="-15" dirty="0">
                <a:latin typeface="Tahoma" panose="020B0604030504040204"/>
                <a:cs typeface="Tahoma" panose="020B0604030504040204"/>
              </a:rPr>
              <a:t>1</a:t>
            </a:r>
            <a:r>
              <a:rPr sz="600" spc="-145" dirty="0">
                <a:latin typeface="Tahoma" panose="020B0604030504040204"/>
                <a:cs typeface="Tahoma" panose="020B0604030504040204"/>
              </a:rPr>
              <a:t> </a:t>
            </a:r>
            <a:r>
              <a:rPr sz="1350" i="1" spc="-112" baseline="-28000" dirty="0">
                <a:latin typeface="Verdana" panose="020B0604030504040204"/>
                <a:cs typeface="Verdana" panose="020B0604030504040204"/>
              </a:rPr>
              <a:t>.</a:t>
            </a:r>
            <a:endParaRPr sz="1350" baseline="-28000" dirty="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5650" y="1120775"/>
            <a:ext cx="252000" cy="79883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851" y="1325830"/>
            <a:ext cx="16764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>
                <a:solidFill>
                  <a:srgbClr val="0000FF"/>
                </a:solidFill>
              </a:rPr>
              <a:t>Basic arithmetic</a:t>
            </a:r>
            <a:endParaRPr sz="1400" b="1" kern="1400" spc="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551" y="206375"/>
            <a:ext cx="409489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Modular exponentiation (cont’d)</a:t>
            </a:r>
            <a:endParaRPr sz="1400" b="1" kern="1400" spc="0" dirty="0"/>
          </a:p>
        </p:txBody>
      </p:sp>
      <p:sp>
        <p:nvSpPr>
          <p:cNvPr id="3" name="object 3"/>
          <p:cNvSpPr txBox="1"/>
          <p:nvPr/>
        </p:nvSpPr>
        <p:spPr>
          <a:xfrm>
            <a:off x="589964" y="511175"/>
            <a:ext cx="3456000" cy="91307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0490">
              <a:lnSpc>
                <a:spcPct val="100000"/>
              </a:lnSpc>
              <a:spcBef>
                <a:spcPts val="340"/>
              </a:spcBef>
            </a:pPr>
            <a:r>
              <a:rPr sz="900" spc="45" dirty="0">
                <a:latin typeface="Times New Roman" panose="02020603050405020304"/>
                <a:cs typeface="Times New Roman" panose="02020603050405020304"/>
              </a:rPr>
              <a:t>modexp</a:t>
            </a:r>
            <a:r>
              <a:rPr sz="900" spc="45" dirty="0">
                <a:latin typeface="Tahoma" panose="020B0604030504040204"/>
                <a:cs typeface="Tahoma" panose="020B0604030504040204"/>
              </a:rPr>
              <a:t>(</a:t>
            </a:r>
            <a:r>
              <a:rPr sz="900" i="1" spc="45" dirty="0">
                <a:latin typeface="Arial" panose="020B0604020202020204"/>
                <a:cs typeface="Arial" panose="020B0604020202020204"/>
              </a:rPr>
              <a:t>x</a:t>
            </a:r>
            <a:r>
              <a:rPr sz="900" i="1" spc="45" dirty="0">
                <a:latin typeface="Verdana" panose="020B0604030504040204"/>
                <a:cs typeface="Verdana" panose="020B0604030504040204"/>
              </a:rPr>
              <a:t>,</a:t>
            </a:r>
            <a:r>
              <a:rPr sz="900" i="1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900" i="1" spc="-5" dirty="0">
                <a:latin typeface="Arial" panose="020B0604020202020204"/>
                <a:cs typeface="Arial" panose="020B0604020202020204"/>
              </a:rPr>
              <a:t>y</a:t>
            </a:r>
            <a:r>
              <a:rPr sz="900" i="1" spc="-5" dirty="0">
                <a:latin typeface="Verdana" panose="020B0604030504040204"/>
                <a:cs typeface="Verdana" panose="020B0604030504040204"/>
              </a:rPr>
              <a:t>,</a:t>
            </a:r>
            <a:r>
              <a:rPr sz="900" i="1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900" i="1" spc="40" dirty="0">
                <a:latin typeface="Arial" panose="020B0604020202020204"/>
                <a:cs typeface="Arial" panose="020B0604020202020204"/>
              </a:rPr>
              <a:t>N</a:t>
            </a:r>
            <a:r>
              <a:rPr sz="900" spc="40" dirty="0">
                <a:latin typeface="Tahoma" panose="020B0604030504040204"/>
                <a:cs typeface="Tahoma" panose="020B0604030504040204"/>
              </a:rPr>
              <a:t>)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110490">
              <a:lnSpc>
                <a:spcPct val="100000"/>
              </a:lnSpc>
              <a:spcBef>
                <a:spcPts val="10"/>
              </a:spcBef>
            </a:pPr>
            <a:r>
              <a:rPr sz="900" spc="114" dirty="0">
                <a:latin typeface="Tahoma" panose="020B0604030504040204"/>
                <a:cs typeface="Tahoma" panose="020B0604030504040204"/>
              </a:rPr>
              <a:t>// </a:t>
            </a:r>
            <a:r>
              <a:rPr sz="900" dirty="0">
                <a:latin typeface="Tahoma" panose="020B0604030504040204"/>
                <a:cs typeface="Tahoma" panose="020B0604030504040204"/>
              </a:rPr>
              <a:t>Two </a:t>
            </a:r>
            <a:r>
              <a:rPr sz="900" i="1" spc="-5" dirty="0">
                <a:latin typeface="Arial" panose="020B0604020202020204"/>
                <a:cs typeface="Arial" panose="020B0604020202020204"/>
              </a:rPr>
              <a:t>n</a:t>
            </a:r>
            <a:r>
              <a:rPr sz="900" spc="-5" dirty="0">
                <a:latin typeface="Tahoma" panose="020B0604030504040204"/>
                <a:cs typeface="Tahoma" panose="020B0604030504040204"/>
              </a:rPr>
              <a:t>-bit </a:t>
            </a:r>
            <a:r>
              <a:rPr sz="900" spc="-30" dirty="0">
                <a:latin typeface="Tahoma" panose="020B0604030504040204"/>
                <a:cs typeface="Tahoma" panose="020B0604030504040204"/>
              </a:rPr>
              <a:t>integers </a:t>
            </a:r>
            <a:r>
              <a:rPr sz="900" i="1" spc="-30" dirty="0">
                <a:latin typeface="Arial" panose="020B0604020202020204"/>
                <a:cs typeface="Arial" panose="020B0604020202020204"/>
              </a:rPr>
              <a:t>x  </a:t>
            </a:r>
            <a:r>
              <a:rPr sz="900" spc="-30" dirty="0">
                <a:latin typeface="Tahoma" panose="020B0604030504040204"/>
                <a:cs typeface="Tahoma" panose="020B0604030504040204"/>
              </a:rPr>
              <a:t>and </a:t>
            </a:r>
            <a:r>
              <a:rPr sz="900" i="1" spc="25" dirty="0">
                <a:latin typeface="Arial" panose="020B0604020202020204"/>
                <a:cs typeface="Arial" panose="020B0604020202020204"/>
              </a:rPr>
              <a:t>N</a:t>
            </a:r>
            <a:r>
              <a:rPr sz="900" spc="25" dirty="0">
                <a:latin typeface="Tahoma" panose="020B0604030504040204"/>
                <a:cs typeface="Tahoma" panose="020B0604030504040204"/>
              </a:rPr>
              <a:t>, </a:t>
            </a:r>
            <a:r>
              <a:rPr sz="900" spc="-30" dirty="0">
                <a:latin typeface="Tahoma" panose="020B0604030504040204"/>
                <a:cs typeface="Tahoma" panose="020B0604030504040204"/>
              </a:rPr>
              <a:t>and an </a:t>
            </a:r>
            <a:r>
              <a:rPr sz="900" spc="-25" dirty="0">
                <a:latin typeface="Tahoma" panose="020B0604030504040204"/>
                <a:cs typeface="Tahoma" panose="020B0604030504040204"/>
              </a:rPr>
              <a:t>integer </a:t>
            </a:r>
            <a:r>
              <a:rPr sz="900" spc="-30" dirty="0">
                <a:latin typeface="Tahoma" panose="020B0604030504040204"/>
                <a:cs typeface="Tahoma" panose="020B0604030504040204"/>
              </a:rPr>
              <a:t>exponent </a:t>
            </a:r>
            <a:r>
              <a:rPr sz="900" dirty="0">
                <a:latin typeface="Tahoma" panose="020B0604030504040204"/>
                <a:cs typeface="Tahoma" panose="020B0604030504040204"/>
              </a:rPr>
              <a:t> </a:t>
            </a:r>
            <a:r>
              <a:rPr sz="900" i="1" spc="-30" dirty="0">
                <a:latin typeface="Arial" panose="020B0604020202020204"/>
                <a:cs typeface="Arial" panose="020B0604020202020204"/>
              </a:rPr>
              <a:t>y</a:t>
            </a:r>
            <a:endParaRPr sz="900" dirty="0">
              <a:latin typeface="Arial" panose="020B0604020202020204"/>
              <a:cs typeface="Arial" panose="020B0604020202020204"/>
            </a:endParaRPr>
          </a:p>
          <a:p>
            <a:pPr marL="383540" indent="-188595">
              <a:lnSpc>
                <a:spcPct val="100000"/>
              </a:lnSpc>
              <a:spcBef>
                <a:spcPts val="310"/>
              </a:spcBef>
              <a:buClr>
                <a:srgbClr val="3333B2"/>
              </a:buClr>
              <a:buFont typeface="Tahoma" panose="020B0604030504040204"/>
              <a:buAutoNum type="arabicPeriod"/>
              <a:tabLst>
                <a:tab pos="384175" algn="l"/>
              </a:tabLst>
            </a:pPr>
            <a:r>
              <a:rPr sz="900" b="1" spc="5" dirty="0">
                <a:latin typeface="Gill Sans MT" panose="020B0502020104020203"/>
                <a:cs typeface="Gill Sans MT" panose="020B0502020104020203"/>
              </a:rPr>
              <a:t>if </a:t>
            </a:r>
            <a:r>
              <a:rPr sz="900" i="1" spc="-30" dirty="0">
                <a:latin typeface="Arial" panose="020B0604020202020204"/>
                <a:cs typeface="Arial" panose="020B0604020202020204"/>
              </a:rPr>
              <a:t>y  </a:t>
            </a:r>
            <a:r>
              <a:rPr sz="900" spc="60" dirty="0">
                <a:latin typeface="Tahoma" panose="020B0604030504040204"/>
                <a:cs typeface="Tahoma" panose="020B0604030504040204"/>
              </a:rPr>
              <a:t>= </a:t>
            </a:r>
            <a:r>
              <a:rPr sz="900" spc="-35" dirty="0">
                <a:latin typeface="Tahoma" panose="020B0604030504040204"/>
                <a:cs typeface="Tahoma" panose="020B0604030504040204"/>
              </a:rPr>
              <a:t>0 </a:t>
            </a:r>
            <a:r>
              <a:rPr sz="900" b="1" spc="-25" dirty="0">
                <a:latin typeface="Gill Sans MT" panose="020B0502020104020203"/>
                <a:cs typeface="Gill Sans MT" panose="020B0502020104020203"/>
              </a:rPr>
              <a:t>then </a:t>
            </a:r>
            <a:r>
              <a:rPr sz="900" spc="-20" dirty="0">
                <a:latin typeface="Tahoma" panose="020B0604030504040204"/>
                <a:cs typeface="Tahoma" panose="020B0604030504040204"/>
              </a:rPr>
              <a:t>return</a:t>
            </a:r>
            <a:r>
              <a:rPr sz="900" spc="55" dirty="0">
                <a:latin typeface="Tahoma" panose="020B0604030504040204"/>
                <a:cs typeface="Tahoma" panose="020B0604030504040204"/>
              </a:rPr>
              <a:t> </a:t>
            </a:r>
            <a:r>
              <a:rPr sz="900" spc="-35" dirty="0">
                <a:latin typeface="Tahoma" panose="020B0604030504040204"/>
                <a:cs typeface="Tahoma" panose="020B0604030504040204"/>
              </a:rPr>
              <a:t>1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Font typeface="Tahoma" panose="020B0604030504040204"/>
              <a:buAutoNum type="arabicPeriod"/>
              <a:tabLst>
                <a:tab pos="384175" algn="l"/>
              </a:tabLst>
            </a:pPr>
            <a:r>
              <a:rPr sz="900" i="1" spc="-55" dirty="0">
                <a:latin typeface="Arial" panose="020B0604020202020204"/>
                <a:cs typeface="Arial" panose="020B0604020202020204"/>
              </a:rPr>
              <a:t>z</a:t>
            </a:r>
            <a:r>
              <a:rPr sz="900" i="1" spc="70" dirty="0">
                <a:latin typeface="Arial" panose="020B0604020202020204"/>
                <a:cs typeface="Arial" panose="020B0604020202020204"/>
              </a:rPr>
              <a:t> </a:t>
            </a:r>
            <a:r>
              <a:rPr sz="900" spc="60" dirty="0">
                <a:latin typeface="Tahoma" panose="020B0604030504040204"/>
                <a:cs typeface="Tahoma" panose="020B0604030504040204"/>
              </a:rPr>
              <a:t>=</a:t>
            </a:r>
            <a:r>
              <a:rPr sz="9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900" spc="45" dirty="0">
                <a:latin typeface="Times New Roman" panose="02020603050405020304"/>
                <a:cs typeface="Times New Roman" panose="02020603050405020304"/>
              </a:rPr>
              <a:t>modexp</a:t>
            </a:r>
            <a:r>
              <a:rPr sz="900" spc="45" dirty="0">
                <a:latin typeface="Tahoma" panose="020B0604030504040204"/>
                <a:cs typeface="Tahoma" panose="020B0604030504040204"/>
              </a:rPr>
              <a:t>(</a:t>
            </a:r>
            <a:r>
              <a:rPr sz="900" i="1" spc="45" dirty="0">
                <a:latin typeface="Arial" panose="020B0604020202020204"/>
                <a:cs typeface="Arial" panose="020B0604020202020204"/>
              </a:rPr>
              <a:t>x</a:t>
            </a:r>
            <a:r>
              <a:rPr sz="900" i="1" spc="45" dirty="0">
                <a:latin typeface="Verdana" panose="020B0604030504040204"/>
                <a:cs typeface="Verdana" panose="020B0604030504040204"/>
              </a:rPr>
              <a:t>,</a:t>
            </a:r>
            <a:r>
              <a:rPr sz="900" i="1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900" spc="-40" dirty="0" err="1">
                <a:latin typeface="Arial Unicode MS"/>
                <a:cs typeface="Arial Unicode MS"/>
              </a:rPr>
              <a:t>l</a:t>
            </a:r>
            <a:r>
              <a:rPr sz="900" i="1" spc="-40" dirty="0" err="1">
                <a:latin typeface="Arial" panose="020B0604020202020204"/>
                <a:cs typeface="Arial" panose="020B0604020202020204"/>
              </a:rPr>
              <a:t>y</a:t>
            </a:r>
            <a:r>
              <a:rPr sz="900" i="1" spc="-40" dirty="0" smtClean="0">
                <a:latin typeface="Verdana" panose="020B0604030504040204"/>
                <a:cs typeface="Verdana" panose="020B0604030504040204"/>
              </a:rPr>
              <a:t>/</a:t>
            </a:r>
            <a:r>
              <a:rPr sz="900" spc="-110" dirty="0" smtClean="0">
                <a:latin typeface="Arial Unicode MS"/>
                <a:cs typeface="Arial Unicode MS"/>
              </a:rPr>
              <a:t> </a:t>
            </a:r>
            <a:r>
              <a:rPr lang="en-US" sz="900" spc="-110" dirty="0" smtClean="0">
                <a:latin typeface="Arial Unicode MS"/>
                <a:cs typeface="Arial Unicode MS"/>
              </a:rPr>
              <a:t>    </a:t>
            </a:r>
            <a:r>
              <a:rPr sz="900" i="1" spc="-75" dirty="0" smtClean="0">
                <a:latin typeface="Verdana" panose="020B0604030504040204"/>
                <a:cs typeface="Verdana" panose="020B0604030504040204"/>
              </a:rPr>
              <a:t>,</a:t>
            </a:r>
            <a:r>
              <a:rPr sz="900" i="1" spc="-175" dirty="0" smtClean="0">
                <a:latin typeface="Verdana" panose="020B0604030504040204"/>
                <a:cs typeface="Verdana" panose="020B0604030504040204"/>
              </a:rPr>
              <a:t> </a:t>
            </a:r>
            <a:r>
              <a:rPr sz="900" i="1" spc="40" dirty="0">
                <a:latin typeface="Arial" panose="020B0604020202020204"/>
                <a:cs typeface="Arial" panose="020B0604020202020204"/>
              </a:rPr>
              <a:t>N</a:t>
            </a:r>
            <a:r>
              <a:rPr sz="900" spc="40" dirty="0">
                <a:latin typeface="Tahoma" panose="020B0604030504040204"/>
                <a:cs typeface="Tahoma" panose="020B0604030504040204"/>
              </a:rPr>
              <a:t>)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Font typeface="Tahoma" panose="020B0604030504040204"/>
              <a:buAutoNum type="arabicPeriod"/>
              <a:tabLst>
                <a:tab pos="384175" algn="l"/>
              </a:tabLst>
            </a:pPr>
            <a:r>
              <a:rPr sz="900" b="1" spc="5" dirty="0">
                <a:latin typeface="Gill Sans MT" panose="020B0502020104020203"/>
                <a:cs typeface="Gill Sans MT" panose="020B0502020104020203"/>
              </a:rPr>
              <a:t>if </a:t>
            </a:r>
            <a:r>
              <a:rPr sz="900" i="1" spc="-30" dirty="0">
                <a:latin typeface="Arial" panose="020B0604020202020204"/>
                <a:cs typeface="Arial" panose="020B0604020202020204"/>
              </a:rPr>
              <a:t>y  </a:t>
            </a:r>
            <a:r>
              <a:rPr sz="900" spc="-20" dirty="0">
                <a:latin typeface="Tahoma" panose="020B0604030504040204"/>
                <a:cs typeface="Tahoma" panose="020B0604030504040204"/>
              </a:rPr>
              <a:t>is </a:t>
            </a:r>
            <a:r>
              <a:rPr sz="900" spc="-50" dirty="0">
                <a:latin typeface="Tahoma" panose="020B0604030504040204"/>
                <a:cs typeface="Tahoma" panose="020B0604030504040204"/>
              </a:rPr>
              <a:t>even </a:t>
            </a:r>
            <a:r>
              <a:rPr sz="900" b="1" spc="-25" dirty="0">
                <a:latin typeface="Gill Sans MT" panose="020B0502020104020203"/>
                <a:cs typeface="Gill Sans MT" panose="020B0502020104020203"/>
              </a:rPr>
              <a:t>then </a:t>
            </a:r>
            <a:r>
              <a:rPr sz="900" spc="-20" dirty="0">
                <a:latin typeface="Tahoma" panose="020B0604030504040204"/>
                <a:cs typeface="Tahoma" panose="020B0604030504040204"/>
              </a:rPr>
              <a:t>return </a:t>
            </a:r>
            <a:r>
              <a:rPr sz="900" i="1" spc="-55" dirty="0">
                <a:latin typeface="Arial" panose="020B0604020202020204"/>
                <a:cs typeface="Arial" panose="020B0604020202020204"/>
              </a:rPr>
              <a:t>z </a:t>
            </a:r>
            <a:r>
              <a:rPr sz="900" spc="-22" baseline="37000" dirty="0">
                <a:latin typeface="Tahoma" panose="020B0604030504040204"/>
                <a:cs typeface="Tahoma" panose="020B0604030504040204"/>
              </a:rPr>
              <a:t>2    </a:t>
            </a:r>
            <a:r>
              <a:rPr sz="900" spc="-20" dirty="0">
                <a:latin typeface="Tahoma" panose="020B0604030504040204"/>
                <a:cs typeface="Tahoma" panose="020B0604030504040204"/>
              </a:rPr>
              <a:t>mod</a:t>
            </a:r>
            <a:r>
              <a:rPr sz="900" spc="90" dirty="0">
                <a:latin typeface="Tahoma" panose="020B0604030504040204"/>
                <a:cs typeface="Tahoma" panose="020B0604030504040204"/>
              </a:rPr>
              <a:t> </a:t>
            </a:r>
            <a:r>
              <a:rPr sz="900" i="1" dirty="0">
                <a:latin typeface="Arial" panose="020B0604020202020204"/>
                <a:cs typeface="Arial" panose="020B0604020202020204"/>
              </a:rPr>
              <a:t>N</a:t>
            </a:r>
            <a:endParaRPr sz="900" dirty="0">
              <a:latin typeface="Arial" panose="020B0604020202020204"/>
              <a:cs typeface="Arial" panose="020B0604020202020204"/>
            </a:endParaRPr>
          </a:p>
          <a:p>
            <a:pPr marL="743585" indent="-548640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Font typeface="Tahoma" panose="020B0604030504040204"/>
              <a:buAutoNum type="arabicPeriod"/>
              <a:tabLst>
                <a:tab pos="744220" algn="l"/>
              </a:tabLst>
            </a:pPr>
            <a:r>
              <a:rPr sz="900" b="1" spc="-25" dirty="0">
                <a:latin typeface="Gill Sans MT" panose="020B0502020104020203"/>
                <a:cs typeface="Gill Sans MT" panose="020B0502020104020203"/>
              </a:rPr>
              <a:t>else </a:t>
            </a:r>
            <a:r>
              <a:rPr sz="900" spc="-20" dirty="0">
                <a:latin typeface="Tahoma" panose="020B0604030504040204"/>
                <a:cs typeface="Tahoma" panose="020B0604030504040204"/>
              </a:rPr>
              <a:t>return </a:t>
            </a:r>
            <a:r>
              <a:rPr sz="900" i="1" spc="-30" dirty="0">
                <a:latin typeface="Arial" panose="020B0604020202020204"/>
                <a:cs typeface="Arial" panose="020B0604020202020204"/>
              </a:rPr>
              <a:t>x </a:t>
            </a:r>
            <a:r>
              <a:rPr sz="900" spc="5" dirty="0">
                <a:latin typeface="Arial Unicode MS"/>
                <a:cs typeface="Arial Unicode MS"/>
              </a:rPr>
              <a:t>· </a:t>
            </a:r>
            <a:r>
              <a:rPr sz="900" i="1" spc="-55" dirty="0">
                <a:latin typeface="Arial" panose="020B0604020202020204"/>
                <a:cs typeface="Arial" panose="020B0604020202020204"/>
              </a:rPr>
              <a:t>z </a:t>
            </a:r>
            <a:r>
              <a:rPr sz="900" spc="-22" baseline="37000" dirty="0">
                <a:latin typeface="Tahoma" panose="020B0604030504040204"/>
                <a:cs typeface="Tahoma" panose="020B0604030504040204"/>
              </a:rPr>
              <a:t>2   </a:t>
            </a:r>
            <a:r>
              <a:rPr sz="900" spc="-20" dirty="0">
                <a:latin typeface="Tahoma" panose="020B0604030504040204"/>
                <a:cs typeface="Tahoma" panose="020B0604030504040204"/>
              </a:rPr>
              <a:t>mod</a:t>
            </a:r>
            <a:r>
              <a:rPr sz="900" spc="30" dirty="0">
                <a:latin typeface="Tahoma" panose="020B0604030504040204"/>
                <a:cs typeface="Tahoma" panose="020B0604030504040204"/>
              </a:rPr>
              <a:t> </a:t>
            </a:r>
            <a:r>
              <a:rPr sz="900" i="1" dirty="0">
                <a:latin typeface="Arial" panose="020B0604020202020204"/>
                <a:cs typeface="Arial" panose="020B0604020202020204"/>
              </a:rPr>
              <a:t>N</a:t>
            </a:r>
            <a:endParaRPr sz="9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7688" y="1535024"/>
            <a:ext cx="150882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35" dirty="0">
                <a:latin typeface="Gill Sans MT" panose="020B0502020104020203"/>
                <a:cs typeface="Gill Sans MT" panose="020B0502020104020203"/>
              </a:rPr>
              <a:t>Another</a:t>
            </a:r>
            <a:r>
              <a:rPr sz="1100" b="1" spc="-2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100" b="1" spc="-25" dirty="0">
                <a:latin typeface="Gill Sans MT" panose="020B0502020104020203"/>
                <a:cs typeface="Gill Sans MT" panose="020B0502020104020203"/>
              </a:rPr>
              <a:t>formulation:</a:t>
            </a:r>
            <a:endParaRPr sz="1100" dirty="0"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4162" y="2070150"/>
            <a:ext cx="401955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i="1" spc="25" dirty="0">
                <a:latin typeface="Arial" panose="020B0604020202020204"/>
                <a:cs typeface="Arial" panose="020B0604020202020204"/>
              </a:rPr>
              <a:t>x</a:t>
            </a:r>
            <a:r>
              <a:rPr sz="900" i="1" spc="37" baseline="42000" dirty="0">
                <a:latin typeface="Trebuchet MS" panose="020B0603020202020204"/>
                <a:cs typeface="Trebuchet MS" panose="020B0603020202020204"/>
              </a:rPr>
              <a:t>y  </a:t>
            </a:r>
            <a:r>
              <a:rPr sz="900" spc="60" dirty="0">
                <a:latin typeface="Tahoma" panose="020B0604030504040204"/>
                <a:cs typeface="Tahoma" panose="020B0604030504040204"/>
              </a:rPr>
              <a:t>=</a:t>
            </a:r>
            <a:r>
              <a:rPr sz="900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1350" spc="-127" baseline="65000" dirty="0">
                <a:latin typeface="Arial Unicode MS"/>
                <a:cs typeface="Arial Unicode MS"/>
              </a:rPr>
              <a:t></a:t>
            </a:r>
            <a:endParaRPr sz="1350" baseline="650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6374" y="1919287"/>
            <a:ext cx="60198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127" baseline="40000" dirty="0">
                <a:latin typeface="Arial Unicode MS"/>
                <a:cs typeface="Arial Unicode MS"/>
              </a:rPr>
              <a:t></a:t>
            </a:r>
            <a:r>
              <a:rPr sz="1350" spc="-532" baseline="37000" dirty="0">
                <a:latin typeface="Arial Unicode MS"/>
                <a:cs typeface="Arial Unicode MS"/>
              </a:rPr>
              <a:t>（</a:t>
            </a:r>
            <a:r>
              <a:rPr sz="1350" i="1" spc="-44" baseline="-25000" dirty="0">
                <a:latin typeface="Arial" panose="020B0604020202020204"/>
                <a:cs typeface="Arial" panose="020B0604020202020204"/>
              </a:rPr>
              <a:t>x</a:t>
            </a:r>
            <a:r>
              <a:rPr sz="1350" i="1" spc="-254" baseline="-25000" dirty="0">
                <a:latin typeface="Arial" panose="020B0604020202020204"/>
                <a:cs typeface="Arial" panose="020B0604020202020204"/>
              </a:rPr>
              <a:t> </a:t>
            </a:r>
            <a:r>
              <a:rPr sz="600" spc="-260" dirty="0">
                <a:latin typeface="Arial Unicode MS"/>
                <a:cs typeface="Arial Unicode MS"/>
              </a:rPr>
              <a:t>礼</a:t>
            </a:r>
            <a:r>
              <a:rPr sz="600" i="1" spc="55" dirty="0">
                <a:latin typeface="Trebuchet MS" panose="020B0603020202020204"/>
                <a:cs typeface="Trebuchet MS" panose="020B0603020202020204"/>
              </a:rPr>
              <a:t>y</a:t>
            </a:r>
            <a:r>
              <a:rPr sz="600" i="1" spc="65" dirty="0">
                <a:latin typeface="Trebuchet MS" panose="020B0603020202020204"/>
                <a:cs typeface="Trebuchet MS" panose="020B0603020202020204"/>
              </a:rPr>
              <a:t>/</a:t>
            </a:r>
            <a:r>
              <a:rPr sz="600" spc="-15" dirty="0">
                <a:latin typeface="Tahoma" panose="020B0604030504040204"/>
                <a:cs typeface="Tahoma" panose="020B0604030504040204"/>
              </a:rPr>
              <a:t>2</a:t>
            </a:r>
            <a:r>
              <a:rPr sz="600" spc="-215" dirty="0">
                <a:latin typeface="Arial Unicode MS"/>
                <a:cs typeface="Arial Unicode MS"/>
              </a:rPr>
              <a:t>」</a:t>
            </a:r>
            <a:r>
              <a:rPr sz="1350" spc="-532" baseline="37000" dirty="0">
                <a:latin typeface="Arial Unicode MS"/>
                <a:cs typeface="Arial Unicode MS"/>
              </a:rPr>
              <a:t>＼</a:t>
            </a:r>
            <a:r>
              <a:rPr sz="900" spc="-22" baseline="37000" dirty="0">
                <a:latin typeface="Tahoma" panose="020B0604030504040204"/>
                <a:cs typeface="Tahoma" panose="020B0604030504040204"/>
              </a:rPr>
              <a:t>2</a:t>
            </a:r>
            <a:endParaRPr sz="900" baseline="37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6374" y="2144166"/>
            <a:ext cx="71056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5" dirty="0">
                <a:latin typeface="Arial Unicode MS"/>
                <a:cs typeface="Arial Unicode MS"/>
              </a:rPr>
              <a:t></a:t>
            </a:r>
            <a:r>
              <a:rPr sz="1350" i="1" spc="-82" baseline="-22000" dirty="0">
                <a:latin typeface="Arial" panose="020B0604020202020204"/>
                <a:cs typeface="Arial" panose="020B0604020202020204"/>
              </a:rPr>
              <a:t>x </a:t>
            </a:r>
            <a:r>
              <a:rPr sz="1350" spc="7" baseline="-22000" dirty="0">
                <a:latin typeface="Arial Unicode MS"/>
                <a:cs typeface="Arial Unicode MS"/>
              </a:rPr>
              <a:t>· </a:t>
            </a:r>
            <a:r>
              <a:rPr sz="1350" spc="-284" baseline="37000" dirty="0">
                <a:latin typeface="Arial Unicode MS"/>
                <a:cs typeface="Arial Unicode MS"/>
              </a:rPr>
              <a:t>（</a:t>
            </a:r>
            <a:r>
              <a:rPr sz="1350" i="1" spc="-284" baseline="-22000" dirty="0">
                <a:latin typeface="Arial" panose="020B0604020202020204"/>
                <a:cs typeface="Arial" panose="020B0604020202020204"/>
              </a:rPr>
              <a:t>x</a:t>
            </a:r>
            <a:r>
              <a:rPr sz="1350" i="1" spc="-307" baseline="-22000" dirty="0">
                <a:latin typeface="Arial" panose="020B0604020202020204"/>
                <a:cs typeface="Arial" panose="020B0604020202020204"/>
              </a:rPr>
              <a:t> </a:t>
            </a:r>
            <a:r>
              <a:rPr sz="600" spc="-120" dirty="0">
                <a:latin typeface="Arial Unicode MS"/>
                <a:cs typeface="Arial Unicode MS"/>
              </a:rPr>
              <a:t>礼</a:t>
            </a:r>
            <a:r>
              <a:rPr sz="600" i="1" spc="-120" dirty="0">
                <a:latin typeface="Trebuchet MS" panose="020B0603020202020204"/>
                <a:cs typeface="Trebuchet MS" panose="020B0603020202020204"/>
              </a:rPr>
              <a:t>y/</a:t>
            </a:r>
            <a:r>
              <a:rPr sz="600" spc="-120" dirty="0">
                <a:latin typeface="Tahoma" panose="020B0604030504040204"/>
                <a:cs typeface="Tahoma" panose="020B0604030504040204"/>
              </a:rPr>
              <a:t>2</a:t>
            </a:r>
            <a:r>
              <a:rPr sz="600" spc="-120" dirty="0">
                <a:latin typeface="Arial Unicode MS"/>
                <a:cs typeface="Arial Unicode MS"/>
              </a:rPr>
              <a:t>」</a:t>
            </a:r>
            <a:r>
              <a:rPr sz="1350" spc="-179" baseline="37000" dirty="0">
                <a:latin typeface="Arial Unicode MS"/>
                <a:cs typeface="Arial Unicode MS"/>
              </a:rPr>
              <a:t>＼</a:t>
            </a:r>
            <a:endParaRPr sz="1350" baseline="37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11260" y="2129599"/>
            <a:ext cx="6604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-15" dirty="0">
                <a:latin typeface="Tahoma" panose="020B0604030504040204"/>
                <a:cs typeface="Tahoma" panose="020B0604030504040204"/>
              </a:rPr>
              <a:t>2</a:t>
            </a:r>
            <a:endParaRPr sz="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71648" y="1752812"/>
            <a:ext cx="873100" cy="467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3000"/>
              </a:lnSpc>
            </a:pPr>
            <a:r>
              <a:rPr sz="1000" dirty="0">
                <a:latin typeface="Tahoma" panose="020B0604030504040204"/>
                <a:cs typeface="Tahoma" panose="020B0604030504040204"/>
              </a:rPr>
              <a:t>if </a:t>
            </a:r>
            <a:r>
              <a:rPr sz="1000" i="1" spc="-30" dirty="0">
                <a:latin typeface="Arial" panose="020B0604020202020204"/>
                <a:cs typeface="Arial" panose="020B0604020202020204"/>
              </a:rPr>
              <a:t>y </a:t>
            </a:r>
            <a:r>
              <a:rPr sz="1000" spc="-20" dirty="0">
                <a:latin typeface="Tahoma" panose="020B0604030504040204"/>
                <a:cs typeface="Tahoma" panose="020B0604030504040204"/>
              </a:rPr>
              <a:t>is </a:t>
            </a:r>
            <a:r>
              <a:rPr sz="1000" spc="-50" dirty="0">
                <a:latin typeface="Tahoma" panose="020B0604030504040204"/>
                <a:cs typeface="Tahoma" panose="020B0604030504040204"/>
              </a:rPr>
              <a:t>even  </a:t>
            </a:r>
            <a:endParaRPr lang="en-US" sz="1000" spc="-50" dirty="0" smtClean="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1000" dirty="0" smtClean="0">
                <a:latin typeface="Tahoma" panose="020B0604030504040204"/>
                <a:cs typeface="Tahoma" panose="020B0604030504040204"/>
              </a:rPr>
              <a:t>if </a:t>
            </a:r>
            <a:r>
              <a:rPr sz="1000" i="1" spc="-30" dirty="0">
                <a:latin typeface="Arial" panose="020B0604020202020204"/>
                <a:cs typeface="Arial" panose="020B0604020202020204"/>
              </a:rPr>
              <a:t>y  </a:t>
            </a:r>
            <a:r>
              <a:rPr sz="1000" spc="-20" dirty="0">
                <a:latin typeface="Tahoma" panose="020B0604030504040204"/>
                <a:cs typeface="Tahoma" panose="020B0604030504040204"/>
              </a:rPr>
              <a:t>is</a:t>
            </a:r>
            <a:r>
              <a:rPr sz="1000" spc="-70" dirty="0">
                <a:latin typeface="Tahoma" panose="020B0604030504040204"/>
                <a:cs typeface="Tahoma" panose="020B0604030504040204"/>
              </a:rPr>
              <a:t> </a:t>
            </a:r>
            <a:r>
              <a:rPr sz="1000" spc="-30" dirty="0">
                <a:latin typeface="Tahoma" panose="020B0604030504040204"/>
                <a:cs typeface="Tahoma" panose="020B0604030504040204"/>
              </a:rPr>
              <a:t>odd</a:t>
            </a:r>
            <a:r>
              <a:rPr sz="1000" i="1" spc="-30" dirty="0">
                <a:latin typeface="Verdana" panose="020B0604030504040204"/>
                <a:cs typeface="Verdana" panose="020B0604030504040204"/>
              </a:rPr>
              <a:t>.</a:t>
            </a:r>
            <a:endParaRPr sz="10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294" y="2376703"/>
            <a:ext cx="3806825" cy="683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sz="1100" dirty="0">
                <a:latin typeface="Tahoma" panose="020B0604030504040204"/>
                <a:cs typeface="Tahoma" panose="020B0604030504040204"/>
              </a:rPr>
              <a:t>The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algorithm </a:t>
            </a:r>
            <a:r>
              <a:rPr sz="1100" spc="-5" dirty="0">
                <a:latin typeface="Tahoma" panose="020B0604030504040204"/>
                <a:cs typeface="Tahoma" panose="020B0604030504040204"/>
              </a:rPr>
              <a:t>will halt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after </a:t>
            </a:r>
            <a:r>
              <a:rPr sz="1100" dirty="0">
                <a:latin typeface="Tahoma" panose="020B0604030504040204"/>
                <a:cs typeface="Tahoma" panose="020B0604030504040204"/>
              </a:rPr>
              <a:t>at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most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n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recursive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calls,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and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during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each </a:t>
            </a:r>
            <a:r>
              <a:rPr sz="1100" spc="-5" dirty="0">
                <a:latin typeface="Tahoma" panose="020B0604030504040204"/>
                <a:cs typeface="Tahoma" panose="020B0604030504040204"/>
              </a:rPr>
              <a:t>call 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it 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multiplies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n</a:t>
            </a:r>
            <a:r>
              <a:rPr sz="1100" spc="-5" dirty="0">
                <a:latin typeface="Tahoma" panose="020B0604030504040204"/>
                <a:cs typeface="Tahoma" panose="020B0604030504040204"/>
              </a:rPr>
              <a:t>-bit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numbers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(doing computation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modulo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N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saves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us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here),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for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a  </a:t>
            </a:r>
            <a:r>
              <a:rPr sz="1100" dirty="0">
                <a:latin typeface="Tahoma" panose="020B0604030504040204"/>
                <a:cs typeface="Tahoma" panose="020B0604030504040204"/>
              </a:rPr>
              <a:t>total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running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time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of</a:t>
            </a:r>
            <a:r>
              <a:rPr sz="1100" spc="100" dirty="0">
                <a:latin typeface="Tahoma" panose="020B0604030504040204"/>
                <a:cs typeface="Tahoma" panose="020B0604030504040204"/>
              </a:rPr>
              <a:t> </a:t>
            </a:r>
            <a:r>
              <a:rPr sz="1100" i="1" spc="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100" spc="1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1100" i="1" spc="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100" spc="15" baseline="37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3</a:t>
            </a:r>
            <a:r>
              <a:rPr sz="1100" spc="1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)</a:t>
            </a:r>
            <a:r>
              <a:rPr sz="1100" spc="10" dirty="0">
                <a:latin typeface="Tahoma" panose="020B0604030504040204"/>
                <a:cs typeface="Tahoma" panose="020B0604030504040204"/>
              </a:rPr>
              <a:t>.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0117" y="1034745"/>
            <a:ext cx="252000" cy="11949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367" y="1759758"/>
            <a:ext cx="1296933" cy="522892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76" y="130175"/>
            <a:ext cx="420354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Euclid’s algorithm for greatest common divisor</a:t>
            </a:r>
            <a:endParaRPr sz="1400" b="1" kern="1400" spc="0" dirty="0"/>
          </a:p>
        </p:txBody>
      </p:sp>
      <p:sp>
        <p:nvSpPr>
          <p:cNvPr id="3" name="object 3"/>
          <p:cNvSpPr txBox="1"/>
          <p:nvPr/>
        </p:nvSpPr>
        <p:spPr>
          <a:xfrm>
            <a:off x="323850" y="434975"/>
            <a:ext cx="3466465" cy="1653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30" dirty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Question</a:t>
            </a:r>
            <a:endParaRPr sz="1100" b="1" dirty="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01000"/>
              </a:lnSpc>
              <a:spcBef>
                <a:spcPts val="105"/>
              </a:spcBef>
            </a:pPr>
            <a:r>
              <a:rPr sz="1100" i="1" spc="-45" dirty="0">
                <a:latin typeface="Arial" panose="020B0604020202020204"/>
                <a:cs typeface="Arial" panose="020B0604020202020204"/>
              </a:rPr>
              <a:t>Given </a:t>
            </a:r>
            <a:r>
              <a:rPr sz="1100" i="1" spc="-15" dirty="0">
                <a:latin typeface="Arial" panose="020B0604020202020204"/>
                <a:cs typeface="Arial" panose="020B0604020202020204"/>
              </a:rPr>
              <a:t>two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integers </a:t>
            </a:r>
            <a:r>
              <a:rPr sz="1100" i="1" spc="-60" dirty="0">
                <a:latin typeface="Arial" panose="020B0604020202020204"/>
                <a:cs typeface="Arial" panose="020B0604020202020204"/>
              </a:rPr>
              <a:t>a </a:t>
            </a:r>
            <a:r>
              <a:rPr sz="1100" i="1" spc="-40" dirty="0">
                <a:latin typeface="Arial" panose="020B0604020202020204"/>
                <a:cs typeface="Arial" panose="020B0604020202020204"/>
              </a:rPr>
              <a:t>and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b, </a:t>
            </a:r>
            <a:r>
              <a:rPr sz="1100" i="1" spc="-40" dirty="0">
                <a:latin typeface="Arial" panose="020B0604020202020204"/>
                <a:cs typeface="Arial" panose="020B0604020202020204"/>
              </a:rPr>
              <a:t>how </a:t>
            </a:r>
            <a:r>
              <a:rPr sz="1100" i="1" spc="20" dirty="0">
                <a:latin typeface="Arial" panose="020B0604020202020204"/>
                <a:cs typeface="Arial" panose="020B0604020202020204"/>
              </a:rPr>
              <a:t>to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find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their </a:t>
            </a:r>
            <a:r>
              <a:rPr sz="1100" i="1" spc="-2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greatest </a:t>
            </a:r>
            <a:r>
              <a:rPr sz="1100" i="1" spc="-3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common </a:t>
            </a:r>
            <a:r>
              <a:rPr sz="1100" i="1" spc="-2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divisor  </a:t>
            </a:r>
            <a:r>
              <a:rPr sz="1100" i="1" spc="-2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100" spc="-2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gcd(</a:t>
            </a:r>
            <a:r>
              <a:rPr sz="1100" i="1" spc="-2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100" i="1" spc="-20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100" i="1" spc="-240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1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)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1100" i="1" dirty="0">
                <a:latin typeface="Arial" panose="020B0604020202020204"/>
                <a:cs typeface="Arial" panose="020B0604020202020204"/>
              </a:rPr>
              <a:t>?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 marL="12700" marR="359410">
              <a:lnSpc>
                <a:spcPct val="101000"/>
              </a:lnSpc>
              <a:spcBef>
                <a:spcPts val="5"/>
              </a:spcBef>
            </a:pPr>
            <a:r>
              <a:rPr sz="1100" b="1" spc="-10" dirty="0">
                <a:latin typeface="Gill Sans MT" panose="020B0502020104020203"/>
                <a:cs typeface="Gill Sans MT" panose="020B0502020104020203"/>
              </a:rPr>
              <a:t>Euclid’s </a:t>
            </a:r>
            <a:r>
              <a:rPr sz="1100" b="1" spc="-25" dirty="0">
                <a:latin typeface="Gill Sans MT" panose="020B0502020104020203"/>
                <a:cs typeface="Gill Sans MT" panose="020B0502020104020203"/>
              </a:rPr>
              <a:t>rule: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If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x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and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y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are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positive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integers </a:t>
            </a:r>
            <a:r>
              <a:rPr sz="1100" spc="-5" dirty="0">
                <a:latin typeface="Tahoma" panose="020B0604030504040204"/>
                <a:cs typeface="Tahoma" panose="020B0604030504040204"/>
              </a:rPr>
              <a:t>with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x </a:t>
            </a:r>
            <a:r>
              <a:rPr sz="1100" spc="190" dirty="0">
                <a:latin typeface="Arial Unicode MS"/>
                <a:cs typeface="Arial Unicode MS"/>
              </a:rPr>
              <a:t>≥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y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,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then 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gcd(</a:t>
            </a:r>
            <a:r>
              <a:rPr sz="1100" i="1" spc="-15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-15" dirty="0">
                <a:latin typeface="Verdana" panose="020B0604030504040204"/>
                <a:cs typeface="Verdana" panose="020B0604030504040204"/>
              </a:rPr>
              <a:t>,</a:t>
            </a:r>
            <a:r>
              <a:rPr sz="1100" i="1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y</a:t>
            </a:r>
            <a:r>
              <a:rPr sz="1100" i="1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10" dirty="0">
                <a:latin typeface="Tahoma" panose="020B0604030504040204"/>
                <a:cs typeface="Tahoma" panose="020B0604030504040204"/>
              </a:rPr>
              <a:t>)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60" dirty="0">
                <a:latin typeface="Tahoma" panose="020B0604030504040204"/>
                <a:cs typeface="Tahoma" panose="020B0604030504040204"/>
              </a:rPr>
              <a:t>=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1100" i="1" spc="-40" dirty="0">
                <a:latin typeface="Arial" panose="020B0604020202020204"/>
                <a:cs typeface="Arial" panose="020B0604020202020204"/>
              </a:rPr>
              <a:t>gcd</a:t>
            </a:r>
            <a:r>
              <a:rPr sz="1100" i="1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(</a:t>
            </a:r>
            <a:r>
              <a:rPr sz="1100" i="1" spc="-10" dirty="0">
                <a:latin typeface="Arial" panose="020B0604020202020204"/>
                <a:cs typeface="Arial" panose="020B0604020202020204"/>
              </a:rPr>
              <a:t>x </a:t>
            </a:r>
            <a:r>
              <a:rPr sz="1100" i="1" spc="145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mod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y</a:t>
            </a:r>
            <a:r>
              <a:rPr sz="1100" i="1" spc="-5" dirty="0">
                <a:latin typeface="Verdana" panose="020B0604030504040204"/>
                <a:cs typeface="Verdana" panose="020B0604030504040204"/>
              </a:rPr>
              <a:t>,</a:t>
            </a:r>
            <a:r>
              <a:rPr sz="1100" i="1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y</a:t>
            </a:r>
            <a:r>
              <a:rPr sz="1100" i="1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Tahoma" panose="020B0604030504040204"/>
                <a:cs typeface="Tahoma" panose="020B0604030504040204"/>
              </a:rPr>
              <a:t>).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195"/>
              </a:lnSpc>
              <a:spcBef>
                <a:spcPts val="5"/>
              </a:spcBef>
            </a:pPr>
            <a:r>
              <a:rPr sz="1100" b="1" spc="-10" dirty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Proof</a:t>
            </a:r>
            <a:r>
              <a:rPr sz="1100" b="1" spc="-10" dirty="0" smtClean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.</a:t>
            </a:r>
            <a:endParaRPr lang="en-US" sz="1100" b="1" spc="-10" dirty="0" smtClean="0">
              <a:solidFill>
                <a:srgbClr val="3333B2"/>
              </a:solidFill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195"/>
              </a:lnSpc>
              <a:spcBef>
                <a:spcPts val="5"/>
              </a:spcBef>
            </a:pP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075"/>
              </a:lnSpc>
            </a:pPr>
            <a:r>
              <a:rPr sz="1100" spc="-25" dirty="0">
                <a:latin typeface="Tahoma" panose="020B0604030504040204"/>
                <a:cs typeface="Tahoma" panose="020B0604030504040204"/>
              </a:rPr>
              <a:t>It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is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enough </a:t>
            </a:r>
            <a:r>
              <a:rPr sz="1100" dirty="0">
                <a:latin typeface="Tahoma" panose="020B0604030504040204"/>
                <a:cs typeface="Tahoma" panose="020B0604030504040204"/>
              </a:rPr>
              <a:t>to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show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the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slightly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simpler </a:t>
            </a:r>
            <a:r>
              <a:rPr sz="1100" spc="-25" dirty="0" smtClean="0">
                <a:latin typeface="Tahoma" panose="020B0604030504040204"/>
                <a:cs typeface="Tahoma" panose="020B0604030504040204"/>
              </a:rPr>
              <a:t>rule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850" y="2131060"/>
            <a:ext cx="4012362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2545">
              <a:lnSpc>
                <a:spcPct val="100000"/>
              </a:lnSpc>
            </a:pPr>
            <a:r>
              <a:rPr sz="1100" spc="-1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gcd(</a:t>
            </a:r>
            <a:r>
              <a:rPr sz="1100" i="1" spc="-1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100" i="1" spc="-1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100" i="1" spc="-170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-3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100" i="1" spc="-16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spc="1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)</a:t>
            </a:r>
            <a:r>
              <a:rPr sz="1100" spc="-3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6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=</a:t>
            </a:r>
            <a:r>
              <a:rPr sz="1100" spc="-3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gcd(</a:t>
            </a:r>
            <a:r>
              <a:rPr sz="1100" i="1" spc="-2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100" i="1" spc="2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spc="190" dirty="0">
                <a:solidFill>
                  <a:srgbClr val="FF0000"/>
                </a:solidFill>
                <a:latin typeface="Arial Unicode MS"/>
                <a:cs typeface="Arial Unicode MS"/>
              </a:rPr>
              <a:t>−</a:t>
            </a:r>
            <a:r>
              <a:rPr sz="1100" spc="-5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i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100" i="1" spc="-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100" i="1" spc="-170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-3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100" i="1" spc="-16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)</a:t>
            </a:r>
            <a:r>
              <a:rPr sz="1100" i="1" spc="-30" dirty="0">
                <a:latin typeface="Verdana" panose="020B0604030504040204"/>
                <a:cs typeface="Verdana" panose="020B0604030504040204"/>
              </a:rPr>
              <a:t>.</a:t>
            </a:r>
            <a:endParaRPr sz="1100" dirty="0">
              <a:latin typeface="Verdana" panose="020B0604030504040204"/>
              <a:cs typeface="Verdana" panose="020B0604030504040204"/>
            </a:endParaRPr>
          </a:p>
          <a:p>
            <a:pPr marL="12700">
              <a:spcBef>
                <a:spcPts val="805"/>
              </a:spcBef>
            </a:pPr>
            <a:r>
              <a:rPr sz="1100" spc="5" dirty="0">
                <a:latin typeface="Tahoma" panose="020B0604030504040204"/>
                <a:cs typeface="Tahoma" panose="020B0604030504040204"/>
              </a:rPr>
              <a:t>Any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integer </a:t>
            </a:r>
            <a:r>
              <a:rPr sz="1100" dirty="0">
                <a:latin typeface="Tahoma" panose="020B0604030504040204"/>
                <a:cs typeface="Tahoma" panose="020B0604030504040204"/>
              </a:rPr>
              <a:t>that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divides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both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x 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and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y 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must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also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divide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x </a:t>
            </a:r>
            <a:r>
              <a:rPr sz="1100" spc="190" dirty="0">
                <a:latin typeface="Arial Unicode MS"/>
                <a:cs typeface="Arial Unicode MS"/>
              </a:rPr>
              <a:t>−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y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,</a:t>
            </a:r>
            <a:r>
              <a:rPr sz="1100" spc="5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40" dirty="0" smtClean="0">
                <a:latin typeface="Tahoma" panose="020B0604030504040204"/>
                <a:cs typeface="Tahoma" panose="020B0604030504040204"/>
              </a:rPr>
              <a:t>so</a:t>
            </a:r>
            <a:r>
              <a:rPr lang="en-US" sz="1100" spc="-4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lang="en-US" altLang="zh-CN" sz="1100" spc="-15" dirty="0" err="1" smtClean="0">
                <a:latin typeface="Tahoma" panose="020B0604030504040204"/>
                <a:cs typeface="Tahoma" panose="020B0604030504040204"/>
              </a:rPr>
              <a:t>gcd</a:t>
            </a:r>
            <a:r>
              <a:rPr lang="en-US" altLang="zh-CN" sz="1100" spc="-15" dirty="0" smtClean="0">
                <a:latin typeface="Tahoma" panose="020B0604030504040204"/>
                <a:cs typeface="Tahoma" panose="020B0604030504040204"/>
              </a:rPr>
              <a:t>(</a:t>
            </a:r>
            <a:r>
              <a:rPr lang="en-US" altLang="zh-CN" sz="1100" i="1" spc="-15" dirty="0" smtClean="0">
                <a:latin typeface="Arial" panose="020B0604020202020204"/>
                <a:cs typeface="Arial" panose="020B0604020202020204"/>
              </a:rPr>
              <a:t>x</a:t>
            </a:r>
            <a:r>
              <a:rPr lang="en-US" altLang="zh-CN" sz="1100" i="1" spc="-15" dirty="0">
                <a:latin typeface="Verdana" panose="020B0604030504040204"/>
                <a:cs typeface="Verdana" panose="020B0604030504040204"/>
              </a:rPr>
              <a:t>,</a:t>
            </a:r>
            <a:r>
              <a:rPr lang="en-US" altLang="zh-CN" sz="1100" i="1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lang="en-US" altLang="zh-CN" sz="1100" i="1" spc="-30" dirty="0">
                <a:latin typeface="Arial" panose="020B0604020202020204"/>
                <a:cs typeface="Arial" panose="020B0604020202020204"/>
              </a:rPr>
              <a:t>y</a:t>
            </a:r>
            <a:r>
              <a:rPr lang="en-US" altLang="zh-CN" sz="1100" i="1" spc="-15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100" spc="10" dirty="0">
                <a:latin typeface="Tahoma" panose="020B0604030504040204"/>
                <a:cs typeface="Tahoma" panose="020B0604030504040204"/>
              </a:rPr>
              <a:t>)</a:t>
            </a:r>
            <a:r>
              <a:rPr lang="en-US" altLang="zh-CN" sz="1100" spc="-2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altLang="zh-CN" sz="1100" spc="190" dirty="0">
                <a:latin typeface="Arial Unicode MS"/>
                <a:cs typeface="Arial Unicode MS"/>
              </a:rPr>
              <a:t>≤</a:t>
            </a:r>
            <a:r>
              <a:rPr lang="en-US" altLang="zh-CN" sz="1100" spc="5" dirty="0">
                <a:latin typeface="Arial Unicode MS"/>
                <a:cs typeface="Arial Unicode MS"/>
              </a:rPr>
              <a:t> </a:t>
            </a:r>
            <a:r>
              <a:rPr lang="en-US" altLang="zh-CN" sz="1100" spc="-20" dirty="0" err="1">
                <a:latin typeface="Tahoma" panose="020B0604030504040204"/>
                <a:cs typeface="Tahoma" panose="020B0604030504040204"/>
              </a:rPr>
              <a:t>gcd</a:t>
            </a:r>
            <a:r>
              <a:rPr lang="en-US" altLang="zh-CN" sz="1100" spc="-20" dirty="0">
                <a:latin typeface="Tahoma" panose="020B0604030504040204"/>
                <a:cs typeface="Tahoma" panose="020B0604030504040204"/>
              </a:rPr>
              <a:t>(</a:t>
            </a:r>
            <a:r>
              <a:rPr lang="en-US" altLang="zh-CN" sz="1100" i="1" spc="-20" dirty="0">
                <a:latin typeface="Arial" panose="020B0604020202020204"/>
                <a:cs typeface="Arial" panose="020B0604020202020204"/>
              </a:rPr>
              <a:t>x</a:t>
            </a:r>
            <a:r>
              <a:rPr lang="en-US" altLang="zh-CN" sz="1100" i="1" spc="3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100" spc="190" dirty="0">
                <a:latin typeface="Arial Unicode MS"/>
                <a:cs typeface="Arial Unicode MS"/>
              </a:rPr>
              <a:t>−</a:t>
            </a:r>
            <a:r>
              <a:rPr lang="en-US" altLang="zh-CN" sz="1100" spc="-45" dirty="0">
                <a:latin typeface="Arial Unicode MS"/>
                <a:cs typeface="Arial Unicode MS"/>
              </a:rPr>
              <a:t> </a:t>
            </a:r>
            <a:r>
              <a:rPr lang="en-US" altLang="zh-CN" sz="1100" i="1" spc="-5" dirty="0">
                <a:latin typeface="Arial" panose="020B0604020202020204"/>
                <a:cs typeface="Arial" panose="020B0604020202020204"/>
              </a:rPr>
              <a:t>y</a:t>
            </a:r>
            <a:r>
              <a:rPr lang="en-US" altLang="zh-CN" sz="1100" i="1" spc="-5" dirty="0">
                <a:latin typeface="Verdana" panose="020B0604030504040204"/>
                <a:cs typeface="Verdana" panose="020B0604030504040204"/>
              </a:rPr>
              <a:t>,</a:t>
            </a:r>
            <a:r>
              <a:rPr lang="en-US" altLang="zh-CN" sz="1100" i="1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lang="en-US" altLang="zh-CN" sz="1100" i="1" spc="-30" dirty="0">
                <a:latin typeface="Arial" panose="020B0604020202020204"/>
                <a:cs typeface="Arial" panose="020B0604020202020204"/>
              </a:rPr>
              <a:t>y</a:t>
            </a:r>
            <a:r>
              <a:rPr lang="en-US" altLang="zh-CN" sz="1100" i="1" spc="-15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100" spc="-5" dirty="0">
                <a:latin typeface="Tahoma" panose="020B0604030504040204"/>
                <a:cs typeface="Tahoma" panose="020B0604030504040204"/>
              </a:rPr>
              <a:t>).</a:t>
            </a:r>
            <a:r>
              <a:rPr lang="en-US" altLang="zh-CN" sz="1100" spc="13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altLang="zh-CN" sz="1100" spc="-20" dirty="0">
                <a:latin typeface="Tahoma" panose="020B0604030504040204"/>
                <a:cs typeface="Tahoma" panose="020B0604030504040204"/>
              </a:rPr>
              <a:t>Likewise,</a:t>
            </a:r>
            <a:r>
              <a:rPr lang="en-US" altLang="zh-CN"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altLang="zh-CN" sz="1100" spc="-30" dirty="0">
                <a:latin typeface="Tahoma" panose="020B0604030504040204"/>
                <a:cs typeface="Tahoma" panose="020B0604030504040204"/>
              </a:rPr>
              <a:t>any</a:t>
            </a:r>
            <a:r>
              <a:rPr lang="en-US" altLang="zh-CN"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altLang="zh-CN" sz="1100" spc="-25" dirty="0">
                <a:latin typeface="Tahoma" panose="020B0604030504040204"/>
                <a:cs typeface="Tahoma" panose="020B0604030504040204"/>
              </a:rPr>
              <a:t>integer</a:t>
            </a:r>
            <a:r>
              <a:rPr lang="en-US" altLang="zh-CN"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altLang="zh-CN" sz="1100" dirty="0">
                <a:latin typeface="Tahoma" panose="020B0604030504040204"/>
                <a:cs typeface="Tahoma" panose="020B0604030504040204"/>
              </a:rPr>
              <a:t>that</a:t>
            </a:r>
            <a:r>
              <a:rPr lang="en-US" altLang="zh-CN"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altLang="zh-CN" sz="1100" spc="-25" dirty="0">
                <a:latin typeface="Tahoma" panose="020B0604030504040204"/>
                <a:cs typeface="Tahoma" panose="020B0604030504040204"/>
              </a:rPr>
              <a:t>divides</a:t>
            </a:r>
            <a:r>
              <a:rPr lang="en-US" altLang="zh-CN"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altLang="zh-CN" sz="1100" spc="-10" dirty="0">
                <a:latin typeface="Tahoma" panose="020B0604030504040204"/>
                <a:cs typeface="Tahoma" panose="020B0604030504040204"/>
              </a:rPr>
              <a:t>both</a:t>
            </a:r>
            <a:r>
              <a:rPr lang="en-US" altLang="zh-CN"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altLang="zh-CN" sz="1100" i="1" spc="-30" dirty="0">
                <a:latin typeface="Arial" panose="020B0604020202020204"/>
                <a:cs typeface="Arial" panose="020B0604020202020204"/>
              </a:rPr>
              <a:t>x</a:t>
            </a:r>
            <a:r>
              <a:rPr lang="en-US" altLang="zh-CN" sz="1100" i="1" spc="3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100" spc="190" dirty="0">
                <a:latin typeface="Arial Unicode MS"/>
                <a:cs typeface="Arial Unicode MS"/>
              </a:rPr>
              <a:t>−</a:t>
            </a:r>
            <a:r>
              <a:rPr lang="en-US" altLang="zh-CN" sz="1100" spc="-45" dirty="0">
                <a:latin typeface="Arial Unicode MS"/>
                <a:cs typeface="Arial Unicode MS"/>
              </a:rPr>
              <a:t> </a:t>
            </a:r>
            <a:r>
              <a:rPr lang="en-US" altLang="zh-CN" sz="1100" i="1" spc="-30" dirty="0">
                <a:latin typeface="Arial" panose="020B0604020202020204"/>
                <a:cs typeface="Arial" panose="020B0604020202020204"/>
              </a:rPr>
              <a:t>y</a:t>
            </a:r>
            <a:r>
              <a:rPr lang="en-US" altLang="zh-CN" sz="1100" i="1" spc="16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100" spc="-30" dirty="0">
                <a:latin typeface="Tahoma" panose="020B0604030504040204"/>
                <a:cs typeface="Tahoma" panose="020B0604030504040204"/>
              </a:rPr>
              <a:t>and</a:t>
            </a:r>
            <a:r>
              <a:rPr lang="en-US" altLang="zh-CN"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altLang="zh-CN" sz="1100" i="1" spc="-30" dirty="0">
                <a:latin typeface="Arial" panose="020B0604020202020204"/>
                <a:cs typeface="Arial" panose="020B0604020202020204"/>
              </a:rPr>
              <a:t>y </a:t>
            </a:r>
            <a:r>
              <a:rPr lang="en-US" altLang="zh-CN" sz="1100" spc="-20" dirty="0">
                <a:latin typeface="Tahoma" panose="020B0604030504040204"/>
                <a:cs typeface="Tahoma" panose="020B0604030504040204"/>
              </a:rPr>
              <a:t>must</a:t>
            </a:r>
            <a:r>
              <a:rPr lang="en-US" altLang="zh-CN"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altLang="zh-CN" sz="1100" spc="-25" dirty="0">
                <a:latin typeface="Tahoma" panose="020B0604030504040204"/>
                <a:cs typeface="Tahoma" panose="020B0604030504040204"/>
              </a:rPr>
              <a:t>also</a:t>
            </a:r>
            <a:r>
              <a:rPr lang="en-US" altLang="zh-CN"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altLang="zh-CN" sz="1100" spc="-20" dirty="0">
                <a:latin typeface="Tahoma" panose="020B0604030504040204"/>
                <a:cs typeface="Tahoma" panose="020B0604030504040204"/>
              </a:rPr>
              <a:t>divide</a:t>
            </a:r>
            <a:r>
              <a:rPr lang="en-US" altLang="zh-CN"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altLang="zh-CN" sz="1100" spc="-10" dirty="0">
                <a:latin typeface="Tahoma" panose="020B0604030504040204"/>
                <a:cs typeface="Tahoma" panose="020B0604030504040204"/>
              </a:rPr>
              <a:t>both</a:t>
            </a:r>
            <a:r>
              <a:rPr lang="en-US" altLang="zh-CN"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altLang="zh-CN" sz="1100" i="1" spc="-30" dirty="0">
                <a:latin typeface="Arial" panose="020B0604020202020204"/>
                <a:cs typeface="Arial" panose="020B0604020202020204"/>
              </a:rPr>
              <a:t>x</a:t>
            </a:r>
            <a:r>
              <a:rPr lang="en-US" altLang="zh-CN" sz="1100" i="1" spc="13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100" spc="-30" dirty="0">
                <a:latin typeface="Tahoma" panose="020B0604030504040204"/>
                <a:cs typeface="Tahoma" panose="020B0604030504040204"/>
              </a:rPr>
              <a:t>and</a:t>
            </a:r>
            <a:r>
              <a:rPr lang="en-US" altLang="zh-CN"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altLang="zh-CN" sz="1100" i="1" spc="-30" dirty="0">
                <a:latin typeface="Arial" panose="020B0604020202020204"/>
                <a:cs typeface="Arial" panose="020B0604020202020204"/>
              </a:rPr>
              <a:t>y</a:t>
            </a:r>
            <a:r>
              <a:rPr lang="en-US" altLang="zh-CN" sz="1100" i="1" spc="-15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100" spc="-20" dirty="0">
                <a:latin typeface="Tahoma" panose="020B0604030504040204"/>
                <a:cs typeface="Tahoma" panose="020B0604030504040204"/>
              </a:rPr>
              <a:t>,</a:t>
            </a:r>
            <a:r>
              <a:rPr lang="en-US" altLang="zh-CN"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altLang="zh-CN" sz="1100" spc="-40" dirty="0">
                <a:latin typeface="Tahoma" panose="020B0604030504040204"/>
                <a:cs typeface="Tahoma" panose="020B0604030504040204"/>
              </a:rPr>
              <a:t>so</a:t>
            </a:r>
            <a:r>
              <a:rPr lang="en-US" altLang="zh-CN"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altLang="zh-CN" sz="1100" spc="-15" dirty="0" err="1">
                <a:latin typeface="Tahoma" panose="020B0604030504040204"/>
                <a:cs typeface="Tahoma" panose="020B0604030504040204"/>
              </a:rPr>
              <a:t>gcd</a:t>
            </a:r>
            <a:r>
              <a:rPr lang="en-US" altLang="zh-CN" sz="1100" spc="-15" dirty="0">
                <a:latin typeface="Tahoma" panose="020B0604030504040204"/>
                <a:cs typeface="Tahoma" panose="020B0604030504040204"/>
              </a:rPr>
              <a:t>(</a:t>
            </a:r>
            <a:r>
              <a:rPr lang="en-US" altLang="zh-CN" sz="1100" i="1" spc="-15" dirty="0">
                <a:latin typeface="Arial" panose="020B0604020202020204"/>
                <a:cs typeface="Arial" panose="020B0604020202020204"/>
              </a:rPr>
              <a:t>x</a:t>
            </a:r>
            <a:r>
              <a:rPr lang="en-US" altLang="zh-CN" sz="1100" i="1" spc="-15" dirty="0">
                <a:latin typeface="Verdana" panose="020B0604030504040204"/>
                <a:cs typeface="Verdana" panose="020B0604030504040204"/>
              </a:rPr>
              <a:t>,</a:t>
            </a:r>
            <a:r>
              <a:rPr lang="en-US" altLang="zh-CN" sz="1100" i="1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lang="en-US" altLang="zh-CN" sz="1100" i="1" spc="-30" dirty="0">
                <a:latin typeface="Arial" panose="020B0604020202020204"/>
                <a:cs typeface="Arial" panose="020B0604020202020204"/>
              </a:rPr>
              <a:t>y</a:t>
            </a:r>
            <a:r>
              <a:rPr lang="en-US" altLang="zh-CN" sz="1100" i="1" spc="-15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100" spc="10" dirty="0">
                <a:latin typeface="Tahoma" panose="020B0604030504040204"/>
                <a:cs typeface="Tahoma" panose="020B0604030504040204"/>
              </a:rPr>
              <a:t>)</a:t>
            </a:r>
            <a:r>
              <a:rPr lang="en-US" altLang="zh-CN" sz="1100" spc="-2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altLang="zh-CN" sz="1100" spc="190" dirty="0">
                <a:latin typeface="Arial Unicode MS"/>
                <a:cs typeface="Arial Unicode MS"/>
              </a:rPr>
              <a:t>≥</a:t>
            </a:r>
            <a:r>
              <a:rPr lang="en-US" altLang="zh-CN" sz="1100" spc="5" dirty="0">
                <a:latin typeface="Arial Unicode MS"/>
                <a:cs typeface="Arial Unicode MS"/>
              </a:rPr>
              <a:t> </a:t>
            </a:r>
            <a:r>
              <a:rPr lang="en-US" altLang="zh-CN" sz="1100" spc="-20" dirty="0" err="1">
                <a:latin typeface="Tahoma" panose="020B0604030504040204"/>
                <a:cs typeface="Tahoma" panose="020B0604030504040204"/>
              </a:rPr>
              <a:t>gcd</a:t>
            </a:r>
            <a:r>
              <a:rPr lang="en-US" altLang="zh-CN" sz="1100" spc="-20" dirty="0">
                <a:latin typeface="Tahoma" panose="020B0604030504040204"/>
                <a:cs typeface="Tahoma" panose="020B0604030504040204"/>
              </a:rPr>
              <a:t>(</a:t>
            </a:r>
            <a:r>
              <a:rPr lang="en-US" altLang="zh-CN" sz="1100" i="1" spc="-20" dirty="0">
                <a:latin typeface="Arial" panose="020B0604020202020204"/>
                <a:cs typeface="Arial" panose="020B0604020202020204"/>
              </a:rPr>
              <a:t>x</a:t>
            </a:r>
            <a:r>
              <a:rPr lang="en-US" altLang="zh-CN" sz="1100" i="1" spc="3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100" spc="190" dirty="0">
                <a:latin typeface="Arial Unicode MS"/>
                <a:cs typeface="Arial Unicode MS"/>
              </a:rPr>
              <a:t>−</a:t>
            </a:r>
            <a:r>
              <a:rPr lang="en-US" altLang="zh-CN" sz="1100" spc="-45" dirty="0">
                <a:latin typeface="Arial Unicode MS"/>
                <a:cs typeface="Arial Unicode MS"/>
              </a:rPr>
              <a:t> </a:t>
            </a:r>
            <a:r>
              <a:rPr lang="en-US" altLang="zh-CN" sz="1100" i="1" spc="-5" dirty="0">
                <a:latin typeface="Arial" panose="020B0604020202020204"/>
                <a:cs typeface="Arial" panose="020B0604020202020204"/>
              </a:rPr>
              <a:t>y</a:t>
            </a:r>
            <a:r>
              <a:rPr lang="en-US" altLang="zh-CN" sz="1100" i="1" spc="-5" dirty="0">
                <a:latin typeface="Verdana" panose="020B0604030504040204"/>
                <a:cs typeface="Verdana" panose="020B0604030504040204"/>
              </a:rPr>
              <a:t>,</a:t>
            </a:r>
            <a:r>
              <a:rPr lang="en-US" altLang="zh-CN" sz="1100" i="1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lang="en-US" altLang="zh-CN" sz="1100" i="1" spc="-30" dirty="0">
                <a:latin typeface="Arial" panose="020B0604020202020204"/>
                <a:cs typeface="Arial" panose="020B0604020202020204"/>
              </a:rPr>
              <a:t>y</a:t>
            </a:r>
            <a:r>
              <a:rPr lang="en-US" altLang="zh-CN" sz="1100" i="1" spc="-15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100" spc="-5" dirty="0" smtClean="0">
                <a:latin typeface="Tahoma" panose="020B0604030504040204"/>
                <a:cs typeface="Tahoma" panose="020B0604030504040204"/>
              </a:rPr>
              <a:t>).</a:t>
            </a:r>
            <a:r>
              <a:rPr lang="en-US" sz="1100" dirty="0" smtClean="0">
                <a:latin typeface="Tahoma" panose="020B0604030504040204"/>
                <a:cs typeface="Tahoma" panose="020B0604030504040204"/>
              </a:rPr>
              <a:t> 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812" y="358776"/>
            <a:ext cx="4295038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Euclid’s algorithm for greatest common divisor  (cont’d)</a:t>
            </a:r>
            <a:endParaRPr sz="1400" b="1" kern="1400" spc="0" dirty="0"/>
          </a:p>
        </p:txBody>
      </p:sp>
      <p:sp>
        <p:nvSpPr>
          <p:cNvPr id="3" name="object 3"/>
          <p:cNvSpPr txBox="1"/>
          <p:nvPr/>
        </p:nvSpPr>
        <p:spPr>
          <a:xfrm>
            <a:off x="574420" y="951002"/>
            <a:ext cx="3428365" cy="928459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0490">
              <a:lnSpc>
                <a:spcPct val="100000"/>
              </a:lnSpc>
              <a:spcBef>
                <a:spcPts val="340"/>
              </a:spcBef>
            </a:pPr>
            <a:r>
              <a:rPr sz="1100" spc="60" dirty="0">
                <a:latin typeface="Times New Roman" panose="02020603050405020304"/>
                <a:cs typeface="Times New Roman" panose="02020603050405020304"/>
              </a:rPr>
              <a:t>Euclid</a:t>
            </a:r>
            <a:r>
              <a:rPr sz="1100" spc="60" dirty="0">
                <a:latin typeface="Tahoma" panose="020B0604030504040204"/>
                <a:cs typeface="Tahoma" panose="020B0604030504040204"/>
              </a:rPr>
              <a:t>(</a:t>
            </a:r>
            <a:r>
              <a:rPr sz="1100" i="1" spc="60" dirty="0">
                <a:latin typeface="Arial" panose="020B0604020202020204"/>
                <a:cs typeface="Arial" panose="020B0604020202020204"/>
              </a:rPr>
              <a:t>a</a:t>
            </a:r>
            <a:r>
              <a:rPr sz="1100" i="1" spc="60" dirty="0">
                <a:latin typeface="Verdana" panose="020B0604030504040204"/>
                <a:cs typeface="Verdana" panose="020B0604030504040204"/>
              </a:rPr>
              <a:t>,</a:t>
            </a:r>
            <a:r>
              <a:rPr sz="1100" i="1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5" dirty="0">
                <a:latin typeface="Arial" panose="020B0604020202020204"/>
                <a:cs typeface="Arial" panose="020B0604020202020204"/>
              </a:rPr>
              <a:t>b</a:t>
            </a:r>
            <a:r>
              <a:rPr sz="1100" spc="5" dirty="0">
                <a:latin typeface="Tahoma" panose="020B0604030504040204"/>
                <a:cs typeface="Tahoma" panose="020B0604030504040204"/>
              </a:rPr>
              <a:t>)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10490">
              <a:lnSpc>
                <a:spcPct val="100000"/>
              </a:lnSpc>
              <a:spcBef>
                <a:spcPts val="10"/>
              </a:spcBef>
            </a:pPr>
            <a:r>
              <a:rPr sz="1100" spc="114" dirty="0">
                <a:latin typeface="Tahoma" panose="020B0604030504040204"/>
                <a:cs typeface="Tahoma" panose="020B0604030504040204"/>
              </a:rPr>
              <a:t>//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Input:  two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integers </a:t>
            </a:r>
            <a:r>
              <a:rPr sz="1100" i="1" spc="-60" dirty="0">
                <a:latin typeface="Arial" panose="020B0604020202020204"/>
                <a:cs typeface="Arial" panose="020B0604020202020204"/>
              </a:rPr>
              <a:t>a 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and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b </a:t>
            </a:r>
            <a:r>
              <a:rPr sz="1100" spc="-5" dirty="0">
                <a:latin typeface="Tahoma" panose="020B0604030504040204"/>
                <a:cs typeface="Tahoma" panose="020B0604030504040204"/>
              </a:rPr>
              <a:t>with </a:t>
            </a:r>
            <a:r>
              <a:rPr sz="1100" i="1" spc="-60" dirty="0">
                <a:latin typeface="Arial" panose="020B0604020202020204"/>
                <a:cs typeface="Arial" panose="020B0604020202020204"/>
              </a:rPr>
              <a:t>a </a:t>
            </a:r>
            <a:r>
              <a:rPr sz="1100" spc="190" dirty="0">
                <a:latin typeface="Arial Unicode MS"/>
                <a:cs typeface="Arial Unicode MS"/>
              </a:rPr>
              <a:t>≥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b </a:t>
            </a:r>
            <a:r>
              <a:rPr sz="1100" spc="190" dirty="0">
                <a:latin typeface="Arial Unicode MS"/>
                <a:cs typeface="Arial Unicode MS"/>
              </a:rPr>
              <a:t>≥</a:t>
            </a:r>
            <a:r>
              <a:rPr sz="1100" spc="35" dirty="0">
                <a:latin typeface="Arial Unicode MS"/>
                <a:cs typeface="Arial Unicode MS"/>
              </a:rPr>
              <a:t>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0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10490">
              <a:lnSpc>
                <a:spcPct val="100000"/>
              </a:lnSpc>
              <a:spcBef>
                <a:spcPts val="10"/>
              </a:spcBef>
            </a:pPr>
            <a:r>
              <a:rPr sz="1100" spc="114" dirty="0">
                <a:latin typeface="Tahoma" panose="020B0604030504040204"/>
                <a:cs typeface="Tahoma" panose="020B0604030504040204"/>
              </a:rPr>
              <a:t>// </a:t>
            </a:r>
            <a:r>
              <a:rPr sz="1100" spc="-5" dirty="0">
                <a:latin typeface="Tahoma" panose="020B0604030504040204"/>
                <a:cs typeface="Tahoma" panose="020B0604030504040204"/>
              </a:rPr>
              <a:t>Output: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gcd(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a</a:t>
            </a:r>
            <a:r>
              <a:rPr sz="1100" i="1" spc="-30" dirty="0">
                <a:latin typeface="Verdana" panose="020B0604030504040204"/>
                <a:cs typeface="Verdana" panose="020B0604030504040204"/>
              </a:rPr>
              <a:t>,</a:t>
            </a:r>
            <a:r>
              <a:rPr sz="1100" i="1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5" dirty="0">
                <a:latin typeface="Arial" panose="020B0604020202020204"/>
                <a:cs typeface="Arial" panose="020B0604020202020204"/>
              </a:rPr>
              <a:t>b</a:t>
            </a:r>
            <a:r>
              <a:rPr sz="1100" spc="5" dirty="0">
                <a:latin typeface="Tahoma" panose="020B0604030504040204"/>
                <a:cs typeface="Tahoma" panose="020B0604030504040204"/>
              </a:rPr>
              <a:t>)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383540" indent="-188595">
              <a:lnSpc>
                <a:spcPct val="100000"/>
              </a:lnSpc>
              <a:spcBef>
                <a:spcPts val="310"/>
              </a:spcBef>
              <a:buClr>
                <a:srgbClr val="3333B2"/>
              </a:buClr>
              <a:buFont typeface="Tahoma" panose="020B0604030504040204"/>
              <a:buAutoNum type="arabicPeriod"/>
              <a:tabLst>
                <a:tab pos="384175" algn="l"/>
              </a:tabLst>
            </a:pPr>
            <a:r>
              <a:rPr sz="1100" b="1" spc="5" dirty="0">
                <a:latin typeface="Gill Sans MT" panose="020B0502020104020203"/>
                <a:cs typeface="Gill Sans MT" panose="020B0502020104020203"/>
              </a:rPr>
              <a:t>if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b </a:t>
            </a:r>
            <a:r>
              <a:rPr sz="1100" spc="60" dirty="0">
                <a:latin typeface="Tahoma" panose="020B0604030504040204"/>
                <a:cs typeface="Tahoma" panose="020B0604030504040204"/>
              </a:rPr>
              <a:t>=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0 </a:t>
            </a:r>
            <a:r>
              <a:rPr sz="1100" b="1" spc="-25" dirty="0">
                <a:latin typeface="Gill Sans MT" panose="020B0502020104020203"/>
                <a:cs typeface="Gill Sans MT" panose="020B0502020104020203"/>
              </a:rPr>
              <a:t>then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return</a:t>
            </a:r>
            <a:r>
              <a:rPr sz="1100" spc="210" dirty="0">
                <a:latin typeface="Tahoma" panose="020B0604030504040204"/>
                <a:cs typeface="Tahoma" panose="020B0604030504040204"/>
              </a:rPr>
              <a:t> </a:t>
            </a:r>
            <a:r>
              <a:rPr sz="1100" i="1" spc="-60" dirty="0">
                <a:latin typeface="Arial" panose="020B0604020202020204"/>
                <a:cs typeface="Arial" panose="020B0604020202020204"/>
              </a:rPr>
              <a:t>a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AutoNum type="arabicPeriod"/>
              <a:tabLst>
                <a:tab pos="384175" algn="l"/>
              </a:tabLst>
            </a:pPr>
            <a:r>
              <a:rPr sz="1100" spc="-20" dirty="0">
                <a:latin typeface="Tahoma" panose="020B0604030504040204"/>
                <a:cs typeface="Tahoma" panose="020B0604030504040204"/>
              </a:rPr>
              <a:t>return </a:t>
            </a:r>
            <a:r>
              <a:rPr sz="1100" spc="65" dirty="0">
                <a:latin typeface="Times New Roman" panose="02020603050405020304"/>
                <a:cs typeface="Times New Roman" panose="02020603050405020304"/>
              </a:rPr>
              <a:t>Euclid</a:t>
            </a:r>
            <a:r>
              <a:rPr sz="1100" spc="65" dirty="0">
                <a:latin typeface="Tahoma" panose="020B0604030504040204"/>
                <a:cs typeface="Tahoma" panose="020B0604030504040204"/>
              </a:rPr>
              <a:t>(</a:t>
            </a:r>
            <a:r>
              <a:rPr sz="1100" i="1" spc="65" dirty="0">
                <a:latin typeface="Arial" panose="020B0604020202020204"/>
                <a:cs typeface="Arial" panose="020B0604020202020204"/>
              </a:rPr>
              <a:t>b</a:t>
            </a:r>
            <a:r>
              <a:rPr sz="1100" i="1" spc="65" dirty="0">
                <a:latin typeface="Verdana" panose="020B0604030504040204"/>
                <a:cs typeface="Verdana" panose="020B0604030504040204"/>
              </a:rPr>
              <a:t>, </a:t>
            </a:r>
            <a:r>
              <a:rPr sz="1100" i="1" spc="-60" dirty="0">
                <a:latin typeface="Arial" panose="020B0604020202020204"/>
                <a:cs typeface="Arial" panose="020B0604020202020204"/>
              </a:rPr>
              <a:t>a 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mod</a:t>
            </a:r>
            <a:r>
              <a:rPr sz="1100" spc="-60" dirty="0">
                <a:latin typeface="Tahoma" panose="020B0604030504040204"/>
                <a:cs typeface="Tahoma" panose="020B0604030504040204"/>
              </a:rPr>
              <a:t> </a:t>
            </a:r>
            <a:r>
              <a:rPr sz="1100" i="1" spc="5" dirty="0">
                <a:latin typeface="Arial" panose="020B0604020202020204"/>
                <a:cs typeface="Arial" panose="020B0604020202020204"/>
              </a:rPr>
              <a:t>b</a:t>
            </a:r>
            <a:r>
              <a:rPr sz="1100" spc="5" dirty="0">
                <a:latin typeface="Tahoma" panose="020B0604030504040204"/>
                <a:cs typeface="Tahoma" panose="020B0604030504040204"/>
              </a:rPr>
              <a:t>)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958975"/>
            <a:ext cx="2567356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5"/>
              </a:lnSpc>
            </a:pPr>
            <a:r>
              <a:rPr sz="1100" b="1" spc="-40" dirty="0" smtClean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Lemma</a:t>
            </a:r>
            <a:endParaRPr sz="1100" b="1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075"/>
              </a:lnSpc>
            </a:pPr>
            <a:r>
              <a:rPr sz="1100" i="1" spc="15" dirty="0">
                <a:latin typeface="Arial" panose="020B0604020202020204"/>
                <a:cs typeface="Arial" panose="020B0604020202020204"/>
              </a:rPr>
              <a:t>If </a:t>
            </a:r>
            <a:r>
              <a:rPr sz="1100" i="1" spc="-60" dirty="0">
                <a:latin typeface="Arial" panose="020B0604020202020204"/>
                <a:cs typeface="Arial" panose="020B0604020202020204"/>
              </a:rPr>
              <a:t>a </a:t>
            </a:r>
            <a:r>
              <a:rPr sz="1100" spc="190" dirty="0">
                <a:latin typeface="Arial Unicode MS"/>
                <a:cs typeface="Arial Unicode MS"/>
              </a:rPr>
              <a:t>≥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b </a:t>
            </a:r>
            <a:r>
              <a:rPr sz="1100" spc="190" dirty="0">
                <a:latin typeface="Arial Unicode MS"/>
                <a:cs typeface="Arial Unicode MS"/>
              </a:rPr>
              <a:t>≥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0</a:t>
            </a:r>
            <a:r>
              <a:rPr sz="1100" i="1" spc="-15" dirty="0">
                <a:latin typeface="Arial" panose="020B0604020202020204"/>
                <a:cs typeface="Arial" panose="020B0604020202020204"/>
              </a:rPr>
              <a:t>, then </a:t>
            </a:r>
            <a:r>
              <a:rPr sz="1100" i="1" spc="-60" dirty="0">
                <a:latin typeface="Arial" panose="020B0604020202020204"/>
                <a:cs typeface="Arial" panose="020B0604020202020204"/>
              </a:rPr>
              <a:t>a </a:t>
            </a:r>
            <a:r>
              <a:rPr sz="1100" i="1" spc="13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mod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b </a:t>
            </a:r>
            <a:r>
              <a:rPr sz="1100" i="1" spc="-25" dirty="0">
                <a:latin typeface="Verdana" panose="020B0604030504040204"/>
                <a:cs typeface="Verdana" panose="020B0604030504040204"/>
              </a:rPr>
              <a:t>&lt;</a:t>
            </a:r>
            <a:r>
              <a:rPr sz="1100" i="1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-10" dirty="0">
                <a:latin typeface="Arial" panose="020B0604020202020204"/>
                <a:cs typeface="Arial" panose="020B0604020202020204"/>
              </a:rPr>
              <a:t>a</a:t>
            </a:r>
            <a:r>
              <a:rPr sz="1100" i="1" spc="-10" dirty="0">
                <a:latin typeface="Verdana" panose="020B0604030504040204"/>
                <a:cs typeface="Verdana" panose="020B0604030504040204"/>
              </a:rPr>
              <a:t>/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2</a:t>
            </a:r>
            <a:r>
              <a:rPr sz="1100" i="1" spc="-10" dirty="0">
                <a:latin typeface="Arial" panose="020B0604020202020204"/>
                <a:cs typeface="Arial" panose="020B0604020202020204"/>
              </a:rPr>
              <a:t>.</a:t>
            </a:r>
            <a:endParaRPr sz="11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5732" y="2339975"/>
            <a:ext cx="3345179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5"/>
              </a:lnSpc>
            </a:pPr>
            <a:r>
              <a:rPr sz="1100" b="1" spc="-10" dirty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Proof</a:t>
            </a:r>
            <a:r>
              <a:rPr sz="1100" b="1" spc="-10" dirty="0" smtClean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.</a:t>
            </a:r>
            <a:endParaRPr lang="en-US" sz="1100" b="1" spc="-10" dirty="0" smtClean="0">
              <a:solidFill>
                <a:srgbClr val="3333B2"/>
              </a:solidFill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195"/>
              </a:lnSpc>
            </a:pP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075"/>
              </a:lnSpc>
            </a:pPr>
            <a:r>
              <a:rPr sz="1100" spc="-45" dirty="0">
                <a:latin typeface="Tahoma" panose="020B0604030504040204"/>
                <a:cs typeface="Tahoma" panose="020B0604030504040204"/>
              </a:rPr>
              <a:t>If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b </a:t>
            </a:r>
            <a:r>
              <a:rPr sz="1100" spc="190" dirty="0">
                <a:latin typeface="Arial Unicode MS"/>
                <a:cs typeface="Arial Unicode MS"/>
              </a:rPr>
              <a:t>≤ </a:t>
            </a:r>
            <a:r>
              <a:rPr sz="1100" i="1" spc="-15" dirty="0">
                <a:latin typeface="Arial" panose="020B0604020202020204"/>
                <a:cs typeface="Arial" panose="020B0604020202020204"/>
              </a:rPr>
              <a:t>a</a:t>
            </a:r>
            <a:r>
              <a:rPr sz="1100" i="1" spc="-15" dirty="0">
                <a:latin typeface="Verdana" panose="020B0604030504040204"/>
                <a:cs typeface="Verdana" panose="020B0604030504040204"/>
              </a:rPr>
              <a:t>/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2,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then </a:t>
            </a:r>
            <a:r>
              <a:rPr sz="1100" spc="-70" dirty="0">
                <a:latin typeface="Tahoma" panose="020B0604030504040204"/>
                <a:cs typeface="Tahoma" panose="020B0604030504040204"/>
              </a:rPr>
              <a:t>we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have </a:t>
            </a:r>
            <a:r>
              <a:rPr sz="1100" i="1" spc="-60" dirty="0">
                <a:latin typeface="Arial" panose="020B0604020202020204"/>
                <a:cs typeface="Arial" panose="020B0604020202020204"/>
              </a:rPr>
              <a:t>a </a:t>
            </a:r>
            <a:r>
              <a:rPr sz="1100" i="1" spc="13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mod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b </a:t>
            </a:r>
            <a:r>
              <a:rPr sz="1100" i="1" spc="-25" dirty="0">
                <a:latin typeface="Verdana" panose="020B0604030504040204"/>
                <a:cs typeface="Verdana" panose="020B0604030504040204"/>
              </a:rPr>
              <a:t>&lt;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b </a:t>
            </a:r>
            <a:r>
              <a:rPr sz="1100" spc="190" dirty="0">
                <a:latin typeface="Arial Unicode MS"/>
                <a:cs typeface="Arial Unicode MS"/>
              </a:rPr>
              <a:t>≤ </a:t>
            </a:r>
            <a:r>
              <a:rPr sz="1100" i="1" spc="-25" dirty="0">
                <a:latin typeface="Arial" panose="020B0604020202020204"/>
                <a:cs typeface="Arial" panose="020B0604020202020204"/>
              </a:rPr>
              <a:t>a</a:t>
            </a:r>
            <a:r>
              <a:rPr sz="1100" i="1" spc="-25" dirty="0">
                <a:latin typeface="Verdana" panose="020B0604030504040204"/>
                <a:cs typeface="Verdana" panose="020B0604030504040204"/>
              </a:rPr>
              <a:t>/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2;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and </a:t>
            </a:r>
            <a:r>
              <a:rPr sz="1100" dirty="0">
                <a:latin typeface="Tahoma" panose="020B0604030504040204"/>
                <a:cs typeface="Tahoma" panose="020B0604030504040204"/>
              </a:rPr>
              <a:t>if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b </a:t>
            </a:r>
            <a:r>
              <a:rPr sz="1100" i="1" spc="-25" dirty="0">
                <a:latin typeface="Verdana" panose="020B0604030504040204"/>
                <a:cs typeface="Verdana" panose="020B0604030504040204"/>
              </a:rPr>
              <a:t>&gt; </a:t>
            </a:r>
            <a:r>
              <a:rPr sz="1100" i="1" spc="-15" dirty="0">
                <a:latin typeface="Arial" panose="020B0604020202020204"/>
                <a:cs typeface="Arial" panose="020B0604020202020204"/>
              </a:rPr>
              <a:t>a</a:t>
            </a:r>
            <a:r>
              <a:rPr sz="1100" i="1" spc="-15" dirty="0">
                <a:latin typeface="Verdana" panose="020B0604030504040204"/>
                <a:cs typeface="Verdana" panose="020B0604030504040204"/>
              </a:rPr>
              <a:t>/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2, </a:t>
            </a:r>
            <a:r>
              <a:rPr sz="1100" spc="5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25" dirty="0" smtClean="0">
                <a:latin typeface="Tahoma" panose="020B0604030504040204"/>
                <a:cs typeface="Tahoma" panose="020B0604030504040204"/>
              </a:rPr>
              <a:t>then</a:t>
            </a:r>
            <a:r>
              <a:rPr lang="en-US" sz="1100" spc="-25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sz="1100" i="1" spc="-60" dirty="0" smtClean="0">
                <a:latin typeface="Arial" panose="020B0604020202020204"/>
                <a:cs typeface="Arial" panose="020B0604020202020204"/>
              </a:rPr>
              <a:t>a 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mod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b </a:t>
            </a:r>
            <a:r>
              <a:rPr sz="1100" spc="60" dirty="0">
                <a:latin typeface="Tahoma" panose="020B0604030504040204"/>
                <a:cs typeface="Tahoma" panose="020B0604030504040204"/>
              </a:rPr>
              <a:t>= </a:t>
            </a:r>
            <a:r>
              <a:rPr sz="1100" i="1" spc="-60" dirty="0">
                <a:latin typeface="Arial" panose="020B0604020202020204"/>
                <a:cs typeface="Arial" panose="020B0604020202020204"/>
              </a:rPr>
              <a:t>a </a:t>
            </a:r>
            <a:r>
              <a:rPr sz="1100" spc="190" dirty="0">
                <a:latin typeface="Arial Unicode MS"/>
                <a:cs typeface="Arial Unicode MS"/>
              </a:rPr>
              <a:t>−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b </a:t>
            </a:r>
            <a:r>
              <a:rPr sz="1100" i="1" spc="-25" dirty="0">
                <a:latin typeface="Verdana" panose="020B0604030504040204"/>
                <a:cs typeface="Verdana" panose="020B0604030504040204"/>
              </a:rPr>
              <a:t>&lt;</a:t>
            </a:r>
            <a:r>
              <a:rPr sz="1100" i="1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-15" dirty="0">
                <a:latin typeface="Arial" panose="020B0604020202020204"/>
                <a:cs typeface="Arial" panose="020B0604020202020204"/>
              </a:rPr>
              <a:t>a</a:t>
            </a:r>
            <a:r>
              <a:rPr sz="1100" i="1" spc="-15" dirty="0">
                <a:latin typeface="Verdana" panose="020B0604030504040204"/>
                <a:cs typeface="Verdana" panose="020B0604030504040204"/>
              </a:rPr>
              <a:t>/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2.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448" y="130175"/>
            <a:ext cx="392013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Euclid’s algorithm for greatest common divisor  (cont’d)</a:t>
            </a:r>
            <a:endParaRPr sz="1400" b="1" kern="1400" spc="0" dirty="0"/>
          </a:p>
        </p:txBody>
      </p:sp>
      <p:sp>
        <p:nvSpPr>
          <p:cNvPr id="3" name="object 3"/>
          <p:cNvSpPr txBox="1"/>
          <p:nvPr/>
        </p:nvSpPr>
        <p:spPr>
          <a:xfrm>
            <a:off x="552450" y="587375"/>
            <a:ext cx="3428365" cy="928459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0490">
              <a:lnSpc>
                <a:spcPct val="100000"/>
              </a:lnSpc>
              <a:spcBef>
                <a:spcPts val="340"/>
              </a:spcBef>
            </a:pPr>
            <a:r>
              <a:rPr sz="1100" spc="60" dirty="0">
                <a:latin typeface="Times New Roman" panose="02020603050405020304"/>
                <a:cs typeface="Times New Roman" panose="02020603050405020304"/>
              </a:rPr>
              <a:t>Euclid</a:t>
            </a:r>
            <a:r>
              <a:rPr sz="1100" spc="60" dirty="0">
                <a:latin typeface="Tahoma" panose="020B0604030504040204"/>
                <a:cs typeface="Tahoma" panose="020B0604030504040204"/>
              </a:rPr>
              <a:t>(</a:t>
            </a:r>
            <a:r>
              <a:rPr sz="1100" i="1" spc="60" dirty="0">
                <a:latin typeface="Arial" panose="020B0604020202020204"/>
                <a:cs typeface="Arial" panose="020B0604020202020204"/>
              </a:rPr>
              <a:t>a</a:t>
            </a:r>
            <a:r>
              <a:rPr sz="1100" i="1" spc="60" dirty="0">
                <a:latin typeface="Verdana" panose="020B0604030504040204"/>
                <a:cs typeface="Verdana" panose="020B0604030504040204"/>
              </a:rPr>
              <a:t>,</a:t>
            </a:r>
            <a:r>
              <a:rPr sz="1100" i="1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5" dirty="0">
                <a:latin typeface="Arial" panose="020B0604020202020204"/>
                <a:cs typeface="Arial" panose="020B0604020202020204"/>
              </a:rPr>
              <a:t>b</a:t>
            </a:r>
            <a:r>
              <a:rPr sz="1100" spc="5" dirty="0">
                <a:latin typeface="Tahoma" panose="020B0604030504040204"/>
                <a:cs typeface="Tahoma" panose="020B0604030504040204"/>
              </a:rPr>
              <a:t>)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10490">
              <a:lnSpc>
                <a:spcPct val="100000"/>
              </a:lnSpc>
              <a:spcBef>
                <a:spcPts val="10"/>
              </a:spcBef>
            </a:pPr>
            <a:r>
              <a:rPr sz="1100" spc="114" dirty="0">
                <a:latin typeface="Tahoma" panose="020B0604030504040204"/>
                <a:cs typeface="Tahoma" panose="020B0604030504040204"/>
              </a:rPr>
              <a:t>//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Input:  two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integers </a:t>
            </a:r>
            <a:r>
              <a:rPr sz="1100" i="1" spc="-60" dirty="0">
                <a:latin typeface="Arial" panose="020B0604020202020204"/>
                <a:cs typeface="Arial" panose="020B0604020202020204"/>
              </a:rPr>
              <a:t>a 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and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b </a:t>
            </a:r>
            <a:r>
              <a:rPr sz="1100" spc="-5" dirty="0">
                <a:latin typeface="Tahoma" panose="020B0604030504040204"/>
                <a:cs typeface="Tahoma" panose="020B0604030504040204"/>
              </a:rPr>
              <a:t>with </a:t>
            </a:r>
            <a:r>
              <a:rPr sz="1100" i="1" spc="-60" dirty="0">
                <a:latin typeface="Arial" panose="020B0604020202020204"/>
                <a:cs typeface="Arial" panose="020B0604020202020204"/>
              </a:rPr>
              <a:t>a </a:t>
            </a:r>
            <a:r>
              <a:rPr sz="1100" spc="190" dirty="0">
                <a:latin typeface="Arial Unicode MS"/>
                <a:cs typeface="Arial Unicode MS"/>
              </a:rPr>
              <a:t>≥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b </a:t>
            </a:r>
            <a:r>
              <a:rPr sz="1100" spc="190" dirty="0">
                <a:latin typeface="Arial Unicode MS"/>
                <a:cs typeface="Arial Unicode MS"/>
              </a:rPr>
              <a:t>≥</a:t>
            </a:r>
            <a:r>
              <a:rPr sz="1100" spc="35" dirty="0">
                <a:latin typeface="Arial Unicode MS"/>
                <a:cs typeface="Arial Unicode MS"/>
              </a:rPr>
              <a:t>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0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10490">
              <a:lnSpc>
                <a:spcPct val="100000"/>
              </a:lnSpc>
              <a:spcBef>
                <a:spcPts val="10"/>
              </a:spcBef>
            </a:pPr>
            <a:r>
              <a:rPr sz="1100" spc="114" dirty="0">
                <a:latin typeface="Tahoma" panose="020B0604030504040204"/>
                <a:cs typeface="Tahoma" panose="020B0604030504040204"/>
              </a:rPr>
              <a:t>// </a:t>
            </a:r>
            <a:r>
              <a:rPr sz="1100" spc="-5" dirty="0">
                <a:latin typeface="Tahoma" panose="020B0604030504040204"/>
                <a:cs typeface="Tahoma" panose="020B0604030504040204"/>
              </a:rPr>
              <a:t>Output: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gcd(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a</a:t>
            </a:r>
            <a:r>
              <a:rPr sz="1100" i="1" spc="-30" dirty="0">
                <a:latin typeface="Verdana" panose="020B0604030504040204"/>
                <a:cs typeface="Verdana" panose="020B0604030504040204"/>
              </a:rPr>
              <a:t>,</a:t>
            </a:r>
            <a:r>
              <a:rPr sz="1100" i="1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5" dirty="0">
                <a:latin typeface="Arial" panose="020B0604020202020204"/>
                <a:cs typeface="Arial" panose="020B0604020202020204"/>
              </a:rPr>
              <a:t>b</a:t>
            </a:r>
            <a:r>
              <a:rPr sz="1100" spc="5" dirty="0">
                <a:latin typeface="Tahoma" panose="020B0604030504040204"/>
                <a:cs typeface="Tahoma" panose="020B0604030504040204"/>
              </a:rPr>
              <a:t>)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383540" indent="-188595">
              <a:lnSpc>
                <a:spcPct val="100000"/>
              </a:lnSpc>
              <a:spcBef>
                <a:spcPts val="310"/>
              </a:spcBef>
              <a:buClr>
                <a:srgbClr val="3333B2"/>
              </a:buClr>
              <a:buFont typeface="Tahoma" panose="020B0604030504040204"/>
              <a:buAutoNum type="arabicPeriod"/>
              <a:tabLst>
                <a:tab pos="384175" algn="l"/>
              </a:tabLst>
            </a:pPr>
            <a:r>
              <a:rPr sz="1100" b="1" spc="5" dirty="0">
                <a:latin typeface="Gill Sans MT" panose="020B0502020104020203"/>
                <a:cs typeface="Gill Sans MT" panose="020B0502020104020203"/>
              </a:rPr>
              <a:t>if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b </a:t>
            </a:r>
            <a:r>
              <a:rPr sz="1100" spc="60" dirty="0">
                <a:latin typeface="Tahoma" panose="020B0604030504040204"/>
                <a:cs typeface="Tahoma" panose="020B0604030504040204"/>
              </a:rPr>
              <a:t>=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0 </a:t>
            </a:r>
            <a:r>
              <a:rPr sz="1100" b="1" spc="-25" dirty="0">
                <a:latin typeface="Gill Sans MT" panose="020B0502020104020203"/>
                <a:cs typeface="Gill Sans MT" panose="020B0502020104020203"/>
              </a:rPr>
              <a:t>then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return</a:t>
            </a:r>
            <a:r>
              <a:rPr sz="1100" spc="210" dirty="0">
                <a:latin typeface="Tahoma" panose="020B0604030504040204"/>
                <a:cs typeface="Tahoma" panose="020B0604030504040204"/>
              </a:rPr>
              <a:t> </a:t>
            </a:r>
            <a:r>
              <a:rPr sz="1100" i="1" spc="-60" dirty="0">
                <a:latin typeface="Arial" panose="020B0604020202020204"/>
                <a:cs typeface="Arial" panose="020B0604020202020204"/>
              </a:rPr>
              <a:t>a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AutoNum type="arabicPeriod"/>
              <a:tabLst>
                <a:tab pos="384175" algn="l"/>
              </a:tabLst>
            </a:pPr>
            <a:r>
              <a:rPr sz="1100" spc="-20" dirty="0">
                <a:latin typeface="Tahoma" panose="020B0604030504040204"/>
                <a:cs typeface="Tahoma" panose="020B0604030504040204"/>
              </a:rPr>
              <a:t>return </a:t>
            </a:r>
            <a:r>
              <a:rPr sz="1100" spc="65" dirty="0">
                <a:latin typeface="Times New Roman" panose="02020603050405020304"/>
                <a:cs typeface="Times New Roman" panose="02020603050405020304"/>
              </a:rPr>
              <a:t>Euclid</a:t>
            </a:r>
            <a:r>
              <a:rPr sz="1100" spc="65" dirty="0">
                <a:latin typeface="Tahoma" panose="020B0604030504040204"/>
                <a:cs typeface="Tahoma" panose="020B0604030504040204"/>
              </a:rPr>
              <a:t>(</a:t>
            </a:r>
            <a:r>
              <a:rPr sz="1100" i="1" spc="65" dirty="0">
                <a:latin typeface="Arial" panose="020B0604020202020204"/>
                <a:cs typeface="Arial" panose="020B0604020202020204"/>
              </a:rPr>
              <a:t>b</a:t>
            </a:r>
            <a:r>
              <a:rPr sz="1100" i="1" spc="65" dirty="0">
                <a:latin typeface="Verdana" panose="020B0604030504040204"/>
                <a:cs typeface="Verdana" panose="020B0604030504040204"/>
              </a:rPr>
              <a:t>, </a:t>
            </a:r>
            <a:r>
              <a:rPr sz="1100" i="1" spc="-60" dirty="0">
                <a:latin typeface="Arial" panose="020B0604020202020204"/>
                <a:cs typeface="Arial" panose="020B0604020202020204"/>
              </a:rPr>
              <a:t>a 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mod</a:t>
            </a:r>
            <a:r>
              <a:rPr sz="1100" spc="-60" dirty="0">
                <a:latin typeface="Tahoma" panose="020B0604030504040204"/>
                <a:cs typeface="Tahoma" panose="020B0604030504040204"/>
              </a:rPr>
              <a:t> </a:t>
            </a:r>
            <a:r>
              <a:rPr sz="1100" i="1" spc="5" dirty="0">
                <a:latin typeface="Arial" panose="020B0604020202020204"/>
                <a:cs typeface="Arial" panose="020B0604020202020204"/>
              </a:rPr>
              <a:t>b</a:t>
            </a:r>
            <a:r>
              <a:rPr sz="1100" spc="5" dirty="0">
                <a:latin typeface="Tahoma" panose="020B0604030504040204"/>
                <a:cs typeface="Tahoma" panose="020B0604030504040204"/>
              </a:rPr>
              <a:t>)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650" y="1577975"/>
            <a:ext cx="4053002" cy="1675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5"/>
              </a:lnSpc>
            </a:pPr>
            <a:r>
              <a:rPr sz="1100" b="1" spc="-40" dirty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Lemma</a:t>
            </a:r>
            <a:endParaRPr sz="1100" b="1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075"/>
              </a:lnSpc>
            </a:pPr>
            <a:r>
              <a:rPr sz="1100" i="1" spc="15" dirty="0">
                <a:latin typeface="Arial" panose="020B0604020202020204"/>
                <a:cs typeface="Arial" panose="020B0604020202020204"/>
              </a:rPr>
              <a:t>If </a:t>
            </a:r>
            <a:r>
              <a:rPr sz="1100" i="1" spc="-60" dirty="0">
                <a:latin typeface="Arial" panose="020B0604020202020204"/>
                <a:cs typeface="Arial" panose="020B0604020202020204"/>
              </a:rPr>
              <a:t>a </a:t>
            </a:r>
            <a:r>
              <a:rPr sz="1100" spc="190" dirty="0">
                <a:latin typeface="Arial Unicode MS"/>
                <a:cs typeface="Arial Unicode MS"/>
              </a:rPr>
              <a:t>≥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b </a:t>
            </a:r>
            <a:r>
              <a:rPr sz="1100" spc="190" dirty="0">
                <a:latin typeface="Arial Unicode MS"/>
                <a:cs typeface="Arial Unicode MS"/>
              </a:rPr>
              <a:t>≥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0</a:t>
            </a:r>
            <a:r>
              <a:rPr sz="1100" i="1" spc="-15" dirty="0">
                <a:latin typeface="Arial" panose="020B0604020202020204"/>
                <a:cs typeface="Arial" panose="020B0604020202020204"/>
              </a:rPr>
              <a:t>, then </a:t>
            </a:r>
            <a:r>
              <a:rPr sz="1100" i="1" spc="-60" dirty="0">
                <a:latin typeface="Arial" panose="020B0604020202020204"/>
                <a:cs typeface="Arial" panose="020B0604020202020204"/>
              </a:rPr>
              <a:t>a </a:t>
            </a:r>
            <a:r>
              <a:rPr sz="1100" i="1" spc="13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mod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b </a:t>
            </a:r>
            <a:r>
              <a:rPr sz="1100" i="1" spc="-25" dirty="0">
                <a:latin typeface="Verdana" panose="020B0604030504040204"/>
                <a:cs typeface="Verdana" panose="020B0604030504040204"/>
              </a:rPr>
              <a:t>&lt;</a:t>
            </a:r>
            <a:r>
              <a:rPr sz="1100" i="1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-10" dirty="0">
                <a:latin typeface="Arial" panose="020B0604020202020204"/>
                <a:cs typeface="Arial" panose="020B0604020202020204"/>
              </a:rPr>
              <a:t>a</a:t>
            </a:r>
            <a:r>
              <a:rPr sz="1100" i="1" spc="-10" dirty="0">
                <a:latin typeface="Verdana" panose="020B0604030504040204"/>
                <a:cs typeface="Verdana" panose="020B0604030504040204"/>
              </a:rPr>
              <a:t>/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2</a:t>
            </a:r>
            <a:r>
              <a:rPr sz="1100" i="1" spc="-10" dirty="0">
                <a:latin typeface="Arial" panose="020B0604020202020204"/>
                <a:cs typeface="Arial" panose="020B0604020202020204"/>
              </a:rPr>
              <a:t>.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 marL="12700" marR="88265">
              <a:lnSpc>
                <a:spcPct val="101000"/>
              </a:lnSpc>
              <a:spcBef>
                <a:spcPts val="895"/>
              </a:spcBef>
            </a:pPr>
            <a:r>
              <a:rPr sz="1100" spc="10" dirty="0">
                <a:latin typeface="Tahoma" panose="020B0604030504040204"/>
                <a:cs typeface="Tahoma" panose="020B0604030504040204"/>
              </a:rPr>
              <a:t>This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means </a:t>
            </a:r>
            <a:r>
              <a:rPr sz="1100" dirty="0">
                <a:latin typeface="Tahoma" panose="020B0604030504040204"/>
                <a:cs typeface="Tahoma" panose="020B0604030504040204"/>
              </a:rPr>
              <a:t>that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after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any </a:t>
            </a:r>
            <a:r>
              <a:rPr sz="1100" i="1" spc="-1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two </a:t>
            </a:r>
            <a:r>
              <a:rPr sz="1100" i="1" spc="-3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consecutive rounds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,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both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arguments, </a:t>
            </a:r>
            <a:r>
              <a:rPr sz="1100" i="1" spc="-60" dirty="0">
                <a:latin typeface="Arial" panose="020B0604020202020204"/>
                <a:cs typeface="Arial" panose="020B0604020202020204"/>
              </a:rPr>
              <a:t>a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and </a:t>
            </a:r>
            <a:r>
              <a:rPr sz="1100" i="1" spc="-10" dirty="0">
                <a:latin typeface="Arial" panose="020B0604020202020204"/>
                <a:cs typeface="Arial" panose="020B0604020202020204"/>
              </a:rPr>
              <a:t>b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, 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are </a:t>
            </a:r>
            <a:r>
              <a:rPr sz="1100" dirty="0">
                <a:latin typeface="Tahoma" panose="020B0604030504040204"/>
                <a:cs typeface="Tahoma" panose="020B0604030504040204"/>
              </a:rPr>
              <a:t>at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the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very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least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halved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in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value, i.e.,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the length of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each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decreases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by </a:t>
            </a:r>
            <a:r>
              <a:rPr sz="1100" dirty="0">
                <a:latin typeface="Tahoma" panose="020B0604030504040204"/>
                <a:cs typeface="Tahoma" panose="020B0604030504040204"/>
              </a:rPr>
              <a:t>at 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least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one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dirty="0">
                <a:latin typeface="Tahoma" panose="020B0604030504040204"/>
                <a:cs typeface="Tahoma" panose="020B0604030504040204"/>
              </a:rPr>
              <a:t>bit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.</a:t>
            </a:r>
            <a:endParaRPr lang="en-US" sz="1100" dirty="0" smtClean="0">
              <a:latin typeface="Tahoma" panose="020B0604030504040204"/>
              <a:cs typeface="Tahoma" panose="020B0604030504040204"/>
            </a:endParaRPr>
          </a:p>
          <a:p>
            <a:pPr marL="12700" marR="88265">
              <a:lnSpc>
                <a:spcPct val="101000"/>
              </a:lnSpc>
              <a:spcBef>
                <a:spcPts val="895"/>
              </a:spcBef>
            </a:pPr>
            <a:endParaRPr sz="800" dirty="0">
              <a:latin typeface="Tahoma" panose="020B0604030504040204"/>
              <a:cs typeface="Tahoma" panose="020B0604030504040204"/>
            </a:endParaRPr>
          </a:p>
          <a:p>
            <a:pPr marL="12700" marR="5080" algn="just">
              <a:lnSpc>
                <a:spcPct val="101000"/>
              </a:lnSpc>
            </a:pPr>
            <a:r>
              <a:rPr sz="1100" spc="-45" dirty="0">
                <a:latin typeface="Tahoma" panose="020B0604030504040204"/>
                <a:cs typeface="Tahoma" panose="020B0604030504040204"/>
              </a:rPr>
              <a:t>If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they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are </a:t>
            </a:r>
            <a:r>
              <a:rPr sz="1100" dirty="0">
                <a:latin typeface="Tahoma" panose="020B0604030504040204"/>
                <a:cs typeface="Tahoma" panose="020B0604030504040204"/>
              </a:rPr>
              <a:t>initially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n</a:t>
            </a:r>
            <a:r>
              <a:rPr sz="1100" spc="-5" dirty="0">
                <a:latin typeface="Tahoma" panose="020B0604030504040204"/>
                <a:cs typeface="Tahoma" panose="020B0604030504040204"/>
              </a:rPr>
              <a:t>-bit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integers, then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the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base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case </a:t>
            </a:r>
            <a:r>
              <a:rPr sz="1100" dirty="0">
                <a:latin typeface="Tahoma" panose="020B0604030504040204"/>
                <a:cs typeface="Tahoma" panose="020B0604030504040204"/>
              </a:rPr>
              <a:t>will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be reached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within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2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n 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recursive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calls. </a:t>
            </a:r>
            <a:r>
              <a:rPr sz="1100" spc="5" dirty="0">
                <a:latin typeface="Tahoma" panose="020B0604030504040204"/>
                <a:cs typeface="Tahoma" panose="020B0604030504040204"/>
              </a:rPr>
              <a:t>And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since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each </a:t>
            </a:r>
            <a:r>
              <a:rPr sz="1100" spc="-5" dirty="0">
                <a:latin typeface="Tahoma" panose="020B0604030504040204"/>
                <a:cs typeface="Tahoma" panose="020B0604030504040204"/>
              </a:rPr>
              <a:t>call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involves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a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quadratic-time division,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the </a:t>
            </a:r>
            <a:r>
              <a:rPr sz="1100" dirty="0">
                <a:latin typeface="Tahoma" panose="020B0604030504040204"/>
                <a:cs typeface="Tahoma" panose="020B0604030504040204"/>
              </a:rPr>
              <a:t>total 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time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is</a:t>
            </a:r>
            <a:r>
              <a:rPr sz="1100" spc="5" dirty="0">
                <a:latin typeface="Tahoma" panose="020B0604030504040204"/>
                <a:cs typeface="Tahoma" panose="020B0604030504040204"/>
              </a:rPr>
              <a:t> </a:t>
            </a:r>
            <a:r>
              <a:rPr sz="1100" i="1" spc="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100" spc="1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1100" i="1" spc="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100" spc="15" baseline="37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3</a:t>
            </a:r>
            <a:r>
              <a:rPr sz="1100" spc="1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)</a:t>
            </a:r>
            <a:r>
              <a:rPr sz="1100" spc="10" dirty="0">
                <a:latin typeface="Tahoma" panose="020B0604030504040204"/>
                <a:cs typeface="Tahoma" panose="020B0604030504040204"/>
              </a:rPr>
              <a:t>.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864" y="358775"/>
            <a:ext cx="417898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An extension of Euclid’s algorithm</a:t>
            </a:r>
            <a:endParaRPr sz="1400" b="1" kern="1400" spc="0" dirty="0"/>
          </a:p>
        </p:txBody>
      </p:sp>
      <p:sp>
        <p:nvSpPr>
          <p:cNvPr id="3" name="object 3"/>
          <p:cNvSpPr txBox="1"/>
          <p:nvPr/>
        </p:nvSpPr>
        <p:spPr>
          <a:xfrm>
            <a:off x="347293" y="663575"/>
            <a:ext cx="3872865" cy="1642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30" dirty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Question</a:t>
            </a:r>
            <a:endParaRPr sz="1100" b="1" dirty="0">
              <a:latin typeface="Tahoma" panose="020B0604030504040204"/>
              <a:cs typeface="Tahoma" panose="020B0604030504040204"/>
            </a:endParaRPr>
          </a:p>
          <a:p>
            <a:pPr marL="12700" marR="179070">
              <a:lnSpc>
                <a:spcPct val="101000"/>
              </a:lnSpc>
              <a:spcBef>
                <a:spcPts val="105"/>
              </a:spcBef>
            </a:pPr>
            <a:r>
              <a:rPr sz="1100" i="1" spc="-55" dirty="0">
                <a:latin typeface="Arial" panose="020B0604020202020204"/>
                <a:cs typeface="Arial" panose="020B0604020202020204"/>
              </a:rPr>
              <a:t>Suppose </a:t>
            </a:r>
            <a:r>
              <a:rPr sz="1100" i="1" spc="-60" dirty="0">
                <a:latin typeface="Arial" panose="020B0604020202020204"/>
                <a:cs typeface="Arial" panose="020B0604020202020204"/>
              </a:rPr>
              <a:t>someone </a:t>
            </a:r>
            <a:r>
              <a:rPr sz="1100" i="1" spc="-35" dirty="0">
                <a:latin typeface="Arial" panose="020B0604020202020204"/>
                <a:cs typeface="Arial" panose="020B0604020202020204"/>
              </a:rPr>
              <a:t>claims </a:t>
            </a:r>
            <a:r>
              <a:rPr sz="1100" i="1" spc="20" dirty="0">
                <a:latin typeface="Arial" panose="020B0604020202020204"/>
                <a:cs typeface="Arial" panose="020B0604020202020204"/>
              </a:rPr>
              <a:t>that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d </a:t>
            </a:r>
            <a:r>
              <a:rPr sz="1100" i="1" spc="-40" dirty="0">
                <a:latin typeface="Arial" panose="020B0604020202020204"/>
                <a:cs typeface="Arial" panose="020B0604020202020204"/>
              </a:rPr>
              <a:t>is </a:t>
            </a:r>
            <a:r>
              <a:rPr sz="1100" i="1" spc="-15" dirty="0">
                <a:latin typeface="Arial" panose="020B0604020202020204"/>
                <a:cs typeface="Arial" panose="020B0604020202020204"/>
              </a:rPr>
              <a:t>the </a:t>
            </a:r>
            <a:r>
              <a:rPr sz="1100" i="1" spc="-25" dirty="0">
                <a:latin typeface="Arial" panose="020B0604020202020204"/>
                <a:cs typeface="Arial" panose="020B0604020202020204"/>
              </a:rPr>
              <a:t>greatest </a:t>
            </a:r>
            <a:r>
              <a:rPr sz="1100" i="1" spc="-35" dirty="0">
                <a:latin typeface="Arial" panose="020B0604020202020204"/>
                <a:cs typeface="Arial" panose="020B0604020202020204"/>
              </a:rPr>
              <a:t>common </a:t>
            </a:r>
            <a:r>
              <a:rPr sz="1100" i="1" spc="-25" dirty="0">
                <a:latin typeface="Arial" panose="020B0604020202020204"/>
                <a:cs typeface="Arial" panose="020B0604020202020204"/>
              </a:rPr>
              <a:t>divisor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of </a:t>
            </a:r>
            <a:r>
              <a:rPr sz="1100" i="1" spc="-60" dirty="0">
                <a:latin typeface="Arial" panose="020B0604020202020204"/>
                <a:cs typeface="Arial" panose="020B0604020202020204"/>
              </a:rPr>
              <a:t>a </a:t>
            </a:r>
            <a:r>
              <a:rPr sz="1100" i="1" spc="-40" dirty="0">
                <a:latin typeface="Arial" panose="020B0604020202020204"/>
                <a:cs typeface="Arial" panose="020B0604020202020204"/>
              </a:rPr>
              <a:t>and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b:  </a:t>
            </a:r>
            <a:r>
              <a:rPr sz="1100" i="1" spc="-40" dirty="0">
                <a:latin typeface="Arial" panose="020B0604020202020204"/>
                <a:cs typeface="Arial" panose="020B0604020202020204"/>
              </a:rPr>
              <a:t>how </a:t>
            </a:r>
            <a:r>
              <a:rPr sz="1100" i="1" spc="-45" dirty="0">
                <a:latin typeface="Arial" panose="020B0604020202020204"/>
                <a:cs typeface="Arial" panose="020B0604020202020204"/>
              </a:rPr>
              <a:t>can </a:t>
            </a:r>
            <a:r>
              <a:rPr sz="1100" i="1" spc="-75" dirty="0">
                <a:latin typeface="Arial" panose="020B0604020202020204"/>
                <a:cs typeface="Arial" panose="020B0604020202020204"/>
              </a:rPr>
              <a:t>we  </a:t>
            </a:r>
            <a:r>
              <a:rPr sz="1100" i="1" spc="-40" dirty="0">
                <a:latin typeface="Arial" panose="020B0604020202020204"/>
                <a:cs typeface="Arial" panose="020B0604020202020204"/>
              </a:rPr>
              <a:t>check</a:t>
            </a:r>
            <a:r>
              <a:rPr sz="1100" i="1" spc="140" dirty="0">
                <a:latin typeface="Arial" panose="020B0604020202020204"/>
                <a:cs typeface="Arial" panose="020B0604020202020204"/>
              </a:rPr>
              <a:t> </a:t>
            </a:r>
            <a:r>
              <a:rPr sz="1100" i="1" spc="-20" dirty="0">
                <a:latin typeface="Arial" panose="020B0604020202020204"/>
                <a:cs typeface="Arial" panose="020B0604020202020204"/>
              </a:rPr>
              <a:t>this?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1000"/>
              </a:lnSpc>
            </a:pPr>
            <a:r>
              <a:rPr sz="1100" i="1" spc="45" dirty="0">
                <a:latin typeface="Arial" panose="020B0604020202020204"/>
                <a:cs typeface="Arial" panose="020B0604020202020204"/>
              </a:rPr>
              <a:t>It </a:t>
            </a:r>
            <a:r>
              <a:rPr sz="1100" i="1" spc="-40" dirty="0">
                <a:latin typeface="Arial" panose="020B0604020202020204"/>
                <a:cs typeface="Arial" panose="020B0604020202020204"/>
              </a:rPr>
              <a:t>is </a:t>
            </a:r>
            <a:r>
              <a:rPr sz="1100" i="1" spc="5" dirty="0">
                <a:latin typeface="Arial" panose="020B0604020202020204"/>
                <a:cs typeface="Arial" panose="020B0604020202020204"/>
              </a:rPr>
              <a:t>not </a:t>
            </a:r>
            <a:r>
              <a:rPr sz="1100" i="1" spc="-45" dirty="0">
                <a:latin typeface="Arial" panose="020B0604020202020204"/>
                <a:cs typeface="Arial" panose="020B0604020202020204"/>
              </a:rPr>
              <a:t>enough </a:t>
            </a:r>
            <a:r>
              <a:rPr sz="1100" i="1" spc="20" dirty="0">
                <a:latin typeface="Arial" panose="020B0604020202020204"/>
                <a:cs typeface="Arial" panose="020B0604020202020204"/>
              </a:rPr>
              <a:t>to </a:t>
            </a:r>
            <a:r>
              <a:rPr sz="1100" i="1" spc="-15" dirty="0">
                <a:latin typeface="Arial" panose="020B0604020202020204"/>
                <a:cs typeface="Arial" panose="020B0604020202020204"/>
              </a:rPr>
              <a:t>verify </a:t>
            </a:r>
            <a:r>
              <a:rPr sz="1100" i="1" spc="20" dirty="0">
                <a:latin typeface="Arial" panose="020B0604020202020204"/>
                <a:cs typeface="Arial" panose="020B0604020202020204"/>
              </a:rPr>
              <a:t>that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d </a:t>
            </a:r>
            <a:r>
              <a:rPr sz="1100" i="1" spc="-35" dirty="0">
                <a:latin typeface="Arial" panose="020B0604020202020204"/>
                <a:cs typeface="Arial" panose="020B0604020202020204"/>
              </a:rPr>
              <a:t>divides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both </a:t>
            </a:r>
            <a:r>
              <a:rPr sz="1100" i="1" spc="-60" dirty="0">
                <a:latin typeface="Arial" panose="020B0604020202020204"/>
                <a:cs typeface="Arial" panose="020B0604020202020204"/>
              </a:rPr>
              <a:t>a </a:t>
            </a:r>
            <a:r>
              <a:rPr sz="1100" i="1" spc="-40" dirty="0">
                <a:latin typeface="Arial" panose="020B0604020202020204"/>
                <a:cs typeface="Arial" panose="020B0604020202020204"/>
              </a:rPr>
              <a:t>and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b, </a:t>
            </a:r>
            <a:r>
              <a:rPr sz="1100" i="1" spc="-60" dirty="0">
                <a:latin typeface="Arial" panose="020B0604020202020204"/>
                <a:cs typeface="Arial" panose="020B0604020202020204"/>
              </a:rPr>
              <a:t>because </a:t>
            </a:r>
            <a:r>
              <a:rPr sz="1100" i="1" spc="-10" dirty="0">
                <a:latin typeface="Arial" panose="020B0604020202020204"/>
                <a:cs typeface="Arial" panose="020B0604020202020204"/>
              </a:rPr>
              <a:t>this </a:t>
            </a:r>
            <a:r>
              <a:rPr sz="1100" i="1" spc="-20" dirty="0">
                <a:latin typeface="Arial" panose="020B0604020202020204"/>
                <a:cs typeface="Arial" panose="020B0604020202020204"/>
              </a:rPr>
              <a:t>only </a:t>
            </a:r>
            <a:r>
              <a:rPr sz="1100" i="1" spc="-65" dirty="0">
                <a:latin typeface="Arial" panose="020B0604020202020204"/>
                <a:cs typeface="Arial" panose="020B0604020202020204"/>
              </a:rPr>
              <a:t>shows 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d  </a:t>
            </a:r>
            <a:r>
              <a:rPr sz="1100" i="1" spc="20" dirty="0">
                <a:latin typeface="Arial" panose="020B0604020202020204"/>
                <a:cs typeface="Arial" panose="020B0604020202020204"/>
              </a:rPr>
              <a:t>to </a:t>
            </a:r>
            <a:r>
              <a:rPr sz="1100" i="1" spc="-50" dirty="0">
                <a:latin typeface="Arial" panose="020B0604020202020204"/>
                <a:cs typeface="Arial" panose="020B0604020202020204"/>
              </a:rPr>
              <a:t>be  </a:t>
            </a:r>
            <a:r>
              <a:rPr sz="1100" i="1" spc="-60" dirty="0">
                <a:latin typeface="Arial" panose="020B0604020202020204"/>
                <a:cs typeface="Arial" panose="020B0604020202020204"/>
              </a:rPr>
              <a:t>a  </a:t>
            </a:r>
            <a:r>
              <a:rPr sz="1100" i="1" spc="-35" dirty="0">
                <a:latin typeface="Arial" panose="020B0604020202020204"/>
                <a:cs typeface="Arial" panose="020B0604020202020204"/>
              </a:rPr>
              <a:t>common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factor, </a:t>
            </a:r>
            <a:r>
              <a:rPr sz="1100" i="1" spc="5" dirty="0">
                <a:latin typeface="Arial" panose="020B0604020202020204"/>
                <a:cs typeface="Arial" panose="020B0604020202020204"/>
              </a:rPr>
              <a:t>not </a:t>
            </a:r>
            <a:r>
              <a:rPr sz="1100" i="1" spc="-50" dirty="0">
                <a:latin typeface="Arial" panose="020B0604020202020204"/>
                <a:cs typeface="Arial" panose="020B0604020202020204"/>
              </a:rPr>
              <a:t>necessarily  </a:t>
            </a:r>
            <a:r>
              <a:rPr sz="1100" i="1" spc="-15" dirty="0">
                <a:latin typeface="Arial" panose="020B0604020202020204"/>
                <a:cs typeface="Arial" panose="020B0604020202020204"/>
              </a:rPr>
              <a:t>the </a:t>
            </a:r>
            <a:r>
              <a:rPr sz="1100" i="1" spc="-3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largest</a:t>
            </a:r>
            <a:r>
              <a:rPr sz="1100" i="1" spc="6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i="1" spc="-40" dirty="0">
                <a:latin typeface="Arial" panose="020B0604020202020204"/>
                <a:cs typeface="Arial" panose="020B0604020202020204"/>
              </a:rPr>
              <a:t>one.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195"/>
              </a:lnSpc>
            </a:pPr>
            <a:r>
              <a:rPr sz="1100" b="1" spc="-40" dirty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Lemma</a:t>
            </a:r>
            <a:endParaRPr sz="1100" b="1" dirty="0">
              <a:latin typeface="Tahoma" panose="020B0604030504040204"/>
              <a:cs typeface="Tahoma" panose="020B0604030504040204"/>
            </a:endParaRPr>
          </a:p>
          <a:p>
            <a:pPr marL="12700" marR="139065">
              <a:lnSpc>
                <a:spcPts val="1090"/>
              </a:lnSpc>
              <a:spcBef>
                <a:spcPts val="20"/>
              </a:spcBef>
            </a:pPr>
            <a:r>
              <a:rPr sz="1100" i="1" spc="15" dirty="0">
                <a:latin typeface="Arial" panose="020B0604020202020204"/>
                <a:cs typeface="Arial" panose="020B0604020202020204"/>
              </a:rPr>
              <a:t>If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d </a:t>
            </a:r>
            <a:r>
              <a:rPr sz="1100" i="1" spc="-35" dirty="0">
                <a:latin typeface="Arial" panose="020B0604020202020204"/>
                <a:cs typeface="Arial" panose="020B0604020202020204"/>
              </a:rPr>
              <a:t>divides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both </a:t>
            </a:r>
            <a:r>
              <a:rPr sz="1100" i="1" spc="-60" dirty="0">
                <a:latin typeface="Arial" panose="020B0604020202020204"/>
                <a:cs typeface="Arial" panose="020B0604020202020204"/>
              </a:rPr>
              <a:t>a </a:t>
            </a:r>
            <a:r>
              <a:rPr sz="1100" i="1" spc="-40" dirty="0">
                <a:latin typeface="Arial" panose="020B0604020202020204"/>
                <a:cs typeface="Arial" panose="020B0604020202020204"/>
              </a:rPr>
              <a:t>and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b, </a:t>
            </a:r>
            <a:r>
              <a:rPr sz="1100" i="1" spc="-40" dirty="0">
                <a:latin typeface="Arial" panose="020B0604020202020204"/>
                <a:cs typeface="Arial" panose="020B0604020202020204"/>
              </a:rPr>
              <a:t>and </a:t>
            </a:r>
            <a:r>
              <a:rPr sz="1100" i="1" spc="-3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d </a:t>
            </a:r>
            <a:r>
              <a:rPr sz="1100" spc="6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= </a:t>
            </a:r>
            <a:r>
              <a:rPr sz="1100" i="1" spc="-4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ax </a:t>
            </a:r>
            <a:r>
              <a:rPr sz="1100" spc="6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+ </a:t>
            </a:r>
            <a:r>
              <a:rPr sz="1100" i="1" spc="-4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1100" i="1" spc="-10" dirty="0">
                <a:latin typeface="Arial" panose="020B0604020202020204"/>
                <a:cs typeface="Arial" panose="020B0604020202020204"/>
              </a:rPr>
              <a:t>for </a:t>
            </a:r>
            <a:r>
              <a:rPr sz="1100" i="1" spc="-65" dirty="0">
                <a:latin typeface="Arial" panose="020B0604020202020204"/>
                <a:cs typeface="Arial" panose="020B0604020202020204"/>
              </a:rPr>
              <a:t>some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integers x </a:t>
            </a:r>
            <a:r>
              <a:rPr sz="1100" i="1" spc="-40" dirty="0">
                <a:latin typeface="Arial" panose="020B0604020202020204"/>
                <a:cs typeface="Arial" panose="020B0604020202020204"/>
              </a:rPr>
              <a:t>and </a:t>
            </a:r>
            <a:r>
              <a:rPr sz="1100" i="1" spc="35" dirty="0">
                <a:latin typeface="Arial" panose="020B0604020202020204"/>
                <a:cs typeface="Arial" panose="020B0604020202020204"/>
              </a:rPr>
              <a:t>y, </a:t>
            </a:r>
            <a:r>
              <a:rPr sz="1100" i="1" spc="-15" dirty="0">
                <a:latin typeface="Arial" panose="020B0604020202020204"/>
                <a:cs typeface="Arial" panose="020B0604020202020204"/>
              </a:rPr>
              <a:t>then  </a:t>
            </a:r>
            <a:r>
              <a:rPr sz="1100" i="1" spc="-50" dirty="0">
                <a:latin typeface="Arial" panose="020B0604020202020204"/>
                <a:cs typeface="Arial" panose="020B0604020202020204"/>
              </a:rPr>
              <a:t>necessarily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d </a:t>
            </a:r>
            <a:r>
              <a:rPr sz="1100" spc="60" dirty="0">
                <a:latin typeface="Tahoma" panose="020B0604030504040204"/>
                <a:cs typeface="Tahoma" panose="020B0604030504040204"/>
              </a:rPr>
              <a:t>=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gcd(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a</a:t>
            </a:r>
            <a:r>
              <a:rPr sz="1100" i="1" spc="-30" dirty="0">
                <a:latin typeface="Verdana" panose="020B0604030504040204"/>
                <a:cs typeface="Verdana" panose="020B0604030504040204"/>
              </a:rPr>
              <a:t>,</a:t>
            </a:r>
            <a:r>
              <a:rPr sz="1100" i="1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5" dirty="0">
                <a:latin typeface="Arial" panose="020B0604020202020204"/>
                <a:cs typeface="Arial" panose="020B0604020202020204"/>
              </a:rPr>
              <a:t>b</a:t>
            </a:r>
            <a:r>
              <a:rPr sz="1100" spc="5" dirty="0">
                <a:latin typeface="Tahoma" panose="020B0604030504040204"/>
                <a:cs typeface="Tahoma" panose="020B0604030504040204"/>
              </a:rPr>
              <a:t>)</a:t>
            </a:r>
            <a:r>
              <a:rPr sz="1100" i="1" spc="5" dirty="0">
                <a:latin typeface="Arial" panose="020B0604020202020204"/>
                <a:cs typeface="Arial" panose="020B0604020202020204"/>
              </a:rPr>
              <a:t>.</a:t>
            </a:r>
            <a:endParaRPr sz="11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2316733"/>
            <a:ext cx="3913504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5"/>
              </a:lnSpc>
            </a:pPr>
            <a:r>
              <a:rPr sz="1100" b="1" spc="-10" dirty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Proof.</a:t>
            </a:r>
            <a:endParaRPr sz="1100" b="1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075"/>
              </a:lnSpc>
            </a:pPr>
            <a:r>
              <a:rPr sz="1100" spc="25" dirty="0">
                <a:latin typeface="Tahoma" panose="020B0604030504040204"/>
                <a:cs typeface="Tahoma" panose="020B0604030504040204"/>
              </a:rPr>
              <a:t>By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the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first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two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conditions,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d 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is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a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common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divisor of </a:t>
            </a:r>
            <a:r>
              <a:rPr sz="1100" i="1" spc="-60" dirty="0">
                <a:latin typeface="Arial" panose="020B0604020202020204"/>
                <a:cs typeface="Arial" panose="020B0604020202020204"/>
              </a:rPr>
              <a:t>a 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and </a:t>
            </a:r>
            <a:r>
              <a:rPr sz="1100" i="1" spc="-10" dirty="0">
                <a:latin typeface="Arial" panose="020B0604020202020204"/>
                <a:cs typeface="Arial" panose="020B0604020202020204"/>
              </a:rPr>
              <a:t>b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, </a:t>
            </a:r>
            <a:r>
              <a:rPr sz="1100" spc="14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40" dirty="0" smtClean="0">
                <a:latin typeface="Tahoma" panose="020B0604030504040204"/>
                <a:cs typeface="Tahoma" panose="020B0604030504040204"/>
              </a:rPr>
              <a:t>hence</a:t>
            </a:r>
            <a:r>
              <a:rPr lang="en-US" sz="1100" spc="-4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sz="1100" i="1" spc="-30" dirty="0" smtClean="0">
                <a:latin typeface="Arial" panose="020B0604020202020204"/>
                <a:cs typeface="Arial" panose="020B0604020202020204"/>
              </a:rPr>
              <a:t>d  </a:t>
            </a:r>
            <a:r>
              <a:rPr sz="1100" spc="190" dirty="0">
                <a:latin typeface="Arial Unicode MS"/>
                <a:cs typeface="Arial Unicode MS"/>
              </a:rPr>
              <a:t>≤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gcd(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a</a:t>
            </a:r>
            <a:r>
              <a:rPr sz="1100" i="1" spc="-30" dirty="0">
                <a:latin typeface="Verdana" panose="020B0604030504040204"/>
                <a:cs typeface="Verdana" panose="020B0604030504040204"/>
              </a:rPr>
              <a:t>,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b</a:t>
            </a:r>
            <a:r>
              <a:rPr sz="1100" spc="-5" dirty="0">
                <a:latin typeface="Tahoma" panose="020B0604030504040204"/>
                <a:cs typeface="Tahoma" panose="020B0604030504040204"/>
              </a:rPr>
              <a:t>). </a:t>
            </a:r>
            <a:r>
              <a:rPr sz="1100" spc="5" dirty="0">
                <a:latin typeface="Tahoma" panose="020B0604030504040204"/>
                <a:cs typeface="Tahoma" panose="020B0604030504040204"/>
              </a:rPr>
              <a:t>On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the other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hand,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since gcd(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a</a:t>
            </a:r>
            <a:r>
              <a:rPr sz="1100" i="1" spc="-30" dirty="0">
                <a:latin typeface="Verdana" panose="020B0604030504040204"/>
                <a:cs typeface="Verdana" panose="020B0604030504040204"/>
              </a:rPr>
              <a:t>, </a:t>
            </a:r>
            <a:r>
              <a:rPr sz="1100" i="1" spc="5" dirty="0">
                <a:latin typeface="Arial" panose="020B0604020202020204"/>
                <a:cs typeface="Arial" panose="020B0604020202020204"/>
              </a:rPr>
              <a:t>b</a:t>
            </a:r>
            <a:r>
              <a:rPr sz="1100" spc="5" dirty="0">
                <a:latin typeface="Tahoma" panose="020B0604030504040204"/>
                <a:cs typeface="Tahoma" panose="020B0604030504040204"/>
              </a:rPr>
              <a:t>)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is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a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common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divisor of </a:t>
            </a:r>
            <a:r>
              <a:rPr sz="1100" i="1" spc="-60" dirty="0">
                <a:latin typeface="Arial" panose="020B0604020202020204"/>
                <a:cs typeface="Arial" panose="020B0604020202020204"/>
              </a:rPr>
              <a:t>a</a:t>
            </a:r>
            <a:r>
              <a:rPr sz="1100" i="1" spc="45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30" dirty="0" smtClean="0">
                <a:latin typeface="Tahoma" panose="020B0604030504040204"/>
                <a:cs typeface="Tahoma" panose="020B0604030504040204"/>
              </a:rPr>
              <a:t>and</a:t>
            </a:r>
            <a:r>
              <a:rPr lang="en-US" sz="1100" spc="-3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lang="en-US" altLang="zh-CN" sz="1100" i="1" spc="-10" dirty="0" smtClean="0">
                <a:latin typeface="Arial" panose="020B0604020202020204"/>
                <a:cs typeface="Arial" panose="020B0604020202020204"/>
              </a:rPr>
              <a:t>b</a:t>
            </a:r>
            <a:r>
              <a:rPr lang="en-US" altLang="zh-CN" sz="1100" spc="-10" dirty="0">
                <a:latin typeface="Tahoma" panose="020B0604030504040204"/>
                <a:cs typeface="Tahoma" panose="020B0604030504040204"/>
              </a:rPr>
              <a:t>, </a:t>
            </a:r>
            <a:r>
              <a:rPr lang="en-US" altLang="zh-CN" sz="1100" spc="20" dirty="0">
                <a:latin typeface="Tahoma" panose="020B0604030504040204"/>
                <a:cs typeface="Tahoma" panose="020B0604030504040204"/>
              </a:rPr>
              <a:t>it </a:t>
            </a:r>
            <a:r>
              <a:rPr lang="en-US" altLang="zh-CN" sz="1100" spc="-20" dirty="0">
                <a:latin typeface="Tahoma" panose="020B0604030504040204"/>
                <a:cs typeface="Tahoma" panose="020B0604030504040204"/>
              </a:rPr>
              <a:t>must </a:t>
            </a:r>
            <a:r>
              <a:rPr lang="en-US" altLang="zh-CN" sz="1100" spc="-25" dirty="0">
                <a:latin typeface="Tahoma" panose="020B0604030504040204"/>
                <a:cs typeface="Tahoma" panose="020B0604030504040204"/>
              </a:rPr>
              <a:t>also </a:t>
            </a:r>
            <a:r>
              <a:rPr lang="en-US" altLang="zh-CN" sz="1100" spc="-20" dirty="0">
                <a:latin typeface="Tahoma" panose="020B0604030504040204"/>
                <a:cs typeface="Tahoma" panose="020B0604030504040204"/>
              </a:rPr>
              <a:t>divide </a:t>
            </a:r>
            <a:r>
              <a:rPr lang="en-US" altLang="zh-CN" sz="1100" i="1" spc="-45" dirty="0">
                <a:latin typeface="Arial" panose="020B0604020202020204"/>
                <a:cs typeface="Arial" panose="020B0604020202020204"/>
              </a:rPr>
              <a:t>ax </a:t>
            </a:r>
            <a:r>
              <a:rPr lang="en-US" altLang="zh-CN" sz="1100" spc="60" dirty="0">
                <a:latin typeface="Tahoma" panose="020B0604030504040204"/>
                <a:cs typeface="Tahoma" panose="020B0604030504040204"/>
              </a:rPr>
              <a:t>+ </a:t>
            </a:r>
            <a:r>
              <a:rPr lang="en-US" altLang="zh-CN" sz="1100" i="1" spc="-45" dirty="0">
                <a:latin typeface="Arial" panose="020B0604020202020204"/>
                <a:cs typeface="Arial" panose="020B0604020202020204"/>
              </a:rPr>
              <a:t>by </a:t>
            </a:r>
            <a:r>
              <a:rPr lang="en-US" altLang="zh-CN" sz="1100" spc="60" dirty="0">
                <a:latin typeface="Tahoma" panose="020B0604030504040204"/>
                <a:cs typeface="Tahoma" panose="020B0604030504040204"/>
              </a:rPr>
              <a:t>= </a:t>
            </a:r>
            <a:r>
              <a:rPr lang="en-US" altLang="zh-CN" sz="1100" i="1" spc="-30" dirty="0">
                <a:latin typeface="Arial" panose="020B0604020202020204"/>
                <a:cs typeface="Arial" panose="020B0604020202020204"/>
              </a:rPr>
              <a:t>d </a:t>
            </a:r>
            <a:r>
              <a:rPr lang="en-US" altLang="zh-CN" sz="1100" spc="-20" dirty="0">
                <a:latin typeface="Tahoma" panose="020B0604030504040204"/>
                <a:cs typeface="Tahoma" panose="020B0604030504040204"/>
              </a:rPr>
              <a:t>, which implies </a:t>
            </a:r>
            <a:r>
              <a:rPr lang="en-US" altLang="zh-CN" sz="1100" spc="-30" dirty="0" err="1">
                <a:latin typeface="Tahoma" panose="020B0604030504040204"/>
                <a:cs typeface="Tahoma" panose="020B0604030504040204"/>
              </a:rPr>
              <a:t>gcd</a:t>
            </a:r>
            <a:r>
              <a:rPr lang="en-US" altLang="zh-CN" sz="1100" spc="-30" dirty="0">
                <a:latin typeface="Tahoma" panose="020B0604030504040204"/>
                <a:cs typeface="Tahoma" panose="020B0604030504040204"/>
              </a:rPr>
              <a:t>(</a:t>
            </a:r>
            <a:r>
              <a:rPr lang="en-US" altLang="zh-CN" sz="1100" i="1" spc="-30" dirty="0">
                <a:latin typeface="Arial" panose="020B0604020202020204"/>
                <a:cs typeface="Arial" panose="020B0604020202020204"/>
              </a:rPr>
              <a:t>a</a:t>
            </a:r>
            <a:r>
              <a:rPr lang="en-US" altLang="zh-CN" sz="1100" i="1" spc="-30" dirty="0">
                <a:latin typeface="Verdana" panose="020B0604030504040204"/>
                <a:cs typeface="Verdana" panose="020B0604030504040204"/>
              </a:rPr>
              <a:t>, </a:t>
            </a:r>
            <a:r>
              <a:rPr lang="en-US" altLang="zh-CN" sz="1100" i="1" spc="5" dirty="0">
                <a:latin typeface="Arial" panose="020B0604020202020204"/>
                <a:cs typeface="Arial" panose="020B0604020202020204"/>
              </a:rPr>
              <a:t>b</a:t>
            </a:r>
            <a:r>
              <a:rPr lang="en-US" altLang="zh-CN" sz="1100" spc="5" dirty="0">
                <a:latin typeface="Tahoma" panose="020B0604030504040204"/>
                <a:cs typeface="Tahoma" panose="020B0604030504040204"/>
              </a:rPr>
              <a:t>) </a:t>
            </a:r>
            <a:r>
              <a:rPr lang="en-US" altLang="zh-CN" sz="1100" spc="190" dirty="0">
                <a:latin typeface="Arial Unicode MS"/>
                <a:cs typeface="Arial Unicode MS"/>
              </a:rPr>
              <a:t>≤</a:t>
            </a:r>
            <a:r>
              <a:rPr lang="en-US" altLang="zh-CN" sz="1100" spc="-100" dirty="0">
                <a:latin typeface="Arial Unicode MS"/>
                <a:cs typeface="Arial Unicode MS"/>
              </a:rPr>
              <a:t> </a:t>
            </a:r>
            <a:r>
              <a:rPr lang="en-US" altLang="zh-CN" sz="1100" i="1" spc="-30" dirty="0">
                <a:latin typeface="Arial" panose="020B0604020202020204"/>
                <a:cs typeface="Arial" panose="020B0604020202020204"/>
              </a:rPr>
              <a:t>d </a:t>
            </a:r>
            <a:r>
              <a:rPr lang="en-US" altLang="zh-CN" sz="1100" spc="-20" dirty="0" smtClean="0">
                <a:latin typeface="Tahoma" panose="020B0604030504040204"/>
                <a:cs typeface="Tahoma" panose="020B0604030504040204"/>
              </a:rPr>
              <a:t>.</a:t>
            </a:r>
            <a:endParaRPr sz="9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206375"/>
            <a:ext cx="411091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An extension of Euclid’s algorithm (cont’d)</a:t>
            </a:r>
            <a:endParaRPr sz="1400" b="1" kern="1400" spc="0" dirty="0"/>
          </a:p>
        </p:txBody>
      </p:sp>
      <p:sp>
        <p:nvSpPr>
          <p:cNvPr id="3" name="object 3"/>
          <p:cNvSpPr txBox="1"/>
          <p:nvPr/>
        </p:nvSpPr>
        <p:spPr>
          <a:xfrm>
            <a:off x="538657" y="587375"/>
            <a:ext cx="3428365" cy="1397819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0490">
              <a:lnSpc>
                <a:spcPct val="100000"/>
              </a:lnSpc>
              <a:spcBef>
                <a:spcPts val="340"/>
              </a:spcBef>
            </a:pPr>
            <a:r>
              <a:rPr sz="1100" spc="85" dirty="0">
                <a:latin typeface="Times New Roman" panose="02020603050405020304"/>
                <a:cs typeface="Times New Roman" panose="02020603050405020304"/>
              </a:rPr>
              <a:t>extended-Euclid</a:t>
            </a:r>
            <a:r>
              <a:rPr sz="1100" spc="85" dirty="0">
                <a:latin typeface="Tahoma" panose="020B0604030504040204"/>
                <a:cs typeface="Tahoma" panose="020B0604030504040204"/>
              </a:rPr>
              <a:t>(</a:t>
            </a:r>
            <a:r>
              <a:rPr sz="1100" i="1" spc="85" dirty="0">
                <a:latin typeface="Arial" panose="020B0604020202020204"/>
                <a:cs typeface="Arial" panose="020B0604020202020204"/>
              </a:rPr>
              <a:t>a</a:t>
            </a:r>
            <a:r>
              <a:rPr sz="1100" i="1" spc="85" dirty="0">
                <a:latin typeface="Verdana" panose="020B0604030504040204"/>
                <a:cs typeface="Verdana" panose="020B0604030504040204"/>
              </a:rPr>
              <a:t>,</a:t>
            </a:r>
            <a:r>
              <a:rPr sz="1100" i="1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5" dirty="0">
                <a:latin typeface="Arial" panose="020B0604020202020204"/>
                <a:cs typeface="Arial" panose="020B0604020202020204"/>
              </a:rPr>
              <a:t>b</a:t>
            </a:r>
            <a:r>
              <a:rPr sz="1100" spc="5" dirty="0">
                <a:latin typeface="Tahoma" panose="020B0604030504040204"/>
                <a:cs typeface="Tahoma" panose="020B0604030504040204"/>
              </a:rPr>
              <a:t>)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10490">
              <a:lnSpc>
                <a:spcPct val="100000"/>
              </a:lnSpc>
              <a:spcBef>
                <a:spcPts val="10"/>
              </a:spcBef>
            </a:pPr>
            <a:r>
              <a:rPr sz="1100" spc="114" dirty="0">
                <a:latin typeface="Tahoma" panose="020B0604030504040204"/>
                <a:cs typeface="Tahoma" panose="020B0604030504040204"/>
              </a:rPr>
              <a:t>//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Input:  two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integers </a:t>
            </a:r>
            <a:r>
              <a:rPr sz="1100" i="1" spc="-60" dirty="0">
                <a:latin typeface="Arial" panose="020B0604020202020204"/>
                <a:cs typeface="Arial" panose="020B0604020202020204"/>
              </a:rPr>
              <a:t>a 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and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b </a:t>
            </a:r>
            <a:r>
              <a:rPr sz="1100" spc="-5" dirty="0">
                <a:latin typeface="Tahoma" panose="020B0604030504040204"/>
                <a:cs typeface="Tahoma" panose="020B0604030504040204"/>
              </a:rPr>
              <a:t>with </a:t>
            </a:r>
            <a:r>
              <a:rPr sz="1100" i="1" spc="-60" dirty="0">
                <a:latin typeface="Arial" panose="020B0604020202020204"/>
                <a:cs typeface="Arial" panose="020B0604020202020204"/>
              </a:rPr>
              <a:t>a </a:t>
            </a:r>
            <a:r>
              <a:rPr sz="1100" spc="190" dirty="0">
                <a:latin typeface="Arial Unicode MS"/>
                <a:cs typeface="Arial Unicode MS"/>
              </a:rPr>
              <a:t>≥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b </a:t>
            </a:r>
            <a:r>
              <a:rPr sz="1100" spc="190" dirty="0">
                <a:latin typeface="Arial Unicode MS"/>
                <a:cs typeface="Arial Unicode MS"/>
              </a:rPr>
              <a:t>≥</a:t>
            </a:r>
            <a:r>
              <a:rPr sz="1100" spc="35" dirty="0">
                <a:latin typeface="Arial Unicode MS"/>
                <a:cs typeface="Arial Unicode MS"/>
              </a:rPr>
              <a:t>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0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10490">
              <a:lnSpc>
                <a:spcPct val="100000"/>
              </a:lnSpc>
              <a:spcBef>
                <a:spcPts val="10"/>
              </a:spcBef>
            </a:pPr>
            <a:r>
              <a:rPr sz="1100" spc="114" dirty="0">
                <a:latin typeface="Tahoma" panose="020B0604030504040204"/>
                <a:cs typeface="Tahoma" panose="020B0604030504040204"/>
              </a:rPr>
              <a:t>//</a:t>
            </a:r>
            <a:r>
              <a:rPr sz="1100" spc="-7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5" dirty="0">
                <a:latin typeface="Tahoma" panose="020B0604030504040204"/>
                <a:cs typeface="Tahoma" panose="020B0604030504040204"/>
              </a:rPr>
              <a:t>Output:</a:t>
            </a:r>
            <a:r>
              <a:rPr sz="1100" spc="8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integers</a:t>
            </a:r>
            <a:r>
              <a:rPr sz="1100" spc="-75" dirty="0">
                <a:latin typeface="Tahoma" panose="020B0604030504040204"/>
                <a:cs typeface="Tahoma" panose="020B0604030504040204"/>
              </a:rPr>
              <a:t> </a:t>
            </a:r>
            <a:r>
              <a:rPr sz="1100" i="1" spc="-10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-10" dirty="0">
                <a:latin typeface="Verdana" panose="020B0604030504040204"/>
                <a:cs typeface="Verdana" panose="020B0604030504040204"/>
              </a:rPr>
              <a:t>,</a:t>
            </a:r>
            <a:r>
              <a:rPr sz="1100" i="1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y</a:t>
            </a:r>
            <a:r>
              <a:rPr sz="1100" i="1" spc="-5" dirty="0">
                <a:latin typeface="Verdana" panose="020B0604030504040204"/>
                <a:cs typeface="Verdana" panose="020B0604030504040204"/>
              </a:rPr>
              <a:t>,</a:t>
            </a:r>
            <a:r>
              <a:rPr sz="1100" i="1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d</a:t>
            </a:r>
            <a:r>
              <a:rPr sz="1100" i="1" spc="4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such</a:t>
            </a:r>
            <a:r>
              <a:rPr sz="1100" spc="-75" dirty="0">
                <a:latin typeface="Tahoma" panose="020B0604030504040204"/>
                <a:cs typeface="Tahoma" panose="020B0604030504040204"/>
              </a:rPr>
              <a:t> </a:t>
            </a:r>
            <a:r>
              <a:rPr sz="1100" dirty="0">
                <a:latin typeface="Tahoma" panose="020B0604030504040204"/>
                <a:cs typeface="Tahoma" panose="020B0604030504040204"/>
              </a:rPr>
              <a:t>that</a:t>
            </a:r>
            <a:r>
              <a:rPr sz="1100" spc="-75" dirty="0">
                <a:latin typeface="Tahoma" panose="020B0604030504040204"/>
                <a:cs typeface="Tahoma" panose="020B0604030504040204"/>
              </a:rPr>
              <a:t>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d</a:t>
            </a:r>
            <a:r>
              <a:rPr sz="1100" i="1" spc="9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60" dirty="0">
                <a:latin typeface="Tahoma" panose="020B0604030504040204"/>
                <a:cs typeface="Tahoma" panose="020B0604030504040204"/>
              </a:rPr>
              <a:t>=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 gcd(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a</a:t>
            </a:r>
            <a:r>
              <a:rPr sz="1100" i="1" spc="-30" dirty="0">
                <a:latin typeface="Verdana" panose="020B0604030504040204"/>
                <a:cs typeface="Verdana" panose="020B0604030504040204"/>
              </a:rPr>
              <a:t>,</a:t>
            </a:r>
            <a:r>
              <a:rPr sz="1100" i="1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5" dirty="0">
                <a:latin typeface="Arial" panose="020B0604020202020204"/>
                <a:cs typeface="Arial" panose="020B0604020202020204"/>
              </a:rPr>
              <a:t>b</a:t>
            </a:r>
            <a:r>
              <a:rPr sz="1100" spc="5" dirty="0">
                <a:latin typeface="Tahoma" panose="020B0604030504040204"/>
                <a:cs typeface="Tahoma" panose="020B0604030504040204"/>
              </a:rPr>
              <a:t>)</a:t>
            </a:r>
            <a:r>
              <a:rPr sz="1100" spc="-7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and</a:t>
            </a:r>
            <a:r>
              <a:rPr sz="1100" spc="-75" dirty="0">
                <a:latin typeface="Tahoma" panose="020B0604030504040204"/>
                <a:cs typeface="Tahoma" panose="020B0604030504040204"/>
              </a:rPr>
              <a:t> </a:t>
            </a:r>
            <a:r>
              <a:rPr sz="1100" i="1" spc="-45" dirty="0">
                <a:latin typeface="Arial" panose="020B0604020202020204"/>
                <a:cs typeface="Arial" panose="020B0604020202020204"/>
              </a:rPr>
              <a:t>ax</a:t>
            </a:r>
            <a:r>
              <a:rPr sz="1100" i="1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Tahoma" panose="020B0604030504040204"/>
                <a:cs typeface="Tahoma" panose="020B0604030504040204"/>
              </a:rPr>
              <a:t>+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by</a:t>
            </a:r>
            <a:r>
              <a:rPr sz="1100" i="1" spc="10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60" dirty="0">
                <a:latin typeface="Tahoma" panose="020B0604030504040204"/>
                <a:cs typeface="Tahoma" panose="020B0604030504040204"/>
              </a:rPr>
              <a:t>=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d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 marL="383540" indent="-188595">
              <a:lnSpc>
                <a:spcPct val="100000"/>
              </a:lnSpc>
              <a:buClr>
                <a:srgbClr val="3333B2"/>
              </a:buClr>
              <a:buFont typeface="Tahoma" panose="020B0604030504040204"/>
              <a:buAutoNum type="arabicPeriod"/>
              <a:tabLst>
                <a:tab pos="384175" algn="l"/>
              </a:tabLst>
            </a:pPr>
            <a:r>
              <a:rPr sz="1100" b="1" spc="5" dirty="0">
                <a:latin typeface="Gill Sans MT" panose="020B0502020104020203"/>
                <a:cs typeface="Gill Sans MT" panose="020B0502020104020203"/>
              </a:rPr>
              <a:t>if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b </a:t>
            </a:r>
            <a:r>
              <a:rPr sz="1100" spc="60" dirty="0">
                <a:latin typeface="Tahoma" panose="020B0604030504040204"/>
                <a:cs typeface="Tahoma" panose="020B0604030504040204"/>
              </a:rPr>
              <a:t>=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0 </a:t>
            </a:r>
            <a:r>
              <a:rPr sz="1100" b="1" spc="-25" dirty="0">
                <a:latin typeface="Gill Sans MT" panose="020B0502020104020203"/>
                <a:cs typeface="Gill Sans MT" panose="020B0502020104020203"/>
              </a:rPr>
              <a:t>then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return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(1</a:t>
            </a:r>
            <a:r>
              <a:rPr sz="1100" i="1" spc="-30" dirty="0">
                <a:latin typeface="Verdana" panose="020B0604030504040204"/>
                <a:cs typeface="Verdana" panose="020B0604030504040204"/>
              </a:rPr>
              <a:t>, </a:t>
            </a:r>
            <a:r>
              <a:rPr sz="1100" spc="-55" dirty="0">
                <a:latin typeface="Tahoma" panose="020B0604030504040204"/>
                <a:cs typeface="Tahoma" panose="020B0604030504040204"/>
              </a:rPr>
              <a:t>0</a:t>
            </a:r>
            <a:r>
              <a:rPr sz="1100" i="1" spc="-55" dirty="0">
                <a:latin typeface="Verdana" panose="020B0604030504040204"/>
                <a:cs typeface="Verdana" panose="020B0604030504040204"/>
              </a:rPr>
              <a:t>, </a:t>
            </a:r>
            <a:r>
              <a:rPr sz="1100" i="1" spc="-25" dirty="0">
                <a:latin typeface="Arial" panose="020B0604020202020204"/>
                <a:cs typeface="Arial" panose="020B0604020202020204"/>
              </a:rPr>
              <a:t>a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)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AutoNum type="arabicPeriod"/>
              <a:tabLst>
                <a:tab pos="384175" algn="l"/>
              </a:tabLst>
            </a:pPr>
            <a:r>
              <a:rPr sz="1100" spc="-10" dirty="0">
                <a:latin typeface="Tahoma" panose="020B0604030504040204"/>
                <a:cs typeface="Tahoma" panose="020B0604030504040204"/>
              </a:rPr>
              <a:t>(</a:t>
            </a:r>
            <a:r>
              <a:rPr sz="1100" i="1" spc="-10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15" baseline="37000" dirty="0">
                <a:latin typeface="Arial Unicode MS"/>
                <a:cs typeface="Arial Unicode MS"/>
              </a:rPr>
              <a:t>t</a:t>
            </a:r>
            <a:r>
              <a:rPr sz="1100" i="1" spc="10" dirty="0">
                <a:latin typeface="Verdana" panose="020B0604030504040204"/>
                <a:cs typeface="Verdana" panose="020B0604030504040204"/>
              </a:rPr>
              <a:t>,</a:t>
            </a:r>
            <a:r>
              <a:rPr sz="1100" i="1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y</a:t>
            </a:r>
            <a:r>
              <a:rPr sz="1100" i="1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15" baseline="37000" dirty="0">
                <a:latin typeface="Arial Unicode MS"/>
                <a:cs typeface="Arial Unicode MS"/>
              </a:rPr>
              <a:t>t</a:t>
            </a:r>
            <a:r>
              <a:rPr sz="1100" i="1" spc="10" dirty="0">
                <a:latin typeface="Verdana" panose="020B0604030504040204"/>
                <a:cs typeface="Verdana" panose="020B0604030504040204"/>
              </a:rPr>
              <a:t>,</a:t>
            </a:r>
            <a:r>
              <a:rPr sz="1100" i="1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d</a:t>
            </a:r>
            <a:r>
              <a:rPr sz="1100" i="1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10" dirty="0">
                <a:latin typeface="Tahoma" panose="020B0604030504040204"/>
                <a:cs typeface="Tahoma" panose="020B0604030504040204"/>
              </a:rPr>
              <a:t>)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60" dirty="0">
                <a:latin typeface="Tahoma" panose="020B0604030504040204"/>
                <a:cs typeface="Tahoma" panose="020B0604030504040204"/>
              </a:rPr>
              <a:t>=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90" dirty="0">
                <a:latin typeface="Times New Roman" panose="02020603050405020304"/>
                <a:cs typeface="Times New Roman" panose="02020603050405020304"/>
              </a:rPr>
              <a:t>extended-Euclid</a:t>
            </a:r>
            <a:r>
              <a:rPr sz="1100" spc="90" dirty="0">
                <a:latin typeface="Tahoma" panose="020B0604030504040204"/>
                <a:cs typeface="Tahoma" panose="020B0604030504040204"/>
              </a:rPr>
              <a:t>(</a:t>
            </a:r>
            <a:r>
              <a:rPr sz="1100" i="1" spc="90" dirty="0">
                <a:latin typeface="Arial" panose="020B0604020202020204"/>
                <a:cs typeface="Arial" panose="020B0604020202020204"/>
              </a:rPr>
              <a:t>b</a:t>
            </a:r>
            <a:r>
              <a:rPr sz="1100" i="1" spc="90" dirty="0">
                <a:latin typeface="Verdana" panose="020B0604030504040204"/>
                <a:cs typeface="Verdana" panose="020B0604030504040204"/>
              </a:rPr>
              <a:t>,</a:t>
            </a:r>
            <a:r>
              <a:rPr sz="1100" i="1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-60" dirty="0">
                <a:latin typeface="Arial" panose="020B0604020202020204"/>
                <a:cs typeface="Arial" panose="020B0604020202020204"/>
              </a:rPr>
              <a:t>a </a:t>
            </a:r>
            <a:r>
              <a:rPr sz="1100" i="1" spc="125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mod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 </a:t>
            </a:r>
            <a:r>
              <a:rPr sz="1100" i="1" spc="5" dirty="0">
                <a:latin typeface="Arial" panose="020B0604020202020204"/>
                <a:cs typeface="Arial" panose="020B0604020202020204"/>
              </a:rPr>
              <a:t>b</a:t>
            </a:r>
            <a:r>
              <a:rPr sz="1100" spc="5" dirty="0">
                <a:latin typeface="Tahoma" panose="020B0604030504040204"/>
                <a:cs typeface="Tahoma" panose="020B0604030504040204"/>
              </a:rPr>
              <a:t>)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AutoNum type="arabicPeriod"/>
              <a:tabLst>
                <a:tab pos="384175" algn="l"/>
              </a:tabLst>
            </a:pPr>
            <a:r>
              <a:rPr sz="1100" spc="-20" dirty="0">
                <a:latin typeface="Tahoma" panose="020B0604030504040204"/>
                <a:cs typeface="Tahoma" panose="020B0604030504040204"/>
              </a:rPr>
              <a:t>return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(</a:t>
            </a:r>
            <a:r>
              <a:rPr sz="1100" i="1" spc="-10" dirty="0">
                <a:latin typeface="Arial" panose="020B0604020202020204"/>
                <a:cs typeface="Arial" panose="020B0604020202020204"/>
              </a:rPr>
              <a:t>y</a:t>
            </a:r>
            <a:r>
              <a:rPr sz="1100" i="1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15" baseline="37000" dirty="0">
                <a:latin typeface="Arial Unicode MS"/>
                <a:cs typeface="Arial Unicode MS"/>
              </a:rPr>
              <a:t>t</a:t>
            </a:r>
            <a:r>
              <a:rPr sz="1100" i="1" spc="10" dirty="0">
                <a:latin typeface="Verdana" panose="020B0604030504040204"/>
                <a:cs typeface="Verdana" panose="020B0604030504040204"/>
              </a:rPr>
              <a:t>,</a:t>
            </a:r>
            <a:r>
              <a:rPr sz="1100" i="1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75" baseline="37000" dirty="0">
                <a:latin typeface="Arial Unicode MS"/>
                <a:cs typeface="Arial Unicode MS"/>
              </a:rPr>
              <a:t>t</a:t>
            </a:r>
            <a:r>
              <a:rPr sz="1100" spc="120" baseline="37000" dirty="0">
                <a:latin typeface="Arial Unicode MS"/>
                <a:cs typeface="Arial Unicode MS"/>
              </a:rPr>
              <a:t> </a:t>
            </a:r>
            <a:r>
              <a:rPr sz="1100" spc="190" dirty="0">
                <a:latin typeface="Arial Unicode MS"/>
                <a:cs typeface="Arial Unicode MS"/>
              </a:rPr>
              <a:t>−</a:t>
            </a:r>
            <a:r>
              <a:rPr sz="1100" spc="-55" dirty="0">
                <a:latin typeface="Arial Unicode MS"/>
                <a:cs typeface="Arial Unicode MS"/>
              </a:rPr>
              <a:t> </a:t>
            </a:r>
            <a:r>
              <a:rPr sz="1100" spc="-60" dirty="0" smtClean="0">
                <a:latin typeface="Arial Unicode MS"/>
                <a:cs typeface="Arial Unicode MS"/>
              </a:rPr>
              <a:t>l</a:t>
            </a:r>
            <a:r>
              <a:rPr sz="1100" i="1" spc="-60" dirty="0" smtClean="0">
                <a:latin typeface="Arial" panose="020B0604020202020204"/>
                <a:cs typeface="Arial" panose="020B0604020202020204"/>
              </a:rPr>
              <a:t>a</a:t>
            </a:r>
            <a:r>
              <a:rPr sz="1100" i="1" spc="-60" dirty="0" smtClean="0">
                <a:latin typeface="Verdana" panose="020B0604030504040204"/>
                <a:cs typeface="Verdana" panose="020B0604030504040204"/>
              </a:rPr>
              <a:t>/</a:t>
            </a:r>
            <a:r>
              <a:rPr sz="1100" i="1" spc="-60" dirty="0" smtClean="0">
                <a:latin typeface="Arial" panose="020B0604020202020204"/>
                <a:cs typeface="Arial" panose="020B0604020202020204"/>
              </a:rPr>
              <a:t>b</a:t>
            </a:r>
            <a:r>
              <a:rPr lang="en-US" sz="1100" spc="-60" dirty="0">
                <a:latin typeface="Arial Unicode MS"/>
                <a:cs typeface="Arial Unicode MS"/>
              </a:rPr>
              <a:t> </a:t>
            </a:r>
            <a:r>
              <a:rPr lang="en-US" sz="1100" spc="-60" dirty="0" smtClean="0">
                <a:latin typeface="Arial Unicode MS"/>
                <a:cs typeface="Arial Unicode MS"/>
              </a:rPr>
              <a:t> </a:t>
            </a:r>
            <a:r>
              <a:rPr sz="1100" spc="-105" dirty="0" smtClean="0">
                <a:latin typeface="Arial Unicode MS"/>
                <a:cs typeface="Arial Unicode MS"/>
              </a:rPr>
              <a:t>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y</a:t>
            </a:r>
            <a:r>
              <a:rPr sz="1100" i="1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15" baseline="37000" dirty="0">
                <a:latin typeface="Arial Unicode MS"/>
                <a:cs typeface="Arial Unicode MS"/>
              </a:rPr>
              <a:t>t</a:t>
            </a:r>
            <a:r>
              <a:rPr sz="1100" i="1" spc="10" dirty="0">
                <a:latin typeface="Verdana" panose="020B0604030504040204"/>
                <a:cs typeface="Verdana" panose="020B0604030504040204"/>
              </a:rPr>
              <a:t>,</a:t>
            </a:r>
            <a:r>
              <a:rPr sz="1100" i="1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d</a:t>
            </a:r>
            <a:r>
              <a:rPr sz="1100" i="1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10" dirty="0">
                <a:latin typeface="Tahoma" panose="020B0604030504040204"/>
                <a:cs typeface="Tahoma" panose="020B0604030504040204"/>
              </a:rPr>
              <a:t>)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8689" y="2187575"/>
            <a:ext cx="3553460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5"/>
              </a:lnSpc>
            </a:pPr>
            <a:r>
              <a:rPr sz="1100" b="1" spc="-40" dirty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Lemma</a:t>
            </a:r>
            <a:endParaRPr sz="1100" b="1" dirty="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ts val="1090"/>
              </a:lnSpc>
              <a:spcBef>
                <a:spcPts val="20"/>
              </a:spcBef>
            </a:pPr>
            <a:r>
              <a:rPr sz="1100" i="1" spc="-35" dirty="0">
                <a:latin typeface="Arial" panose="020B0604020202020204"/>
                <a:cs typeface="Arial" panose="020B0604020202020204"/>
              </a:rPr>
              <a:t>For </a:t>
            </a:r>
            <a:r>
              <a:rPr sz="1100" i="1" spc="-40" dirty="0">
                <a:latin typeface="Arial" panose="020B0604020202020204"/>
                <a:cs typeface="Arial" panose="020B0604020202020204"/>
              </a:rPr>
              <a:t>any </a:t>
            </a:r>
            <a:r>
              <a:rPr sz="1100" i="1" spc="-20" dirty="0">
                <a:latin typeface="Arial" panose="020B0604020202020204"/>
                <a:cs typeface="Arial" panose="020B0604020202020204"/>
              </a:rPr>
              <a:t>positive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integers </a:t>
            </a:r>
            <a:r>
              <a:rPr sz="1100" i="1" spc="-60" dirty="0">
                <a:latin typeface="Arial" panose="020B0604020202020204"/>
                <a:cs typeface="Arial" panose="020B0604020202020204"/>
              </a:rPr>
              <a:t>a </a:t>
            </a:r>
            <a:r>
              <a:rPr sz="1100" i="1" spc="-40" dirty="0">
                <a:latin typeface="Arial" panose="020B0604020202020204"/>
                <a:cs typeface="Arial" panose="020B0604020202020204"/>
              </a:rPr>
              <a:t>and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b, </a:t>
            </a:r>
            <a:r>
              <a:rPr sz="1100" i="1" spc="-15" dirty="0">
                <a:latin typeface="Arial" panose="020B0604020202020204"/>
                <a:cs typeface="Arial" panose="020B0604020202020204"/>
              </a:rPr>
              <a:t>the </a:t>
            </a:r>
            <a:r>
              <a:rPr sz="1100" i="1" spc="-40" dirty="0">
                <a:latin typeface="Arial" panose="020B0604020202020204"/>
                <a:cs typeface="Arial" panose="020B0604020202020204"/>
              </a:rPr>
              <a:t>extended </a:t>
            </a:r>
            <a:r>
              <a:rPr sz="1100" i="1" spc="-20" dirty="0">
                <a:latin typeface="Arial" panose="020B0604020202020204"/>
                <a:cs typeface="Arial" panose="020B0604020202020204"/>
              </a:rPr>
              <a:t>Euclid </a:t>
            </a:r>
            <a:r>
              <a:rPr sz="1100" i="1" spc="-10" dirty="0">
                <a:latin typeface="Arial" panose="020B0604020202020204"/>
                <a:cs typeface="Arial" panose="020B0604020202020204"/>
              </a:rPr>
              <a:t>algorithm </a:t>
            </a:r>
            <a:r>
              <a:rPr sz="1100" i="1" spc="-20" dirty="0">
                <a:latin typeface="Arial" panose="020B0604020202020204"/>
                <a:cs typeface="Arial" panose="020B0604020202020204"/>
              </a:rPr>
              <a:t>returns 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integers </a:t>
            </a:r>
            <a:r>
              <a:rPr sz="1100" i="1" spc="25" dirty="0">
                <a:latin typeface="Arial" panose="020B0604020202020204"/>
                <a:cs typeface="Arial" panose="020B0604020202020204"/>
              </a:rPr>
              <a:t>x, </a:t>
            </a:r>
            <a:r>
              <a:rPr sz="1100" i="1" spc="35" dirty="0">
                <a:latin typeface="Arial" panose="020B0604020202020204"/>
                <a:cs typeface="Arial" panose="020B0604020202020204"/>
              </a:rPr>
              <a:t>y, </a:t>
            </a:r>
            <a:r>
              <a:rPr sz="1100" i="1" spc="-40" dirty="0">
                <a:latin typeface="Arial" panose="020B0604020202020204"/>
                <a:cs typeface="Arial" panose="020B0604020202020204"/>
              </a:rPr>
              <a:t>and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d  </a:t>
            </a:r>
            <a:r>
              <a:rPr sz="1100" i="1" spc="-50" dirty="0">
                <a:latin typeface="Arial" panose="020B0604020202020204"/>
                <a:cs typeface="Arial" panose="020B0604020202020204"/>
              </a:rPr>
              <a:t>such </a:t>
            </a:r>
            <a:r>
              <a:rPr sz="1100" i="1" spc="20" dirty="0">
                <a:latin typeface="Arial" panose="020B0604020202020204"/>
                <a:cs typeface="Arial" panose="020B0604020202020204"/>
              </a:rPr>
              <a:t>that </a:t>
            </a:r>
            <a:r>
              <a:rPr sz="1100" spc="-3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gcd(</a:t>
            </a:r>
            <a:r>
              <a:rPr sz="1100" i="1" spc="-3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100" i="1" spc="-30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, </a:t>
            </a:r>
            <a:r>
              <a:rPr sz="1100" i="1" spc="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100" spc="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) </a:t>
            </a:r>
            <a:r>
              <a:rPr sz="1100" spc="6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= </a:t>
            </a:r>
            <a:r>
              <a:rPr sz="1100" i="1" spc="-3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d </a:t>
            </a:r>
            <a:r>
              <a:rPr sz="1100" spc="6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= </a:t>
            </a:r>
            <a:r>
              <a:rPr sz="1100" i="1" spc="-4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ax </a:t>
            </a:r>
            <a:r>
              <a:rPr sz="1100" spc="6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+</a:t>
            </a:r>
            <a:r>
              <a:rPr sz="1100" spc="8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i="1" spc="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1100" i="1" spc="5" dirty="0">
                <a:latin typeface="Arial" panose="020B0604020202020204"/>
                <a:cs typeface="Arial" panose="020B0604020202020204"/>
              </a:rPr>
              <a:t>.</a:t>
            </a:r>
            <a:endParaRPr sz="11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4155" y="1811801"/>
            <a:ext cx="309869" cy="158974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358775"/>
            <a:ext cx="416755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Proof of the correctness</a:t>
            </a:r>
            <a:endParaRPr sz="1400" b="1" kern="1400" spc="0" dirty="0"/>
          </a:p>
        </p:txBody>
      </p:sp>
      <p:sp>
        <p:nvSpPr>
          <p:cNvPr id="3" name="object 3"/>
          <p:cNvSpPr txBox="1"/>
          <p:nvPr/>
        </p:nvSpPr>
        <p:spPr>
          <a:xfrm>
            <a:off x="323850" y="707740"/>
            <a:ext cx="3852000" cy="1979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-30" dirty="0">
                <a:latin typeface="Arial" panose="020B0604020202020204"/>
                <a:cs typeface="Arial" panose="020B0604020202020204"/>
              </a:rPr>
              <a:t>d  </a:t>
            </a:r>
            <a:r>
              <a:rPr sz="1100" spc="60" dirty="0">
                <a:latin typeface="Tahoma" panose="020B0604030504040204"/>
                <a:cs typeface="Tahoma" panose="020B0604030504040204"/>
              </a:rPr>
              <a:t>=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gcd(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a</a:t>
            </a:r>
            <a:r>
              <a:rPr sz="1100" i="1" spc="-30" dirty="0">
                <a:latin typeface="Verdana" panose="020B0604030504040204"/>
                <a:cs typeface="Verdana" panose="020B0604030504040204"/>
              </a:rPr>
              <a:t>, </a:t>
            </a:r>
            <a:r>
              <a:rPr sz="1100" i="1" spc="5" dirty="0">
                <a:latin typeface="Arial" panose="020B0604020202020204"/>
                <a:cs typeface="Arial" panose="020B0604020202020204"/>
              </a:rPr>
              <a:t>b</a:t>
            </a:r>
            <a:r>
              <a:rPr sz="1100" spc="5" dirty="0">
                <a:latin typeface="Tahoma" panose="020B0604030504040204"/>
                <a:cs typeface="Tahoma" panose="020B0604030504040204"/>
              </a:rPr>
              <a:t>)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is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by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the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original </a:t>
            </a:r>
            <a:r>
              <a:rPr sz="1100" dirty="0">
                <a:latin typeface="Tahoma" panose="020B0604030504040204"/>
                <a:cs typeface="Tahoma" panose="020B0604030504040204"/>
              </a:rPr>
              <a:t>Euclid’s</a:t>
            </a:r>
            <a:r>
              <a:rPr sz="1100" spc="-114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algorithm.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100" dirty="0">
                <a:latin typeface="Tahoma" panose="020B0604030504040204"/>
                <a:cs typeface="Tahoma" panose="020B0604030504040204"/>
              </a:rPr>
              <a:t>The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rest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is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by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induction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on </a:t>
            </a:r>
            <a:r>
              <a:rPr sz="1100" i="1" spc="-10" dirty="0">
                <a:latin typeface="Arial" panose="020B0604020202020204"/>
                <a:cs typeface="Arial" panose="020B0604020202020204"/>
              </a:rPr>
              <a:t>b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.  </a:t>
            </a:r>
            <a:r>
              <a:rPr sz="1100" dirty="0">
                <a:latin typeface="Tahoma" panose="020B0604030504040204"/>
                <a:cs typeface="Tahoma" panose="020B0604030504040204"/>
              </a:rPr>
              <a:t>The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case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for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b </a:t>
            </a:r>
            <a:r>
              <a:rPr sz="1100" spc="60" dirty="0">
                <a:latin typeface="Tahoma" panose="020B0604030504040204"/>
                <a:cs typeface="Tahoma" panose="020B0604030504040204"/>
              </a:rPr>
              <a:t>=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0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is </a:t>
            </a:r>
            <a:r>
              <a:rPr sz="1100" spc="10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5" dirty="0">
                <a:latin typeface="Tahoma" panose="020B0604030504040204"/>
                <a:cs typeface="Tahoma" panose="020B0604030504040204"/>
              </a:rPr>
              <a:t>trivial.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01000"/>
              </a:lnSpc>
            </a:pPr>
            <a:r>
              <a:rPr sz="1100" spc="-25" dirty="0">
                <a:latin typeface="Tahoma" panose="020B0604030504040204"/>
                <a:cs typeface="Tahoma" panose="020B0604030504040204"/>
              </a:rPr>
              <a:t>Assume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b </a:t>
            </a:r>
            <a:r>
              <a:rPr sz="1100" i="1" spc="-25" dirty="0">
                <a:latin typeface="Verdana" panose="020B0604030504040204"/>
                <a:cs typeface="Verdana" panose="020B0604030504040204"/>
              </a:rPr>
              <a:t>&gt;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0, then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the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algorithm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finds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gcd(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a</a:t>
            </a:r>
            <a:r>
              <a:rPr sz="1100" i="1" spc="-30" dirty="0">
                <a:latin typeface="Verdana" panose="020B0604030504040204"/>
                <a:cs typeface="Verdana" panose="020B0604030504040204"/>
              </a:rPr>
              <a:t>, </a:t>
            </a:r>
            <a:r>
              <a:rPr sz="1100" i="1" spc="5" dirty="0">
                <a:latin typeface="Arial" panose="020B0604020202020204"/>
                <a:cs typeface="Arial" panose="020B0604020202020204"/>
              </a:rPr>
              <a:t>b</a:t>
            </a:r>
            <a:r>
              <a:rPr sz="1100" spc="5" dirty="0">
                <a:latin typeface="Tahoma" panose="020B0604030504040204"/>
                <a:cs typeface="Tahoma" panose="020B0604030504040204"/>
              </a:rPr>
              <a:t>)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by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calling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gcd(</a:t>
            </a:r>
            <a:r>
              <a:rPr sz="1100" i="1" spc="-25" dirty="0">
                <a:latin typeface="Arial" panose="020B0604020202020204"/>
                <a:cs typeface="Arial" panose="020B0604020202020204"/>
              </a:rPr>
              <a:t>b</a:t>
            </a:r>
            <a:r>
              <a:rPr sz="1100" i="1" spc="-25" dirty="0">
                <a:latin typeface="Verdana" panose="020B0604030504040204"/>
                <a:cs typeface="Verdana" panose="020B0604030504040204"/>
              </a:rPr>
              <a:t>, </a:t>
            </a:r>
            <a:r>
              <a:rPr sz="1100" i="1" spc="-60" dirty="0">
                <a:latin typeface="Arial" panose="020B0604020202020204"/>
                <a:cs typeface="Arial" panose="020B0604020202020204"/>
              </a:rPr>
              <a:t>a</a:t>
            </a:r>
            <a:r>
              <a:rPr sz="1100" i="1" spc="13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mod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b</a:t>
            </a:r>
            <a:r>
              <a:rPr sz="1100" spc="-5" dirty="0">
                <a:latin typeface="Tahoma" panose="020B0604030504040204"/>
                <a:cs typeface="Tahoma" panose="020B0604030504040204"/>
              </a:rPr>
              <a:t>). 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Since </a:t>
            </a:r>
            <a:r>
              <a:rPr sz="1100" i="1" spc="-6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100" i="1" spc="13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mod </a:t>
            </a:r>
            <a:r>
              <a:rPr sz="1100" i="1" spc="-3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b </a:t>
            </a:r>
            <a:r>
              <a:rPr sz="1100" i="1" spc="-2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&lt; </a:t>
            </a:r>
            <a:r>
              <a:rPr sz="1100" i="1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, </a:t>
            </a:r>
            <a:r>
              <a:rPr sz="1100" spc="-70" dirty="0">
                <a:latin typeface="Tahoma" panose="020B0604030504040204"/>
                <a:cs typeface="Tahoma" panose="020B0604030504040204"/>
              </a:rPr>
              <a:t>we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can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apply the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induction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hypothesis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on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this </a:t>
            </a:r>
            <a:r>
              <a:rPr sz="1100" spc="-5" dirty="0">
                <a:latin typeface="Tahoma" panose="020B0604030504040204"/>
                <a:cs typeface="Tahoma" panose="020B0604030504040204"/>
              </a:rPr>
              <a:t>call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and 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conclude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83185" algn="ctr">
              <a:lnSpc>
                <a:spcPct val="100000"/>
              </a:lnSpc>
              <a:spcBef>
                <a:spcPts val="10"/>
              </a:spcBef>
            </a:pPr>
            <a:r>
              <a:rPr sz="1100" spc="-2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gcd(</a:t>
            </a:r>
            <a:r>
              <a:rPr sz="1100" i="1" spc="-2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100" i="1" spc="-25" dirty="0">
                <a:solidFill>
                  <a:srgbClr val="0000FF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100" i="1" spc="-170" dirty="0">
                <a:solidFill>
                  <a:srgbClr val="0000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-6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100" i="1" spc="12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spc="-2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mod</a:t>
            </a:r>
            <a:r>
              <a:rPr sz="1100" spc="-3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i="1" spc="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100" spc="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)</a:t>
            </a:r>
            <a:r>
              <a:rPr sz="1100" spc="-3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6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=</a:t>
            </a:r>
            <a:r>
              <a:rPr sz="1100" spc="-3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i="1" spc="-4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bx</a:t>
            </a:r>
            <a:r>
              <a:rPr sz="1100" i="1" spc="-17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spc="75" baseline="42000" dirty="0">
                <a:solidFill>
                  <a:srgbClr val="0000FF"/>
                </a:solidFill>
                <a:latin typeface="Arial Unicode MS"/>
                <a:cs typeface="Arial Unicode MS"/>
              </a:rPr>
              <a:t>t</a:t>
            </a:r>
            <a:r>
              <a:rPr sz="1100" spc="127" baseline="42000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1100" spc="6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+</a:t>
            </a:r>
            <a:r>
              <a:rPr sz="1100" spc="-8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2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1100" i="1" spc="-2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100" i="1" spc="9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spc="-2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mod</a:t>
            </a:r>
            <a:r>
              <a:rPr sz="1100" spc="-3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i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100" spc="-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)</a:t>
            </a:r>
            <a:r>
              <a:rPr sz="1100" i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100" i="1" spc="-16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spc="15" baseline="42000" dirty="0">
                <a:solidFill>
                  <a:srgbClr val="0000FF"/>
                </a:solidFill>
                <a:latin typeface="Arial Unicode MS"/>
                <a:cs typeface="Arial Unicode MS"/>
              </a:rPr>
              <a:t>t</a:t>
            </a:r>
            <a:r>
              <a:rPr sz="1100" i="1" spc="10" dirty="0" smtClean="0">
                <a:latin typeface="Verdana" panose="020B0604030504040204"/>
                <a:cs typeface="Verdana" panose="020B0604030504040204"/>
              </a:rPr>
              <a:t>.</a:t>
            </a:r>
            <a:endParaRPr lang="en-US" sz="1100" i="1" spc="10" dirty="0" smtClean="0">
              <a:latin typeface="Verdana" panose="020B0604030504040204"/>
              <a:cs typeface="Verdana" panose="020B0604030504040204"/>
            </a:endParaRPr>
          </a:p>
          <a:p>
            <a:pPr marL="83185" algn="ctr">
              <a:lnSpc>
                <a:spcPct val="100000"/>
              </a:lnSpc>
              <a:spcBef>
                <a:spcPts val="10"/>
              </a:spcBef>
            </a:pPr>
            <a:endParaRPr sz="11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100" dirty="0">
                <a:latin typeface="Tahoma" panose="020B0604030504040204"/>
                <a:cs typeface="Tahoma" panose="020B0604030504040204"/>
              </a:rPr>
              <a:t>Writing </a:t>
            </a:r>
            <a:r>
              <a:rPr sz="1100" spc="-2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1100" i="1" spc="-2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a  </a:t>
            </a:r>
            <a:r>
              <a:rPr sz="1100" spc="-2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mod </a:t>
            </a:r>
            <a:r>
              <a:rPr sz="1100" i="1" spc="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100" spc="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) </a:t>
            </a:r>
            <a:r>
              <a:rPr sz="1100" spc="-4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as </a:t>
            </a:r>
            <a:r>
              <a:rPr sz="1100" spc="-2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1100" i="1" spc="-2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100" spc="190" dirty="0">
                <a:solidFill>
                  <a:srgbClr val="FF0000"/>
                </a:solidFill>
                <a:latin typeface="Arial Unicode MS"/>
                <a:cs typeface="Arial Unicode MS"/>
              </a:rPr>
              <a:t>− </a:t>
            </a:r>
            <a:r>
              <a:rPr sz="1100" spc="-6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l</a:t>
            </a:r>
            <a:r>
              <a:rPr sz="1100" i="1" spc="-6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100" i="1" spc="-60" dirty="0" smtClean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1100" i="1" spc="-6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100" spc="-6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lang="en-US" sz="1100" spc="-6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  </a:t>
            </a:r>
            <a:r>
              <a:rPr sz="1100" i="1" spc="-5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100" spc="-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)</a:t>
            </a:r>
            <a:r>
              <a:rPr sz="1100" spc="-5" dirty="0">
                <a:latin typeface="Tahoma" panose="020B0604030504040204"/>
                <a:cs typeface="Tahoma" panose="020B0604030504040204"/>
              </a:rPr>
              <a:t>, </a:t>
            </a:r>
            <a:r>
              <a:rPr sz="1100" spc="-70" dirty="0">
                <a:latin typeface="Tahoma" panose="020B0604030504040204"/>
                <a:cs typeface="Tahoma" panose="020B0604030504040204"/>
              </a:rPr>
              <a:t>we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find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76835" algn="ctr">
              <a:lnSpc>
                <a:spcPct val="100000"/>
              </a:lnSpc>
              <a:spcBef>
                <a:spcPts val="805"/>
              </a:spcBef>
            </a:pPr>
            <a:r>
              <a:rPr sz="1100" i="1" spc="-30" dirty="0">
                <a:latin typeface="Arial" panose="020B0604020202020204"/>
                <a:cs typeface="Arial" panose="020B0604020202020204"/>
              </a:rPr>
              <a:t>d</a:t>
            </a:r>
            <a:r>
              <a:rPr sz="1100" i="1" spc="85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60" dirty="0">
                <a:latin typeface="Tahoma" panose="020B0604030504040204"/>
                <a:cs typeface="Tahoma" panose="020B0604030504040204"/>
              </a:rPr>
              <a:t>=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gcd(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a</a:t>
            </a:r>
            <a:r>
              <a:rPr sz="1100" i="1" spc="-30" dirty="0">
                <a:latin typeface="Verdana" panose="020B0604030504040204"/>
                <a:cs typeface="Verdana" panose="020B0604030504040204"/>
              </a:rPr>
              <a:t>,</a:t>
            </a:r>
            <a:r>
              <a:rPr sz="1100" i="1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5" dirty="0">
                <a:latin typeface="Arial" panose="020B0604020202020204"/>
                <a:cs typeface="Arial" panose="020B0604020202020204"/>
              </a:rPr>
              <a:t>b</a:t>
            </a:r>
            <a:r>
              <a:rPr sz="1100" spc="5" dirty="0">
                <a:latin typeface="Tahoma" panose="020B0604030504040204"/>
                <a:cs typeface="Tahoma" panose="020B0604030504040204"/>
              </a:rPr>
              <a:t>)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60" dirty="0">
                <a:latin typeface="Tahoma" panose="020B0604030504040204"/>
                <a:cs typeface="Tahoma" panose="020B0604030504040204"/>
              </a:rPr>
              <a:t>=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gcd(</a:t>
            </a:r>
            <a:r>
              <a:rPr sz="1100" i="1" spc="-25" dirty="0">
                <a:latin typeface="Arial" panose="020B0604020202020204"/>
                <a:cs typeface="Arial" panose="020B0604020202020204"/>
              </a:rPr>
              <a:t>b</a:t>
            </a:r>
            <a:r>
              <a:rPr sz="1100" i="1" spc="-25" dirty="0">
                <a:latin typeface="Verdana" panose="020B0604030504040204"/>
                <a:cs typeface="Verdana" panose="020B0604030504040204"/>
              </a:rPr>
              <a:t>,</a:t>
            </a:r>
            <a:r>
              <a:rPr sz="1100" i="1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-60" dirty="0">
                <a:latin typeface="Arial" panose="020B0604020202020204"/>
                <a:cs typeface="Arial" panose="020B0604020202020204"/>
              </a:rPr>
              <a:t>a </a:t>
            </a:r>
            <a:r>
              <a:rPr sz="1100" i="1" spc="125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mod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 </a:t>
            </a:r>
            <a:r>
              <a:rPr sz="1100" i="1" spc="5" dirty="0">
                <a:latin typeface="Arial" panose="020B0604020202020204"/>
                <a:cs typeface="Arial" panose="020B0604020202020204"/>
              </a:rPr>
              <a:t>b</a:t>
            </a:r>
            <a:r>
              <a:rPr sz="1100" spc="5" dirty="0">
                <a:latin typeface="Tahoma" panose="020B0604030504040204"/>
                <a:cs typeface="Tahoma" panose="020B0604030504040204"/>
              </a:rPr>
              <a:t>)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60" dirty="0">
                <a:latin typeface="Tahoma" panose="020B0604030504040204"/>
                <a:cs typeface="Tahoma" panose="020B0604030504040204"/>
              </a:rPr>
              <a:t>=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 </a:t>
            </a:r>
            <a:r>
              <a:rPr sz="1100" i="1" spc="-45" dirty="0">
                <a:latin typeface="Arial" panose="020B0604020202020204"/>
                <a:cs typeface="Arial" panose="020B0604020202020204"/>
              </a:rPr>
              <a:t>bx</a:t>
            </a:r>
            <a:r>
              <a:rPr sz="1100" i="1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75" baseline="42000" dirty="0">
                <a:latin typeface="Arial Unicode MS"/>
                <a:cs typeface="Arial Unicode MS"/>
              </a:rPr>
              <a:t>t</a:t>
            </a:r>
            <a:r>
              <a:rPr sz="1100" spc="127" baseline="42000" dirty="0">
                <a:latin typeface="Arial Unicode MS"/>
                <a:cs typeface="Arial Unicode MS"/>
              </a:rPr>
              <a:t> </a:t>
            </a:r>
            <a:r>
              <a:rPr sz="1100" spc="60" dirty="0">
                <a:latin typeface="Tahoma" panose="020B0604030504040204"/>
                <a:cs typeface="Tahoma" panose="020B0604030504040204"/>
              </a:rPr>
              <a:t>+</a:t>
            </a:r>
            <a:r>
              <a:rPr sz="1100" spc="-8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(</a:t>
            </a:r>
            <a:r>
              <a:rPr sz="1100" i="1" spc="-25" dirty="0">
                <a:latin typeface="Arial" panose="020B0604020202020204"/>
                <a:cs typeface="Arial" panose="020B0604020202020204"/>
              </a:rPr>
              <a:t>a </a:t>
            </a:r>
            <a:r>
              <a:rPr sz="1100" i="1" spc="9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mod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b</a:t>
            </a:r>
            <a:r>
              <a:rPr sz="1100" spc="-5" dirty="0">
                <a:latin typeface="Tahoma" panose="020B0604030504040204"/>
                <a:cs typeface="Tahoma" panose="020B0604030504040204"/>
              </a:rPr>
              <a:t>)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y</a:t>
            </a:r>
            <a:r>
              <a:rPr sz="1100" i="1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75" baseline="42000" dirty="0">
                <a:latin typeface="Arial Unicode MS"/>
                <a:cs typeface="Arial Unicode MS"/>
              </a:rPr>
              <a:t>t</a:t>
            </a:r>
            <a:endParaRPr sz="1100" baseline="42000" dirty="0">
              <a:latin typeface="Arial Unicode MS"/>
              <a:cs typeface="Arial Unicode MS"/>
            </a:endParaRPr>
          </a:p>
          <a:p>
            <a:pPr marL="33655" algn="ctr">
              <a:lnSpc>
                <a:spcPct val="100000"/>
              </a:lnSpc>
              <a:spcBef>
                <a:spcPts val="310"/>
              </a:spcBef>
            </a:pPr>
            <a:r>
              <a:rPr sz="1100" spc="60" dirty="0">
                <a:latin typeface="Tahoma" panose="020B0604030504040204"/>
                <a:cs typeface="Tahoma" panose="020B0604030504040204"/>
              </a:rPr>
              <a:t>=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 </a:t>
            </a:r>
            <a:r>
              <a:rPr sz="1100" i="1" spc="-45" dirty="0">
                <a:latin typeface="Arial" panose="020B0604020202020204"/>
                <a:cs typeface="Arial" panose="020B0604020202020204"/>
              </a:rPr>
              <a:t>bx</a:t>
            </a:r>
            <a:r>
              <a:rPr sz="1100" i="1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75" baseline="42000" dirty="0">
                <a:latin typeface="Arial Unicode MS"/>
                <a:cs typeface="Arial Unicode MS"/>
              </a:rPr>
              <a:t>t</a:t>
            </a:r>
            <a:r>
              <a:rPr sz="1100" spc="127" baseline="42000" dirty="0">
                <a:latin typeface="Arial Unicode MS"/>
                <a:cs typeface="Arial Unicode MS"/>
              </a:rPr>
              <a:t> </a:t>
            </a:r>
            <a:r>
              <a:rPr sz="1100" spc="60" dirty="0">
                <a:latin typeface="Tahoma" panose="020B0604030504040204"/>
                <a:cs typeface="Tahoma" panose="020B0604030504040204"/>
              </a:rPr>
              <a:t>+</a:t>
            </a:r>
            <a:r>
              <a:rPr sz="1100" spc="-8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(</a:t>
            </a:r>
            <a:r>
              <a:rPr sz="1100" i="1" spc="-25" dirty="0">
                <a:latin typeface="Arial" panose="020B0604020202020204"/>
                <a:cs typeface="Arial" panose="020B0604020202020204"/>
              </a:rPr>
              <a:t>a</a:t>
            </a:r>
            <a:r>
              <a:rPr sz="1100" i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190" dirty="0">
                <a:latin typeface="Arial Unicode MS"/>
                <a:cs typeface="Arial Unicode MS"/>
              </a:rPr>
              <a:t>−</a:t>
            </a:r>
            <a:r>
              <a:rPr sz="1100" spc="-55" dirty="0">
                <a:latin typeface="Arial Unicode MS"/>
                <a:cs typeface="Arial Unicode MS"/>
              </a:rPr>
              <a:t> </a:t>
            </a:r>
            <a:r>
              <a:rPr sz="1100" spc="-60" dirty="0">
                <a:latin typeface="Arial Unicode MS"/>
                <a:cs typeface="Arial Unicode MS"/>
              </a:rPr>
              <a:t>l</a:t>
            </a:r>
            <a:r>
              <a:rPr sz="1100" i="1" spc="-60" dirty="0">
                <a:latin typeface="Arial" panose="020B0604020202020204"/>
                <a:cs typeface="Arial" panose="020B0604020202020204"/>
              </a:rPr>
              <a:t>a</a:t>
            </a:r>
            <a:r>
              <a:rPr sz="1100" i="1" spc="-60" dirty="0">
                <a:latin typeface="Verdana" panose="020B0604030504040204"/>
                <a:cs typeface="Verdana" panose="020B0604030504040204"/>
              </a:rPr>
              <a:t>/</a:t>
            </a:r>
            <a:r>
              <a:rPr sz="1100" i="1" spc="-60" dirty="0">
                <a:latin typeface="Arial" panose="020B0604020202020204"/>
                <a:cs typeface="Arial" panose="020B0604020202020204"/>
              </a:rPr>
              <a:t>b</a:t>
            </a:r>
            <a:r>
              <a:rPr sz="1100" spc="-60" dirty="0">
                <a:latin typeface="Arial Unicode MS"/>
                <a:cs typeface="Arial Unicode MS"/>
              </a:rPr>
              <a:t>」</a:t>
            </a:r>
            <a:r>
              <a:rPr sz="1100" spc="-105" dirty="0">
                <a:latin typeface="Arial Unicode MS"/>
                <a:cs typeface="Arial Unicode MS"/>
              </a:rPr>
              <a:t>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b</a:t>
            </a:r>
            <a:r>
              <a:rPr sz="1100" spc="-5" dirty="0">
                <a:latin typeface="Tahoma" panose="020B0604030504040204"/>
                <a:cs typeface="Tahoma" panose="020B0604030504040204"/>
              </a:rPr>
              <a:t>)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y</a:t>
            </a:r>
            <a:r>
              <a:rPr sz="1100" i="1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75" baseline="42000" dirty="0">
                <a:latin typeface="Arial Unicode MS"/>
                <a:cs typeface="Arial Unicode MS"/>
              </a:rPr>
              <a:t>t</a:t>
            </a:r>
            <a:r>
              <a:rPr sz="1100" spc="202" baseline="42000" dirty="0">
                <a:latin typeface="Arial Unicode MS"/>
                <a:cs typeface="Arial Unicode MS"/>
              </a:rPr>
              <a:t> </a:t>
            </a:r>
            <a:r>
              <a:rPr sz="1100" spc="60" dirty="0">
                <a:latin typeface="Tahoma" panose="020B0604030504040204"/>
                <a:cs typeface="Tahoma" panose="020B0604030504040204"/>
              </a:rPr>
              <a:t>=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 </a:t>
            </a:r>
            <a:r>
              <a:rPr sz="1100" i="1" spc="-6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ay</a:t>
            </a:r>
            <a:r>
              <a:rPr sz="1100" i="1" spc="-16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spc="75" baseline="42000" dirty="0">
                <a:solidFill>
                  <a:srgbClr val="0000FF"/>
                </a:solidFill>
                <a:latin typeface="Arial Unicode MS"/>
                <a:cs typeface="Arial Unicode MS"/>
              </a:rPr>
              <a:t>t</a:t>
            </a:r>
            <a:r>
              <a:rPr sz="1100" spc="127" baseline="42000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1100" spc="6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+</a:t>
            </a:r>
            <a:r>
              <a:rPr sz="1100" spc="-8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i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100" spc="-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1100" i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100" i="1" spc="-17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spc="75" baseline="42000" dirty="0">
                <a:solidFill>
                  <a:srgbClr val="0000FF"/>
                </a:solidFill>
                <a:latin typeface="Arial Unicode MS"/>
                <a:cs typeface="Arial Unicode MS"/>
              </a:rPr>
              <a:t>t</a:t>
            </a:r>
            <a:r>
              <a:rPr sz="1100" spc="127" baseline="42000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1100" spc="190" dirty="0">
                <a:solidFill>
                  <a:srgbClr val="0000FF"/>
                </a:solidFill>
                <a:latin typeface="Arial Unicode MS"/>
                <a:cs typeface="Arial Unicode MS"/>
              </a:rPr>
              <a:t>−</a:t>
            </a:r>
            <a:r>
              <a:rPr sz="1100" spc="-55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1100" spc="-60" dirty="0">
                <a:solidFill>
                  <a:srgbClr val="0000FF"/>
                </a:solidFill>
                <a:latin typeface="Arial Unicode MS"/>
                <a:cs typeface="Arial Unicode MS"/>
              </a:rPr>
              <a:t>l</a:t>
            </a:r>
            <a:r>
              <a:rPr sz="1100" i="1" spc="-6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100" i="1" spc="-60" dirty="0">
                <a:solidFill>
                  <a:srgbClr val="0000FF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1100" i="1" spc="-6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100" spc="-60" dirty="0">
                <a:solidFill>
                  <a:srgbClr val="0000FF"/>
                </a:solidFill>
                <a:latin typeface="Arial Unicode MS"/>
                <a:cs typeface="Arial Unicode MS"/>
              </a:rPr>
              <a:t>」</a:t>
            </a:r>
            <a:r>
              <a:rPr sz="1100" spc="-105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1100" i="1" spc="-3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100" i="1" spc="-16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spc="15" baseline="42000" dirty="0">
                <a:solidFill>
                  <a:srgbClr val="0000FF"/>
                </a:solidFill>
                <a:latin typeface="Arial Unicode MS"/>
                <a:cs typeface="Arial Unicode MS"/>
              </a:rPr>
              <a:t>t</a:t>
            </a:r>
            <a:r>
              <a:rPr sz="1100" spc="1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)</a:t>
            </a:r>
            <a:r>
              <a:rPr sz="1100" i="1" spc="10" dirty="0">
                <a:latin typeface="Verdana" panose="020B0604030504040204"/>
                <a:cs typeface="Verdana" panose="020B0604030504040204"/>
              </a:rPr>
              <a:t>.</a:t>
            </a:r>
            <a:endParaRPr sz="1100" dirty="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7675" y="2035175"/>
            <a:ext cx="324750" cy="1535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226" y="2497545"/>
            <a:ext cx="347850" cy="1644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192" y="2512317"/>
            <a:ext cx="348450" cy="165228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06375"/>
            <a:ext cx="4114800" cy="304799"/>
          </a:xfrm>
        </p:spPr>
        <p:txBody>
          <a:bodyPr/>
          <a:lstStyle/>
          <a:p>
            <a:r>
              <a:rPr lang="en-US" altLang="zh-CN" sz="1400" b="1" kern="1400" dirty="0"/>
              <a:t>An extension of Euclid’s </a:t>
            </a:r>
            <a:r>
              <a:rPr lang="en-US" altLang="zh-CN" sz="1400" b="1" kern="1400" dirty="0" smtClean="0"/>
              <a:t>algorithm: Example</a:t>
            </a:r>
            <a:endParaRPr lang="zh-CN" altLang="en-US" sz="1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850" y="511175"/>
            <a:ext cx="3810000" cy="2743200"/>
          </a:xfrm>
        </p:spPr>
        <p:txBody>
          <a:bodyPr/>
          <a:lstStyle/>
          <a:p>
            <a:r>
              <a:rPr lang="en-US" altLang="zh-CN" sz="1100" dirty="0" smtClean="0"/>
              <a:t>To compute </a:t>
            </a:r>
            <a:r>
              <a:rPr lang="en-US" altLang="zh-CN" sz="1100" dirty="0" err="1" smtClean="0"/>
              <a:t>gcd</a:t>
            </a:r>
            <a:r>
              <a:rPr lang="en-US" altLang="zh-CN" sz="1100" dirty="0" smtClean="0"/>
              <a:t>(25, 11), </a:t>
            </a:r>
            <a:r>
              <a:rPr lang="en-US" altLang="zh-CN" sz="1100" dirty="0" err="1" smtClean="0"/>
              <a:t>Euclid’d</a:t>
            </a:r>
            <a:r>
              <a:rPr lang="en-US" altLang="zh-CN" sz="1100" dirty="0" smtClean="0"/>
              <a:t> algorithm would proceed as follows:</a:t>
            </a:r>
            <a:endParaRPr lang="en-US" altLang="zh-CN" sz="1100" dirty="0"/>
          </a:p>
          <a:p>
            <a:r>
              <a:rPr lang="en-US" altLang="zh-CN" sz="1100" dirty="0" smtClean="0">
                <a:solidFill>
                  <a:srgbClr val="C00000"/>
                </a:solidFill>
              </a:rPr>
              <a:t>   25</a:t>
            </a:r>
            <a:r>
              <a:rPr lang="en-US" altLang="zh-CN" sz="1100" dirty="0" smtClean="0"/>
              <a:t> = 2∙</a:t>
            </a:r>
            <a:r>
              <a:rPr lang="en-US" altLang="zh-CN" sz="1100" dirty="0" smtClean="0">
                <a:solidFill>
                  <a:srgbClr val="C00000"/>
                </a:solidFill>
              </a:rPr>
              <a:t>11</a:t>
            </a:r>
            <a:r>
              <a:rPr lang="en-US" altLang="zh-CN" sz="1100" dirty="0" smtClean="0"/>
              <a:t> +3</a:t>
            </a:r>
            <a:endParaRPr lang="en-US" altLang="zh-CN" sz="1100" dirty="0" smtClean="0"/>
          </a:p>
          <a:p>
            <a:r>
              <a:rPr lang="en-US" altLang="zh-CN" sz="1100" dirty="0" smtClean="0">
                <a:solidFill>
                  <a:srgbClr val="C00000"/>
                </a:solidFill>
              </a:rPr>
              <a:t>   11</a:t>
            </a:r>
            <a:r>
              <a:rPr lang="en-US" altLang="zh-CN" sz="1100" dirty="0" smtClean="0"/>
              <a:t> = 3∙</a:t>
            </a:r>
            <a:r>
              <a:rPr lang="en-US" altLang="zh-CN" sz="1100" dirty="0" smtClean="0">
                <a:solidFill>
                  <a:srgbClr val="C00000"/>
                </a:solidFill>
              </a:rPr>
              <a:t>3</a:t>
            </a:r>
            <a:r>
              <a:rPr lang="en-US" altLang="zh-CN" sz="1100" dirty="0" smtClean="0"/>
              <a:t> + 2</a:t>
            </a:r>
            <a:endParaRPr lang="en-US" altLang="zh-CN" sz="1100" dirty="0" smtClean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</a:t>
            </a:r>
            <a:r>
              <a:rPr lang="en-US" altLang="zh-CN" sz="1100" dirty="0" smtClean="0">
                <a:solidFill>
                  <a:srgbClr val="C00000"/>
                </a:solidFill>
              </a:rPr>
              <a:t>3</a:t>
            </a:r>
            <a:r>
              <a:rPr lang="en-US" altLang="zh-CN" sz="1100" dirty="0" smtClean="0"/>
              <a:t> = 1∙</a:t>
            </a:r>
            <a:r>
              <a:rPr lang="en-US" altLang="zh-CN" sz="1100" dirty="0" smtClean="0">
                <a:solidFill>
                  <a:srgbClr val="C00000"/>
                </a:solidFill>
              </a:rPr>
              <a:t>2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+ </a:t>
            </a:r>
            <a:r>
              <a:rPr lang="en-US" altLang="zh-CN" sz="1100" dirty="0" smtClean="0"/>
              <a:t>1</a:t>
            </a:r>
            <a:endParaRPr lang="en-US" altLang="zh-CN" sz="1100" dirty="0" smtClean="0"/>
          </a:p>
          <a:p>
            <a:r>
              <a:rPr lang="en-US" altLang="zh-CN" sz="1100" dirty="0" smtClean="0"/>
              <a:t>    </a:t>
            </a:r>
            <a:r>
              <a:rPr lang="en-US" altLang="zh-CN" sz="1100" dirty="0" smtClean="0">
                <a:solidFill>
                  <a:srgbClr val="C00000"/>
                </a:solidFill>
              </a:rPr>
              <a:t>2</a:t>
            </a:r>
            <a:r>
              <a:rPr lang="en-US" altLang="zh-CN" sz="1100" dirty="0" smtClean="0"/>
              <a:t>  = 2∙</a:t>
            </a:r>
            <a:r>
              <a:rPr lang="en-US" altLang="zh-CN" sz="1100" dirty="0" smtClean="0">
                <a:solidFill>
                  <a:srgbClr val="C00000"/>
                </a:solidFill>
              </a:rPr>
              <a:t>1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+ </a:t>
            </a:r>
            <a:r>
              <a:rPr lang="en-US" altLang="zh-CN" sz="1100" dirty="0" smtClean="0"/>
              <a:t>0</a:t>
            </a:r>
            <a:endParaRPr lang="en-US" altLang="zh-CN" sz="1100" dirty="0" smtClean="0"/>
          </a:p>
          <a:p>
            <a:endParaRPr lang="en-US" altLang="zh-CN" sz="1100" dirty="0"/>
          </a:p>
          <a:p>
            <a:r>
              <a:rPr lang="en-US" altLang="zh-CN" sz="1100" dirty="0" smtClean="0"/>
              <a:t>Thus,</a:t>
            </a:r>
            <a:endParaRPr lang="en-US" altLang="zh-CN" sz="1100" dirty="0" smtClean="0"/>
          </a:p>
          <a:p>
            <a:r>
              <a:rPr lang="en-US" altLang="zh-CN" sz="1100" dirty="0" smtClean="0"/>
              <a:t> 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gcd</a:t>
            </a:r>
            <a:r>
              <a:rPr lang="en-US" altLang="zh-CN" sz="1100" dirty="0" smtClean="0">
                <a:solidFill>
                  <a:srgbClr val="FF0000"/>
                </a:solidFill>
              </a:rPr>
              <a:t>(25,11) </a:t>
            </a:r>
            <a:r>
              <a:rPr lang="en-US" altLang="zh-CN" sz="1100" dirty="0" smtClean="0"/>
              <a:t>= </a:t>
            </a:r>
            <a:r>
              <a:rPr lang="en-US" altLang="zh-CN" sz="1100" dirty="0" err="1" smtClean="0"/>
              <a:t>gcd</a:t>
            </a:r>
            <a:r>
              <a:rPr lang="en-US" altLang="zh-CN" sz="1100" dirty="0" smtClean="0"/>
              <a:t>(11,3)=</a:t>
            </a:r>
            <a:r>
              <a:rPr lang="en-US" altLang="zh-CN" sz="1100" dirty="0" err="1" smtClean="0"/>
              <a:t>gcd</a:t>
            </a:r>
            <a:r>
              <a:rPr lang="en-US" altLang="zh-CN" sz="1100" dirty="0" smtClean="0"/>
              <a:t>(3,2)=</a:t>
            </a:r>
            <a:r>
              <a:rPr lang="en-US" altLang="zh-CN" sz="1100" dirty="0" err="1" smtClean="0"/>
              <a:t>gcd</a:t>
            </a:r>
            <a:r>
              <a:rPr lang="en-US" altLang="zh-CN" sz="1100" dirty="0" smtClean="0"/>
              <a:t>(2,1)=</a:t>
            </a:r>
            <a:r>
              <a:rPr lang="en-US" altLang="zh-CN" sz="1100" dirty="0" err="1" smtClean="0"/>
              <a:t>gcd</a:t>
            </a:r>
            <a:r>
              <a:rPr lang="en-US" altLang="zh-CN" sz="1100" dirty="0" smtClean="0"/>
              <a:t>(1,0) = </a:t>
            </a:r>
            <a:r>
              <a:rPr lang="en-US" altLang="zh-CN" sz="1100" dirty="0" smtClean="0">
                <a:solidFill>
                  <a:srgbClr val="FF0000"/>
                </a:solidFill>
              </a:rPr>
              <a:t>1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endParaRPr lang="en-US" altLang="zh-CN" sz="1100" dirty="0"/>
          </a:p>
          <a:p>
            <a:r>
              <a:rPr lang="en-US" altLang="zh-CN" sz="1100" dirty="0" smtClean="0"/>
              <a:t>To find </a:t>
            </a:r>
            <a:r>
              <a:rPr lang="en-US" altLang="zh-CN" sz="1100" i="1" dirty="0" smtClean="0"/>
              <a:t>x</a:t>
            </a:r>
            <a:r>
              <a:rPr lang="en-US" altLang="zh-CN" sz="1100" dirty="0" smtClean="0"/>
              <a:t>, </a:t>
            </a:r>
            <a:r>
              <a:rPr lang="en-US" altLang="zh-CN" sz="1100" i="1" dirty="0" smtClean="0"/>
              <a:t>y</a:t>
            </a:r>
            <a:r>
              <a:rPr lang="en-US" altLang="zh-CN" sz="1100" dirty="0" smtClean="0"/>
              <a:t>, such that 25</a:t>
            </a:r>
            <a:r>
              <a:rPr lang="en-US" altLang="zh-CN" sz="1100" i="1" dirty="0" smtClean="0"/>
              <a:t>x</a:t>
            </a:r>
            <a:r>
              <a:rPr lang="en-US" altLang="zh-CN" sz="1100" dirty="0" smtClean="0"/>
              <a:t> + 11</a:t>
            </a:r>
            <a:r>
              <a:rPr lang="en-US" altLang="zh-CN" sz="1100" i="1" dirty="0" smtClean="0"/>
              <a:t>y</a:t>
            </a:r>
            <a:r>
              <a:rPr lang="en-US" altLang="zh-CN" sz="1100" dirty="0" smtClean="0"/>
              <a:t> =</a:t>
            </a:r>
            <a:r>
              <a:rPr lang="en-US" altLang="zh-CN" sz="1100" dirty="0" smtClean="0">
                <a:solidFill>
                  <a:srgbClr val="FF0000"/>
                </a:solidFill>
              </a:rPr>
              <a:t>1</a:t>
            </a:r>
            <a:r>
              <a:rPr lang="en-US" altLang="zh-CN" sz="1100" dirty="0" smtClean="0"/>
              <a:t>, start by expressing 1 in terms of the last pair (1,0), then backwards and express it in terms of (2,1), (3,2), 11,3), and finally (25,11).</a:t>
            </a:r>
            <a:endParaRPr lang="en-US" altLang="zh-CN" sz="1100" dirty="0" smtClean="0"/>
          </a:p>
          <a:p>
            <a:endParaRPr lang="en-US" altLang="zh-CN" sz="1100" dirty="0"/>
          </a:p>
          <a:p>
            <a:r>
              <a:rPr lang="en-US" altLang="zh-CN" sz="1100" dirty="0" smtClean="0"/>
              <a:t>We then have 15∙25 - 34∙11 = </a:t>
            </a:r>
            <a:r>
              <a:rPr lang="en-US" altLang="zh-CN" sz="1100" dirty="0" smtClean="0">
                <a:solidFill>
                  <a:srgbClr val="FF0000"/>
                </a:solidFill>
              </a:rPr>
              <a:t>1</a:t>
            </a:r>
            <a:r>
              <a:rPr lang="en-US" altLang="zh-CN" sz="1100" dirty="0" smtClean="0"/>
              <a:t>, so </a:t>
            </a:r>
            <a:r>
              <a:rPr lang="en-US" altLang="zh-CN" sz="1100" i="1" dirty="0" smtClean="0"/>
              <a:t>x </a:t>
            </a:r>
            <a:r>
              <a:rPr lang="en-US" altLang="zh-CN" sz="1100" dirty="0" smtClean="0"/>
              <a:t>= 15 and </a:t>
            </a:r>
            <a:r>
              <a:rPr lang="en-US" altLang="zh-CN" sz="1100" i="1" dirty="0" smtClean="0"/>
              <a:t>y </a:t>
            </a:r>
            <a:r>
              <a:rPr lang="en-US" altLang="zh-CN" sz="1100" dirty="0" smtClean="0"/>
              <a:t>= -34.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>
              <a:solidFill>
                <a:srgbClr val="FF0000"/>
              </a:solidFill>
            </a:endParaRPr>
          </a:p>
          <a:p>
            <a:endParaRPr lang="en-US" altLang="zh-CN" sz="1100" dirty="0"/>
          </a:p>
          <a:p>
            <a:endParaRPr lang="en-US" altLang="zh-CN" sz="1100" dirty="0" smtClean="0"/>
          </a:p>
          <a:p>
            <a:endParaRPr lang="zh-CN" altLang="en-US" sz="11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587375"/>
            <a:ext cx="378655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Modular inverse</a:t>
            </a:r>
            <a:endParaRPr sz="1400" b="1" kern="1400" spc="0" dirty="0"/>
          </a:p>
        </p:txBody>
      </p:sp>
      <p:sp>
        <p:nvSpPr>
          <p:cNvPr id="4" name="object 4"/>
          <p:cNvSpPr txBox="1"/>
          <p:nvPr/>
        </p:nvSpPr>
        <p:spPr>
          <a:xfrm>
            <a:off x="171450" y="968375"/>
            <a:ext cx="4191000" cy="1697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5105">
              <a:lnSpc>
                <a:spcPct val="100000"/>
              </a:lnSpc>
            </a:pPr>
            <a:r>
              <a:rPr sz="1100" i="1" spc="-5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We  </a:t>
            </a:r>
            <a:r>
              <a:rPr sz="1100" i="1" spc="-7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say  </a:t>
            </a:r>
            <a:r>
              <a:rPr sz="1100" i="1" spc="-3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x  </a:t>
            </a:r>
            <a:r>
              <a:rPr sz="1100" i="1" spc="-4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100" i="1" spc="-1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100" i="1" u="sng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multiplicative </a:t>
            </a:r>
            <a:r>
              <a:rPr sz="1100" i="1" u="sng" spc="-4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inverse </a:t>
            </a:r>
            <a:r>
              <a:rPr sz="1100" i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100" i="1" spc="-6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a  </a:t>
            </a:r>
            <a:r>
              <a:rPr sz="1100" i="1" spc="-2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modulo </a:t>
            </a:r>
            <a:r>
              <a:rPr sz="11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N  </a:t>
            </a:r>
            <a:r>
              <a:rPr sz="1100" i="1" spc="2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if </a:t>
            </a:r>
            <a:r>
              <a:rPr sz="1100" i="1" spc="-4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ax  </a:t>
            </a:r>
            <a:r>
              <a:rPr sz="1100" spc="190" dirty="0">
                <a:solidFill>
                  <a:srgbClr val="0000FF"/>
                </a:solidFill>
                <a:latin typeface="Arial Unicode MS"/>
                <a:cs typeface="Arial Unicode MS"/>
              </a:rPr>
              <a:t>≡ </a:t>
            </a:r>
            <a:r>
              <a:rPr sz="1100" spc="-3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1  </a:t>
            </a:r>
            <a:r>
              <a:rPr sz="1100" spc="-2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mod</a:t>
            </a:r>
            <a:r>
              <a:rPr sz="1100" spc="-6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i="1" spc="3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N.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195"/>
              </a:lnSpc>
            </a:pPr>
            <a:r>
              <a:rPr sz="1100" spc="-40" dirty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Lemma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 marR="5080">
              <a:spcBef>
                <a:spcPts val="365"/>
              </a:spcBef>
            </a:pPr>
            <a:r>
              <a:rPr sz="1100" i="1" spc="-25" dirty="0" smtClean="0">
                <a:latin typeface="Arial" panose="020B0604020202020204"/>
                <a:cs typeface="Arial" panose="020B0604020202020204"/>
              </a:rPr>
              <a:t>There </a:t>
            </a:r>
            <a:r>
              <a:rPr sz="1100" i="1" spc="-45" dirty="0">
                <a:latin typeface="Arial" panose="020B0604020202020204"/>
                <a:cs typeface="Arial" panose="020B0604020202020204"/>
              </a:rPr>
              <a:t>can </a:t>
            </a:r>
            <a:r>
              <a:rPr sz="1100" i="1" spc="-50" dirty="0">
                <a:latin typeface="Arial" panose="020B0604020202020204"/>
                <a:cs typeface="Arial" panose="020B0604020202020204"/>
              </a:rPr>
              <a:t>be </a:t>
            </a:r>
            <a:r>
              <a:rPr sz="1100" i="1" spc="10" dirty="0">
                <a:latin typeface="Arial" panose="020B0604020202020204"/>
                <a:cs typeface="Arial" panose="020B0604020202020204"/>
              </a:rPr>
              <a:t>at </a:t>
            </a:r>
            <a:r>
              <a:rPr sz="1100" i="1" spc="-20" dirty="0">
                <a:latin typeface="Arial" panose="020B0604020202020204"/>
                <a:cs typeface="Arial" panose="020B0604020202020204"/>
              </a:rPr>
              <a:t>most </a:t>
            </a:r>
            <a:r>
              <a:rPr sz="1100" i="1" spc="-55" dirty="0">
                <a:latin typeface="Arial" panose="020B0604020202020204"/>
                <a:cs typeface="Arial" panose="020B0604020202020204"/>
              </a:rPr>
              <a:t>one </a:t>
            </a:r>
            <a:r>
              <a:rPr sz="1100" i="1" spc="-50" dirty="0">
                <a:latin typeface="Arial" panose="020B0604020202020204"/>
                <a:cs typeface="Arial" panose="020B0604020202020204"/>
              </a:rPr>
              <a:t>such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x </a:t>
            </a:r>
            <a:r>
              <a:rPr sz="1100" i="1" spc="-20" dirty="0">
                <a:latin typeface="Arial" panose="020B0604020202020204"/>
                <a:cs typeface="Arial" panose="020B0604020202020204"/>
              </a:rPr>
              <a:t>modulo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N </a:t>
            </a:r>
            <a:r>
              <a:rPr sz="1100" i="1" spc="10" dirty="0">
                <a:latin typeface="Arial" panose="020B0604020202020204"/>
                <a:cs typeface="Arial" panose="020B0604020202020204"/>
              </a:rPr>
              <a:t>with </a:t>
            </a:r>
            <a:r>
              <a:rPr sz="1100" i="1" spc="-45" dirty="0">
                <a:latin typeface="Arial" panose="020B0604020202020204"/>
                <a:cs typeface="Arial" panose="020B0604020202020204"/>
              </a:rPr>
              <a:t>ax </a:t>
            </a:r>
            <a:r>
              <a:rPr sz="1100" spc="190" dirty="0">
                <a:latin typeface="Arial Unicode MS"/>
                <a:cs typeface="Arial Unicode MS"/>
              </a:rPr>
              <a:t>≡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1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mod </a:t>
            </a:r>
            <a:r>
              <a:rPr sz="1100" i="1" spc="35" dirty="0">
                <a:latin typeface="Arial" panose="020B0604020202020204"/>
                <a:cs typeface="Arial" panose="020B0604020202020204"/>
              </a:rPr>
              <a:t>N, </a:t>
            </a:r>
            <a:r>
              <a:rPr sz="1100" i="1" spc="-35" dirty="0">
                <a:latin typeface="Arial" panose="020B0604020202020204"/>
                <a:cs typeface="Arial" panose="020B0604020202020204"/>
              </a:rPr>
              <a:t>denoted </a:t>
            </a:r>
            <a:r>
              <a:rPr sz="1100" i="1" spc="-45" dirty="0" smtClean="0">
                <a:latin typeface="Arial" panose="020B0604020202020204"/>
                <a:cs typeface="Arial" panose="020B0604020202020204"/>
              </a:rPr>
              <a:t>by</a:t>
            </a:r>
            <a:r>
              <a:rPr lang="en-US" sz="1100" i="1" spc="-45" dirty="0" smtClean="0"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1100" i="1" dirty="0" smtClean="0"/>
              <a:t>a</a:t>
            </a:r>
            <a:r>
              <a:rPr lang="en-US" altLang="zh-CN" sz="1100" i="1" baseline="30000" dirty="0" smtClean="0"/>
              <a:t>-1</a:t>
            </a:r>
            <a:r>
              <a:rPr lang="en-US" sz="1100" i="1" spc="-45" dirty="0" smtClean="0">
                <a:latin typeface="Arial" panose="020B0604020202020204"/>
                <a:cs typeface="Arial" panose="020B0604020202020204"/>
              </a:rPr>
              <a:t>. </a:t>
            </a:r>
            <a:endParaRPr lang="en-US" sz="1100" i="1" spc="-45" dirty="0" smtClean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95"/>
              </a:lnSpc>
            </a:pPr>
            <a:endParaRPr lang="en-US" sz="1100" spc="-40" dirty="0" smtClean="0">
              <a:solidFill>
                <a:srgbClr val="3333B2"/>
              </a:solidFill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195"/>
              </a:lnSpc>
            </a:pPr>
            <a:r>
              <a:rPr sz="1100" spc="-40" dirty="0" smtClean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Remark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 marR="102235">
              <a:spcBef>
                <a:spcPts val="20"/>
              </a:spcBef>
            </a:pPr>
            <a:r>
              <a:rPr sz="1100" i="1" spc="-40" dirty="0">
                <a:latin typeface="Arial" panose="020B0604020202020204"/>
                <a:cs typeface="Arial" panose="020B0604020202020204"/>
              </a:rPr>
              <a:t>However, </a:t>
            </a:r>
            <a:r>
              <a:rPr sz="1100" i="1" spc="-10" dirty="0">
                <a:latin typeface="Arial" panose="020B0604020202020204"/>
                <a:cs typeface="Arial" panose="020B0604020202020204"/>
              </a:rPr>
              <a:t>this </a:t>
            </a:r>
            <a:r>
              <a:rPr sz="1100" i="1" spc="-45" dirty="0">
                <a:latin typeface="Arial" panose="020B0604020202020204"/>
                <a:cs typeface="Arial" panose="020B0604020202020204"/>
              </a:rPr>
              <a:t>inverse </a:t>
            </a:r>
            <a:r>
              <a:rPr sz="1100" i="1" spc="-60" dirty="0">
                <a:latin typeface="Arial" panose="020B0604020202020204"/>
                <a:cs typeface="Arial" panose="020B0604020202020204"/>
              </a:rPr>
              <a:t>does </a:t>
            </a:r>
            <a:r>
              <a:rPr sz="1100" i="1" spc="5" dirty="0">
                <a:latin typeface="Arial" panose="020B0604020202020204"/>
                <a:cs typeface="Arial" panose="020B0604020202020204"/>
              </a:rPr>
              <a:t>not </a:t>
            </a:r>
            <a:r>
              <a:rPr sz="1100" i="1" spc="-50" dirty="0">
                <a:latin typeface="Arial" panose="020B0604020202020204"/>
                <a:cs typeface="Arial" panose="020B0604020202020204"/>
              </a:rPr>
              <a:t>always </a:t>
            </a:r>
            <a:r>
              <a:rPr sz="1100" i="1" spc="-15" dirty="0">
                <a:latin typeface="Arial" panose="020B0604020202020204"/>
                <a:cs typeface="Arial" panose="020B0604020202020204"/>
              </a:rPr>
              <a:t>exist! </a:t>
            </a:r>
            <a:r>
              <a:rPr sz="1100" i="1" spc="-35" dirty="0">
                <a:latin typeface="Arial" panose="020B0604020202020204"/>
                <a:cs typeface="Arial" panose="020B0604020202020204"/>
              </a:rPr>
              <a:t>For 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instance,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2 </a:t>
            </a:r>
            <a:r>
              <a:rPr sz="1100" i="1" spc="-40" dirty="0">
                <a:latin typeface="Arial" panose="020B0604020202020204"/>
                <a:cs typeface="Arial" panose="020B0604020202020204"/>
              </a:rPr>
              <a:t>is </a:t>
            </a:r>
            <a:r>
              <a:rPr sz="1100" i="1" spc="5" dirty="0">
                <a:latin typeface="Arial" panose="020B0604020202020204"/>
                <a:cs typeface="Arial" panose="020B0604020202020204"/>
              </a:rPr>
              <a:t>not </a:t>
            </a:r>
            <a:r>
              <a:rPr sz="1100" i="1" spc="-15" dirty="0">
                <a:latin typeface="Arial" panose="020B0604020202020204"/>
                <a:cs typeface="Arial" panose="020B0604020202020204"/>
              </a:rPr>
              <a:t>invertible  </a:t>
            </a:r>
            <a:r>
              <a:rPr sz="1100" i="1" spc="-20" dirty="0">
                <a:latin typeface="Arial" panose="020B0604020202020204"/>
                <a:cs typeface="Arial" panose="020B0604020202020204"/>
              </a:rPr>
              <a:t>modulo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6</a:t>
            </a:r>
            <a:r>
              <a:rPr sz="1100" i="1" spc="-15" dirty="0">
                <a:latin typeface="Arial" panose="020B0604020202020204"/>
                <a:cs typeface="Arial" panose="020B0604020202020204"/>
              </a:rPr>
              <a:t>.</a:t>
            </a:r>
            <a:endParaRPr sz="11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961" y="130175"/>
            <a:ext cx="38862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Modular division</a:t>
            </a:r>
            <a:endParaRPr sz="1400" b="1" kern="1400" spc="0" dirty="0"/>
          </a:p>
        </p:txBody>
      </p:sp>
      <p:sp>
        <p:nvSpPr>
          <p:cNvPr id="3" name="object 3"/>
          <p:cNvSpPr txBox="1"/>
          <p:nvPr/>
        </p:nvSpPr>
        <p:spPr>
          <a:xfrm>
            <a:off x="321640" y="434975"/>
            <a:ext cx="3909695" cy="2759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1925">
              <a:lnSpc>
                <a:spcPct val="101000"/>
              </a:lnSpc>
            </a:pPr>
            <a:r>
              <a:rPr sz="1100" b="1" spc="-15" dirty="0">
                <a:latin typeface="Gill Sans MT" panose="020B0502020104020203"/>
                <a:cs typeface="Gill Sans MT" panose="020B0502020104020203"/>
              </a:rPr>
              <a:t>Modular </a:t>
            </a:r>
            <a:r>
              <a:rPr sz="1100" b="1" spc="-20" dirty="0">
                <a:latin typeface="Gill Sans MT" panose="020B0502020104020203"/>
                <a:cs typeface="Gill Sans MT" panose="020B0502020104020203"/>
              </a:rPr>
              <a:t>division </a:t>
            </a:r>
            <a:r>
              <a:rPr sz="1100" b="1" spc="-50" dirty="0">
                <a:latin typeface="Gill Sans MT" panose="020B0502020104020203"/>
                <a:cs typeface="Gill Sans MT" panose="020B0502020104020203"/>
              </a:rPr>
              <a:t>theorem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For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any </a:t>
            </a:r>
            <a:r>
              <a:rPr sz="1100" i="1" spc="-60" dirty="0">
                <a:latin typeface="Arial" panose="020B0604020202020204"/>
                <a:cs typeface="Arial" panose="020B0604020202020204"/>
              </a:rPr>
              <a:t>a</a:t>
            </a:r>
            <a:r>
              <a:rPr sz="1100" i="1" spc="13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mod </a:t>
            </a:r>
            <a:r>
              <a:rPr sz="1100" i="1" spc="25" dirty="0">
                <a:latin typeface="Arial" panose="020B0604020202020204"/>
                <a:cs typeface="Arial" panose="020B0604020202020204"/>
              </a:rPr>
              <a:t>N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, </a:t>
            </a:r>
            <a:r>
              <a:rPr sz="1100" i="1" spc="-60" dirty="0">
                <a:latin typeface="Arial" panose="020B0604020202020204"/>
                <a:cs typeface="Arial" panose="020B0604020202020204"/>
              </a:rPr>
              <a:t>a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has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a </a:t>
            </a:r>
            <a:r>
              <a:rPr sz="1100" spc="-5" dirty="0">
                <a:latin typeface="Tahoma" panose="020B0604030504040204"/>
                <a:cs typeface="Tahoma" panose="020B0604030504040204"/>
              </a:rPr>
              <a:t>multiplicative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inverse 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modulo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N  </a:t>
            </a:r>
            <a:r>
              <a:rPr sz="1100" dirty="0">
                <a:latin typeface="Tahoma" panose="020B0604030504040204"/>
                <a:cs typeface="Tahoma" panose="020B0604030504040204"/>
              </a:rPr>
              <a:t>if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and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only </a:t>
            </a:r>
            <a:r>
              <a:rPr sz="1100" dirty="0">
                <a:latin typeface="Tahoma" panose="020B0604030504040204"/>
                <a:cs typeface="Tahoma" panose="020B0604030504040204"/>
              </a:rPr>
              <a:t>if 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it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is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relatively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prime </a:t>
            </a:r>
            <a:r>
              <a:rPr sz="1100" dirty="0">
                <a:latin typeface="Tahoma" panose="020B0604030504040204"/>
                <a:cs typeface="Tahoma" panose="020B0604030504040204"/>
              </a:rPr>
              <a:t>to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N 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(i.e.,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gcd(</a:t>
            </a:r>
            <a:r>
              <a:rPr sz="1100" i="1" spc="-35" dirty="0">
                <a:latin typeface="Arial" panose="020B0604020202020204"/>
                <a:cs typeface="Arial" panose="020B0604020202020204"/>
              </a:rPr>
              <a:t>a</a:t>
            </a:r>
            <a:r>
              <a:rPr sz="1100" i="1" spc="-35" dirty="0">
                <a:latin typeface="Verdana" panose="020B0604030504040204"/>
                <a:cs typeface="Verdana" panose="020B0604030504040204"/>
              </a:rPr>
              <a:t>, </a:t>
            </a:r>
            <a:r>
              <a:rPr sz="1100" i="1" spc="40" dirty="0">
                <a:latin typeface="Arial" panose="020B0604020202020204"/>
                <a:cs typeface="Arial" panose="020B0604020202020204"/>
              </a:rPr>
              <a:t>N</a:t>
            </a:r>
            <a:r>
              <a:rPr sz="1100" spc="40" dirty="0">
                <a:latin typeface="Tahoma" panose="020B0604030504040204"/>
                <a:cs typeface="Tahoma" panose="020B0604030504040204"/>
              </a:rPr>
              <a:t>) </a:t>
            </a:r>
            <a:r>
              <a:rPr sz="1100" spc="60" dirty="0">
                <a:latin typeface="Tahoma" panose="020B0604030504040204"/>
                <a:cs typeface="Tahoma" panose="020B0604030504040204"/>
              </a:rPr>
              <a:t>=</a:t>
            </a:r>
            <a:r>
              <a:rPr sz="110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1).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 marR="429895">
              <a:lnSpc>
                <a:spcPct val="101000"/>
              </a:lnSpc>
            </a:pPr>
            <a:r>
              <a:rPr sz="1100" spc="-15" dirty="0">
                <a:latin typeface="Tahoma" panose="020B0604030504040204"/>
                <a:cs typeface="Tahoma" panose="020B0604030504040204"/>
              </a:rPr>
              <a:t>When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this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inverse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exists, 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it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can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be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found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in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time </a:t>
            </a:r>
            <a:r>
              <a:rPr sz="1100" i="1" spc="20" dirty="0">
                <a:latin typeface="Arial" panose="020B0604020202020204"/>
                <a:cs typeface="Arial" panose="020B0604020202020204"/>
              </a:rPr>
              <a:t>O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(</a:t>
            </a:r>
            <a:r>
              <a:rPr sz="1100" i="1" spc="20" dirty="0">
                <a:latin typeface="Arial" panose="020B0604020202020204"/>
                <a:cs typeface="Arial" panose="020B0604020202020204"/>
              </a:rPr>
              <a:t>n</a:t>
            </a:r>
            <a:r>
              <a:rPr sz="1100" spc="30" baseline="37000" dirty="0">
                <a:latin typeface="Tahoma" panose="020B0604030504040204"/>
                <a:cs typeface="Tahoma" panose="020B0604030504040204"/>
              </a:rPr>
              <a:t>3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)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by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running the </a:t>
            </a:r>
            <a:r>
              <a:rPr sz="1100" spc="-35" dirty="0" smtClean="0">
                <a:latin typeface="Tahoma" panose="020B0604030504040204"/>
                <a:cs typeface="Tahoma" panose="020B0604030504040204"/>
              </a:rPr>
              <a:t>extended </a:t>
            </a:r>
            <a:r>
              <a:rPr sz="1100" dirty="0">
                <a:latin typeface="Tahoma" panose="020B0604030504040204"/>
                <a:cs typeface="Tahoma" panose="020B0604030504040204"/>
              </a:rPr>
              <a:t>Euclid</a:t>
            </a:r>
            <a:r>
              <a:rPr sz="1100" spc="3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algorithm</a:t>
            </a:r>
            <a:r>
              <a:rPr sz="1100" spc="-15" dirty="0" smtClean="0">
                <a:latin typeface="Tahoma" panose="020B0604030504040204"/>
                <a:cs typeface="Tahoma" panose="020B0604030504040204"/>
              </a:rPr>
              <a:t>.</a:t>
            </a:r>
            <a:endParaRPr lang="en-US" sz="1100" spc="-15" dirty="0" smtClean="0">
              <a:latin typeface="Tahoma" panose="020B0604030504040204"/>
              <a:cs typeface="Tahoma" panose="020B0604030504040204"/>
            </a:endParaRPr>
          </a:p>
          <a:p>
            <a:pPr marL="12700" marR="429895">
              <a:lnSpc>
                <a:spcPct val="101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b="1" spc="-35" dirty="0">
                <a:solidFill>
                  <a:srgbClr val="007F00"/>
                </a:solidFill>
                <a:latin typeface="Tahoma" panose="020B0604030504040204"/>
                <a:cs typeface="Tahoma" panose="020B0604030504040204"/>
              </a:rPr>
              <a:t>Example</a:t>
            </a:r>
            <a:endParaRPr sz="1100" b="1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100" spc="-15" dirty="0">
                <a:latin typeface="Tahoma" panose="020B0604030504040204"/>
                <a:cs typeface="Tahoma" panose="020B0604030504040204"/>
              </a:rPr>
              <a:t>We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wish </a:t>
            </a:r>
            <a:r>
              <a:rPr sz="1100" dirty="0">
                <a:latin typeface="Tahoma" panose="020B0604030504040204"/>
                <a:cs typeface="Tahoma" panose="020B0604030504040204"/>
              </a:rPr>
              <a:t>to</a:t>
            </a:r>
            <a:r>
              <a:rPr sz="1100" spc="7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compute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3810" algn="ctr">
              <a:lnSpc>
                <a:spcPct val="100000"/>
              </a:lnSpc>
              <a:spcBef>
                <a:spcPts val="10"/>
              </a:spcBef>
            </a:pPr>
            <a:r>
              <a:rPr sz="1100" spc="3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11</a:t>
            </a:r>
            <a:r>
              <a:rPr sz="1100" spc="52" baseline="42000" dirty="0">
                <a:solidFill>
                  <a:srgbClr val="FF0000"/>
                </a:solidFill>
                <a:latin typeface="Arial Unicode MS"/>
                <a:cs typeface="Arial Unicode MS"/>
              </a:rPr>
              <a:t>−</a:t>
            </a:r>
            <a:r>
              <a:rPr sz="1100" spc="52" baseline="42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1   </a:t>
            </a:r>
            <a:r>
              <a:rPr sz="1100" spc="-2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mod</a:t>
            </a:r>
            <a:r>
              <a:rPr sz="1100" spc="-16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25</a:t>
            </a:r>
            <a:r>
              <a:rPr sz="1100" i="1" spc="-45" dirty="0">
                <a:latin typeface="Verdana" panose="020B0604030504040204"/>
                <a:cs typeface="Verdana" panose="020B0604030504040204"/>
              </a:rPr>
              <a:t>.</a:t>
            </a:r>
            <a:endParaRPr sz="11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100" spc="-15" dirty="0">
                <a:latin typeface="Tahoma" panose="020B0604030504040204"/>
                <a:cs typeface="Tahoma" panose="020B0604030504040204"/>
              </a:rPr>
              <a:t>Using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the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extended </a:t>
            </a:r>
            <a:r>
              <a:rPr sz="1100" dirty="0">
                <a:latin typeface="Tahoma" panose="020B0604030504040204"/>
                <a:cs typeface="Tahoma" panose="020B0604030504040204"/>
              </a:rPr>
              <a:t>Euclid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algorithm, </a:t>
            </a:r>
            <a:r>
              <a:rPr sz="1100" spc="-70" dirty="0">
                <a:latin typeface="Tahoma" panose="020B0604030504040204"/>
                <a:cs typeface="Tahoma" panose="020B0604030504040204"/>
              </a:rPr>
              <a:t>we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find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15 </a:t>
            </a:r>
            <a:r>
              <a:rPr sz="1100" spc="5" dirty="0">
                <a:latin typeface="Arial Unicode MS"/>
                <a:cs typeface="Arial Unicode MS"/>
              </a:rPr>
              <a:t>· </a:t>
            </a:r>
            <a:r>
              <a:rPr sz="1100" spc="-3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25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190" dirty="0">
                <a:latin typeface="Arial Unicode MS"/>
                <a:cs typeface="Arial Unicode MS"/>
              </a:rPr>
              <a:t>−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34 </a:t>
            </a:r>
            <a:r>
              <a:rPr sz="1100" spc="5" dirty="0">
                <a:latin typeface="Arial Unicode MS"/>
                <a:cs typeface="Arial Unicode MS"/>
              </a:rPr>
              <a:t>· </a:t>
            </a:r>
            <a:r>
              <a:rPr sz="1100" spc="-3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11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60" dirty="0">
                <a:latin typeface="Tahoma" panose="020B0604030504040204"/>
                <a:cs typeface="Tahoma" panose="020B0604030504040204"/>
              </a:rPr>
              <a:t>=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1,</a:t>
            </a:r>
            <a:r>
              <a:rPr sz="1100" spc="-15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thus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00" spc="40" dirty="0">
                <a:latin typeface="Arial Unicode MS"/>
                <a:cs typeface="Arial Unicode MS"/>
              </a:rPr>
              <a:t>−</a:t>
            </a:r>
            <a:r>
              <a:rPr sz="1100" spc="40" dirty="0">
                <a:latin typeface="Tahoma" panose="020B0604030504040204"/>
                <a:cs typeface="Tahoma" panose="020B0604030504040204"/>
              </a:rPr>
              <a:t>34</a:t>
            </a:r>
            <a:r>
              <a:rPr sz="1100" spc="-8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5" dirty="0">
                <a:latin typeface="Arial Unicode MS"/>
                <a:cs typeface="Arial Unicode MS"/>
              </a:rPr>
              <a:t>·</a:t>
            </a:r>
            <a:r>
              <a:rPr sz="1100" spc="-50" dirty="0">
                <a:latin typeface="Arial Unicode MS"/>
                <a:cs typeface="Arial Unicode MS"/>
              </a:rPr>
              <a:t>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11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190" dirty="0">
                <a:latin typeface="Arial Unicode MS"/>
                <a:cs typeface="Arial Unicode MS"/>
              </a:rPr>
              <a:t>≡</a:t>
            </a:r>
            <a:r>
              <a:rPr sz="1100" dirty="0">
                <a:latin typeface="Arial Unicode MS"/>
                <a:cs typeface="Arial Unicode MS"/>
              </a:rPr>
              <a:t>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1 </a:t>
            </a:r>
            <a:r>
              <a:rPr sz="1100" spc="3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mod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25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and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40" dirty="0">
                <a:latin typeface="Arial Unicode MS"/>
                <a:cs typeface="Arial Unicode MS"/>
              </a:rPr>
              <a:t>−</a:t>
            </a:r>
            <a:r>
              <a:rPr sz="1100" spc="40" dirty="0">
                <a:latin typeface="Tahoma" panose="020B0604030504040204"/>
                <a:cs typeface="Tahoma" panose="020B0604030504040204"/>
              </a:rPr>
              <a:t>34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190" dirty="0">
                <a:latin typeface="Arial Unicode MS"/>
                <a:cs typeface="Arial Unicode MS"/>
              </a:rPr>
              <a:t>≡</a:t>
            </a:r>
            <a:r>
              <a:rPr sz="1100" dirty="0">
                <a:latin typeface="Arial Unicode MS"/>
                <a:cs typeface="Arial Unicode MS"/>
              </a:rPr>
              <a:t>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16 </a:t>
            </a:r>
            <a:r>
              <a:rPr sz="1100" spc="3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mod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 25.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01000"/>
              </a:lnSpc>
              <a:spcBef>
                <a:spcPts val="895"/>
              </a:spcBef>
            </a:pPr>
            <a:r>
              <a:rPr sz="1100" spc="10" dirty="0">
                <a:latin typeface="Tahoma" panose="020B0604030504040204"/>
                <a:cs typeface="Tahoma" panose="020B0604030504040204"/>
              </a:rPr>
              <a:t>This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resolves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the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issue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of modular division: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when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working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modulo </a:t>
            </a:r>
            <a:r>
              <a:rPr sz="1100" i="1" spc="25" dirty="0">
                <a:latin typeface="Arial" panose="020B0604020202020204"/>
                <a:cs typeface="Arial" panose="020B0604020202020204"/>
              </a:rPr>
              <a:t>N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, </a:t>
            </a:r>
            <a:r>
              <a:rPr sz="1100" spc="-70" dirty="0">
                <a:latin typeface="Tahoma" panose="020B0604030504040204"/>
                <a:cs typeface="Tahoma" panose="020B0604030504040204"/>
              </a:rPr>
              <a:t>we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can </a:t>
            </a:r>
            <a:r>
              <a:rPr sz="1100" spc="-20" dirty="0" smtClean="0">
                <a:latin typeface="Tahoma" panose="020B0604030504040204"/>
                <a:cs typeface="Tahoma" panose="020B0604030504040204"/>
              </a:rPr>
              <a:t>divide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by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numbers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relatively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prime </a:t>
            </a:r>
            <a:r>
              <a:rPr sz="1100" dirty="0">
                <a:latin typeface="Tahoma" panose="020B0604030504040204"/>
                <a:cs typeface="Tahoma" panose="020B0604030504040204"/>
              </a:rPr>
              <a:t>to </a:t>
            </a:r>
            <a:r>
              <a:rPr sz="1100" i="1" spc="25" dirty="0">
                <a:latin typeface="Arial" panose="020B0604020202020204"/>
                <a:cs typeface="Arial" panose="020B0604020202020204"/>
              </a:rPr>
              <a:t>N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. </a:t>
            </a:r>
            <a:r>
              <a:rPr sz="1100" spc="5" dirty="0">
                <a:latin typeface="Tahoma" panose="020B0604030504040204"/>
                <a:cs typeface="Tahoma" panose="020B0604030504040204"/>
              </a:rPr>
              <a:t>And </a:t>
            </a:r>
            <a:r>
              <a:rPr sz="1100" dirty="0">
                <a:latin typeface="Tahoma" panose="020B0604030504040204"/>
                <a:cs typeface="Tahoma" panose="020B0604030504040204"/>
              </a:rPr>
              <a:t>to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actually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carry </a:t>
            </a:r>
            <a:r>
              <a:rPr sz="1100" spc="-10" dirty="0">
                <a:latin typeface="Tahoma" panose="020B0604030504040204"/>
                <a:cs typeface="Tahoma" panose="020B0604030504040204"/>
              </a:rPr>
              <a:t>out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the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division,  </a:t>
            </a:r>
            <a:r>
              <a:rPr sz="1100" spc="-70" dirty="0">
                <a:latin typeface="Tahoma" panose="020B0604030504040204"/>
                <a:cs typeface="Tahoma" panose="020B0604030504040204"/>
              </a:rPr>
              <a:t>we </a:t>
            </a:r>
            <a:r>
              <a:rPr sz="1100" spc="-5" dirty="0">
                <a:latin typeface="Tahoma" panose="020B0604030504040204"/>
                <a:cs typeface="Tahoma" panose="020B0604030504040204"/>
              </a:rPr>
              <a:t>multiply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by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the</a:t>
            </a:r>
            <a:r>
              <a:rPr sz="1100" spc="18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inverse.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496" y="4349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How to represent numbers</a:t>
            </a:r>
            <a:endParaRPr sz="1400" b="1" kern="1400" spc="0" dirty="0"/>
          </a:p>
        </p:txBody>
      </p:sp>
      <p:sp>
        <p:nvSpPr>
          <p:cNvPr id="5" name="object 5"/>
          <p:cNvSpPr txBox="1"/>
          <p:nvPr/>
        </p:nvSpPr>
        <p:spPr>
          <a:xfrm>
            <a:off x="247650" y="1044575"/>
            <a:ext cx="3874135" cy="1146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5" dirty="0">
                <a:latin typeface="Tahoma" panose="020B0604030504040204"/>
                <a:cs typeface="Tahoma" panose="020B0604030504040204"/>
              </a:rPr>
              <a:t>We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are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most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familiar </a:t>
            </a:r>
            <a:r>
              <a:rPr sz="1100" spc="-5" dirty="0">
                <a:latin typeface="Tahoma" panose="020B0604030504040204"/>
                <a:cs typeface="Tahoma" panose="020B0604030504040204"/>
              </a:rPr>
              <a:t>with </a:t>
            </a:r>
            <a:r>
              <a:rPr sz="1100" spc="-2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decimal </a:t>
            </a:r>
            <a:r>
              <a:rPr sz="1100" spc="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30" dirty="0" smtClean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representation</a:t>
            </a:r>
            <a:r>
              <a:rPr sz="1100" spc="-30" dirty="0" smtClean="0">
                <a:latin typeface="Tahoma" panose="020B0604030504040204"/>
                <a:cs typeface="Tahoma" panose="020B0604030504040204"/>
              </a:rPr>
              <a:t>:</a:t>
            </a:r>
            <a:r>
              <a:rPr lang="en-US" sz="1100" spc="-3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sz="1100" spc="-40" dirty="0" smtClean="0">
                <a:latin typeface="Tahoma" panose="020B0604030504040204"/>
                <a:cs typeface="Tahoma" panose="020B0604030504040204"/>
              </a:rPr>
              <a:t>1024</a:t>
            </a:r>
            <a:r>
              <a:rPr sz="1100" i="1" spc="-40" dirty="0">
                <a:latin typeface="Verdana" panose="020B0604030504040204"/>
                <a:cs typeface="Verdana" panose="020B0604030504040204"/>
              </a:rPr>
              <a:t>.</a:t>
            </a:r>
            <a:endParaRPr sz="11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100" spc="25" dirty="0">
                <a:latin typeface="Tahoma" panose="020B0604030504040204"/>
                <a:cs typeface="Tahoma" panose="020B0604030504040204"/>
              </a:rPr>
              <a:t>But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computers </a:t>
            </a:r>
            <a:r>
              <a:rPr sz="1100" spc="-50" dirty="0">
                <a:latin typeface="Tahoma" panose="020B0604030504040204"/>
                <a:cs typeface="Tahoma" panose="020B0604030504040204"/>
              </a:rPr>
              <a:t>use </a:t>
            </a:r>
            <a:r>
              <a:rPr sz="1100" spc="-2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binary</a:t>
            </a:r>
            <a:r>
              <a:rPr sz="1100" spc="16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representation</a:t>
            </a:r>
            <a:r>
              <a:rPr sz="1100" spc="-30" dirty="0" smtClean="0">
                <a:latin typeface="Tahoma" panose="020B0604030504040204"/>
                <a:cs typeface="Tahoma" panose="020B0604030504040204"/>
              </a:rPr>
              <a:t>:</a:t>
            </a:r>
            <a:r>
              <a:rPr lang="en-US" sz="1100" spc="-30" dirty="0" smtClean="0">
                <a:latin typeface="Tahoma" panose="020B0604030504040204"/>
                <a:cs typeface="Tahoma" panose="020B0604030504040204"/>
              </a:rPr>
              <a:t> 100..0 (ten 0’s)</a:t>
            </a:r>
            <a:endParaRPr lang="en-US" sz="1100" spc="-30" dirty="0" smtClean="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01000"/>
              </a:lnSpc>
              <a:spcBef>
                <a:spcPts val="525"/>
              </a:spcBef>
            </a:pPr>
            <a:endParaRPr lang="en-US" sz="1100" dirty="0" smtClean="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01000"/>
              </a:lnSpc>
              <a:spcBef>
                <a:spcPts val="525"/>
              </a:spcBef>
            </a:pPr>
            <a:r>
              <a:rPr sz="1100" dirty="0" smtClean="0">
                <a:latin typeface="Tahoma" panose="020B0604030504040204"/>
                <a:cs typeface="Tahoma" panose="020B0604030504040204"/>
              </a:rPr>
              <a:t>The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bigger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the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base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is, the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shorter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the </a:t>
            </a:r>
            <a:r>
              <a:rPr sz="1100" spc="-25" dirty="0" smtClean="0">
                <a:latin typeface="Tahoma" panose="020B0604030504040204"/>
                <a:cs typeface="Tahoma" panose="020B0604030504040204"/>
              </a:rPr>
              <a:t>representation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is. </a:t>
            </a:r>
            <a:endParaRPr lang="en-US" sz="1100" spc="-20" dirty="0" smtClean="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01000"/>
              </a:lnSpc>
              <a:spcBef>
                <a:spcPts val="525"/>
              </a:spcBef>
            </a:pPr>
            <a:r>
              <a:rPr sz="1100" spc="25" dirty="0" smtClean="0">
                <a:latin typeface="Tahoma" panose="020B0604030504040204"/>
                <a:cs typeface="Tahoma" panose="020B0604030504040204"/>
              </a:rPr>
              <a:t>But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how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much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do </a:t>
            </a:r>
            <a:r>
              <a:rPr sz="1100" spc="-70" dirty="0">
                <a:latin typeface="Tahoma" panose="020B0604030504040204"/>
                <a:cs typeface="Tahoma" panose="020B0604030504040204"/>
              </a:rPr>
              <a:t>we 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really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gain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by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choosing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large </a:t>
            </a:r>
            <a:r>
              <a:rPr sz="1100" spc="-35" dirty="0" smtClean="0">
                <a:latin typeface="Tahoma" panose="020B0604030504040204"/>
                <a:cs typeface="Tahoma" panose="020B0604030504040204"/>
              </a:rPr>
              <a:t>base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?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050" y="1325830"/>
            <a:ext cx="3048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400" b="1" spc="0" dirty="0" smtClean="0">
                <a:solidFill>
                  <a:srgbClr val="0000FF"/>
                </a:solidFill>
              </a:rPr>
              <a:t>Review</a:t>
            </a:r>
            <a:endParaRPr sz="1400" b="1" spc="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899093"/>
            <a:ext cx="3862756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b="1" dirty="0">
                <a:latin typeface="Arial" panose="020B0604020202020204"/>
                <a:cs typeface="Arial" panose="020B0604020202020204"/>
              </a:rPr>
              <a:t>Factoring</a:t>
            </a:r>
            <a:r>
              <a:rPr sz="1100" dirty="0">
                <a:latin typeface="Tahoma" panose="020B0604030504040204"/>
                <a:cs typeface="Tahoma" panose="020B0604030504040204"/>
              </a:rPr>
              <a:t>: Given a number </a:t>
            </a:r>
            <a:r>
              <a:rPr sz="1100" i="1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100" dirty="0">
                <a:latin typeface="Tahoma" panose="020B0604030504040204"/>
                <a:cs typeface="Tahoma" panose="020B0604030504040204"/>
              </a:rPr>
              <a:t>, express it as a product of its </a:t>
            </a:r>
            <a:r>
              <a:rPr sz="1100" u="sng" dirty="0">
                <a:latin typeface="Tahoma" panose="020B0604030504040204"/>
                <a:cs typeface="Tahoma" panose="020B0604030504040204"/>
              </a:rPr>
              <a:t>prime factors</a:t>
            </a:r>
            <a:r>
              <a:rPr sz="1100" dirty="0">
                <a:latin typeface="Tahoma" panose="020B0604030504040204"/>
                <a:cs typeface="Tahoma" panose="020B0604030504040204"/>
              </a:rPr>
              <a:t>.  Many security protocols are based on the </a:t>
            </a:r>
            <a:r>
              <a:rPr sz="11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assumed hardness </a:t>
            </a:r>
            <a:r>
              <a:rPr sz="1100" dirty="0">
                <a:latin typeface="Tahoma" panose="020B0604030504040204"/>
                <a:cs typeface="Tahoma" panose="020B0604030504040204"/>
              </a:rPr>
              <a:t>of </a:t>
            </a:r>
            <a:r>
              <a:rPr sz="1100" b="1" dirty="0" smtClean="0">
                <a:latin typeface="Arial" panose="020B0604020202020204"/>
                <a:cs typeface="Arial" panose="020B0604020202020204"/>
              </a:rPr>
              <a:t>Factoring</a:t>
            </a:r>
            <a:r>
              <a:rPr sz="1100" dirty="0">
                <a:latin typeface="Tahoma" panose="020B0604030504040204"/>
                <a:cs typeface="Tahoma" panose="020B0604030504040204"/>
              </a:rPr>
              <a:t>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 marR="554990">
              <a:lnSpc>
                <a:spcPts val="1400"/>
              </a:lnSpc>
              <a:spcBef>
                <a:spcPts val="595"/>
              </a:spcBef>
            </a:pPr>
            <a:r>
              <a:rPr sz="1100" b="1" dirty="0">
                <a:latin typeface="Arial" panose="020B0604020202020204"/>
                <a:cs typeface="Arial" panose="020B0604020202020204"/>
              </a:rPr>
              <a:t>Primality</a:t>
            </a:r>
            <a:r>
              <a:rPr sz="1100" dirty="0">
                <a:latin typeface="Tahoma" panose="020B0604030504040204"/>
                <a:cs typeface="Tahoma" panose="020B0604030504040204"/>
              </a:rPr>
              <a:t>: Given a number </a:t>
            </a:r>
            <a:r>
              <a:rPr sz="1100" i="1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100" dirty="0">
                <a:latin typeface="Tahoma" panose="020B0604030504040204"/>
                <a:cs typeface="Tahoma" panose="020B0604030504040204"/>
              </a:rPr>
              <a:t>, determine whether it is a </a:t>
            </a:r>
            <a:r>
              <a:rPr sz="1100" u="sng" dirty="0">
                <a:latin typeface="Tahoma" panose="020B0604030504040204"/>
                <a:cs typeface="Tahoma" panose="020B0604030504040204"/>
              </a:rPr>
              <a:t>prime</a:t>
            </a:r>
            <a:r>
              <a:rPr sz="1100" dirty="0">
                <a:latin typeface="Tahoma" panose="020B0604030504040204"/>
                <a:cs typeface="Tahoma" panose="020B0604030504040204"/>
              </a:rPr>
              <a:t>.  Manindra Agrawal, Neeraj Kayal, Nitin Saxena.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400"/>
              </a:lnSpc>
              <a:spcBef>
                <a:spcPts val="10"/>
              </a:spcBef>
            </a:pPr>
            <a:endParaRPr lang="en-US" sz="1100" dirty="0" smtClean="0">
              <a:solidFill>
                <a:srgbClr val="0000FF"/>
              </a:solidFill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400"/>
              </a:lnSpc>
              <a:spcBef>
                <a:spcPts val="10"/>
              </a:spcBef>
            </a:pPr>
            <a:r>
              <a:rPr sz="1100" dirty="0" smtClean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PRIMES </a:t>
            </a:r>
            <a:r>
              <a:rPr sz="11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is in P</a:t>
            </a:r>
            <a:r>
              <a:rPr sz="1100" dirty="0">
                <a:latin typeface="Tahoma" panose="020B0604030504040204"/>
                <a:cs typeface="Tahoma" panose="020B0604030504040204"/>
              </a:rPr>
              <a:t>. </a:t>
            </a:r>
            <a:r>
              <a:rPr sz="1100" b="1" dirty="0">
                <a:latin typeface="Arial" panose="020B0604020202020204"/>
                <a:cs typeface="Arial" panose="020B0604020202020204"/>
              </a:rPr>
              <a:t>Annals  of Mathematics </a:t>
            </a:r>
            <a:r>
              <a:rPr sz="1100" dirty="0">
                <a:latin typeface="Tahoma" panose="020B0604030504040204"/>
                <a:cs typeface="Tahoma" panose="020B0604030504040204"/>
              </a:rPr>
              <a:t>160(2):  781-793, 2004.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99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Bases and logs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323850" y="587375"/>
            <a:ext cx="3810000" cy="1897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Question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400"/>
              </a:lnSpc>
              <a:spcBef>
                <a:spcPts val="115"/>
              </a:spcBef>
            </a:pPr>
            <a:r>
              <a:rPr sz="1100" i="1" dirty="0">
                <a:latin typeface="Arial" panose="020B0604020202020204"/>
                <a:cs typeface="Arial" panose="020B0604020202020204"/>
              </a:rPr>
              <a:t>How many digits are </a:t>
            </a:r>
            <a:r>
              <a:rPr sz="1100" i="1" dirty="0" smtClean="0">
                <a:latin typeface="Arial" panose="020B0604020202020204"/>
                <a:cs typeface="Arial" panose="020B0604020202020204"/>
              </a:rPr>
              <a:t>needed 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to represent the number </a:t>
            </a:r>
            <a:r>
              <a:rPr sz="1100" i="1" dirty="0">
                <a:latin typeface="Trebuchet MS" panose="020B0603020202020204"/>
                <a:cs typeface="Trebuchet MS" panose="020B0603020202020204"/>
              </a:rPr>
              <a:t>N </a:t>
            </a:r>
            <a:r>
              <a:rPr sz="1100" dirty="0">
                <a:latin typeface="Arial Unicode MS"/>
                <a:cs typeface="Arial Unicode MS"/>
              </a:rPr>
              <a:t>≥ </a:t>
            </a:r>
            <a:r>
              <a:rPr sz="1100" dirty="0">
                <a:latin typeface="Tahoma" panose="020B0604030504040204"/>
                <a:cs typeface="Tahoma" panose="020B0604030504040204"/>
              </a:rPr>
              <a:t>0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in </a:t>
            </a:r>
            <a:r>
              <a:rPr sz="1100" i="1" dirty="0" smtClean="0">
                <a:latin typeface="Arial" panose="020B0604020202020204"/>
                <a:cs typeface="Arial" panose="020B0604020202020204"/>
              </a:rPr>
              <a:t>base </a:t>
            </a:r>
            <a:r>
              <a:rPr sz="1100" i="1" dirty="0">
                <a:latin typeface="Trebuchet MS" panose="020B0603020202020204"/>
                <a:cs typeface="Trebuchet MS" panose="020B0603020202020204"/>
              </a:rPr>
              <a:t>b</a:t>
            </a:r>
            <a:r>
              <a:rPr sz="1100" i="1" dirty="0">
                <a:latin typeface="Arial" panose="020B0604020202020204"/>
                <a:cs typeface="Arial" panose="020B0604020202020204"/>
              </a:rPr>
              <a:t>?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400"/>
              </a:lnSpc>
              <a:spcBef>
                <a:spcPts val="310"/>
              </a:spcBef>
            </a:pPr>
            <a:r>
              <a:rPr sz="1100" b="1" dirty="0">
                <a:latin typeface="Arial" panose="020B0604020202020204"/>
                <a:cs typeface="Arial" panose="020B0604020202020204"/>
              </a:rPr>
              <a:t>Answer: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 marL="1613535">
              <a:lnSpc>
                <a:spcPts val="1400"/>
              </a:lnSpc>
              <a:spcBef>
                <a:spcPts val="10"/>
              </a:spcBef>
            </a:pPr>
            <a:r>
              <a:rPr sz="900" dirty="0">
                <a:solidFill>
                  <a:srgbClr val="FF0000"/>
                </a:solidFill>
                <a:latin typeface="Arial Unicode MS"/>
                <a:cs typeface="Arial Unicode MS"/>
              </a:rPr>
              <a:t>「</a:t>
            </a:r>
            <a:r>
              <a:rPr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log</a:t>
            </a:r>
            <a:r>
              <a:rPr sz="900" i="1" baseline="-19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b </a:t>
            </a:r>
            <a:r>
              <a:rPr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900" i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 </a:t>
            </a:r>
            <a:r>
              <a:rPr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+ 1</a:t>
            </a:r>
            <a:r>
              <a:rPr sz="900" dirty="0" smtClean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)</a:t>
            </a:r>
            <a:endParaRPr lang="en-US" sz="900" dirty="0">
              <a:latin typeface="Arial Unicode MS"/>
              <a:cs typeface="Arial Unicode MS"/>
            </a:endParaRPr>
          </a:p>
          <a:p>
            <a:pPr marL="1613535">
              <a:lnSpc>
                <a:spcPts val="1400"/>
              </a:lnSpc>
              <a:spcBef>
                <a:spcPts val="10"/>
              </a:spcBef>
            </a:pPr>
            <a:endParaRPr sz="85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400"/>
              </a:lnSpc>
              <a:spcBef>
                <a:spcPts val="5"/>
              </a:spcBef>
            </a:pPr>
            <a:r>
              <a:rPr sz="1100" dirty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Question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400"/>
              </a:lnSpc>
              <a:spcBef>
                <a:spcPts val="115"/>
              </a:spcBef>
            </a:pPr>
            <a:r>
              <a:rPr sz="1100" i="1" dirty="0">
                <a:latin typeface="Arial" panose="020B0604020202020204"/>
                <a:cs typeface="Arial" panose="020B0604020202020204"/>
              </a:rPr>
              <a:t>How much does  the size  of a  number change  when we </a:t>
            </a:r>
            <a:r>
              <a:rPr sz="1100" i="1" dirty="0" smtClean="0">
                <a:latin typeface="Arial" panose="020B0604020202020204"/>
                <a:cs typeface="Arial" panose="020B0604020202020204"/>
              </a:rPr>
              <a:t>change bases</a:t>
            </a:r>
            <a:r>
              <a:rPr sz="1100" i="1" dirty="0">
                <a:latin typeface="Arial" panose="020B0604020202020204"/>
                <a:cs typeface="Arial" panose="020B0604020202020204"/>
              </a:rPr>
              <a:t>?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400"/>
              </a:lnSpc>
              <a:spcBef>
                <a:spcPts val="310"/>
              </a:spcBef>
            </a:pPr>
            <a:r>
              <a:rPr sz="1100" b="1" dirty="0">
                <a:latin typeface="Arial" panose="020B0604020202020204"/>
                <a:cs typeface="Arial" panose="020B0604020202020204"/>
              </a:rPr>
              <a:t>Answer:</a:t>
            </a:r>
            <a:endParaRPr sz="11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3850" y="2339975"/>
            <a:ext cx="4114800" cy="56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7680" algn="ctr">
              <a:lnSpc>
                <a:spcPts val="1400"/>
              </a:lnSpc>
            </a:pPr>
            <a:endParaRPr sz="6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1400"/>
              </a:lnSpc>
              <a:spcBef>
                <a:spcPts val="190"/>
              </a:spcBef>
            </a:pPr>
            <a:r>
              <a:rPr sz="1100" dirty="0">
                <a:latin typeface="Tahoma" panose="020B0604030504040204"/>
                <a:cs typeface="Tahoma" panose="020B0604030504040204"/>
              </a:rPr>
              <a:t>In </a:t>
            </a:r>
            <a:r>
              <a:rPr sz="11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big-</a:t>
            </a:r>
            <a:r>
              <a:rPr sz="1100" i="1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O </a:t>
            </a:r>
            <a:r>
              <a:rPr sz="11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notation</a:t>
            </a:r>
            <a:r>
              <a:rPr sz="1100" dirty="0">
                <a:latin typeface="Tahoma" panose="020B0604030504040204"/>
                <a:cs typeface="Tahoma" panose="020B0604030504040204"/>
              </a:rPr>
              <a:t>, therefore, the base is irrelevant, and we write the size simply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as </a:t>
            </a:r>
            <a:r>
              <a:rPr sz="1100" i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100" dirty="0">
                <a:latin typeface="Tahoma" panose="020B0604030504040204"/>
                <a:cs typeface="Tahoma" panose="020B0604030504040204"/>
              </a:rPr>
              <a:t>(log </a:t>
            </a:r>
            <a:r>
              <a:rPr sz="1100" i="1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100" dirty="0">
                <a:latin typeface="Tahoma" panose="020B0604030504040204"/>
                <a:cs typeface="Tahoma" panose="020B0604030504040204"/>
              </a:rPr>
              <a:t>).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4750" y="1207068"/>
            <a:ext cx="739796" cy="144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468" y="2159975"/>
            <a:ext cx="986876" cy="36000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367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roles of </a:t>
            </a:r>
            <a:r>
              <a:rPr sz="1400" b="1" dirty="0" smtClean="0"/>
              <a:t>log</a:t>
            </a:r>
            <a:r>
              <a:rPr lang="en-US" sz="1400" b="1" dirty="0" smtClean="0"/>
              <a:t> </a:t>
            </a:r>
            <a:r>
              <a:rPr lang="en-US" sz="1400" b="1" i="1" dirty="0" smtClean="0"/>
              <a:t>N</a:t>
            </a:r>
            <a:endParaRPr sz="1400" i="1" dirty="0"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23850" y="663575"/>
            <a:ext cx="4089426" cy="202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4475" indent="-149225">
              <a:lnSpc>
                <a:spcPts val="1400"/>
              </a:lnSpc>
              <a:buClr>
                <a:srgbClr val="3333B2"/>
              </a:buClr>
              <a:buAutoNum type="arabicPeriod"/>
              <a:tabLst>
                <a:tab pos="245110" algn="l"/>
              </a:tabLst>
            </a:pPr>
            <a:r>
              <a:rPr dirty="0"/>
              <a:t>log </a:t>
            </a:r>
            <a:r>
              <a:rPr i="1" dirty="0">
                <a:latin typeface="Trebuchet MS" panose="020B0603020202020204"/>
                <a:cs typeface="Trebuchet MS" panose="020B0603020202020204"/>
              </a:rPr>
              <a:t>N </a:t>
            </a:r>
            <a:r>
              <a:rPr dirty="0"/>
              <a:t>is the power to which you need to </a:t>
            </a:r>
            <a:r>
              <a:rPr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raise </a:t>
            </a:r>
            <a:r>
              <a:rPr i="1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2 </a:t>
            </a:r>
            <a:r>
              <a:rPr dirty="0"/>
              <a:t>in order to obtain  </a:t>
            </a:r>
            <a:r>
              <a:rPr i="1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dirty="0"/>
              <a:t>.</a:t>
            </a:r>
            <a:endParaRPr dirty="0"/>
          </a:p>
          <a:p>
            <a:pPr marL="82550">
              <a:lnSpc>
                <a:spcPts val="1400"/>
              </a:lnSpc>
              <a:spcBef>
                <a:spcPts val="45"/>
              </a:spcBef>
              <a:buClr>
                <a:srgbClr val="3333B2"/>
              </a:buClr>
              <a:buFont typeface="Tahoma" panose="020B0604030504040204"/>
              <a:buAutoNum type="arabicPeriod"/>
            </a:pPr>
            <a:endParaRPr sz="750" dirty="0">
              <a:latin typeface="Times New Roman" panose="02020603050405020304"/>
              <a:cs typeface="Times New Roman" panose="02020603050405020304"/>
            </a:endParaRPr>
          </a:p>
          <a:p>
            <a:pPr marL="244475" indent="-149225">
              <a:lnSpc>
                <a:spcPts val="1400"/>
              </a:lnSpc>
              <a:buClr>
                <a:srgbClr val="3333B2"/>
              </a:buClr>
              <a:buAutoNum type="arabicPeriod"/>
              <a:tabLst>
                <a:tab pos="245110" algn="l"/>
              </a:tabLst>
            </a:pPr>
            <a:r>
              <a:rPr dirty="0"/>
              <a:t>Going backward, it can also be seen as the number of times you </a:t>
            </a:r>
            <a:r>
              <a:rPr dirty="0" smtClean="0"/>
              <a:t>must</a:t>
            </a:r>
            <a:endParaRPr dirty="0"/>
          </a:p>
          <a:p>
            <a:pPr marL="244475">
              <a:lnSpc>
                <a:spcPts val="1400"/>
              </a:lnSpc>
              <a:spcBef>
                <a:spcPts val="10"/>
              </a:spcBef>
            </a:pPr>
            <a:r>
              <a:rPr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halve </a:t>
            </a:r>
            <a:r>
              <a:rPr i="1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N </a:t>
            </a:r>
            <a:r>
              <a:rPr dirty="0"/>
              <a:t>to get down to 1.  (More precisely:  </a:t>
            </a:r>
            <a:r>
              <a:rPr dirty="0">
                <a:latin typeface="Arial Unicode MS"/>
                <a:cs typeface="Arial Unicode MS"/>
              </a:rPr>
              <a:t>「</a:t>
            </a:r>
            <a:r>
              <a:rPr dirty="0"/>
              <a:t>log  </a:t>
            </a:r>
            <a:r>
              <a:rPr dirty="0" smtClean="0"/>
              <a:t>.)</a:t>
            </a:r>
            <a:endParaRPr dirty="0"/>
          </a:p>
          <a:p>
            <a:pPr marL="244475" indent="-149225">
              <a:lnSpc>
                <a:spcPts val="1400"/>
              </a:lnSpc>
              <a:spcBef>
                <a:spcPts val="905"/>
              </a:spcBef>
              <a:buClr>
                <a:srgbClr val="3333B2"/>
              </a:buClr>
              <a:buAutoNum type="arabicPeriod" startAt="3"/>
              <a:tabLst>
                <a:tab pos="245110" algn="l"/>
              </a:tabLst>
            </a:pPr>
            <a:r>
              <a:rPr dirty="0"/>
              <a:t>It is the number of bits in the binary representation of </a:t>
            </a:r>
            <a:r>
              <a:rPr i="1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dirty="0"/>
              <a:t>. (More </a:t>
            </a:r>
            <a:r>
              <a:rPr dirty="0" smtClean="0"/>
              <a:t>precisely</a:t>
            </a:r>
            <a:r>
              <a:rPr dirty="0"/>
              <a:t>:</a:t>
            </a:r>
            <a:endParaRPr dirty="0"/>
          </a:p>
          <a:p>
            <a:pPr marL="244475">
              <a:lnSpc>
                <a:spcPts val="1400"/>
              </a:lnSpc>
              <a:spcBef>
                <a:spcPts val="10"/>
              </a:spcBef>
            </a:pPr>
            <a:r>
              <a:rPr dirty="0">
                <a:latin typeface="Arial Unicode MS"/>
                <a:cs typeface="Arial Unicode MS"/>
              </a:rPr>
              <a:t>「</a:t>
            </a:r>
            <a:r>
              <a:rPr dirty="0"/>
              <a:t>log(</a:t>
            </a:r>
            <a:r>
              <a:rPr i="1" dirty="0">
                <a:latin typeface="Trebuchet MS" panose="020B0603020202020204"/>
                <a:cs typeface="Trebuchet MS" panose="020B0603020202020204"/>
              </a:rPr>
              <a:t>N </a:t>
            </a:r>
            <a:r>
              <a:rPr dirty="0"/>
              <a:t>+ 1</a:t>
            </a:r>
            <a:r>
              <a:rPr dirty="0" smtClean="0"/>
              <a:t>).)</a:t>
            </a:r>
            <a:endParaRPr dirty="0"/>
          </a:p>
          <a:p>
            <a:pPr marL="82550">
              <a:lnSpc>
                <a:spcPts val="1400"/>
              </a:lnSpc>
              <a:spcBef>
                <a:spcPts val="55"/>
              </a:spcBef>
            </a:pPr>
            <a:endParaRPr sz="1250" dirty="0">
              <a:latin typeface="Times New Roman" panose="02020603050405020304"/>
              <a:cs typeface="Times New Roman" panose="02020603050405020304"/>
            </a:endParaRPr>
          </a:p>
          <a:p>
            <a:pPr marL="244475" marR="392430" indent="-149225">
              <a:lnSpc>
                <a:spcPts val="1400"/>
              </a:lnSpc>
              <a:buClr>
                <a:srgbClr val="3333B2"/>
              </a:buClr>
              <a:buAutoNum type="arabicPeriod" startAt="4"/>
              <a:tabLst>
                <a:tab pos="245110" algn="l"/>
              </a:tabLst>
            </a:pPr>
            <a:r>
              <a:rPr dirty="0"/>
              <a:t>It is also the depth of a complete binary tree with </a:t>
            </a:r>
            <a:r>
              <a:rPr i="1" dirty="0">
                <a:latin typeface="Trebuchet MS" panose="020B0603020202020204"/>
                <a:cs typeface="Trebuchet MS" panose="020B0603020202020204"/>
              </a:rPr>
              <a:t>N </a:t>
            </a:r>
            <a:r>
              <a:rPr dirty="0"/>
              <a:t>nodes. (More  precisely:  </a:t>
            </a:r>
            <a:r>
              <a:rPr lang="en-US" dirty="0">
                <a:latin typeface="Arial Unicode MS"/>
                <a:cs typeface="Arial Unicode MS"/>
              </a:rPr>
              <a:t> </a:t>
            </a:r>
            <a:r>
              <a:rPr lang="en-US" dirty="0" smtClean="0">
                <a:latin typeface="Arial Unicode MS"/>
                <a:cs typeface="Arial Unicode MS"/>
              </a:rPr>
              <a:t> </a:t>
            </a:r>
            <a:r>
              <a:rPr dirty="0" err="1" smtClean="0"/>
              <a:t>og</a:t>
            </a:r>
            <a:r>
              <a:rPr dirty="0" smtClean="0"/>
              <a:t> </a:t>
            </a:r>
            <a:r>
              <a:rPr lang="en-US" dirty="0">
                <a:latin typeface="Arial Unicode MS"/>
                <a:cs typeface="Arial Unicode MS"/>
              </a:rPr>
              <a:t> </a:t>
            </a:r>
            <a:r>
              <a:rPr lang="en-US" dirty="0" smtClean="0">
                <a:latin typeface="Arial Unicode MS"/>
                <a:cs typeface="Arial Unicode MS"/>
              </a:rPr>
              <a:t>  </a:t>
            </a:r>
            <a:r>
              <a:rPr dirty="0" smtClean="0"/>
              <a:t>.)</a:t>
            </a:r>
            <a:endParaRPr dirty="0"/>
          </a:p>
          <a:p>
            <a:pPr marL="244475" indent="-149225">
              <a:lnSpc>
                <a:spcPts val="1400"/>
              </a:lnSpc>
              <a:spcBef>
                <a:spcPts val="905"/>
              </a:spcBef>
              <a:buClr>
                <a:srgbClr val="3333B2"/>
              </a:buClr>
              <a:buAutoNum type="arabicPeriod" startAt="4"/>
              <a:tabLst>
                <a:tab pos="245110" algn="l"/>
              </a:tabLst>
            </a:pPr>
            <a:r>
              <a:rPr dirty="0"/>
              <a:t>It is even the sum </a:t>
            </a:r>
            <a:r>
              <a:rPr dirty="0">
                <a:solidFill>
                  <a:srgbClr val="FF0000"/>
                </a:solidFill>
              </a:rPr>
              <a:t>1 + 1</a:t>
            </a:r>
            <a:r>
              <a:rPr i="1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dirty="0">
                <a:solidFill>
                  <a:srgbClr val="FF0000"/>
                </a:solidFill>
              </a:rPr>
              <a:t>2 + 1</a:t>
            </a:r>
            <a:r>
              <a:rPr i="1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dirty="0">
                <a:solidFill>
                  <a:srgbClr val="FF0000"/>
                </a:solidFill>
              </a:rPr>
              <a:t>3 + </a:t>
            </a:r>
            <a:r>
              <a:rPr i="1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. . . </a:t>
            </a:r>
            <a:r>
              <a:rPr dirty="0">
                <a:solidFill>
                  <a:srgbClr val="FF0000"/>
                </a:solidFill>
              </a:rPr>
              <a:t>+ 1</a:t>
            </a:r>
            <a:r>
              <a:rPr i="1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i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dirty="0"/>
              <a:t>, to within a constant factor.</a:t>
            </a:r>
            <a:endParaRPr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8000" y="1224000"/>
            <a:ext cx="360000" cy="1351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" y="1692000"/>
            <a:ext cx="612000" cy="1312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2232000"/>
            <a:ext cx="360000" cy="135141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3587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0" dirty="0"/>
              <a:t>Basic arithmetic</a:t>
            </a:r>
            <a:endParaRPr sz="1400" b="1" spc="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74483" y="1190434"/>
          <a:ext cx="2059037" cy="9320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786"/>
                <a:gridCol w="459644"/>
                <a:gridCol w="769607"/>
              </a:tblGrid>
              <a:tr h="141071">
                <a:tc>
                  <a:txBody>
                    <a:bodyPr/>
                    <a:lstStyle/>
                    <a:p>
                      <a:pPr marL="1905" algn="ctr">
                        <a:lnSpc>
                          <a:spcPts val="1400"/>
                        </a:lnSpc>
                      </a:pPr>
                      <a:r>
                        <a:rPr sz="900" b="1" spc="0" dirty="0">
                          <a:latin typeface="Arial" panose="020B0604020202020204"/>
                          <a:cs typeface="Arial" panose="020B0604020202020204"/>
                        </a:rPr>
                        <a:t>operation</a:t>
                      </a:r>
                      <a:endParaRPr sz="900" spc="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R w="30365">
                      <a:solidFill>
                        <a:srgbClr val="000000"/>
                      </a:solidFill>
                      <a:prstDash val="solid"/>
                    </a:lnR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b="1" spc="0" dirty="0">
                          <a:latin typeface="Arial" panose="020B0604020202020204"/>
                          <a:cs typeface="Arial" panose="020B0604020202020204"/>
                        </a:rPr>
                        <a:t>time</a:t>
                      </a:r>
                      <a:endParaRPr sz="900" spc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30365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b="1" spc="0" dirty="0">
                          <a:latin typeface="Arial" panose="020B0604020202020204"/>
                          <a:cs typeface="Arial" panose="020B0604020202020204"/>
                        </a:rPr>
                        <a:t>optimality</a:t>
                      </a:r>
                      <a:endParaRPr sz="900" spc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7604">
                <a:tc>
                  <a:txBody>
                    <a:bodyPr/>
                    <a:lstStyle/>
                    <a:p>
                      <a:pPr marL="2540"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 panose="020B0604030504040204"/>
                          <a:cs typeface="Tahoma" panose="020B0604030504040204"/>
                        </a:rPr>
                        <a:t>addition</a:t>
                      </a:r>
                      <a:endParaRPr sz="900" spc="0" dirty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R w="3036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i="1" spc="0" dirty="0">
                          <a:latin typeface="Trebuchet MS" panose="020B0603020202020204"/>
                          <a:cs typeface="Trebuchet MS" panose="020B0603020202020204"/>
                        </a:rPr>
                        <a:t>O</a:t>
                      </a:r>
                      <a:r>
                        <a:rPr sz="900" spc="0" dirty="0">
                          <a:latin typeface="Tahoma" panose="020B0604030504040204"/>
                          <a:cs typeface="Tahoma" panose="020B0604030504040204"/>
                        </a:rPr>
                        <a:t>(</a:t>
                      </a:r>
                      <a:r>
                        <a:rPr sz="900" i="1" spc="0" dirty="0">
                          <a:latin typeface="Trebuchet MS" panose="020B0603020202020204"/>
                          <a:cs typeface="Trebuchet MS" panose="020B0603020202020204"/>
                        </a:rPr>
                        <a:t>n</a:t>
                      </a:r>
                      <a:r>
                        <a:rPr sz="900" spc="0" dirty="0">
                          <a:latin typeface="Tahoma" panose="020B0604030504040204"/>
                          <a:cs typeface="Tahoma" panose="020B0604030504040204"/>
                        </a:rPr>
                        <a:t>)</a:t>
                      </a:r>
                      <a:endParaRPr sz="900" spc="0" dirty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30365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 panose="020B0604030504040204"/>
                          <a:cs typeface="Tahoma" panose="020B0604030504040204"/>
                        </a:rPr>
                        <a:t>yes</a:t>
                      </a:r>
                      <a:endParaRPr sz="900" spc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8823">
                <a:tc>
                  <a:txBody>
                    <a:bodyPr/>
                    <a:lstStyle/>
                    <a:p>
                      <a:pPr marL="1905"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 panose="020B0604030504040204"/>
                          <a:cs typeface="Tahoma" panose="020B0604030504040204"/>
                        </a:rPr>
                        <a:t>multiplication</a:t>
                      </a:r>
                      <a:endParaRPr sz="900" spc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R w="3036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i="1" spc="0" dirty="0">
                          <a:latin typeface="Trebuchet MS" panose="020B0603020202020204"/>
                          <a:cs typeface="Trebuchet MS" panose="020B0603020202020204"/>
                        </a:rPr>
                        <a:t>O</a:t>
                      </a:r>
                      <a:r>
                        <a:rPr sz="900" spc="0" dirty="0">
                          <a:latin typeface="Tahoma" panose="020B0604030504040204"/>
                          <a:cs typeface="Tahoma" panose="020B0604030504040204"/>
                        </a:rPr>
                        <a:t>(</a:t>
                      </a:r>
                      <a:r>
                        <a:rPr sz="900" i="1" spc="0" dirty="0">
                          <a:latin typeface="Trebuchet MS" panose="020B0603020202020204"/>
                          <a:cs typeface="Trebuchet MS" panose="020B0603020202020204"/>
                        </a:rPr>
                        <a:t>n</a:t>
                      </a:r>
                      <a:r>
                        <a:rPr sz="900" spc="0" baseline="37000" dirty="0">
                          <a:latin typeface="Tahoma" panose="020B0604030504040204"/>
                          <a:cs typeface="Tahoma" panose="020B0604030504040204"/>
                        </a:rPr>
                        <a:t>2</a:t>
                      </a:r>
                      <a:r>
                        <a:rPr sz="900" spc="0" dirty="0">
                          <a:latin typeface="Tahoma" panose="020B0604030504040204"/>
                          <a:cs typeface="Tahoma" panose="020B0604030504040204"/>
                        </a:rPr>
                        <a:t>)</a:t>
                      </a:r>
                      <a:endParaRPr sz="900" spc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30365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 panose="020B0604030504040204"/>
                          <a:cs typeface="Tahoma" panose="020B0604030504040204"/>
                        </a:rPr>
                        <a:t>no</a:t>
                      </a:r>
                      <a:endParaRPr sz="900" spc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2278">
                <a:tc>
                  <a:txBody>
                    <a:bodyPr/>
                    <a:lstStyle/>
                    <a:p>
                      <a:pPr marL="2540"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 panose="020B0604030504040204"/>
                          <a:cs typeface="Tahoma" panose="020B0604030504040204"/>
                        </a:rPr>
                        <a:t>division</a:t>
                      </a:r>
                      <a:endParaRPr sz="900" spc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R w="3036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i="1" spc="0" dirty="0">
                          <a:latin typeface="Trebuchet MS" panose="020B0603020202020204"/>
                          <a:cs typeface="Trebuchet MS" panose="020B0603020202020204"/>
                        </a:rPr>
                        <a:t>O</a:t>
                      </a:r>
                      <a:r>
                        <a:rPr sz="900" spc="0" dirty="0">
                          <a:latin typeface="Tahoma" panose="020B0604030504040204"/>
                          <a:cs typeface="Tahoma" panose="020B0604030504040204"/>
                        </a:rPr>
                        <a:t>(</a:t>
                      </a:r>
                      <a:r>
                        <a:rPr sz="900" i="1" spc="0" dirty="0">
                          <a:latin typeface="Trebuchet MS" panose="020B0603020202020204"/>
                          <a:cs typeface="Trebuchet MS" panose="020B0603020202020204"/>
                        </a:rPr>
                        <a:t>n</a:t>
                      </a:r>
                      <a:r>
                        <a:rPr sz="900" spc="0" baseline="37000" dirty="0">
                          <a:latin typeface="Tahoma" panose="020B0604030504040204"/>
                          <a:cs typeface="Tahoma" panose="020B0604030504040204"/>
                        </a:rPr>
                        <a:t>2</a:t>
                      </a:r>
                      <a:r>
                        <a:rPr sz="900" spc="0" dirty="0">
                          <a:latin typeface="Tahoma" panose="020B0604030504040204"/>
                          <a:cs typeface="Tahoma" panose="020B0604030504040204"/>
                        </a:rPr>
                        <a:t>)</a:t>
                      </a:r>
                      <a:endParaRPr sz="900" spc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30365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 panose="020B0604030504040204"/>
                          <a:cs typeface="Tahoma" panose="020B0604030504040204"/>
                        </a:rPr>
                        <a:t>I don’t know</a:t>
                      </a:r>
                      <a:endParaRPr sz="900" spc="0" dirty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650" y="739775"/>
            <a:ext cx="4015156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2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Modular arithmetic </a:t>
            </a:r>
            <a:r>
              <a:rPr sz="1200" dirty="0">
                <a:latin typeface="Tahoma" panose="020B0604030504040204"/>
                <a:cs typeface="Tahoma" panose="020B0604030504040204"/>
              </a:rPr>
              <a:t>is a system for dealing with restricted ranges of integers.  We define </a:t>
            </a:r>
            <a:r>
              <a:rPr sz="1200" i="1" u="sng" dirty="0">
                <a:latin typeface="Trebuchet MS" panose="020B0603020202020204"/>
                <a:cs typeface="Trebuchet MS" panose="020B0603020202020204"/>
              </a:rPr>
              <a:t>x  </a:t>
            </a:r>
            <a:r>
              <a:rPr sz="1200" u="sng" dirty="0">
                <a:latin typeface="Tahoma" panose="020B0604030504040204"/>
                <a:cs typeface="Tahoma" panose="020B0604030504040204"/>
              </a:rPr>
              <a:t>modulo </a:t>
            </a:r>
            <a:r>
              <a:rPr sz="1200" i="1" u="sng" dirty="0">
                <a:latin typeface="Trebuchet MS" panose="020B0603020202020204"/>
                <a:cs typeface="Trebuchet MS" panose="020B0603020202020204"/>
              </a:rPr>
              <a:t>N </a:t>
            </a:r>
            <a:r>
              <a:rPr sz="1200" dirty="0">
                <a:latin typeface="Tahoma" panose="020B0604030504040204"/>
                <a:cs typeface="Tahoma" panose="020B0604030504040204"/>
              </a:rPr>
              <a:t>to be the remainder when </a:t>
            </a:r>
            <a:r>
              <a:rPr sz="1200" i="1" dirty="0">
                <a:latin typeface="Trebuchet MS" panose="020B0603020202020204"/>
                <a:cs typeface="Trebuchet MS" panose="020B0603020202020204"/>
              </a:rPr>
              <a:t>x  </a:t>
            </a:r>
            <a:r>
              <a:rPr sz="1200" dirty="0">
                <a:latin typeface="Tahoma" panose="020B0604030504040204"/>
                <a:cs typeface="Tahoma" panose="020B0604030504040204"/>
              </a:rPr>
              <a:t>is divided by </a:t>
            </a:r>
            <a:r>
              <a:rPr sz="1200" i="1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200" dirty="0">
                <a:latin typeface="Tahoma" panose="020B0604030504040204"/>
                <a:cs typeface="Tahoma" panose="020B0604030504040204"/>
              </a:rPr>
              <a:t>; that is,  if</a:t>
            </a:r>
            <a:endParaRPr sz="12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400"/>
              </a:lnSpc>
              <a:spcBef>
                <a:spcPts val="10"/>
              </a:spcBef>
            </a:pPr>
            <a:r>
              <a:rPr sz="1200" i="1" dirty="0">
                <a:latin typeface="Trebuchet MS" panose="020B0603020202020204"/>
                <a:cs typeface="Trebuchet MS" panose="020B0603020202020204"/>
              </a:rPr>
              <a:t>x </a:t>
            </a:r>
            <a:r>
              <a:rPr sz="1200" dirty="0">
                <a:latin typeface="Tahoma" panose="020B0604030504040204"/>
                <a:cs typeface="Tahoma" panose="020B0604030504040204"/>
              </a:rPr>
              <a:t>= </a:t>
            </a:r>
            <a:r>
              <a:rPr sz="1200" i="1" dirty="0">
                <a:latin typeface="Trebuchet MS" panose="020B0603020202020204"/>
                <a:cs typeface="Trebuchet MS" panose="020B0603020202020204"/>
              </a:rPr>
              <a:t>qN </a:t>
            </a:r>
            <a:r>
              <a:rPr sz="1200" dirty="0">
                <a:latin typeface="Tahoma" panose="020B0604030504040204"/>
                <a:cs typeface="Tahoma" panose="020B0604030504040204"/>
              </a:rPr>
              <a:t>+ </a:t>
            </a:r>
            <a:r>
              <a:rPr sz="1200" i="1" dirty="0">
                <a:latin typeface="Trebuchet MS" panose="020B0603020202020204"/>
                <a:cs typeface="Trebuchet MS" panose="020B0603020202020204"/>
              </a:rPr>
              <a:t>r  </a:t>
            </a:r>
            <a:r>
              <a:rPr sz="1200" dirty="0">
                <a:latin typeface="Tahoma" panose="020B0604030504040204"/>
                <a:cs typeface="Tahoma" panose="020B0604030504040204"/>
              </a:rPr>
              <a:t>with 0 </a:t>
            </a:r>
            <a:r>
              <a:rPr sz="1200" dirty="0">
                <a:latin typeface="Arial Unicode MS"/>
                <a:cs typeface="Arial Unicode MS"/>
              </a:rPr>
              <a:t>≤ </a:t>
            </a:r>
            <a:r>
              <a:rPr sz="1200" i="1" dirty="0">
                <a:latin typeface="Trebuchet MS" panose="020B0603020202020204"/>
                <a:cs typeface="Trebuchet MS" panose="020B0603020202020204"/>
              </a:rPr>
              <a:t>r  </a:t>
            </a:r>
            <a:r>
              <a:rPr sz="1200" i="1" dirty="0">
                <a:latin typeface="Verdana" panose="020B0604030504040204"/>
                <a:cs typeface="Verdana" panose="020B0604030504040204"/>
              </a:rPr>
              <a:t>&lt; </a:t>
            </a:r>
            <a:r>
              <a:rPr sz="1200" i="1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200" dirty="0">
                <a:latin typeface="Tahoma" panose="020B0604030504040204"/>
                <a:cs typeface="Tahoma" panose="020B0604030504040204"/>
              </a:rPr>
              <a:t>, then </a:t>
            </a:r>
            <a:r>
              <a:rPr sz="1200" i="1" dirty="0">
                <a:latin typeface="Trebuchet MS" panose="020B0603020202020204"/>
                <a:cs typeface="Trebuchet MS" panose="020B0603020202020204"/>
              </a:rPr>
              <a:t>x </a:t>
            </a:r>
            <a:r>
              <a:rPr sz="1200" dirty="0">
                <a:latin typeface="Tahoma" panose="020B0604030504040204"/>
                <a:cs typeface="Tahoma" panose="020B0604030504040204"/>
              </a:rPr>
              <a:t>modulo </a:t>
            </a:r>
            <a:r>
              <a:rPr sz="1200" i="1" dirty="0">
                <a:latin typeface="Trebuchet MS" panose="020B0603020202020204"/>
                <a:cs typeface="Trebuchet MS" panose="020B0603020202020204"/>
              </a:rPr>
              <a:t>N </a:t>
            </a:r>
            <a:r>
              <a:rPr sz="1200" dirty="0">
                <a:latin typeface="Tahoma" panose="020B0604030504040204"/>
                <a:cs typeface="Tahoma" panose="020B0604030504040204"/>
              </a:rPr>
              <a:t>is equal to </a:t>
            </a:r>
            <a:r>
              <a:rPr sz="1200" i="1" dirty="0" smtClean="0">
                <a:latin typeface="Trebuchet MS" panose="020B0603020202020204"/>
                <a:cs typeface="Trebuchet MS" panose="020B0603020202020204"/>
              </a:rPr>
              <a:t>r</a:t>
            </a:r>
            <a:r>
              <a:rPr sz="1200" dirty="0" smtClean="0">
                <a:latin typeface="Tahoma" panose="020B0604030504040204"/>
                <a:cs typeface="Tahoma" panose="020B0604030504040204"/>
              </a:rPr>
              <a:t>.</a:t>
            </a:r>
            <a:endParaRPr sz="12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endParaRPr lang="en-US" sz="1200" i="1" u="sng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200" i="1" u="sng" dirty="0" smtClean="0">
                <a:latin typeface="Trebuchet MS" panose="020B0603020202020204"/>
                <a:cs typeface="Trebuchet MS" panose="020B0603020202020204"/>
              </a:rPr>
              <a:t>x  </a:t>
            </a:r>
            <a:r>
              <a:rPr sz="1200" u="sng" dirty="0">
                <a:latin typeface="Tahoma" panose="020B0604030504040204"/>
                <a:cs typeface="Tahoma" panose="020B0604030504040204"/>
              </a:rPr>
              <a:t>and </a:t>
            </a:r>
            <a:r>
              <a:rPr sz="1200" i="1" u="sng" dirty="0">
                <a:latin typeface="Trebuchet MS" panose="020B0603020202020204"/>
                <a:cs typeface="Trebuchet MS" panose="020B0603020202020204"/>
              </a:rPr>
              <a:t>y  </a:t>
            </a:r>
            <a:r>
              <a:rPr sz="1200" u="sng" dirty="0">
                <a:latin typeface="Tahoma" panose="020B0604030504040204"/>
                <a:cs typeface="Tahoma" panose="020B0604030504040204"/>
              </a:rPr>
              <a:t>are congruent modulo </a:t>
            </a:r>
            <a:r>
              <a:rPr sz="1200" i="1" u="sng" dirty="0">
                <a:latin typeface="Trebuchet MS" panose="020B0603020202020204"/>
                <a:cs typeface="Trebuchet MS" panose="020B0603020202020204"/>
              </a:rPr>
              <a:t>N </a:t>
            </a:r>
            <a:r>
              <a:rPr sz="1200" dirty="0">
                <a:latin typeface="Tahoma" panose="020B0604030504040204"/>
                <a:cs typeface="Tahoma" panose="020B0604030504040204"/>
              </a:rPr>
              <a:t>if they differ by a multiple of </a:t>
            </a:r>
            <a:r>
              <a:rPr sz="1200" i="1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200" dirty="0">
                <a:latin typeface="Tahoma" panose="020B0604030504040204"/>
                <a:cs typeface="Tahoma" panose="020B0604030504040204"/>
              </a:rPr>
              <a:t>,  i.e.,</a:t>
            </a:r>
            <a:endParaRPr sz="1200" dirty="0">
              <a:latin typeface="Tahoma" panose="020B0604030504040204"/>
              <a:cs typeface="Tahoma" panose="020B0604030504040204"/>
            </a:endParaRPr>
          </a:p>
          <a:p>
            <a:pPr marL="893445">
              <a:lnSpc>
                <a:spcPts val="1400"/>
              </a:lnSpc>
              <a:spcBef>
                <a:spcPts val="805"/>
              </a:spcBef>
              <a:tabLst>
                <a:tab pos="1750695" algn="l"/>
                <a:tab pos="2124075" algn="l"/>
              </a:tabLst>
            </a:pPr>
            <a:r>
              <a:rPr sz="1200" i="1" dirty="0">
                <a:latin typeface="Trebuchet MS" panose="020B0603020202020204"/>
                <a:cs typeface="Trebuchet MS" panose="020B0603020202020204"/>
              </a:rPr>
              <a:t>x </a:t>
            </a:r>
            <a:r>
              <a:rPr sz="1200" dirty="0">
                <a:latin typeface="Arial Unicode MS"/>
                <a:cs typeface="Arial Unicode MS"/>
              </a:rPr>
              <a:t>≡ </a:t>
            </a:r>
            <a:r>
              <a:rPr sz="1200" i="1" dirty="0">
                <a:latin typeface="Trebuchet MS" panose="020B0603020202020204"/>
                <a:cs typeface="Trebuchet MS" panose="020B0603020202020204"/>
              </a:rPr>
              <a:t>y  </a:t>
            </a:r>
            <a:r>
              <a:rPr sz="1200" dirty="0">
                <a:latin typeface="Tahoma" panose="020B0604030504040204"/>
                <a:cs typeface="Tahoma" panose="020B0604030504040204"/>
              </a:rPr>
              <a:t>mod </a:t>
            </a:r>
            <a:r>
              <a:rPr sz="1200" i="1" dirty="0" smtClean="0">
                <a:latin typeface="Trebuchet MS" panose="020B0603020202020204"/>
                <a:cs typeface="Trebuchet MS" panose="020B0603020202020204"/>
              </a:rPr>
              <a:t>N</a:t>
            </a:r>
            <a:r>
              <a:rPr sz="1200" dirty="0" smtClean="0">
                <a:latin typeface="Arial Unicode MS"/>
                <a:cs typeface="Arial Unicode MS"/>
              </a:rPr>
              <a:t>⇐⇒</a:t>
            </a:r>
            <a:r>
              <a:rPr sz="1200" i="1" dirty="0" smtClean="0">
                <a:latin typeface="Trebuchet MS" panose="020B0603020202020204"/>
                <a:cs typeface="Trebuchet MS" panose="020B0603020202020204"/>
              </a:rPr>
              <a:t>N </a:t>
            </a:r>
            <a:r>
              <a:rPr sz="1200" dirty="0">
                <a:latin typeface="Tahoma" panose="020B0604030504040204"/>
                <a:cs typeface="Tahoma" panose="020B0604030504040204"/>
              </a:rPr>
              <a:t>divides (</a:t>
            </a:r>
            <a:r>
              <a:rPr sz="1200" i="1" dirty="0">
                <a:latin typeface="Trebuchet MS" panose="020B0603020202020204"/>
                <a:cs typeface="Trebuchet MS" panose="020B0603020202020204"/>
              </a:rPr>
              <a:t>x </a:t>
            </a:r>
            <a:r>
              <a:rPr sz="1200" dirty="0">
                <a:latin typeface="Arial Unicode MS"/>
                <a:cs typeface="Arial Unicode MS"/>
              </a:rPr>
              <a:t>− </a:t>
            </a:r>
            <a:r>
              <a:rPr sz="1200" i="1" dirty="0">
                <a:latin typeface="Trebuchet MS" panose="020B0603020202020204"/>
                <a:cs typeface="Trebuchet MS" panose="020B0603020202020204"/>
              </a:rPr>
              <a:t>y </a:t>
            </a:r>
            <a:r>
              <a:rPr sz="1200" dirty="0">
                <a:latin typeface="Tahoma" panose="020B0604030504040204"/>
                <a:cs typeface="Tahoma" panose="020B0604030504040204"/>
              </a:rPr>
              <a:t>)</a:t>
            </a:r>
            <a:r>
              <a:rPr sz="1200" i="1" dirty="0">
                <a:latin typeface="Verdana" panose="020B0604030504040204"/>
                <a:cs typeface="Verdana" panose="020B0604030504040204"/>
              </a:rPr>
              <a:t>.</a:t>
            </a:r>
            <a:endParaRPr sz="1200" dirty="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09650" y="968375"/>
          <a:ext cx="2362200" cy="1237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2759"/>
                <a:gridCol w="629441"/>
              </a:tblGrid>
              <a:tr h="291843">
                <a:tc>
                  <a:txBody>
                    <a:bodyPr/>
                    <a:lstStyle/>
                    <a:p>
                      <a:pPr marL="1905" algn="ctr">
                        <a:lnSpc>
                          <a:spcPts val="1400"/>
                        </a:lnSpc>
                      </a:pPr>
                      <a:r>
                        <a:rPr sz="900" b="1" spc="0" dirty="0">
                          <a:latin typeface="Arial" panose="020B0604020202020204"/>
                          <a:cs typeface="Arial" panose="020B0604020202020204"/>
                        </a:rPr>
                        <a:t>operation</a:t>
                      </a:r>
                      <a:endParaRPr sz="900" spc="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R w="30365">
                      <a:solidFill>
                        <a:srgbClr val="000000"/>
                      </a:solidFill>
                      <a:prstDash val="solid"/>
                    </a:lnR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b="1" spc="0" dirty="0">
                          <a:latin typeface="Arial" panose="020B0604020202020204"/>
                          <a:cs typeface="Arial" panose="020B0604020202020204"/>
                        </a:rPr>
                        <a:t>time</a:t>
                      </a:r>
                      <a:endParaRPr sz="900" spc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30365">
                      <a:solidFill>
                        <a:srgbClr val="000000"/>
                      </a:solidFill>
                      <a:prstDash val="solid"/>
                    </a:lnL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2076">
                <a:tc>
                  <a:txBody>
                    <a:bodyPr/>
                    <a:lstStyle/>
                    <a:p>
                      <a:pPr marL="2540"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 panose="020B0604030504040204"/>
                          <a:cs typeface="Tahoma" panose="020B0604030504040204"/>
                        </a:rPr>
                        <a:t>modular addition</a:t>
                      </a:r>
                      <a:endParaRPr sz="900" spc="0" dirty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R w="3036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i="1" spc="0" dirty="0">
                          <a:latin typeface="Trebuchet MS" panose="020B0603020202020204"/>
                          <a:cs typeface="Trebuchet MS" panose="020B0603020202020204"/>
                        </a:rPr>
                        <a:t>O</a:t>
                      </a:r>
                      <a:r>
                        <a:rPr sz="900" spc="0" dirty="0">
                          <a:latin typeface="Tahoma" panose="020B0604030504040204"/>
                          <a:cs typeface="Tahoma" panose="020B0604030504040204"/>
                        </a:rPr>
                        <a:t>(</a:t>
                      </a:r>
                      <a:r>
                        <a:rPr sz="900" i="1" spc="0" dirty="0">
                          <a:latin typeface="Trebuchet MS" panose="020B0603020202020204"/>
                          <a:cs typeface="Trebuchet MS" panose="020B0603020202020204"/>
                        </a:rPr>
                        <a:t>n</a:t>
                      </a:r>
                      <a:r>
                        <a:rPr sz="900" spc="0" dirty="0">
                          <a:latin typeface="Tahoma" panose="020B0604030504040204"/>
                          <a:cs typeface="Tahoma" panose="020B0604030504040204"/>
                        </a:rPr>
                        <a:t>)</a:t>
                      </a:r>
                      <a:endParaRPr sz="900" spc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30365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4077">
                <a:tc>
                  <a:txBody>
                    <a:bodyPr/>
                    <a:lstStyle/>
                    <a:p>
                      <a:pPr marL="1905"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 panose="020B0604030504040204"/>
                          <a:cs typeface="Tahoma" panose="020B0604030504040204"/>
                        </a:rPr>
                        <a:t>modular multiplication</a:t>
                      </a:r>
                      <a:endParaRPr sz="900" spc="0" dirty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R w="3036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i="1" spc="0" dirty="0">
                          <a:latin typeface="Trebuchet MS" panose="020B0603020202020204"/>
                          <a:cs typeface="Trebuchet MS" panose="020B0603020202020204"/>
                        </a:rPr>
                        <a:t>O</a:t>
                      </a:r>
                      <a:r>
                        <a:rPr sz="900" spc="0" dirty="0">
                          <a:latin typeface="Tahoma" panose="020B0604030504040204"/>
                          <a:cs typeface="Tahoma" panose="020B0604030504040204"/>
                        </a:rPr>
                        <a:t>(</a:t>
                      </a:r>
                      <a:r>
                        <a:rPr sz="900" i="1" spc="0" dirty="0">
                          <a:latin typeface="Trebuchet MS" panose="020B0603020202020204"/>
                          <a:cs typeface="Trebuchet MS" panose="020B0603020202020204"/>
                        </a:rPr>
                        <a:t>n</a:t>
                      </a:r>
                      <a:r>
                        <a:rPr sz="900" spc="0" baseline="37000" dirty="0">
                          <a:latin typeface="Tahoma" panose="020B0604030504040204"/>
                          <a:cs typeface="Tahoma" panose="020B0604030504040204"/>
                        </a:rPr>
                        <a:t>2</a:t>
                      </a:r>
                      <a:r>
                        <a:rPr sz="900" spc="0" dirty="0">
                          <a:latin typeface="Tahoma" panose="020B0604030504040204"/>
                          <a:cs typeface="Tahoma" panose="020B0604030504040204"/>
                        </a:rPr>
                        <a:t>)</a:t>
                      </a:r>
                      <a:endParaRPr sz="900" spc="0" dirty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30365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83858"/>
            <a:ext cx="441949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dirty="0"/>
              <a:t>Modular exponentiation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0866" y="441123"/>
            <a:ext cx="3428365" cy="114159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0490">
              <a:lnSpc>
                <a:spcPts val="1400"/>
              </a:lnSpc>
              <a:spcBef>
                <a:spcPts val="340"/>
              </a:spcBef>
            </a:pPr>
            <a:r>
              <a:rPr sz="900" dirty="0">
                <a:latin typeface="Times New Roman" panose="02020603050405020304"/>
                <a:cs typeface="Times New Roman" panose="02020603050405020304"/>
              </a:rPr>
              <a:t>modexp</a:t>
            </a:r>
            <a:r>
              <a:rPr sz="900" dirty="0">
                <a:latin typeface="Tahoma" panose="020B0604030504040204"/>
                <a:cs typeface="Tahoma" panose="020B0604030504040204"/>
              </a:rPr>
              <a:t>(</a:t>
            </a:r>
            <a:r>
              <a:rPr sz="900" i="1" dirty="0">
                <a:latin typeface="Trebuchet MS" panose="020B0603020202020204"/>
                <a:cs typeface="Trebuchet MS" panose="020B0603020202020204"/>
              </a:rPr>
              <a:t>x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latin typeface="Trebuchet MS" panose="020B0603020202020204"/>
                <a:cs typeface="Trebuchet MS" panose="020B0603020202020204"/>
              </a:rPr>
              <a:t>y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900" dirty="0">
                <a:latin typeface="Tahoma" panose="020B0604030504040204"/>
                <a:cs typeface="Tahoma" panose="020B0604030504040204"/>
              </a:rPr>
              <a:t>)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110490">
              <a:lnSpc>
                <a:spcPts val="1400"/>
              </a:lnSpc>
              <a:spcBef>
                <a:spcPts val="10"/>
              </a:spcBef>
            </a:pPr>
            <a:r>
              <a:rPr sz="900" dirty="0">
                <a:latin typeface="Tahoma" panose="020B0604030504040204"/>
                <a:cs typeface="Tahoma" panose="020B0604030504040204"/>
              </a:rPr>
              <a:t>// Two </a:t>
            </a:r>
            <a:r>
              <a:rPr sz="900" i="1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900" dirty="0">
                <a:latin typeface="Tahoma" panose="020B0604030504040204"/>
                <a:cs typeface="Tahoma" panose="020B0604030504040204"/>
              </a:rPr>
              <a:t>-bit integers </a:t>
            </a:r>
            <a:r>
              <a:rPr sz="900" i="1" dirty="0">
                <a:latin typeface="Trebuchet MS" panose="020B0603020202020204"/>
                <a:cs typeface="Trebuchet MS" panose="020B0603020202020204"/>
              </a:rPr>
              <a:t>x  </a:t>
            </a:r>
            <a:r>
              <a:rPr sz="900" dirty="0">
                <a:latin typeface="Tahoma" panose="020B0604030504040204"/>
                <a:cs typeface="Tahoma" panose="020B0604030504040204"/>
              </a:rPr>
              <a:t>and </a:t>
            </a:r>
            <a:r>
              <a:rPr sz="900" i="1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900" dirty="0">
                <a:latin typeface="Tahoma" panose="020B0604030504040204"/>
                <a:cs typeface="Tahoma" panose="020B0604030504040204"/>
              </a:rPr>
              <a:t>, and an integer exponent </a:t>
            </a:r>
            <a:r>
              <a:rPr sz="900" i="1" dirty="0">
                <a:latin typeface="Trebuchet MS" panose="020B0603020202020204"/>
                <a:cs typeface="Trebuchet MS" panose="020B0603020202020204"/>
              </a:rPr>
              <a:t>y</a:t>
            </a:r>
            <a:endParaRPr sz="900" dirty="0">
              <a:latin typeface="Trebuchet MS" panose="020B0603020202020204"/>
              <a:cs typeface="Trebuchet MS" panose="020B0603020202020204"/>
            </a:endParaRPr>
          </a:p>
          <a:p>
            <a:pPr marL="383540" indent="-188595">
              <a:lnSpc>
                <a:spcPts val="1400"/>
              </a:lnSpc>
              <a:spcBef>
                <a:spcPts val="310"/>
              </a:spcBef>
              <a:buClr>
                <a:srgbClr val="3333B2"/>
              </a:buClr>
              <a:buFont typeface="Tahoma" panose="020B0604030504040204"/>
              <a:buAutoNum type="arabicPeriod"/>
              <a:tabLst>
                <a:tab pos="384175" algn="l"/>
              </a:tabLst>
            </a:pPr>
            <a:r>
              <a:rPr sz="900" b="1" dirty="0">
                <a:latin typeface="Arial" panose="020B0604020202020204"/>
                <a:cs typeface="Arial" panose="020B0604020202020204"/>
              </a:rPr>
              <a:t>if  </a:t>
            </a:r>
            <a:r>
              <a:rPr sz="900" i="1" dirty="0">
                <a:latin typeface="Trebuchet MS" panose="020B0603020202020204"/>
                <a:cs typeface="Trebuchet MS" panose="020B0603020202020204"/>
              </a:rPr>
              <a:t>y </a:t>
            </a:r>
            <a:r>
              <a:rPr sz="900" dirty="0">
                <a:latin typeface="Tahoma" panose="020B0604030504040204"/>
                <a:cs typeface="Tahoma" panose="020B0604030504040204"/>
              </a:rPr>
              <a:t>= 0 </a:t>
            </a:r>
            <a:r>
              <a:rPr sz="900" b="1" dirty="0">
                <a:latin typeface="Arial" panose="020B0604020202020204"/>
                <a:cs typeface="Arial" panose="020B0604020202020204"/>
              </a:rPr>
              <a:t>then </a:t>
            </a:r>
            <a:r>
              <a:rPr sz="900" dirty="0">
                <a:latin typeface="Tahoma" panose="020B0604030504040204"/>
                <a:cs typeface="Tahoma" panose="020B0604030504040204"/>
              </a:rPr>
              <a:t>return 1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383540" indent="-188595">
              <a:lnSpc>
                <a:spcPts val="1400"/>
              </a:lnSpc>
              <a:spcBef>
                <a:spcPts val="10"/>
              </a:spcBef>
              <a:buClr>
                <a:srgbClr val="3333B2"/>
              </a:buClr>
              <a:buFont typeface="Tahoma" panose="020B0604030504040204"/>
              <a:buAutoNum type="arabicPeriod"/>
              <a:tabLst>
                <a:tab pos="384175" algn="l"/>
              </a:tabLst>
            </a:pPr>
            <a:r>
              <a:rPr sz="900" i="1" dirty="0">
                <a:latin typeface="Trebuchet MS" panose="020B0603020202020204"/>
                <a:cs typeface="Trebuchet MS" panose="020B0603020202020204"/>
              </a:rPr>
              <a:t>z </a:t>
            </a:r>
            <a:r>
              <a:rPr sz="900" dirty="0">
                <a:latin typeface="Tahoma" panose="020B0604030504040204"/>
                <a:cs typeface="Tahoma" panose="020B0604030504040204"/>
              </a:rPr>
              <a:t>= </a:t>
            </a:r>
            <a:r>
              <a:rPr sz="900" dirty="0">
                <a:latin typeface="Times New Roman" panose="02020603050405020304"/>
                <a:cs typeface="Times New Roman" panose="02020603050405020304"/>
              </a:rPr>
              <a:t>modexp</a:t>
            </a:r>
            <a:r>
              <a:rPr sz="900" dirty="0">
                <a:latin typeface="Tahoma" panose="020B0604030504040204"/>
                <a:cs typeface="Tahoma" panose="020B0604030504040204"/>
              </a:rPr>
              <a:t>(</a:t>
            </a:r>
            <a:r>
              <a:rPr sz="900" i="1" dirty="0">
                <a:latin typeface="Trebuchet MS" panose="020B0603020202020204"/>
                <a:cs typeface="Trebuchet MS" panose="020B0603020202020204"/>
              </a:rPr>
              <a:t>x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</a:t>
            </a:r>
            <a:r>
              <a:rPr lang="en-US" sz="900" dirty="0">
                <a:latin typeface="Arial Unicode MS"/>
                <a:cs typeface="Arial Unicode MS"/>
              </a:rPr>
              <a:t> </a:t>
            </a:r>
            <a:r>
              <a:rPr sz="900" i="1" dirty="0" smtClean="0">
                <a:latin typeface="Trebuchet MS" panose="020B0603020202020204"/>
                <a:cs typeface="Trebuchet MS" panose="020B0603020202020204"/>
              </a:rPr>
              <a:t>y</a:t>
            </a:r>
            <a:r>
              <a:rPr sz="900" i="1" dirty="0" smtClean="0">
                <a:latin typeface="Verdana" panose="020B0604030504040204"/>
                <a:cs typeface="Verdana" panose="020B0604030504040204"/>
              </a:rPr>
              <a:t>/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2</a:t>
            </a:r>
            <a:r>
              <a:rPr sz="900" dirty="0">
                <a:latin typeface="Arial Unicode MS"/>
                <a:cs typeface="Arial Unicode MS"/>
              </a:rPr>
              <a:t>」 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900" dirty="0">
                <a:latin typeface="Tahoma" panose="020B0604030504040204"/>
                <a:cs typeface="Tahoma" panose="020B0604030504040204"/>
              </a:rPr>
              <a:t>)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383540" indent="-188595">
              <a:lnSpc>
                <a:spcPts val="1400"/>
              </a:lnSpc>
              <a:spcBef>
                <a:spcPts val="10"/>
              </a:spcBef>
              <a:buClr>
                <a:srgbClr val="3333B2"/>
              </a:buClr>
              <a:buFont typeface="Tahoma" panose="020B0604030504040204"/>
              <a:buAutoNum type="arabicPeriod"/>
              <a:tabLst>
                <a:tab pos="384175" algn="l"/>
              </a:tabLst>
            </a:pPr>
            <a:r>
              <a:rPr sz="900" b="1" dirty="0">
                <a:latin typeface="Arial" panose="020B0604020202020204"/>
                <a:cs typeface="Arial" panose="020B0604020202020204"/>
              </a:rPr>
              <a:t>if </a:t>
            </a:r>
            <a:r>
              <a:rPr sz="900" i="1" dirty="0">
                <a:latin typeface="Trebuchet MS" panose="020B0603020202020204"/>
                <a:cs typeface="Trebuchet MS" panose="020B0603020202020204"/>
              </a:rPr>
              <a:t>y </a:t>
            </a:r>
            <a:r>
              <a:rPr sz="900" dirty="0">
                <a:latin typeface="Tahoma" panose="020B0604030504040204"/>
                <a:cs typeface="Tahoma" panose="020B0604030504040204"/>
              </a:rPr>
              <a:t>is even </a:t>
            </a:r>
            <a:r>
              <a:rPr sz="900" b="1" dirty="0">
                <a:latin typeface="Arial" panose="020B0604020202020204"/>
                <a:cs typeface="Arial" panose="020B0604020202020204"/>
              </a:rPr>
              <a:t>then </a:t>
            </a:r>
            <a:r>
              <a:rPr sz="900" dirty="0">
                <a:latin typeface="Tahoma" panose="020B0604030504040204"/>
                <a:cs typeface="Tahoma" panose="020B0604030504040204"/>
              </a:rPr>
              <a:t>return </a:t>
            </a:r>
            <a:r>
              <a:rPr sz="900" i="1" dirty="0">
                <a:latin typeface="Trebuchet MS" panose="020B0603020202020204"/>
                <a:cs typeface="Trebuchet MS" panose="020B0603020202020204"/>
              </a:rPr>
              <a:t>z </a:t>
            </a:r>
            <a:r>
              <a:rPr sz="900" baseline="37000" dirty="0">
                <a:latin typeface="Tahoma" panose="020B0604030504040204"/>
                <a:cs typeface="Tahoma" panose="020B0604030504040204"/>
              </a:rPr>
              <a:t>2   </a:t>
            </a:r>
            <a:r>
              <a:rPr sz="900" dirty="0">
                <a:latin typeface="Tahoma" panose="020B0604030504040204"/>
                <a:cs typeface="Tahoma" panose="020B0604030504040204"/>
              </a:rPr>
              <a:t>mod  </a:t>
            </a:r>
            <a:r>
              <a:rPr sz="900" i="1" dirty="0">
                <a:latin typeface="Trebuchet MS" panose="020B0603020202020204"/>
                <a:cs typeface="Trebuchet MS" panose="020B0603020202020204"/>
              </a:rPr>
              <a:t>N</a:t>
            </a:r>
            <a:endParaRPr sz="900" dirty="0">
              <a:latin typeface="Trebuchet MS" panose="020B0603020202020204"/>
              <a:cs typeface="Trebuchet MS" panose="020B0603020202020204"/>
            </a:endParaRPr>
          </a:p>
          <a:p>
            <a:pPr marL="743585" indent="-548640">
              <a:lnSpc>
                <a:spcPts val="1400"/>
              </a:lnSpc>
              <a:spcBef>
                <a:spcPts val="10"/>
              </a:spcBef>
              <a:buClr>
                <a:srgbClr val="3333B2"/>
              </a:buClr>
              <a:buFont typeface="Tahoma" panose="020B0604030504040204"/>
              <a:buAutoNum type="arabicPeriod"/>
              <a:tabLst>
                <a:tab pos="744220" algn="l"/>
              </a:tabLst>
            </a:pPr>
            <a:r>
              <a:rPr sz="900" b="1" dirty="0">
                <a:latin typeface="Arial" panose="020B0604020202020204"/>
                <a:cs typeface="Arial" panose="020B0604020202020204"/>
              </a:rPr>
              <a:t>else  </a:t>
            </a:r>
            <a:r>
              <a:rPr sz="900" dirty="0">
                <a:latin typeface="Tahoma" panose="020B0604030504040204"/>
                <a:cs typeface="Tahoma" panose="020B0604030504040204"/>
              </a:rPr>
              <a:t>return </a:t>
            </a:r>
            <a:r>
              <a:rPr sz="900" i="1" dirty="0">
                <a:latin typeface="Trebuchet MS" panose="020B0603020202020204"/>
                <a:cs typeface="Trebuchet MS" panose="020B0603020202020204"/>
              </a:rPr>
              <a:t>x </a:t>
            </a:r>
            <a:r>
              <a:rPr sz="900" dirty="0">
                <a:latin typeface="Arial Unicode MS"/>
                <a:cs typeface="Arial Unicode MS"/>
              </a:rPr>
              <a:t>· </a:t>
            </a:r>
            <a:r>
              <a:rPr sz="900" i="1" dirty="0">
                <a:latin typeface="Trebuchet MS" panose="020B0603020202020204"/>
                <a:cs typeface="Trebuchet MS" panose="020B0603020202020204"/>
              </a:rPr>
              <a:t>z </a:t>
            </a:r>
            <a:r>
              <a:rPr sz="900" baseline="37000" dirty="0">
                <a:latin typeface="Tahoma" panose="020B0604030504040204"/>
                <a:cs typeface="Tahoma" panose="020B0604030504040204"/>
              </a:rPr>
              <a:t>2   </a:t>
            </a:r>
            <a:r>
              <a:rPr sz="900" dirty="0">
                <a:latin typeface="Tahoma" panose="020B0604030504040204"/>
                <a:cs typeface="Tahoma" panose="020B0604030504040204"/>
              </a:rPr>
              <a:t>mod </a:t>
            </a:r>
            <a:r>
              <a:rPr sz="900" i="1" dirty="0">
                <a:latin typeface="Trebuchet MS" panose="020B0603020202020204"/>
                <a:cs typeface="Trebuchet MS" panose="020B0603020202020204"/>
              </a:rPr>
              <a:t>N</a:t>
            </a:r>
            <a:endParaRPr sz="9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704301"/>
            <a:ext cx="127195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b="1" dirty="0">
                <a:latin typeface="Arial" panose="020B0604020202020204"/>
                <a:cs typeface="Arial" panose="020B0604020202020204"/>
              </a:rPr>
              <a:t>Another formulation:</a:t>
            </a:r>
            <a:endParaRPr sz="9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4162" y="2070150"/>
            <a:ext cx="40195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i="1" dirty="0">
                <a:latin typeface="Trebuchet MS" panose="020B0603020202020204"/>
                <a:cs typeface="Trebuchet MS" panose="020B0603020202020204"/>
              </a:rPr>
              <a:t>x</a:t>
            </a:r>
            <a:r>
              <a:rPr sz="900" i="1" baseline="42000" dirty="0">
                <a:latin typeface="Arial" panose="020B0604020202020204"/>
                <a:cs typeface="Arial" panose="020B0604020202020204"/>
              </a:rPr>
              <a:t>y  </a:t>
            </a:r>
            <a:r>
              <a:rPr sz="900" dirty="0">
                <a:latin typeface="Tahoma" panose="020B0604030504040204"/>
                <a:cs typeface="Tahoma" panose="020B0604030504040204"/>
              </a:rPr>
              <a:t>= </a:t>
            </a:r>
            <a:r>
              <a:rPr sz="1350" baseline="65000" dirty="0">
                <a:latin typeface="Arial Unicode MS"/>
                <a:cs typeface="Arial Unicode MS"/>
              </a:rPr>
              <a:t></a:t>
            </a:r>
            <a:endParaRPr sz="1350" baseline="650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6374" y="1919287"/>
            <a:ext cx="60198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350" baseline="40000" dirty="0">
                <a:latin typeface="Arial Unicode MS"/>
                <a:cs typeface="Arial Unicode MS"/>
              </a:rPr>
              <a:t></a:t>
            </a:r>
            <a:r>
              <a:rPr sz="1350" baseline="37000" dirty="0">
                <a:latin typeface="Arial Unicode MS"/>
                <a:cs typeface="Arial Unicode MS"/>
              </a:rPr>
              <a:t>（</a:t>
            </a:r>
            <a:r>
              <a:rPr sz="1350" i="1" baseline="-25000" dirty="0">
                <a:latin typeface="Trebuchet MS" panose="020B0603020202020204"/>
                <a:cs typeface="Trebuchet MS" panose="020B0603020202020204"/>
              </a:rPr>
              <a:t>x </a:t>
            </a:r>
            <a:r>
              <a:rPr sz="600" dirty="0">
                <a:latin typeface="Arial Unicode MS"/>
                <a:cs typeface="Arial Unicode MS"/>
              </a:rPr>
              <a:t>礼</a:t>
            </a:r>
            <a:r>
              <a:rPr sz="600" i="1" dirty="0">
                <a:latin typeface="Arial" panose="020B0604020202020204"/>
                <a:cs typeface="Arial" panose="020B0604020202020204"/>
              </a:rPr>
              <a:t>y</a:t>
            </a:r>
            <a:r>
              <a:rPr sz="600" i="1" dirty="0">
                <a:latin typeface="Trebuchet MS" panose="020B0603020202020204"/>
                <a:cs typeface="Trebuchet MS" panose="020B0603020202020204"/>
              </a:rPr>
              <a:t>/</a:t>
            </a:r>
            <a:r>
              <a:rPr sz="600" dirty="0">
                <a:latin typeface="Tahoma" panose="020B0604030504040204"/>
                <a:cs typeface="Tahoma" panose="020B0604030504040204"/>
              </a:rPr>
              <a:t>2</a:t>
            </a:r>
            <a:r>
              <a:rPr sz="600" dirty="0">
                <a:latin typeface="Arial Unicode MS"/>
                <a:cs typeface="Arial Unicode MS"/>
              </a:rPr>
              <a:t>」</a:t>
            </a:r>
            <a:r>
              <a:rPr sz="1350" baseline="37000" dirty="0">
                <a:latin typeface="Arial Unicode MS"/>
                <a:cs typeface="Arial Unicode MS"/>
              </a:rPr>
              <a:t>＼</a:t>
            </a:r>
            <a:r>
              <a:rPr sz="900" baseline="37000" dirty="0">
                <a:latin typeface="Tahoma" panose="020B0604030504040204"/>
                <a:cs typeface="Tahoma" panose="020B0604030504040204"/>
              </a:rPr>
              <a:t>2</a:t>
            </a:r>
            <a:endParaRPr sz="900" baseline="37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6374" y="2144166"/>
            <a:ext cx="710565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latin typeface="Arial Unicode MS"/>
                <a:cs typeface="Arial Unicode MS"/>
              </a:rPr>
              <a:t></a:t>
            </a:r>
            <a:r>
              <a:rPr sz="1350" i="1" baseline="-22000" dirty="0">
                <a:latin typeface="Trebuchet MS" panose="020B0603020202020204"/>
                <a:cs typeface="Trebuchet MS" panose="020B0603020202020204"/>
              </a:rPr>
              <a:t>x </a:t>
            </a:r>
            <a:r>
              <a:rPr sz="1350" baseline="-22000" dirty="0">
                <a:latin typeface="Arial Unicode MS"/>
                <a:cs typeface="Arial Unicode MS"/>
              </a:rPr>
              <a:t>· </a:t>
            </a:r>
            <a:r>
              <a:rPr sz="1350" baseline="37000" dirty="0">
                <a:latin typeface="Arial Unicode MS"/>
                <a:cs typeface="Arial Unicode MS"/>
              </a:rPr>
              <a:t>（</a:t>
            </a:r>
            <a:r>
              <a:rPr sz="1350" i="1" baseline="-22000" dirty="0">
                <a:latin typeface="Trebuchet MS" panose="020B0603020202020204"/>
                <a:cs typeface="Trebuchet MS" panose="020B0603020202020204"/>
              </a:rPr>
              <a:t>x </a:t>
            </a:r>
            <a:r>
              <a:rPr sz="600" dirty="0">
                <a:latin typeface="Arial Unicode MS"/>
                <a:cs typeface="Arial Unicode MS"/>
              </a:rPr>
              <a:t>礼</a:t>
            </a:r>
            <a:r>
              <a:rPr sz="600" i="1" dirty="0">
                <a:latin typeface="Arial" panose="020B0604020202020204"/>
                <a:cs typeface="Arial" panose="020B0604020202020204"/>
              </a:rPr>
              <a:t>y</a:t>
            </a:r>
            <a:r>
              <a:rPr sz="600" i="1" dirty="0">
                <a:latin typeface="Trebuchet MS" panose="020B0603020202020204"/>
                <a:cs typeface="Trebuchet MS" panose="020B0603020202020204"/>
              </a:rPr>
              <a:t>/</a:t>
            </a:r>
            <a:r>
              <a:rPr sz="600" dirty="0">
                <a:latin typeface="Tahoma" panose="020B0604030504040204"/>
                <a:cs typeface="Tahoma" panose="020B0604030504040204"/>
              </a:rPr>
              <a:t>2</a:t>
            </a:r>
            <a:r>
              <a:rPr sz="600" dirty="0">
                <a:latin typeface="Arial Unicode MS"/>
                <a:cs typeface="Arial Unicode MS"/>
              </a:rPr>
              <a:t>」</a:t>
            </a:r>
            <a:r>
              <a:rPr sz="1350" baseline="37000" dirty="0">
                <a:latin typeface="Arial Unicode MS"/>
                <a:cs typeface="Arial Unicode MS"/>
              </a:rPr>
              <a:t>＼</a:t>
            </a:r>
            <a:endParaRPr sz="1350" baseline="37000" dirty="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11260" y="2129599"/>
            <a:ext cx="6604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600" dirty="0">
                <a:latin typeface="Tahoma" panose="020B0604030504040204"/>
                <a:cs typeface="Tahoma" panose="020B0604030504040204"/>
              </a:rPr>
              <a:t>2</a:t>
            </a:r>
            <a:endParaRPr sz="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9850" y="1954216"/>
            <a:ext cx="563880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2400"/>
              </a:spcBef>
            </a:pPr>
            <a:r>
              <a:rPr sz="900" dirty="0">
                <a:latin typeface="Tahoma" panose="020B0604030504040204"/>
                <a:cs typeface="Tahoma" panose="020B0604030504040204"/>
              </a:rPr>
              <a:t>if </a:t>
            </a:r>
            <a:r>
              <a:rPr sz="900" i="1" dirty="0">
                <a:latin typeface="Trebuchet MS" panose="020B0603020202020204"/>
                <a:cs typeface="Trebuchet MS" panose="020B0603020202020204"/>
              </a:rPr>
              <a:t>y </a:t>
            </a:r>
            <a:r>
              <a:rPr sz="900" dirty="0">
                <a:latin typeface="Tahoma" panose="020B0604030504040204"/>
                <a:cs typeface="Tahoma" panose="020B0604030504040204"/>
              </a:rPr>
              <a:t>is even  </a:t>
            </a:r>
            <a:endParaRPr lang="en-US" sz="900" dirty="0" smtClean="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ts val="1400"/>
              </a:lnSpc>
              <a:spcBef>
                <a:spcPts val="600"/>
              </a:spcBef>
            </a:pPr>
            <a:r>
              <a:rPr sz="900" dirty="0" smtClean="0">
                <a:latin typeface="Tahoma" panose="020B0604030504040204"/>
                <a:cs typeface="Tahoma" panose="020B0604030504040204"/>
              </a:rPr>
              <a:t>if </a:t>
            </a:r>
            <a:r>
              <a:rPr sz="900" i="1" dirty="0">
                <a:latin typeface="Trebuchet MS" panose="020B0603020202020204"/>
                <a:cs typeface="Trebuchet MS" panose="020B0603020202020204"/>
              </a:rPr>
              <a:t>y </a:t>
            </a:r>
            <a:r>
              <a:rPr sz="900" dirty="0">
                <a:latin typeface="Tahoma" panose="020B0604030504040204"/>
                <a:cs typeface="Tahoma" panose="020B0604030504040204"/>
              </a:rPr>
              <a:t>is odd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.</a:t>
            </a:r>
            <a:endParaRPr sz="9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294" y="2532697"/>
            <a:ext cx="3862756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900" dirty="0">
                <a:latin typeface="Tahoma" panose="020B0604030504040204"/>
                <a:cs typeface="Tahoma" panose="020B0604030504040204"/>
              </a:rPr>
              <a:t>The algorithm will halt after at most </a:t>
            </a:r>
            <a:r>
              <a:rPr sz="900" i="1" dirty="0">
                <a:latin typeface="Trebuchet MS" panose="020B0603020202020204"/>
                <a:cs typeface="Trebuchet MS" panose="020B0603020202020204"/>
              </a:rPr>
              <a:t>n </a:t>
            </a:r>
            <a:r>
              <a:rPr sz="900" dirty="0">
                <a:latin typeface="Tahoma" panose="020B0604030504040204"/>
                <a:cs typeface="Tahoma" panose="020B0604030504040204"/>
              </a:rPr>
              <a:t>recursive calls, and during each call it  multiplies </a:t>
            </a:r>
            <a:r>
              <a:rPr sz="900" i="1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900" dirty="0">
                <a:latin typeface="Tahoma" panose="020B0604030504040204"/>
                <a:cs typeface="Tahoma" panose="020B0604030504040204"/>
              </a:rPr>
              <a:t>-bit numbers (doing computation modulo </a:t>
            </a:r>
            <a:r>
              <a:rPr sz="900" i="1" dirty="0">
                <a:latin typeface="Trebuchet MS" panose="020B0603020202020204"/>
                <a:cs typeface="Trebuchet MS" panose="020B0603020202020204"/>
              </a:rPr>
              <a:t>N </a:t>
            </a:r>
            <a:r>
              <a:rPr sz="900" dirty="0">
                <a:latin typeface="Tahoma" panose="020B0604030504040204"/>
                <a:cs typeface="Tahoma" panose="020B0604030504040204"/>
              </a:rPr>
              <a:t>saves us here), for a  total running time of </a:t>
            </a:r>
            <a:r>
              <a:rPr sz="900" i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900" i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900" baseline="37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3</a:t>
            </a:r>
            <a:r>
              <a:rPr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)</a:t>
            </a:r>
            <a:r>
              <a:rPr sz="900" dirty="0">
                <a:latin typeface="Tahoma" panose="020B0604030504040204"/>
                <a:cs typeface="Tahoma" panose="020B0604030504040204"/>
              </a:rPr>
              <a:t>.</a:t>
            </a:r>
            <a:endParaRPr sz="9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2344" y="1080000"/>
            <a:ext cx="288000" cy="14014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170" y="1896135"/>
            <a:ext cx="1242130" cy="5760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398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kern="1200" dirty="0"/>
              <a:t>An extension of Euclid’s algorithm</a:t>
            </a:r>
            <a:endParaRPr sz="1400" b="1" kern="1200" dirty="0"/>
          </a:p>
        </p:txBody>
      </p:sp>
      <p:sp>
        <p:nvSpPr>
          <p:cNvPr id="3" name="object 3"/>
          <p:cNvSpPr txBox="1"/>
          <p:nvPr/>
        </p:nvSpPr>
        <p:spPr>
          <a:xfrm>
            <a:off x="313372" y="587375"/>
            <a:ext cx="3738879" cy="525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Lemma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ts val="1400"/>
              </a:lnSpc>
              <a:spcBef>
                <a:spcPts val="20"/>
              </a:spcBef>
            </a:pPr>
            <a:r>
              <a:rPr sz="1100" i="1" dirty="0">
                <a:latin typeface="Arial" panose="020B0604020202020204"/>
                <a:cs typeface="Arial" panose="020B0604020202020204"/>
              </a:rPr>
              <a:t>If </a:t>
            </a:r>
            <a:r>
              <a:rPr sz="1100" i="1" dirty="0">
                <a:latin typeface="Trebuchet MS" panose="020B0603020202020204"/>
                <a:cs typeface="Trebuchet MS" panose="020B0603020202020204"/>
              </a:rPr>
              <a:t>d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divides both </a:t>
            </a:r>
            <a:r>
              <a:rPr sz="1100" i="1" dirty="0">
                <a:latin typeface="Trebuchet MS" panose="020B0603020202020204"/>
                <a:cs typeface="Trebuchet MS" panose="020B0603020202020204"/>
              </a:rPr>
              <a:t>a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and </a:t>
            </a:r>
            <a:r>
              <a:rPr sz="1100" i="1" dirty="0">
                <a:latin typeface="Trebuchet MS" panose="020B0603020202020204"/>
                <a:cs typeface="Trebuchet MS" panose="020B0603020202020204"/>
              </a:rPr>
              <a:t>b</a:t>
            </a:r>
            <a:r>
              <a:rPr sz="1100" i="1" dirty="0">
                <a:latin typeface="Arial" panose="020B0604020202020204"/>
                <a:cs typeface="Arial" panose="020B0604020202020204"/>
              </a:rPr>
              <a:t>, and </a:t>
            </a:r>
            <a:r>
              <a:rPr sz="1100" i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d </a:t>
            </a:r>
            <a:r>
              <a:rPr sz="11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= </a:t>
            </a:r>
            <a:r>
              <a:rPr sz="1100" i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ax </a:t>
            </a:r>
            <a:r>
              <a:rPr sz="11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+ </a:t>
            </a:r>
            <a:r>
              <a:rPr sz="1100" i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by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for some integers </a:t>
            </a:r>
            <a:r>
              <a:rPr sz="1100" i="1" dirty="0">
                <a:latin typeface="Trebuchet MS" panose="020B0603020202020204"/>
                <a:cs typeface="Trebuchet MS" panose="020B0603020202020204"/>
              </a:rPr>
              <a:t>x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and </a:t>
            </a:r>
            <a:r>
              <a:rPr sz="1100" i="1" dirty="0">
                <a:latin typeface="Trebuchet MS" panose="020B0603020202020204"/>
                <a:cs typeface="Trebuchet MS" panose="020B0603020202020204"/>
              </a:rPr>
              <a:t>y</a:t>
            </a:r>
            <a:r>
              <a:rPr sz="1100" i="1" dirty="0">
                <a:latin typeface="Arial" panose="020B0604020202020204"/>
                <a:cs typeface="Arial" panose="020B0604020202020204"/>
              </a:rPr>
              <a:t>, then  necessarily </a:t>
            </a:r>
            <a:r>
              <a:rPr sz="1100" i="1" dirty="0">
                <a:latin typeface="Trebuchet MS" panose="020B0603020202020204"/>
                <a:cs typeface="Trebuchet MS" panose="020B0603020202020204"/>
              </a:rPr>
              <a:t>d </a:t>
            </a:r>
            <a:r>
              <a:rPr sz="1100" dirty="0">
                <a:latin typeface="Tahoma" panose="020B0604030504040204"/>
                <a:cs typeface="Tahoma" panose="020B0604030504040204"/>
              </a:rPr>
              <a:t>= gcd(</a:t>
            </a:r>
            <a:r>
              <a:rPr sz="1100" i="1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1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1100" i="1" dirty="0">
                <a:latin typeface="Trebuchet MS" panose="020B0603020202020204"/>
                <a:cs typeface="Trebuchet MS" panose="020B0603020202020204"/>
              </a:rPr>
              <a:t>b</a:t>
            </a:r>
            <a:r>
              <a:rPr sz="1100" dirty="0">
                <a:latin typeface="Tahoma" panose="020B0604030504040204"/>
                <a:cs typeface="Tahoma" panose="020B0604030504040204"/>
              </a:rPr>
              <a:t>)</a:t>
            </a:r>
            <a:r>
              <a:rPr sz="1100" i="1" dirty="0">
                <a:latin typeface="Arial" panose="020B0604020202020204"/>
                <a:cs typeface="Arial" panose="020B0604020202020204"/>
              </a:rPr>
              <a:t>.</a:t>
            </a:r>
            <a:endParaRPr sz="11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9965" y="1334808"/>
            <a:ext cx="3428365" cy="962058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0490">
              <a:lnSpc>
                <a:spcPts val="1400"/>
              </a:lnSpc>
              <a:spcBef>
                <a:spcPts val="340"/>
              </a:spcBef>
            </a:pPr>
            <a:r>
              <a:rPr sz="900" dirty="0">
                <a:latin typeface="Times New Roman" panose="02020603050405020304"/>
                <a:cs typeface="Times New Roman" panose="02020603050405020304"/>
              </a:rPr>
              <a:t>extended-Euclid</a:t>
            </a:r>
            <a:r>
              <a:rPr sz="900" dirty="0">
                <a:latin typeface="Tahoma" panose="020B0604030504040204"/>
                <a:cs typeface="Tahoma" panose="020B0604030504040204"/>
              </a:rPr>
              <a:t>(</a:t>
            </a:r>
            <a:r>
              <a:rPr sz="900" i="1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latin typeface="Trebuchet MS" panose="020B0603020202020204"/>
                <a:cs typeface="Trebuchet MS" panose="020B0603020202020204"/>
              </a:rPr>
              <a:t>b</a:t>
            </a:r>
            <a:r>
              <a:rPr sz="900" dirty="0">
                <a:latin typeface="Tahoma" panose="020B0604030504040204"/>
                <a:cs typeface="Tahoma" panose="020B0604030504040204"/>
              </a:rPr>
              <a:t>)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110490">
              <a:lnSpc>
                <a:spcPts val="1400"/>
              </a:lnSpc>
              <a:spcBef>
                <a:spcPts val="10"/>
              </a:spcBef>
            </a:pPr>
            <a:r>
              <a:rPr sz="900" dirty="0">
                <a:latin typeface="Tahoma" panose="020B0604030504040204"/>
                <a:cs typeface="Tahoma" panose="020B0604030504040204"/>
              </a:rPr>
              <a:t>// Two integers </a:t>
            </a:r>
            <a:r>
              <a:rPr sz="900" i="1" dirty="0">
                <a:latin typeface="Trebuchet MS" panose="020B0603020202020204"/>
                <a:cs typeface="Trebuchet MS" panose="020B0603020202020204"/>
              </a:rPr>
              <a:t>a </a:t>
            </a:r>
            <a:r>
              <a:rPr sz="900" dirty="0">
                <a:latin typeface="Tahoma" panose="020B0604030504040204"/>
                <a:cs typeface="Tahoma" panose="020B0604030504040204"/>
              </a:rPr>
              <a:t>and </a:t>
            </a:r>
            <a:r>
              <a:rPr sz="900" i="1" dirty="0">
                <a:latin typeface="Trebuchet MS" panose="020B0603020202020204"/>
                <a:cs typeface="Trebuchet MS" panose="020B0603020202020204"/>
              </a:rPr>
              <a:t>b </a:t>
            </a:r>
            <a:r>
              <a:rPr sz="900" dirty="0">
                <a:latin typeface="Tahoma" panose="020B0604030504040204"/>
                <a:cs typeface="Tahoma" panose="020B0604030504040204"/>
              </a:rPr>
              <a:t>with </a:t>
            </a:r>
            <a:r>
              <a:rPr sz="900" i="1" dirty="0">
                <a:latin typeface="Trebuchet MS" panose="020B0603020202020204"/>
                <a:cs typeface="Trebuchet MS" panose="020B0603020202020204"/>
              </a:rPr>
              <a:t>a </a:t>
            </a:r>
            <a:r>
              <a:rPr sz="900" dirty="0">
                <a:latin typeface="Arial Unicode MS"/>
                <a:cs typeface="Arial Unicode MS"/>
              </a:rPr>
              <a:t>≥ </a:t>
            </a:r>
            <a:r>
              <a:rPr sz="900" i="1" dirty="0">
                <a:latin typeface="Trebuchet MS" panose="020B0603020202020204"/>
                <a:cs typeface="Trebuchet MS" panose="020B0603020202020204"/>
              </a:rPr>
              <a:t>b </a:t>
            </a:r>
            <a:r>
              <a:rPr sz="900" dirty="0">
                <a:latin typeface="Arial Unicode MS"/>
                <a:cs typeface="Arial Unicode MS"/>
              </a:rPr>
              <a:t>≥ </a:t>
            </a:r>
            <a:r>
              <a:rPr sz="900" dirty="0">
                <a:latin typeface="Tahoma" panose="020B0604030504040204"/>
                <a:cs typeface="Tahoma" panose="020B0604030504040204"/>
              </a:rPr>
              <a:t>0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383540" indent="-188595">
              <a:lnSpc>
                <a:spcPts val="1400"/>
              </a:lnSpc>
              <a:spcBef>
                <a:spcPts val="310"/>
              </a:spcBef>
              <a:buClr>
                <a:srgbClr val="3333B2"/>
              </a:buClr>
              <a:buFont typeface="Tahoma" panose="020B0604030504040204"/>
              <a:buAutoNum type="arabicPeriod"/>
              <a:tabLst>
                <a:tab pos="384175" algn="l"/>
              </a:tabLst>
            </a:pPr>
            <a:r>
              <a:rPr sz="900" b="1" dirty="0">
                <a:latin typeface="Arial" panose="020B0604020202020204"/>
                <a:cs typeface="Arial" panose="020B0604020202020204"/>
              </a:rPr>
              <a:t>if </a:t>
            </a:r>
            <a:r>
              <a:rPr sz="900" i="1" dirty="0">
                <a:latin typeface="Trebuchet MS" panose="020B0603020202020204"/>
                <a:cs typeface="Trebuchet MS" panose="020B0603020202020204"/>
              </a:rPr>
              <a:t>b </a:t>
            </a:r>
            <a:r>
              <a:rPr sz="900" dirty="0">
                <a:latin typeface="Tahoma" panose="020B0604030504040204"/>
                <a:cs typeface="Tahoma" panose="020B0604030504040204"/>
              </a:rPr>
              <a:t>= 0 </a:t>
            </a:r>
            <a:r>
              <a:rPr sz="900" b="1" dirty="0">
                <a:latin typeface="Arial" panose="020B0604020202020204"/>
                <a:cs typeface="Arial" panose="020B0604020202020204"/>
              </a:rPr>
              <a:t>then </a:t>
            </a:r>
            <a:r>
              <a:rPr sz="900" dirty="0">
                <a:latin typeface="Tahoma" panose="020B0604030504040204"/>
                <a:cs typeface="Tahoma" panose="020B0604030504040204"/>
              </a:rPr>
              <a:t>return (1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900" dirty="0">
                <a:latin typeface="Tahoma" panose="020B0604030504040204"/>
                <a:cs typeface="Tahoma" panose="020B0604030504040204"/>
              </a:rPr>
              <a:t>0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900" dirty="0">
                <a:latin typeface="Tahoma" panose="020B0604030504040204"/>
                <a:cs typeface="Tahoma" panose="020B0604030504040204"/>
              </a:rPr>
              <a:t>)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383540" indent="-188595">
              <a:lnSpc>
                <a:spcPts val="1400"/>
              </a:lnSpc>
              <a:spcBef>
                <a:spcPts val="10"/>
              </a:spcBef>
              <a:buClr>
                <a:srgbClr val="3333B2"/>
              </a:buClr>
              <a:buAutoNum type="arabicPeriod"/>
              <a:tabLst>
                <a:tab pos="384175" algn="l"/>
              </a:tabLst>
            </a:pPr>
            <a:r>
              <a:rPr lang="en-US" sz="900" i="1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900" i="1" dirty="0" smtClean="0">
                <a:latin typeface="Trebuchet MS" panose="020B0603020202020204"/>
                <a:cs typeface="Trebuchet MS" panose="020B0603020202020204"/>
              </a:rPr>
              <a:t>  </a:t>
            </a:r>
            <a:r>
              <a:rPr sz="900" i="1" dirty="0" smtClean="0">
                <a:latin typeface="Trebuchet MS" panose="020B0603020202020204"/>
                <a:cs typeface="Trebuchet MS" panose="020B0603020202020204"/>
              </a:rPr>
              <a:t> </a:t>
            </a:r>
            <a:r>
              <a:rPr sz="900" baseline="37000" dirty="0">
                <a:latin typeface="Arial Unicode MS"/>
                <a:cs typeface="Arial Unicode MS"/>
              </a:rPr>
              <a:t>l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latin typeface="Trebuchet MS" panose="020B0603020202020204"/>
                <a:cs typeface="Trebuchet MS" panose="020B0603020202020204"/>
              </a:rPr>
              <a:t>y </a:t>
            </a:r>
            <a:r>
              <a:rPr sz="900" baseline="37000" dirty="0">
                <a:latin typeface="Arial Unicode MS"/>
                <a:cs typeface="Arial Unicode MS"/>
              </a:rPr>
              <a:t>l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latin typeface="Trebuchet MS" panose="020B0603020202020204"/>
                <a:cs typeface="Trebuchet MS" panose="020B0603020202020204"/>
              </a:rPr>
              <a:t>d </a:t>
            </a:r>
            <a:r>
              <a:rPr sz="900" dirty="0">
                <a:latin typeface="Tahoma" panose="020B0604030504040204"/>
                <a:cs typeface="Tahoma" panose="020B0604030504040204"/>
              </a:rPr>
              <a:t>) = </a:t>
            </a:r>
            <a:r>
              <a:rPr sz="900" dirty="0">
                <a:latin typeface="Times New Roman" panose="02020603050405020304"/>
                <a:cs typeface="Times New Roman" panose="02020603050405020304"/>
              </a:rPr>
              <a:t>extended-Euclid</a:t>
            </a:r>
            <a:r>
              <a:rPr sz="900" dirty="0">
                <a:latin typeface="Tahoma" panose="020B0604030504040204"/>
                <a:cs typeface="Tahoma" panose="020B0604030504040204"/>
              </a:rPr>
              <a:t>(</a:t>
            </a:r>
            <a:r>
              <a:rPr sz="900" i="1" dirty="0">
                <a:latin typeface="Trebuchet MS" panose="020B0603020202020204"/>
                <a:cs typeface="Trebuchet MS" panose="020B0603020202020204"/>
              </a:rPr>
              <a:t>b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latin typeface="Trebuchet MS" panose="020B0603020202020204"/>
                <a:cs typeface="Trebuchet MS" panose="020B0603020202020204"/>
              </a:rPr>
              <a:t>a  </a:t>
            </a:r>
            <a:r>
              <a:rPr sz="900" dirty="0">
                <a:latin typeface="Tahoma" panose="020B0604030504040204"/>
                <a:cs typeface="Tahoma" panose="020B0604030504040204"/>
              </a:rPr>
              <a:t>mod </a:t>
            </a:r>
            <a:r>
              <a:rPr sz="900" i="1" dirty="0">
                <a:latin typeface="Trebuchet MS" panose="020B0603020202020204"/>
                <a:cs typeface="Trebuchet MS" panose="020B0603020202020204"/>
              </a:rPr>
              <a:t>b</a:t>
            </a:r>
            <a:r>
              <a:rPr sz="900" dirty="0">
                <a:latin typeface="Tahoma" panose="020B0604030504040204"/>
                <a:cs typeface="Tahoma" panose="020B0604030504040204"/>
              </a:rPr>
              <a:t>)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383540" indent="-188595">
              <a:lnSpc>
                <a:spcPts val="1400"/>
              </a:lnSpc>
              <a:spcBef>
                <a:spcPts val="10"/>
              </a:spcBef>
              <a:buClr>
                <a:srgbClr val="3333B2"/>
              </a:buClr>
              <a:buAutoNum type="arabicPeriod"/>
              <a:tabLst>
                <a:tab pos="384175" algn="l"/>
              </a:tabLst>
            </a:pPr>
            <a:r>
              <a:rPr sz="900" dirty="0">
                <a:latin typeface="Tahoma" panose="020B0604030504040204"/>
                <a:cs typeface="Tahoma" panose="020B0604030504040204"/>
              </a:rPr>
              <a:t>return (</a:t>
            </a:r>
            <a:r>
              <a:rPr sz="900" i="1" dirty="0">
                <a:latin typeface="Trebuchet MS" panose="020B0603020202020204"/>
                <a:cs typeface="Trebuchet MS" panose="020B0603020202020204"/>
              </a:rPr>
              <a:t>y </a:t>
            </a:r>
            <a:r>
              <a:rPr sz="900" baseline="37000" dirty="0">
                <a:latin typeface="Arial Unicode MS"/>
                <a:cs typeface="Arial Unicode MS"/>
              </a:rPr>
              <a:t>l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latin typeface="Trebuchet MS" panose="020B0603020202020204"/>
                <a:cs typeface="Trebuchet MS" panose="020B0603020202020204"/>
              </a:rPr>
              <a:t>x </a:t>
            </a:r>
            <a:r>
              <a:rPr sz="900" baseline="37000" dirty="0">
                <a:latin typeface="Arial Unicode MS"/>
                <a:cs typeface="Arial Unicode MS"/>
              </a:rPr>
              <a:t>l </a:t>
            </a:r>
            <a:r>
              <a:rPr sz="900" dirty="0">
                <a:latin typeface="Arial Unicode MS"/>
                <a:cs typeface="Arial Unicode MS"/>
              </a:rPr>
              <a:t>− l</a:t>
            </a:r>
            <a:r>
              <a:rPr sz="900" i="1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/</a:t>
            </a:r>
            <a:r>
              <a:rPr sz="900" i="1" dirty="0">
                <a:latin typeface="Trebuchet MS" panose="020B0603020202020204"/>
                <a:cs typeface="Trebuchet MS" panose="020B0603020202020204"/>
              </a:rPr>
              <a:t>b</a:t>
            </a:r>
            <a:r>
              <a:rPr sz="900" dirty="0">
                <a:latin typeface="Arial Unicode MS"/>
                <a:cs typeface="Arial Unicode MS"/>
              </a:rPr>
              <a:t>」 </a:t>
            </a:r>
            <a:r>
              <a:rPr sz="900" i="1" dirty="0">
                <a:latin typeface="Trebuchet MS" panose="020B0603020202020204"/>
                <a:cs typeface="Trebuchet MS" panose="020B0603020202020204"/>
              </a:rPr>
              <a:t>y </a:t>
            </a:r>
            <a:r>
              <a:rPr sz="900" baseline="37000" dirty="0">
                <a:latin typeface="Arial Unicode MS"/>
                <a:cs typeface="Arial Unicode MS"/>
              </a:rPr>
              <a:t>l</a:t>
            </a:r>
            <a:r>
              <a:rPr sz="900" i="1" dirty="0" smtClean="0">
                <a:latin typeface="Verdana" panose="020B0604030504040204"/>
                <a:cs typeface="Verdana" panose="020B0604030504040204"/>
              </a:rPr>
              <a:t>,</a:t>
            </a:r>
            <a:endParaRPr sz="9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2418981"/>
            <a:ext cx="3671036" cy="705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Lemma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ts val="1400"/>
              </a:lnSpc>
              <a:spcBef>
                <a:spcPts val="20"/>
              </a:spcBef>
            </a:pPr>
            <a:r>
              <a:rPr sz="1100" i="1" dirty="0">
                <a:latin typeface="Arial" panose="020B0604020202020204"/>
                <a:cs typeface="Arial" panose="020B0604020202020204"/>
              </a:rPr>
              <a:t>For any positive integers </a:t>
            </a:r>
            <a:r>
              <a:rPr sz="1100" i="1" dirty="0">
                <a:latin typeface="Trebuchet MS" panose="020B0603020202020204"/>
                <a:cs typeface="Trebuchet MS" panose="020B0603020202020204"/>
              </a:rPr>
              <a:t>a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and </a:t>
            </a:r>
            <a:r>
              <a:rPr sz="1100" i="1" dirty="0">
                <a:latin typeface="Trebuchet MS" panose="020B0603020202020204"/>
                <a:cs typeface="Trebuchet MS" panose="020B0603020202020204"/>
              </a:rPr>
              <a:t>b</a:t>
            </a:r>
            <a:r>
              <a:rPr sz="1100" i="1" dirty="0">
                <a:latin typeface="Arial" panose="020B0604020202020204"/>
                <a:cs typeface="Arial" panose="020B0604020202020204"/>
              </a:rPr>
              <a:t>, the extended Euclid algorithm returns  integers </a:t>
            </a:r>
            <a:r>
              <a:rPr sz="1100" i="1" dirty="0">
                <a:latin typeface="Trebuchet MS" panose="020B0603020202020204"/>
                <a:cs typeface="Trebuchet MS" panose="020B0603020202020204"/>
              </a:rPr>
              <a:t>x</a:t>
            </a:r>
            <a:r>
              <a:rPr sz="1100" i="1" dirty="0">
                <a:latin typeface="Arial" panose="020B0604020202020204"/>
                <a:cs typeface="Arial" panose="020B0604020202020204"/>
              </a:rPr>
              <a:t>, </a:t>
            </a:r>
            <a:r>
              <a:rPr sz="1100" i="1" dirty="0">
                <a:latin typeface="Trebuchet MS" panose="020B0603020202020204"/>
                <a:cs typeface="Trebuchet MS" panose="020B0603020202020204"/>
              </a:rPr>
              <a:t>y</a:t>
            </a:r>
            <a:r>
              <a:rPr sz="1100" i="1" dirty="0">
                <a:latin typeface="Arial" panose="020B0604020202020204"/>
                <a:cs typeface="Arial" panose="020B0604020202020204"/>
              </a:rPr>
              <a:t>, and </a:t>
            </a:r>
            <a:r>
              <a:rPr sz="1100" i="1" dirty="0">
                <a:latin typeface="Trebuchet MS" panose="020B0603020202020204"/>
                <a:cs typeface="Trebuchet MS" panose="020B0603020202020204"/>
              </a:rPr>
              <a:t>d 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such that </a:t>
            </a:r>
            <a:r>
              <a:rPr sz="11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gcd(</a:t>
            </a:r>
            <a:r>
              <a:rPr sz="1100" i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i="1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, </a:t>
            </a:r>
            <a:r>
              <a:rPr sz="1100" i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11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) = </a:t>
            </a:r>
            <a:r>
              <a:rPr sz="1100" i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d </a:t>
            </a:r>
            <a:r>
              <a:rPr sz="11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= </a:t>
            </a:r>
            <a:r>
              <a:rPr sz="1100" i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ax </a:t>
            </a:r>
            <a:r>
              <a:rPr sz="11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+ </a:t>
            </a:r>
            <a:r>
              <a:rPr sz="1100" i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by</a:t>
            </a:r>
            <a:r>
              <a:rPr sz="1100" i="1" dirty="0">
                <a:latin typeface="Arial" panose="020B0604020202020204"/>
                <a:cs typeface="Arial" panose="020B0604020202020204"/>
              </a:rPr>
              <a:t>.</a:t>
            </a:r>
            <a:endParaRPr sz="11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4147" y="1964184"/>
            <a:ext cx="504000" cy="1537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147" y="2163161"/>
            <a:ext cx="1008000" cy="12984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3587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spc="0" dirty="0"/>
              <a:t>Modular inverse</a:t>
            </a:r>
            <a:endParaRPr sz="1400" b="1" spc="0" dirty="0"/>
          </a:p>
        </p:txBody>
      </p:sp>
      <p:sp>
        <p:nvSpPr>
          <p:cNvPr id="4" name="object 4"/>
          <p:cNvSpPr txBox="1"/>
          <p:nvPr/>
        </p:nvSpPr>
        <p:spPr>
          <a:xfrm>
            <a:off x="364405" y="892175"/>
            <a:ext cx="4015156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5105">
              <a:lnSpc>
                <a:spcPts val="1400"/>
              </a:lnSpc>
            </a:pPr>
            <a:r>
              <a:rPr sz="11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We </a:t>
            </a:r>
            <a:r>
              <a:rPr sz="1100" i="1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say  </a:t>
            </a:r>
            <a:r>
              <a:rPr sz="1100" i="1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x  </a:t>
            </a:r>
            <a:r>
              <a:rPr sz="11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is the </a:t>
            </a:r>
            <a:r>
              <a:rPr sz="1100" i="1" u="sng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multiplicative inverse </a:t>
            </a:r>
            <a:r>
              <a:rPr sz="11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100" i="1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11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modulo </a:t>
            </a:r>
            <a:r>
              <a:rPr sz="1100" i="1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N </a:t>
            </a:r>
            <a:r>
              <a:rPr sz="11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if </a:t>
            </a:r>
            <a:r>
              <a:rPr sz="1100" i="1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ax </a:t>
            </a:r>
            <a:r>
              <a:rPr lang="en-US" sz="1100" i="1" dirty="0" smtClean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dirty="0" smtClean="0">
                <a:solidFill>
                  <a:srgbClr val="0000FF"/>
                </a:solidFill>
                <a:latin typeface="Arial Unicode MS"/>
                <a:cs typeface="Arial Unicode MS"/>
              </a:rPr>
              <a:t>≡ </a:t>
            </a:r>
            <a:r>
              <a:rPr sz="11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1  mod  </a:t>
            </a:r>
            <a:r>
              <a:rPr sz="1100" i="1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1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.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400"/>
              </a:lnSpc>
              <a:spcBef>
                <a:spcPts val="40"/>
              </a:spcBef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400"/>
              </a:lnSpc>
            </a:pPr>
            <a:r>
              <a:rPr sz="1100" b="1" dirty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Lemma</a:t>
            </a:r>
            <a:endParaRPr sz="1100" b="1" dirty="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ts val="1400"/>
              </a:lnSpc>
              <a:spcBef>
                <a:spcPts val="365"/>
              </a:spcBef>
            </a:pPr>
            <a:r>
              <a:rPr sz="1100" i="1" dirty="0">
                <a:latin typeface="Arial" panose="020B0604020202020204"/>
                <a:cs typeface="Arial" panose="020B0604020202020204"/>
              </a:rPr>
              <a:t>There can be at most one such </a:t>
            </a:r>
            <a:r>
              <a:rPr sz="1100" i="1" dirty="0">
                <a:latin typeface="Trebuchet MS" panose="020B0603020202020204"/>
                <a:cs typeface="Trebuchet MS" panose="020B0603020202020204"/>
              </a:rPr>
              <a:t>x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modulo </a:t>
            </a:r>
            <a:r>
              <a:rPr sz="1100" i="1" dirty="0">
                <a:latin typeface="Trebuchet MS" panose="020B0603020202020204"/>
                <a:cs typeface="Trebuchet MS" panose="020B0603020202020204"/>
              </a:rPr>
              <a:t>N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with </a:t>
            </a:r>
            <a:r>
              <a:rPr sz="1100" i="1" dirty="0">
                <a:latin typeface="Trebuchet MS" panose="020B0603020202020204"/>
                <a:cs typeface="Trebuchet MS" panose="020B0603020202020204"/>
              </a:rPr>
              <a:t>ax </a:t>
            </a:r>
            <a:r>
              <a:rPr sz="1100" dirty="0">
                <a:latin typeface="Arial Unicode MS"/>
                <a:cs typeface="Arial Unicode MS"/>
              </a:rPr>
              <a:t>≡ </a:t>
            </a:r>
            <a:r>
              <a:rPr sz="1100" dirty="0">
                <a:latin typeface="Tahoma" panose="020B0604030504040204"/>
                <a:cs typeface="Tahoma" panose="020B0604030504040204"/>
              </a:rPr>
              <a:t>1 mod </a:t>
            </a:r>
            <a:r>
              <a:rPr sz="1100" i="1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100" i="1" dirty="0">
                <a:latin typeface="Arial" panose="020B0604020202020204"/>
                <a:cs typeface="Arial" panose="020B0604020202020204"/>
              </a:rPr>
              <a:t>, denoted </a:t>
            </a:r>
            <a:r>
              <a:rPr sz="1100" i="1" dirty="0" smtClean="0">
                <a:latin typeface="Arial" panose="020B0604020202020204"/>
                <a:cs typeface="Arial" panose="020B0604020202020204"/>
              </a:rPr>
              <a:t>by</a:t>
            </a:r>
            <a:endParaRPr sz="1100" baseline="-250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400"/>
              </a:lnSpc>
              <a:spcBef>
                <a:spcPts val="35"/>
              </a:spcBef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400"/>
              </a:lnSpc>
            </a:pPr>
            <a:endParaRPr lang="en-US" sz="1100" dirty="0" smtClean="0">
              <a:solidFill>
                <a:srgbClr val="3333B2"/>
              </a:solidFill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400"/>
              </a:lnSpc>
            </a:pPr>
            <a:r>
              <a:rPr sz="1100" b="1" dirty="0" smtClean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Remark</a:t>
            </a:r>
            <a:endParaRPr sz="1100" b="1" dirty="0">
              <a:latin typeface="Tahoma" panose="020B0604030504040204"/>
              <a:cs typeface="Tahoma" panose="020B0604030504040204"/>
            </a:endParaRPr>
          </a:p>
          <a:p>
            <a:pPr marL="12700" marR="102235">
              <a:lnSpc>
                <a:spcPts val="1400"/>
              </a:lnSpc>
              <a:spcBef>
                <a:spcPts val="20"/>
              </a:spcBef>
            </a:pPr>
            <a:r>
              <a:rPr sz="1100" i="1" dirty="0">
                <a:latin typeface="Arial" panose="020B0604020202020204"/>
                <a:cs typeface="Arial" panose="020B0604020202020204"/>
              </a:rPr>
              <a:t>However, this inverse does not always </a:t>
            </a:r>
            <a:r>
              <a:rPr sz="1100" i="1" dirty="0" smtClean="0">
                <a:latin typeface="Arial" panose="020B0604020202020204"/>
                <a:cs typeface="Arial" panose="020B0604020202020204"/>
              </a:rPr>
              <a:t>exist!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For instance, </a:t>
            </a:r>
            <a:r>
              <a:rPr sz="1100" dirty="0">
                <a:latin typeface="Tahoma" panose="020B0604030504040204"/>
                <a:cs typeface="Tahoma" panose="020B0604030504040204"/>
              </a:rPr>
              <a:t>2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is </a:t>
            </a:r>
            <a:r>
              <a:rPr sz="1100" i="1" dirty="0" smtClean="0">
                <a:latin typeface="Arial" panose="020B0604020202020204"/>
                <a:cs typeface="Arial" panose="020B0604020202020204"/>
              </a:rPr>
              <a:t>not invertible modulo </a:t>
            </a:r>
            <a:r>
              <a:rPr sz="1100" dirty="0">
                <a:latin typeface="Tahoma" panose="020B0604030504040204"/>
                <a:cs typeface="Tahoma" panose="020B0604030504040204"/>
              </a:rPr>
              <a:t>6</a:t>
            </a:r>
            <a:r>
              <a:rPr sz="1100" i="1" dirty="0">
                <a:latin typeface="Arial" panose="020B0604020202020204"/>
                <a:cs typeface="Arial" panose="020B0604020202020204"/>
              </a:rPr>
              <a:t>.</a:t>
            </a:r>
            <a:endParaRPr sz="11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050" y="1801919"/>
            <a:ext cx="321898" cy="22657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476" y="3587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Bases and logs</a:t>
            </a:r>
            <a:endParaRPr sz="1400" b="1" kern="1400" spc="0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839711"/>
            <a:ext cx="3513454" cy="1245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Question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i="1" spc="-30" dirty="0">
                <a:latin typeface="Arial" panose="020B0604020202020204"/>
                <a:cs typeface="Arial" panose="020B0604020202020204"/>
              </a:rPr>
              <a:t>How </a:t>
            </a:r>
            <a:r>
              <a:rPr sz="900" i="1" spc="-35" dirty="0">
                <a:latin typeface="Arial" panose="020B0604020202020204"/>
                <a:cs typeface="Arial" panose="020B0604020202020204"/>
              </a:rPr>
              <a:t>many </a:t>
            </a:r>
            <a:r>
              <a:rPr sz="900" i="1" spc="-10" dirty="0">
                <a:latin typeface="Arial" panose="020B0604020202020204"/>
                <a:cs typeface="Arial" panose="020B0604020202020204"/>
              </a:rPr>
              <a:t>digits </a:t>
            </a:r>
            <a:r>
              <a:rPr sz="900" i="1" spc="-55" dirty="0">
                <a:latin typeface="Arial" panose="020B0604020202020204"/>
                <a:cs typeface="Arial" panose="020B0604020202020204"/>
              </a:rPr>
              <a:t>are  </a:t>
            </a:r>
            <a:r>
              <a:rPr sz="900" i="1" spc="-60" dirty="0">
                <a:latin typeface="Arial" panose="020B0604020202020204"/>
                <a:cs typeface="Arial" panose="020B0604020202020204"/>
              </a:rPr>
              <a:t>needed  </a:t>
            </a:r>
            <a:r>
              <a:rPr sz="900" i="1" spc="20" dirty="0">
                <a:latin typeface="Arial" panose="020B0604020202020204"/>
                <a:cs typeface="Arial" panose="020B0604020202020204"/>
              </a:rPr>
              <a:t>to </a:t>
            </a:r>
            <a:r>
              <a:rPr sz="900" i="1" spc="-40" dirty="0">
                <a:latin typeface="Arial" panose="020B0604020202020204"/>
                <a:cs typeface="Arial" panose="020B0604020202020204"/>
              </a:rPr>
              <a:t>represent </a:t>
            </a:r>
            <a:r>
              <a:rPr sz="900" i="1" spc="-15" dirty="0">
                <a:latin typeface="Arial" panose="020B0604020202020204"/>
                <a:cs typeface="Arial" panose="020B0604020202020204"/>
              </a:rPr>
              <a:t>the </a:t>
            </a:r>
            <a:r>
              <a:rPr sz="900" i="1" spc="-25" dirty="0">
                <a:latin typeface="Arial" panose="020B0604020202020204"/>
                <a:cs typeface="Arial" panose="020B0604020202020204"/>
              </a:rPr>
              <a:t>number </a:t>
            </a:r>
            <a:r>
              <a:rPr sz="900" i="1" dirty="0">
                <a:latin typeface="Arial" panose="020B0604020202020204"/>
                <a:cs typeface="Arial" panose="020B0604020202020204"/>
              </a:rPr>
              <a:t>N </a:t>
            </a:r>
            <a:r>
              <a:rPr sz="900" spc="190" dirty="0">
                <a:latin typeface="Arial Unicode MS"/>
                <a:cs typeface="Arial Unicode MS"/>
              </a:rPr>
              <a:t>≥ </a:t>
            </a:r>
            <a:r>
              <a:rPr sz="900" spc="-35" dirty="0">
                <a:latin typeface="Tahoma" panose="020B0604030504040204"/>
                <a:cs typeface="Tahoma" panose="020B0604030504040204"/>
              </a:rPr>
              <a:t>0 </a:t>
            </a:r>
            <a:r>
              <a:rPr sz="900" i="1" spc="-5" dirty="0">
                <a:latin typeface="Arial" panose="020B0604020202020204"/>
                <a:cs typeface="Arial" panose="020B0604020202020204"/>
              </a:rPr>
              <a:t>in </a:t>
            </a:r>
            <a:r>
              <a:rPr sz="900" i="1" spc="-70" dirty="0">
                <a:latin typeface="Arial" panose="020B0604020202020204"/>
                <a:cs typeface="Arial" panose="020B0604020202020204"/>
              </a:rPr>
              <a:t>base  </a:t>
            </a:r>
            <a:r>
              <a:rPr sz="900" i="1" spc="75" dirty="0">
                <a:latin typeface="Arial" panose="020B0604020202020204"/>
                <a:cs typeface="Arial" panose="020B0604020202020204"/>
              </a:rPr>
              <a:t> </a:t>
            </a:r>
            <a:r>
              <a:rPr sz="900" i="1" spc="-35" dirty="0">
                <a:latin typeface="Arial" panose="020B0604020202020204"/>
                <a:cs typeface="Arial" panose="020B0604020202020204"/>
              </a:rPr>
              <a:t>b?</a:t>
            </a:r>
            <a:endParaRPr sz="9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b="1" spc="-35" dirty="0">
                <a:latin typeface="Gill Sans MT" panose="020B0502020104020203"/>
                <a:cs typeface="Gill Sans MT" panose="020B0502020104020203"/>
              </a:rPr>
              <a:t>Answer:</a:t>
            </a:r>
            <a:endParaRPr sz="900" dirty="0">
              <a:latin typeface="Gill Sans MT" panose="020B0502020104020203"/>
              <a:cs typeface="Gill Sans MT" panose="020B0502020104020203"/>
            </a:endParaRPr>
          </a:p>
          <a:p>
            <a:pPr marL="1613535">
              <a:lnSpc>
                <a:spcPct val="100000"/>
              </a:lnSpc>
              <a:spcBef>
                <a:spcPts val="10"/>
              </a:spcBef>
            </a:pPr>
            <a:r>
              <a:rPr sz="900" spc="-110" dirty="0">
                <a:solidFill>
                  <a:srgbClr val="FF0000"/>
                </a:solidFill>
                <a:latin typeface="Arial Unicode MS"/>
                <a:cs typeface="Arial Unicode MS"/>
              </a:rPr>
              <a:t>「</a:t>
            </a:r>
            <a:r>
              <a:rPr sz="900" spc="-11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log</a:t>
            </a:r>
            <a:r>
              <a:rPr sz="900" i="1" spc="-165" baseline="-19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b </a:t>
            </a:r>
            <a:r>
              <a:rPr sz="900" spc="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900" i="1" spc="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 </a:t>
            </a:r>
            <a:r>
              <a:rPr sz="900" spc="6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+</a:t>
            </a:r>
            <a:r>
              <a:rPr sz="900" spc="-14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spc="6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1)</a:t>
            </a:r>
            <a:r>
              <a:rPr sz="900" spc="60" dirty="0">
                <a:solidFill>
                  <a:srgbClr val="FF0000"/>
                </a:solidFill>
                <a:latin typeface="Arial Unicode MS"/>
                <a:cs typeface="Arial Unicode MS"/>
              </a:rPr>
              <a:t>l</a:t>
            </a:r>
            <a:endParaRPr sz="900" dirty="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5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30" dirty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Question</a:t>
            </a:r>
            <a:endParaRPr sz="10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i="1" spc="-30" dirty="0">
                <a:latin typeface="Arial" panose="020B0604020202020204"/>
                <a:cs typeface="Arial" panose="020B0604020202020204"/>
              </a:rPr>
              <a:t>How much </a:t>
            </a:r>
            <a:r>
              <a:rPr sz="900" i="1" spc="-60" dirty="0">
                <a:latin typeface="Arial" panose="020B0604020202020204"/>
                <a:cs typeface="Arial" panose="020B0604020202020204"/>
              </a:rPr>
              <a:t>does  </a:t>
            </a:r>
            <a:r>
              <a:rPr sz="900" i="1" spc="-15" dirty="0">
                <a:latin typeface="Arial" panose="020B0604020202020204"/>
                <a:cs typeface="Arial" panose="020B0604020202020204"/>
              </a:rPr>
              <a:t>the </a:t>
            </a:r>
            <a:r>
              <a:rPr sz="900" i="1" spc="-55" dirty="0">
                <a:latin typeface="Arial" panose="020B0604020202020204"/>
                <a:cs typeface="Arial" panose="020B0604020202020204"/>
              </a:rPr>
              <a:t>size  </a:t>
            </a:r>
            <a:r>
              <a:rPr sz="900" i="1" spc="-5" dirty="0">
                <a:latin typeface="Arial" panose="020B0604020202020204"/>
                <a:cs typeface="Arial" panose="020B0604020202020204"/>
              </a:rPr>
              <a:t>of </a:t>
            </a:r>
            <a:r>
              <a:rPr sz="900" i="1" spc="-60" dirty="0">
                <a:latin typeface="Arial" panose="020B0604020202020204"/>
                <a:cs typeface="Arial" panose="020B0604020202020204"/>
              </a:rPr>
              <a:t>a  </a:t>
            </a:r>
            <a:r>
              <a:rPr sz="900" i="1" spc="-25" dirty="0">
                <a:latin typeface="Arial" panose="020B0604020202020204"/>
                <a:cs typeface="Arial" panose="020B0604020202020204"/>
              </a:rPr>
              <a:t>number </a:t>
            </a:r>
            <a:r>
              <a:rPr sz="900" i="1" spc="-50" dirty="0">
                <a:latin typeface="Arial" panose="020B0604020202020204"/>
                <a:cs typeface="Arial" panose="020B0604020202020204"/>
              </a:rPr>
              <a:t>change  </a:t>
            </a:r>
            <a:r>
              <a:rPr sz="900" i="1" spc="-45" dirty="0">
                <a:latin typeface="Arial" panose="020B0604020202020204"/>
                <a:cs typeface="Arial" panose="020B0604020202020204"/>
              </a:rPr>
              <a:t>when </a:t>
            </a:r>
            <a:r>
              <a:rPr sz="900" i="1" spc="-75" dirty="0">
                <a:latin typeface="Arial" panose="020B0604020202020204"/>
                <a:cs typeface="Arial" panose="020B0604020202020204"/>
              </a:rPr>
              <a:t>we  </a:t>
            </a:r>
            <a:r>
              <a:rPr sz="900" i="1" spc="-50" dirty="0">
                <a:latin typeface="Arial" panose="020B0604020202020204"/>
                <a:cs typeface="Arial" panose="020B0604020202020204"/>
              </a:rPr>
              <a:t>change </a:t>
            </a:r>
            <a:r>
              <a:rPr sz="900" i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900" i="1" spc="-75" dirty="0">
                <a:latin typeface="Arial" panose="020B0604020202020204"/>
                <a:cs typeface="Arial" panose="020B0604020202020204"/>
              </a:rPr>
              <a:t>bases?</a:t>
            </a:r>
            <a:endParaRPr sz="9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b="1" spc="-35" dirty="0">
                <a:latin typeface="Gill Sans MT" panose="020B0502020104020203"/>
                <a:cs typeface="Gill Sans MT" panose="020B0502020104020203"/>
              </a:rPr>
              <a:t>Answer:</a:t>
            </a:r>
            <a:endParaRPr sz="900" dirty="0"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5392" y="2022132"/>
            <a:ext cx="320040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log</a:t>
            </a:r>
            <a:r>
              <a:rPr sz="900" i="1" spc="-22" baseline="-19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900" i="1" spc="-104" baseline="-19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68092" y="2181733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771" y="0"/>
                </a:lnTo>
              </a:path>
            </a:pathLst>
          </a:custGeom>
          <a:ln w="481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875739" y="2095893"/>
            <a:ext cx="856615" cy="23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log</a:t>
            </a:r>
            <a:r>
              <a:rPr sz="900" i="1" spc="-22" baseline="-19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b 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 </a:t>
            </a:r>
            <a:r>
              <a:rPr sz="900" spc="6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= </a:t>
            </a:r>
            <a:r>
              <a:rPr sz="1350" spc="-30" baseline="-37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log  </a:t>
            </a:r>
            <a:r>
              <a:rPr sz="1350" i="1" spc="-44" baseline="-37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b </a:t>
            </a:r>
            <a:r>
              <a:rPr sz="1350" i="1" spc="-15" baseline="-37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i="1" spc="-7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9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2239695"/>
            <a:ext cx="3914140" cy="410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7680" algn="ctr">
              <a:lnSpc>
                <a:spcPct val="100000"/>
              </a:lnSpc>
            </a:pPr>
            <a:r>
              <a:rPr sz="600" i="1" spc="-1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600" dirty="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1000"/>
              </a:lnSpc>
              <a:spcBef>
                <a:spcPts val="190"/>
              </a:spcBef>
            </a:pPr>
            <a:r>
              <a:rPr sz="900" spc="-55" dirty="0">
                <a:latin typeface="Tahoma" panose="020B0604030504040204"/>
                <a:cs typeface="Tahoma" panose="020B0604030504040204"/>
              </a:rPr>
              <a:t>In </a:t>
            </a:r>
            <a:r>
              <a:rPr sz="900" spc="-2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big-</a:t>
            </a:r>
            <a:r>
              <a:rPr sz="900" i="1" spc="-2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O </a:t>
            </a:r>
            <a:r>
              <a:rPr sz="900" spc="-1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notation</a:t>
            </a:r>
            <a:r>
              <a:rPr sz="900" spc="-10" dirty="0">
                <a:latin typeface="Tahoma" panose="020B0604030504040204"/>
                <a:cs typeface="Tahoma" panose="020B0604030504040204"/>
              </a:rPr>
              <a:t>, </a:t>
            </a:r>
            <a:r>
              <a:rPr sz="900" spc="-30" dirty="0">
                <a:latin typeface="Tahoma" panose="020B0604030504040204"/>
                <a:cs typeface="Tahoma" panose="020B0604030504040204"/>
              </a:rPr>
              <a:t>therefore, </a:t>
            </a:r>
            <a:r>
              <a:rPr sz="900" spc="-20" dirty="0">
                <a:latin typeface="Tahoma" panose="020B0604030504040204"/>
                <a:cs typeface="Tahoma" panose="020B0604030504040204"/>
              </a:rPr>
              <a:t>the </a:t>
            </a:r>
            <a:r>
              <a:rPr sz="900" spc="-45" dirty="0">
                <a:latin typeface="Tahoma" panose="020B0604030504040204"/>
                <a:cs typeface="Tahoma" panose="020B0604030504040204"/>
              </a:rPr>
              <a:t>base </a:t>
            </a:r>
            <a:r>
              <a:rPr sz="900" spc="-25" dirty="0">
                <a:latin typeface="Tahoma" panose="020B0604030504040204"/>
                <a:cs typeface="Tahoma" panose="020B0604030504040204"/>
              </a:rPr>
              <a:t>is </a:t>
            </a:r>
            <a:r>
              <a:rPr sz="900" spc="-20" dirty="0">
                <a:latin typeface="Tahoma" panose="020B0604030504040204"/>
                <a:cs typeface="Tahoma" panose="020B0604030504040204"/>
              </a:rPr>
              <a:t>irrelevant, </a:t>
            </a:r>
            <a:r>
              <a:rPr sz="900" spc="-30" dirty="0">
                <a:latin typeface="Tahoma" panose="020B0604030504040204"/>
                <a:cs typeface="Tahoma" panose="020B0604030504040204"/>
              </a:rPr>
              <a:t>and </a:t>
            </a:r>
            <a:r>
              <a:rPr sz="900" spc="-65" dirty="0">
                <a:latin typeface="Tahoma" panose="020B0604030504040204"/>
                <a:cs typeface="Tahoma" panose="020B0604030504040204"/>
              </a:rPr>
              <a:t>we </a:t>
            </a:r>
            <a:r>
              <a:rPr sz="900" spc="-15" dirty="0">
                <a:latin typeface="Tahoma" panose="020B0604030504040204"/>
                <a:cs typeface="Tahoma" panose="020B0604030504040204"/>
              </a:rPr>
              <a:t>write </a:t>
            </a:r>
            <a:r>
              <a:rPr sz="900" spc="-20" dirty="0">
                <a:latin typeface="Tahoma" panose="020B0604030504040204"/>
                <a:cs typeface="Tahoma" panose="020B0604030504040204"/>
              </a:rPr>
              <a:t>the </a:t>
            </a:r>
            <a:r>
              <a:rPr sz="900" spc="-25" dirty="0">
                <a:latin typeface="Tahoma" panose="020B0604030504040204"/>
                <a:cs typeface="Tahoma" panose="020B0604030504040204"/>
              </a:rPr>
              <a:t>size </a:t>
            </a:r>
            <a:r>
              <a:rPr sz="900" spc="-20" dirty="0">
                <a:latin typeface="Tahoma" panose="020B0604030504040204"/>
                <a:cs typeface="Tahoma" panose="020B0604030504040204"/>
              </a:rPr>
              <a:t>simply  </a:t>
            </a:r>
            <a:r>
              <a:rPr sz="900" spc="-40" dirty="0">
                <a:latin typeface="Tahoma" panose="020B0604030504040204"/>
                <a:cs typeface="Tahoma" panose="020B0604030504040204"/>
              </a:rPr>
              <a:t>as </a:t>
            </a:r>
            <a:r>
              <a:rPr sz="900" i="1" dirty="0">
                <a:latin typeface="Arial" panose="020B0604020202020204"/>
                <a:cs typeface="Arial" panose="020B0604020202020204"/>
              </a:rPr>
              <a:t>O</a:t>
            </a:r>
            <a:r>
              <a:rPr sz="900" dirty="0">
                <a:latin typeface="Tahoma" panose="020B0604030504040204"/>
                <a:cs typeface="Tahoma" panose="020B0604030504040204"/>
              </a:rPr>
              <a:t>(log</a:t>
            </a:r>
            <a:r>
              <a:rPr sz="900" spc="-140" dirty="0">
                <a:latin typeface="Tahoma" panose="020B0604030504040204"/>
                <a:cs typeface="Tahoma" panose="020B0604030504040204"/>
              </a:rPr>
              <a:t> </a:t>
            </a:r>
            <a:r>
              <a:rPr sz="900" i="1" spc="20" dirty="0">
                <a:latin typeface="Arial" panose="020B0604020202020204"/>
                <a:cs typeface="Arial" panose="020B0604020202020204"/>
              </a:rPr>
              <a:t>N</a:t>
            </a:r>
            <a:r>
              <a:rPr sz="900" spc="20" dirty="0">
                <a:latin typeface="Tahoma" panose="020B0604030504040204"/>
                <a:cs typeface="Tahoma" panose="020B0604030504040204"/>
              </a:rPr>
              <a:t>).</a:t>
            </a:r>
            <a:endParaRPr sz="9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939" y="1318540"/>
            <a:ext cx="659942" cy="154538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3587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spc="0" dirty="0"/>
              <a:t>Modular division</a:t>
            </a:r>
            <a:endParaRPr sz="1400" b="1" spc="0" dirty="0"/>
          </a:p>
        </p:txBody>
      </p:sp>
      <p:sp>
        <p:nvSpPr>
          <p:cNvPr id="3" name="object 3"/>
          <p:cNvSpPr txBox="1"/>
          <p:nvPr/>
        </p:nvSpPr>
        <p:spPr>
          <a:xfrm>
            <a:off x="321957" y="968375"/>
            <a:ext cx="3862756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b="1" dirty="0">
                <a:latin typeface="Arial" panose="020B0604020202020204"/>
                <a:cs typeface="Arial" panose="020B0604020202020204"/>
              </a:rPr>
              <a:t>Modular division theorem. </a:t>
            </a:r>
            <a:r>
              <a:rPr sz="1100" dirty="0">
                <a:latin typeface="Tahoma" panose="020B0604030504040204"/>
                <a:cs typeface="Tahoma" panose="020B0604030504040204"/>
              </a:rPr>
              <a:t>For any </a:t>
            </a:r>
            <a:r>
              <a:rPr sz="1100" i="1" dirty="0">
                <a:latin typeface="Trebuchet MS" panose="020B0603020202020204"/>
                <a:cs typeface="Trebuchet MS" panose="020B0603020202020204"/>
              </a:rPr>
              <a:t>a </a:t>
            </a:r>
            <a:r>
              <a:rPr sz="1100" dirty="0">
                <a:latin typeface="Tahoma" panose="020B0604030504040204"/>
                <a:cs typeface="Tahoma" panose="020B0604030504040204"/>
              </a:rPr>
              <a:t>mod </a:t>
            </a:r>
            <a:r>
              <a:rPr sz="1100" i="1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100" dirty="0">
                <a:latin typeface="Tahoma" panose="020B0604030504040204"/>
                <a:cs typeface="Tahoma" panose="020B0604030504040204"/>
              </a:rPr>
              <a:t>, </a:t>
            </a:r>
            <a:r>
              <a:rPr sz="1100" i="1" dirty="0">
                <a:latin typeface="Trebuchet MS" panose="020B0603020202020204"/>
                <a:cs typeface="Trebuchet MS" panose="020B0603020202020204"/>
              </a:rPr>
              <a:t>a </a:t>
            </a:r>
            <a:r>
              <a:rPr sz="1100" dirty="0">
                <a:latin typeface="Tahoma" panose="020B0604030504040204"/>
                <a:cs typeface="Tahoma" panose="020B0604030504040204"/>
              </a:rPr>
              <a:t>has a multiplicative inverse  modulo </a:t>
            </a:r>
            <a:r>
              <a:rPr sz="1100" i="1" dirty="0">
                <a:latin typeface="Trebuchet MS" panose="020B0603020202020204"/>
                <a:cs typeface="Trebuchet MS" panose="020B0603020202020204"/>
              </a:rPr>
              <a:t>N </a:t>
            </a:r>
            <a:r>
              <a:rPr sz="1100" dirty="0">
                <a:latin typeface="Tahoma" panose="020B0604030504040204"/>
                <a:cs typeface="Tahoma" panose="020B0604030504040204"/>
              </a:rPr>
              <a:t>if and only if it is relatively prime to  </a:t>
            </a:r>
            <a:r>
              <a:rPr sz="1100" i="1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.</a:t>
            </a:r>
            <a:endParaRPr lang="en-US" sz="1100" dirty="0" smtClean="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ts val="1400"/>
              </a:lnSpc>
            </a:pP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 marR="320675">
              <a:lnSpc>
                <a:spcPts val="1400"/>
              </a:lnSpc>
            </a:pPr>
            <a:r>
              <a:rPr sz="1100" dirty="0">
                <a:latin typeface="Tahoma" panose="020B0604030504040204"/>
                <a:cs typeface="Tahoma" panose="020B0604030504040204"/>
              </a:rPr>
              <a:t>When this inverse exists, it can be found in time </a:t>
            </a:r>
            <a:r>
              <a:rPr sz="1100" i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100" dirty="0">
                <a:latin typeface="Tahoma" panose="020B0604030504040204"/>
                <a:cs typeface="Tahoma" panose="020B0604030504040204"/>
              </a:rPr>
              <a:t>(</a:t>
            </a:r>
            <a:r>
              <a:rPr sz="1100" i="1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100" baseline="37000" dirty="0">
                <a:latin typeface="Tahoma" panose="020B0604030504040204"/>
                <a:cs typeface="Tahoma" panose="020B0604030504040204"/>
              </a:rPr>
              <a:t>3</a:t>
            </a:r>
            <a:r>
              <a:rPr sz="1100" dirty="0">
                <a:latin typeface="Tahoma" panose="020B0604030504040204"/>
                <a:cs typeface="Tahoma" panose="020B0604030504040204"/>
              </a:rPr>
              <a:t>) by running the  extended Euclid algorithm.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188" y="434975"/>
            <a:ext cx="4419498" cy="215444"/>
          </a:xfrm>
        </p:spPr>
        <p:txBody>
          <a:bodyPr/>
          <a:lstStyle/>
          <a:p>
            <a:r>
              <a:rPr lang="en-US" altLang="zh-CN" sz="1400" b="1" dirty="0" err="1" smtClean="0"/>
              <a:t>Excisesc</a:t>
            </a:r>
            <a:r>
              <a:rPr lang="en-US" altLang="zh-CN" sz="1400" b="1" dirty="0" smtClean="0"/>
              <a:t> 1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7650" y="815975"/>
            <a:ext cx="4092600" cy="338554"/>
          </a:xfrm>
        </p:spPr>
        <p:txBody>
          <a:bodyPr/>
          <a:lstStyle/>
          <a:p>
            <a:r>
              <a:rPr lang="en-US" altLang="zh-CN" sz="1100" dirty="0" smtClean="0"/>
              <a:t>Justify the correctness of the following algorithm, and show the time complexity on n-bit inputs.</a:t>
            </a:r>
            <a:endParaRPr lang="zh-CN" altLang="en-US" sz="11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273175"/>
            <a:ext cx="38036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3587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The roles of </a:t>
            </a:r>
            <a:r>
              <a:rPr sz="1400" b="1" kern="1400" spc="0" dirty="0" smtClean="0"/>
              <a:t>log</a:t>
            </a:r>
            <a:r>
              <a:rPr lang="en-US" sz="1400" b="1" kern="1400" spc="0" dirty="0" smtClean="0"/>
              <a:t> </a:t>
            </a:r>
            <a:r>
              <a:rPr lang="en-US" sz="1400" b="1" i="1" kern="1400" spc="0" dirty="0" smtClean="0"/>
              <a:t>N</a:t>
            </a:r>
            <a:endParaRPr sz="1400" b="1" i="1" kern="1400" spc="0" dirty="0"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47650" y="686656"/>
            <a:ext cx="3911650" cy="2447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4475" indent="-149225">
              <a:lnSpc>
                <a:spcPct val="100000"/>
              </a:lnSpc>
              <a:buClr>
                <a:srgbClr val="3333B2"/>
              </a:buClr>
              <a:buAutoNum type="arabicPeriod"/>
              <a:tabLst>
                <a:tab pos="245110" algn="l"/>
              </a:tabLst>
            </a:pPr>
            <a:r>
              <a:rPr sz="1100" kern="1400" spc="0" dirty="0"/>
              <a:t>log </a:t>
            </a:r>
            <a:r>
              <a:rPr sz="1100" i="1" kern="1400" spc="0" dirty="0">
                <a:latin typeface="Arial" panose="020B0604020202020204"/>
                <a:cs typeface="Arial" panose="020B0604020202020204"/>
              </a:rPr>
              <a:t>N  </a:t>
            </a:r>
            <a:r>
              <a:rPr sz="1100" kern="1400" spc="0" dirty="0"/>
              <a:t>is the power to which you need to </a:t>
            </a:r>
            <a:r>
              <a:rPr sz="1100" i="1" kern="1400" spc="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raise  2 </a:t>
            </a:r>
            <a:r>
              <a:rPr sz="1100" kern="1400" spc="0" dirty="0"/>
              <a:t>in order to obtain  </a:t>
            </a:r>
            <a:r>
              <a:rPr sz="1100" i="1" kern="1400" spc="0" dirty="0">
                <a:latin typeface="Arial" panose="020B0604020202020204"/>
                <a:cs typeface="Arial" panose="020B0604020202020204"/>
              </a:rPr>
              <a:t>N</a:t>
            </a:r>
            <a:r>
              <a:rPr sz="1100" kern="1400" spc="0" dirty="0"/>
              <a:t>.</a:t>
            </a:r>
            <a:endParaRPr sz="1100" kern="1400" spc="0" dirty="0"/>
          </a:p>
          <a:p>
            <a:pPr marL="82550">
              <a:lnSpc>
                <a:spcPct val="100000"/>
              </a:lnSpc>
              <a:spcBef>
                <a:spcPts val="45"/>
              </a:spcBef>
              <a:buClr>
                <a:srgbClr val="3333B2"/>
              </a:buClr>
              <a:buFont typeface="Tahoma" panose="020B0604030504040204"/>
              <a:buAutoNum type="arabicPeriod"/>
            </a:pPr>
            <a:endParaRPr sz="1100" kern="1400" spc="0" dirty="0">
              <a:latin typeface="Times New Roman" panose="02020603050405020304"/>
              <a:cs typeface="Times New Roman" panose="02020603050405020304"/>
            </a:endParaRPr>
          </a:p>
          <a:p>
            <a:pPr marL="244475" indent="-149225">
              <a:lnSpc>
                <a:spcPct val="100000"/>
              </a:lnSpc>
              <a:buClr>
                <a:srgbClr val="3333B2"/>
              </a:buClr>
              <a:buAutoNum type="arabicPeriod"/>
              <a:tabLst>
                <a:tab pos="245110" algn="l"/>
              </a:tabLst>
            </a:pPr>
            <a:r>
              <a:rPr sz="1100" kern="1400" spc="0" dirty="0"/>
              <a:t>Going backward, it can also be seen as the number of times you </a:t>
            </a:r>
            <a:r>
              <a:rPr sz="1100" kern="1400" spc="0" dirty="0" smtClean="0"/>
              <a:t>must</a:t>
            </a:r>
            <a:endParaRPr sz="1100" kern="1400" spc="0" dirty="0"/>
          </a:p>
          <a:p>
            <a:pPr marL="244475">
              <a:lnSpc>
                <a:spcPct val="100000"/>
              </a:lnSpc>
              <a:spcBef>
                <a:spcPts val="10"/>
              </a:spcBef>
            </a:pPr>
            <a:r>
              <a:rPr sz="1100" i="1" kern="1400" spc="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halve N  </a:t>
            </a:r>
            <a:r>
              <a:rPr sz="1100" kern="1400" spc="0" dirty="0"/>
              <a:t>to get down to 1.  (More precisely:  </a:t>
            </a:r>
            <a:r>
              <a:rPr sz="1100" kern="1400" spc="0" dirty="0">
                <a:latin typeface="Arial Unicode MS"/>
                <a:cs typeface="Arial Unicode MS"/>
              </a:rPr>
              <a:t>「</a:t>
            </a:r>
            <a:r>
              <a:rPr sz="1100" kern="1400" spc="0" dirty="0" smtClean="0"/>
              <a:t>log.)</a:t>
            </a:r>
            <a:endParaRPr sz="1100" kern="1400" spc="0" dirty="0"/>
          </a:p>
          <a:p>
            <a:pPr marL="244475" indent="-149225">
              <a:lnSpc>
                <a:spcPct val="100000"/>
              </a:lnSpc>
              <a:spcBef>
                <a:spcPts val="905"/>
              </a:spcBef>
              <a:buClr>
                <a:srgbClr val="3333B2"/>
              </a:buClr>
              <a:buAutoNum type="arabicPeriod" startAt="3"/>
              <a:tabLst>
                <a:tab pos="245110" algn="l"/>
              </a:tabLst>
            </a:pPr>
            <a:r>
              <a:rPr sz="1100" kern="1400" spc="0" dirty="0"/>
              <a:t>It is the number of bits in the binary representation of </a:t>
            </a:r>
            <a:r>
              <a:rPr sz="1100" i="1" kern="1400" spc="0" dirty="0">
                <a:latin typeface="Arial" panose="020B0604020202020204"/>
                <a:cs typeface="Arial" panose="020B0604020202020204"/>
              </a:rPr>
              <a:t>N</a:t>
            </a:r>
            <a:r>
              <a:rPr sz="1100" kern="1400" spc="0" dirty="0"/>
              <a:t>. (More </a:t>
            </a:r>
            <a:r>
              <a:rPr sz="1100" kern="1400" spc="0" dirty="0" smtClean="0"/>
              <a:t>precisely:</a:t>
            </a:r>
            <a:r>
              <a:rPr sz="1100" kern="1400" spc="0" dirty="0" smtClean="0">
                <a:latin typeface="Arial Unicode MS"/>
                <a:cs typeface="Arial Unicode MS"/>
              </a:rPr>
              <a:t>「</a:t>
            </a:r>
            <a:r>
              <a:rPr sz="1100" kern="1400" spc="0" dirty="0" smtClean="0"/>
              <a:t>log(</a:t>
            </a:r>
            <a:r>
              <a:rPr sz="1100" i="1" kern="1400" spc="0" dirty="0" smtClean="0">
                <a:latin typeface="Arial" panose="020B0604020202020204"/>
                <a:cs typeface="Arial" panose="020B0604020202020204"/>
              </a:rPr>
              <a:t>N </a:t>
            </a:r>
            <a:r>
              <a:rPr sz="1100" kern="1400" spc="0" dirty="0" smtClean="0"/>
              <a:t>+.)</a:t>
            </a:r>
            <a:endParaRPr sz="1100" kern="1400" spc="0" dirty="0"/>
          </a:p>
          <a:p>
            <a:pPr marL="82550">
              <a:lnSpc>
                <a:spcPct val="100000"/>
              </a:lnSpc>
              <a:spcBef>
                <a:spcPts val="55"/>
              </a:spcBef>
            </a:pPr>
            <a:endParaRPr sz="1100" kern="1400" spc="0" dirty="0">
              <a:latin typeface="Times New Roman" panose="02020603050405020304"/>
              <a:cs typeface="Times New Roman" panose="02020603050405020304"/>
            </a:endParaRPr>
          </a:p>
          <a:p>
            <a:pPr marL="244475" marR="392430" indent="-149225">
              <a:lnSpc>
                <a:spcPct val="101000"/>
              </a:lnSpc>
              <a:buClr>
                <a:srgbClr val="3333B2"/>
              </a:buClr>
              <a:buAutoNum type="arabicPeriod" startAt="4"/>
              <a:tabLst>
                <a:tab pos="245110" algn="l"/>
              </a:tabLst>
            </a:pPr>
            <a:r>
              <a:rPr sz="1100" kern="1400" spc="0" dirty="0"/>
              <a:t>It is also the depth of a complete binary tree with </a:t>
            </a:r>
            <a:r>
              <a:rPr sz="1100" i="1" kern="1400" spc="0" dirty="0">
                <a:latin typeface="Arial" panose="020B0604020202020204"/>
                <a:cs typeface="Arial" panose="020B0604020202020204"/>
              </a:rPr>
              <a:t>N </a:t>
            </a:r>
            <a:r>
              <a:rPr sz="1100" kern="1400" spc="0" dirty="0"/>
              <a:t>nodes. (More  precisely:  </a:t>
            </a:r>
            <a:r>
              <a:rPr sz="1100" kern="1400" spc="0" dirty="0" err="1">
                <a:latin typeface="Arial Unicode MS"/>
                <a:cs typeface="Arial Unicode MS"/>
              </a:rPr>
              <a:t>l</a:t>
            </a:r>
            <a:r>
              <a:rPr sz="1100" kern="1400" spc="0" dirty="0" err="1"/>
              <a:t>log</a:t>
            </a:r>
            <a:r>
              <a:rPr sz="1100" kern="1400" spc="0" dirty="0"/>
              <a:t> </a:t>
            </a:r>
            <a:r>
              <a:rPr sz="1100" kern="1400" spc="0" dirty="0" smtClean="0"/>
              <a:t>.)</a:t>
            </a:r>
            <a:endParaRPr sz="1100" kern="1400" spc="0" dirty="0"/>
          </a:p>
          <a:p>
            <a:pPr marL="244475" indent="-149225">
              <a:lnSpc>
                <a:spcPct val="100000"/>
              </a:lnSpc>
              <a:spcBef>
                <a:spcPts val="905"/>
              </a:spcBef>
              <a:buClr>
                <a:srgbClr val="3333B2"/>
              </a:buClr>
              <a:buAutoNum type="arabicPeriod" startAt="4"/>
              <a:tabLst>
                <a:tab pos="245110" algn="l"/>
              </a:tabLst>
            </a:pPr>
            <a:r>
              <a:rPr sz="1100" kern="1400" spc="0" dirty="0"/>
              <a:t>It is even the sum </a:t>
            </a:r>
            <a:r>
              <a:rPr sz="1100" kern="1400" spc="0" dirty="0">
                <a:solidFill>
                  <a:srgbClr val="FF0000"/>
                </a:solidFill>
              </a:rPr>
              <a:t>1 + 1</a:t>
            </a:r>
            <a:r>
              <a:rPr sz="1100" i="1" kern="1400" spc="0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1100" kern="1400" spc="0" dirty="0">
                <a:solidFill>
                  <a:srgbClr val="FF0000"/>
                </a:solidFill>
              </a:rPr>
              <a:t>2 + 1</a:t>
            </a:r>
            <a:r>
              <a:rPr sz="1100" i="1" kern="1400" spc="0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1100" kern="1400" spc="0" dirty="0">
                <a:solidFill>
                  <a:srgbClr val="FF0000"/>
                </a:solidFill>
              </a:rPr>
              <a:t>3 + </a:t>
            </a:r>
            <a:r>
              <a:rPr sz="1100" i="1" kern="1400" spc="0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. . . </a:t>
            </a:r>
            <a:r>
              <a:rPr sz="1100" kern="1400" spc="0" dirty="0">
                <a:solidFill>
                  <a:srgbClr val="FF0000"/>
                </a:solidFill>
              </a:rPr>
              <a:t>+ 1</a:t>
            </a:r>
            <a:r>
              <a:rPr sz="1100" i="1" kern="1400" spc="0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1100" i="1" kern="1400" spc="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100" kern="1400" spc="0" dirty="0"/>
              <a:t>, to within a constant factor.</a:t>
            </a:r>
            <a:endParaRPr sz="1100" kern="1400" spc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1228" y="1530112"/>
            <a:ext cx="380339" cy="180078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19250" y="2000504"/>
            <a:ext cx="609600" cy="152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2492375"/>
            <a:ext cx="338426" cy="162179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832" y="206375"/>
            <a:ext cx="409135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Addition</a:t>
            </a:r>
            <a:endParaRPr sz="1400" b="1" kern="1400" spc="0" dirty="0"/>
          </a:p>
        </p:txBody>
      </p:sp>
      <p:sp>
        <p:nvSpPr>
          <p:cNvPr id="3" name="object 3"/>
          <p:cNvSpPr txBox="1"/>
          <p:nvPr/>
        </p:nvSpPr>
        <p:spPr>
          <a:xfrm>
            <a:off x="247650" y="511175"/>
            <a:ext cx="4114800" cy="2446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7810">
              <a:lnSpc>
                <a:spcPct val="100000"/>
              </a:lnSpc>
            </a:pPr>
            <a:r>
              <a:rPr sz="1100" i="1" kern="1400" dirty="0">
                <a:latin typeface="Arial" panose="020B0604020202020204"/>
                <a:cs typeface="Arial" panose="020B0604020202020204"/>
              </a:rPr>
              <a:t>The sum  of any three single-digit numbers is at most two digits </a:t>
            </a:r>
            <a:r>
              <a:rPr sz="1100" i="1" kern="1400" dirty="0" smtClean="0">
                <a:latin typeface="Arial" panose="020B0604020202020204"/>
                <a:cs typeface="Arial" panose="020B0604020202020204"/>
              </a:rPr>
              <a:t>long</a:t>
            </a:r>
            <a:r>
              <a:rPr sz="1100" i="1" kern="1400" dirty="0">
                <a:latin typeface="Arial" panose="020B0604020202020204"/>
                <a:cs typeface="Arial" panose="020B0604020202020204"/>
              </a:rPr>
              <a:t>.</a:t>
            </a:r>
            <a:endParaRPr sz="1100" kern="14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 kern="14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kern="1400" dirty="0">
                <a:latin typeface="Tahoma" panose="020B0604030504040204"/>
                <a:cs typeface="Tahoma" panose="020B0604030504040204"/>
              </a:rPr>
              <a:t>In fact, this rule holds not just in decimal but in any </a:t>
            </a:r>
            <a:r>
              <a:rPr sz="1100" kern="14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base </a:t>
            </a:r>
            <a:r>
              <a:rPr sz="1100" i="1" kern="140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b  </a:t>
            </a:r>
            <a:r>
              <a:rPr sz="1100" kern="1400" dirty="0">
                <a:solidFill>
                  <a:srgbClr val="FF0000"/>
                </a:solidFill>
                <a:latin typeface="Arial Unicode MS"/>
                <a:cs typeface="Arial Unicode MS"/>
              </a:rPr>
              <a:t>≥ </a:t>
            </a:r>
            <a:r>
              <a:rPr sz="1100" kern="14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2</a:t>
            </a:r>
            <a:r>
              <a:rPr sz="1100" kern="1400" dirty="0">
                <a:latin typeface="Tahoma" panose="020B0604030504040204"/>
                <a:cs typeface="Tahoma" panose="020B0604030504040204"/>
              </a:rPr>
              <a:t>.</a:t>
            </a:r>
            <a:endParaRPr sz="1100" kern="1400" dirty="0">
              <a:latin typeface="Tahoma" panose="020B0604030504040204"/>
              <a:cs typeface="Tahoma" panose="020B0604030504040204"/>
            </a:endParaRPr>
          </a:p>
          <a:p>
            <a:pPr marL="12700" marR="33020">
              <a:lnSpc>
                <a:spcPct val="101000"/>
              </a:lnSpc>
              <a:spcBef>
                <a:spcPts val="595"/>
              </a:spcBef>
            </a:pPr>
            <a:r>
              <a:rPr sz="1100" kern="1400" dirty="0">
                <a:latin typeface="Tahoma" panose="020B0604030504040204"/>
                <a:cs typeface="Tahoma" panose="020B0604030504040204"/>
              </a:rPr>
              <a:t>In binary, for instance, the maximum possible sum of three single-bit numbers </a:t>
            </a:r>
            <a:r>
              <a:rPr sz="1100" kern="1400" dirty="0" smtClean="0">
                <a:latin typeface="Tahoma" panose="020B0604030504040204"/>
                <a:cs typeface="Tahoma" panose="020B0604030504040204"/>
              </a:rPr>
              <a:t>is </a:t>
            </a:r>
            <a:r>
              <a:rPr sz="1100" kern="1400" dirty="0">
                <a:latin typeface="Tahoma" panose="020B0604030504040204"/>
                <a:cs typeface="Tahoma" panose="020B0604030504040204"/>
              </a:rPr>
              <a:t>3, which is a 2-bit number.</a:t>
            </a:r>
            <a:endParaRPr sz="1100" kern="1400" dirty="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01000"/>
              </a:lnSpc>
              <a:spcBef>
                <a:spcPts val="595"/>
              </a:spcBef>
            </a:pPr>
            <a:r>
              <a:rPr sz="1100" kern="1400" dirty="0">
                <a:latin typeface="Tahoma" panose="020B0604030504040204"/>
                <a:cs typeface="Tahoma" panose="020B0604030504040204"/>
              </a:rPr>
              <a:t>This simple rule gives us a way to add two numbers in any base: align their </a:t>
            </a:r>
            <a:r>
              <a:rPr sz="1100" kern="1400" dirty="0" smtClean="0">
                <a:latin typeface="Tahoma" panose="020B0604030504040204"/>
                <a:cs typeface="Tahoma" panose="020B0604030504040204"/>
              </a:rPr>
              <a:t>right-hand </a:t>
            </a:r>
            <a:r>
              <a:rPr sz="1100" kern="1400" dirty="0">
                <a:latin typeface="Tahoma" panose="020B0604030504040204"/>
                <a:cs typeface="Tahoma" panose="020B0604030504040204"/>
              </a:rPr>
              <a:t>ends, and then perform a single right-to-left pass in which the </a:t>
            </a:r>
            <a:r>
              <a:rPr sz="1100" kern="1400" dirty="0" smtClean="0">
                <a:latin typeface="Tahoma" panose="020B0604030504040204"/>
                <a:cs typeface="Tahoma" panose="020B0604030504040204"/>
              </a:rPr>
              <a:t>sum </a:t>
            </a:r>
            <a:r>
              <a:rPr sz="1100" kern="1400" dirty="0">
                <a:latin typeface="Tahoma" panose="020B0604030504040204"/>
                <a:cs typeface="Tahoma" panose="020B0604030504040204"/>
              </a:rPr>
              <a:t>is computed digit by digit, maintaining the overflow as a carry. </a:t>
            </a:r>
            <a:endParaRPr lang="en-US" sz="1100" kern="1400" dirty="0" smtClean="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01000"/>
              </a:lnSpc>
              <a:spcBef>
                <a:spcPts val="595"/>
              </a:spcBef>
            </a:pPr>
            <a:r>
              <a:rPr sz="1100" kern="1400" dirty="0" smtClean="0">
                <a:latin typeface="Tahoma" panose="020B0604030504040204"/>
                <a:cs typeface="Tahoma" panose="020B0604030504040204"/>
              </a:rPr>
              <a:t>Since </a:t>
            </a:r>
            <a:r>
              <a:rPr sz="1100" kern="1400" dirty="0">
                <a:latin typeface="Tahoma" panose="020B0604030504040204"/>
                <a:cs typeface="Tahoma" panose="020B0604030504040204"/>
              </a:rPr>
              <a:t>we </a:t>
            </a:r>
            <a:r>
              <a:rPr sz="1100" kern="1400" dirty="0" smtClean="0">
                <a:latin typeface="Tahoma" panose="020B0604030504040204"/>
                <a:cs typeface="Tahoma" panose="020B0604030504040204"/>
              </a:rPr>
              <a:t>know</a:t>
            </a:r>
            <a:r>
              <a:rPr lang="en-US" sz="1100" kern="140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sz="1100" kern="1400" dirty="0" smtClean="0">
                <a:latin typeface="Tahoma" panose="020B0604030504040204"/>
                <a:cs typeface="Tahoma" panose="020B0604030504040204"/>
              </a:rPr>
              <a:t>each </a:t>
            </a:r>
            <a:r>
              <a:rPr sz="1100" kern="1400" dirty="0">
                <a:latin typeface="Tahoma" panose="020B0604030504040204"/>
                <a:cs typeface="Tahoma" panose="020B0604030504040204"/>
              </a:rPr>
              <a:t>individual sum is a two-digit number, the carry is always a single digit, </a:t>
            </a:r>
            <a:r>
              <a:rPr sz="1100" kern="1400" dirty="0" smtClean="0">
                <a:latin typeface="Tahoma" panose="020B0604030504040204"/>
                <a:cs typeface="Tahoma" panose="020B0604030504040204"/>
              </a:rPr>
              <a:t>and </a:t>
            </a:r>
            <a:r>
              <a:rPr sz="1100" kern="1400" dirty="0">
                <a:latin typeface="Tahoma" panose="020B0604030504040204"/>
                <a:cs typeface="Tahoma" panose="020B0604030504040204"/>
              </a:rPr>
              <a:t>so at any given step, three single-digit numbers are </a:t>
            </a:r>
            <a:r>
              <a:rPr sz="1100" kern="1400" dirty="0" smtClean="0">
                <a:latin typeface="Tahoma" panose="020B0604030504040204"/>
                <a:cs typeface="Tahoma" panose="020B0604030504040204"/>
              </a:rPr>
              <a:t>added</a:t>
            </a:r>
            <a:r>
              <a:rPr sz="1100" kern="1400" dirty="0">
                <a:latin typeface="Tahoma" panose="020B0604030504040204"/>
                <a:cs typeface="Tahoma" panose="020B0604030504040204"/>
              </a:rPr>
              <a:t>.</a:t>
            </a:r>
            <a:endParaRPr sz="1100" kern="14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434975"/>
            <a:ext cx="41148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Addition (cont’d)</a:t>
            </a:r>
            <a:endParaRPr sz="1400" b="1" kern="1400" spc="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64831" y="1127112"/>
          <a:ext cx="2278327" cy="661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6634"/>
                <a:gridCol w="210359"/>
                <a:gridCol w="210361"/>
                <a:gridCol w="210339"/>
                <a:gridCol w="210380"/>
                <a:gridCol w="210331"/>
                <a:gridCol w="359923"/>
              </a:tblGrid>
              <a:tr h="189708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75"/>
                        </a:spcBef>
                        <a:tabLst>
                          <a:tab pos="520700" algn="l"/>
                        </a:tabLst>
                      </a:pPr>
                      <a:r>
                        <a:rPr sz="900" spc="-25" dirty="0">
                          <a:latin typeface="Tahoma" panose="020B0604030504040204"/>
                          <a:cs typeface="Tahoma" panose="020B0604030504040204"/>
                        </a:rPr>
                        <a:t>Carry:	</a:t>
                      </a:r>
                      <a:r>
                        <a:rPr sz="900" spc="-35" dirty="0">
                          <a:latin typeface="Tahoma" panose="020B0604030504040204"/>
                          <a:cs typeface="Tahoma" panose="020B0604030504040204"/>
                        </a:rPr>
                        <a:t>1</a:t>
                      </a:r>
                      <a:endParaRPr sz="900" dirty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dirty="0">
                          <a:latin typeface="Tahoma" panose="020B0604030504040204"/>
                          <a:cs typeface="Tahoma" panose="020B0604030504040204"/>
                        </a:rPr>
                        <a:t>1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dirty="0">
                          <a:latin typeface="Tahoma" panose="020B0604030504040204"/>
                          <a:cs typeface="Tahoma" panose="020B0604030504040204"/>
                        </a:rPr>
                        <a:t>1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dirty="0">
                          <a:latin typeface="Tahoma" panose="020B0604030504040204"/>
                          <a:cs typeface="Tahoma" panose="020B0604030504040204"/>
                        </a:rPr>
                        <a:t>1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</a:tr>
              <a:tr h="138544"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 panose="020B0604030504040204"/>
                          <a:cs typeface="Tahoma" panose="020B0604030504040204"/>
                        </a:rPr>
                        <a:t>1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 panose="020B0604030504040204"/>
                          <a:cs typeface="Tahoma" panose="020B0604030504040204"/>
                        </a:rPr>
                        <a:t>1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 panose="020B0604030504040204"/>
                          <a:cs typeface="Tahoma" panose="020B0604030504040204"/>
                        </a:rPr>
                        <a:t>0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 panose="020B0604030504040204"/>
                          <a:cs typeface="Tahoma" panose="020B0604030504040204"/>
                        </a:rPr>
                        <a:t>1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 panose="020B0604030504040204"/>
                          <a:cs typeface="Tahoma" panose="020B0604030504040204"/>
                        </a:rPr>
                        <a:t>0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 panose="020B0604030504040204"/>
                          <a:cs typeface="Tahoma" panose="020B0604030504040204"/>
                        </a:rPr>
                        <a:t>1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spc="-10" dirty="0">
                          <a:latin typeface="Tahoma" panose="020B0604030504040204"/>
                          <a:cs typeface="Tahoma" panose="020B0604030504040204"/>
                        </a:rPr>
                        <a:t>(53)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</a:tr>
              <a:tr h="142116"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 panose="020B0604030504040204"/>
                          <a:cs typeface="Tahoma" panose="020B0604030504040204"/>
                        </a:rPr>
                        <a:t>1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 panose="020B0604030504040204"/>
                          <a:cs typeface="Tahoma" panose="020B0604030504040204"/>
                        </a:rPr>
                        <a:t>0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 panose="020B0604030504040204"/>
                          <a:cs typeface="Tahoma" panose="020B0604030504040204"/>
                        </a:rPr>
                        <a:t>0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 panose="020B0604030504040204"/>
                          <a:cs typeface="Tahoma" panose="020B0604030504040204"/>
                        </a:rPr>
                        <a:t>0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 panose="020B0604030504040204"/>
                          <a:cs typeface="Tahoma" panose="020B0604030504040204"/>
                        </a:rPr>
                        <a:t>1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 panose="020B0604030504040204"/>
                          <a:cs typeface="Tahoma" panose="020B0604030504040204"/>
                        </a:rPr>
                        <a:t>1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spc="-10" dirty="0">
                          <a:latin typeface="Tahoma" panose="020B0604030504040204"/>
                          <a:cs typeface="Tahoma" panose="020B0604030504040204"/>
                        </a:rPr>
                        <a:t>(35)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190">
                <a:tc>
                  <a:txBody>
                    <a:bodyPr/>
                    <a:lstStyle/>
                    <a:p>
                      <a:pPr marR="67945" algn="r">
                        <a:lnSpc>
                          <a:spcPts val="945"/>
                        </a:lnSpc>
                        <a:tabLst>
                          <a:tab pos="210185" algn="l"/>
                        </a:tabLst>
                      </a:pPr>
                      <a:r>
                        <a:rPr sz="900" dirty="0">
                          <a:latin typeface="Tahoma" panose="020B0604030504040204"/>
                          <a:cs typeface="Tahoma" panose="020B0604030504040204"/>
                        </a:rPr>
                        <a:t>1	0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5"/>
                        </a:lnSpc>
                      </a:pPr>
                      <a:r>
                        <a:rPr sz="900" dirty="0">
                          <a:latin typeface="Tahoma" panose="020B0604030504040204"/>
                          <a:cs typeface="Tahoma" panose="020B0604030504040204"/>
                        </a:rPr>
                        <a:t>1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45"/>
                        </a:lnSpc>
                      </a:pPr>
                      <a:r>
                        <a:rPr sz="900" dirty="0">
                          <a:latin typeface="Tahoma" panose="020B0604030504040204"/>
                          <a:cs typeface="Tahoma" panose="020B0604030504040204"/>
                        </a:rPr>
                        <a:t>1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45"/>
                        </a:lnSpc>
                      </a:pPr>
                      <a:r>
                        <a:rPr sz="900" dirty="0">
                          <a:latin typeface="Tahoma" panose="020B0604030504040204"/>
                          <a:cs typeface="Tahoma" panose="020B0604030504040204"/>
                        </a:rPr>
                        <a:t>0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5"/>
                        </a:lnSpc>
                      </a:pPr>
                      <a:r>
                        <a:rPr sz="900" dirty="0">
                          <a:latin typeface="Tahoma" panose="020B0604030504040204"/>
                          <a:cs typeface="Tahoma" panose="020B0604030504040204"/>
                        </a:rPr>
                        <a:t>0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45"/>
                        </a:lnSpc>
                      </a:pPr>
                      <a:r>
                        <a:rPr sz="900" dirty="0">
                          <a:latin typeface="Tahoma" panose="020B0604030504040204"/>
                          <a:cs typeface="Tahoma" panose="020B0604030504040204"/>
                        </a:rPr>
                        <a:t>0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45"/>
                        </a:lnSpc>
                      </a:pPr>
                      <a:r>
                        <a:rPr sz="900" spc="-10" dirty="0">
                          <a:latin typeface="Tahoma" panose="020B0604030504040204"/>
                          <a:cs typeface="Tahoma" panose="020B0604030504040204"/>
                        </a:rPr>
                        <a:t>(88)</a:t>
                      </a:r>
                      <a:endParaRPr sz="9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47294" y="1891754"/>
            <a:ext cx="3913504" cy="341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sz="1100" kern="1400" spc="-10" dirty="0">
                <a:latin typeface="Tahoma" panose="020B0604030504040204"/>
                <a:cs typeface="Tahoma" panose="020B0604030504040204"/>
              </a:rPr>
              <a:t>Ordinarily </a:t>
            </a:r>
            <a:r>
              <a:rPr sz="1100" kern="1400" spc="-65" dirty="0">
                <a:latin typeface="Tahoma" panose="020B0604030504040204"/>
                <a:cs typeface="Tahoma" panose="020B0604030504040204"/>
              </a:rPr>
              <a:t>we </a:t>
            </a:r>
            <a:r>
              <a:rPr sz="1100" kern="1400" spc="-30" dirty="0">
                <a:latin typeface="Tahoma" panose="020B0604030504040204"/>
                <a:cs typeface="Tahoma" panose="020B0604030504040204"/>
              </a:rPr>
              <a:t>would </a:t>
            </a:r>
            <a:r>
              <a:rPr sz="1100" kern="1400" spc="-20" dirty="0">
                <a:latin typeface="Tahoma" panose="020B0604030504040204"/>
                <a:cs typeface="Tahoma" panose="020B0604030504040204"/>
              </a:rPr>
              <a:t>spell </a:t>
            </a:r>
            <a:r>
              <a:rPr sz="1100" kern="1400" spc="-10" dirty="0">
                <a:latin typeface="Tahoma" panose="020B0604030504040204"/>
                <a:cs typeface="Tahoma" panose="020B0604030504040204"/>
              </a:rPr>
              <a:t>out </a:t>
            </a:r>
            <a:r>
              <a:rPr sz="1100" kern="1400" spc="-20" dirty="0">
                <a:latin typeface="Tahoma" panose="020B0604030504040204"/>
                <a:cs typeface="Tahoma" panose="020B0604030504040204"/>
              </a:rPr>
              <a:t>the </a:t>
            </a:r>
            <a:r>
              <a:rPr sz="1100" kern="1400" spc="-15" dirty="0">
                <a:latin typeface="Tahoma" panose="020B0604030504040204"/>
                <a:cs typeface="Tahoma" panose="020B0604030504040204"/>
              </a:rPr>
              <a:t>algorithm </a:t>
            </a:r>
            <a:r>
              <a:rPr sz="1100" kern="1400" spc="-10" dirty="0">
                <a:latin typeface="Tahoma" panose="020B0604030504040204"/>
                <a:cs typeface="Tahoma" panose="020B0604030504040204"/>
              </a:rPr>
              <a:t>in </a:t>
            </a:r>
            <a:r>
              <a:rPr sz="1100" kern="1400" spc="-3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pseudocode</a:t>
            </a:r>
            <a:r>
              <a:rPr sz="1100" kern="1400" spc="-30" dirty="0">
                <a:latin typeface="Tahoma" panose="020B0604030504040204"/>
                <a:cs typeface="Tahoma" panose="020B0604030504040204"/>
              </a:rPr>
              <a:t>, </a:t>
            </a:r>
            <a:r>
              <a:rPr sz="1100" kern="1400" spc="-10" dirty="0">
                <a:latin typeface="Tahoma" panose="020B0604030504040204"/>
                <a:cs typeface="Tahoma" panose="020B0604030504040204"/>
              </a:rPr>
              <a:t>but in this </a:t>
            </a:r>
            <a:r>
              <a:rPr sz="1100" kern="1400" spc="-40" dirty="0">
                <a:latin typeface="Tahoma" panose="020B0604030504040204"/>
                <a:cs typeface="Tahoma" panose="020B0604030504040204"/>
              </a:rPr>
              <a:t>case </a:t>
            </a:r>
            <a:r>
              <a:rPr sz="1100" kern="1400" spc="20" dirty="0">
                <a:latin typeface="Tahoma" panose="020B0604030504040204"/>
                <a:cs typeface="Tahoma" panose="020B0604030504040204"/>
              </a:rPr>
              <a:t>it </a:t>
            </a:r>
            <a:r>
              <a:rPr sz="1100" kern="1400" spc="-20" dirty="0">
                <a:latin typeface="Tahoma" panose="020B0604030504040204"/>
                <a:cs typeface="Tahoma" panose="020B0604030504040204"/>
              </a:rPr>
              <a:t>is </a:t>
            </a:r>
            <a:r>
              <a:rPr sz="1100" kern="1400" spc="-40" dirty="0" smtClean="0">
                <a:latin typeface="Tahoma" panose="020B0604030504040204"/>
                <a:cs typeface="Tahoma" panose="020B0604030504040204"/>
              </a:rPr>
              <a:t>so </a:t>
            </a:r>
            <a:r>
              <a:rPr sz="1100" kern="1400" spc="-15" dirty="0">
                <a:latin typeface="Tahoma" panose="020B0604030504040204"/>
                <a:cs typeface="Tahoma" panose="020B0604030504040204"/>
              </a:rPr>
              <a:t>familiar </a:t>
            </a:r>
            <a:r>
              <a:rPr sz="1100" kern="1400" dirty="0">
                <a:latin typeface="Tahoma" panose="020B0604030504040204"/>
                <a:cs typeface="Tahoma" panose="020B0604030504040204"/>
              </a:rPr>
              <a:t>that </a:t>
            </a:r>
            <a:r>
              <a:rPr sz="1100" kern="1400" spc="-65" dirty="0">
                <a:latin typeface="Tahoma" panose="020B0604030504040204"/>
                <a:cs typeface="Tahoma" panose="020B0604030504040204"/>
              </a:rPr>
              <a:t>we </a:t>
            </a:r>
            <a:r>
              <a:rPr sz="1100" kern="1400" spc="-30" dirty="0">
                <a:latin typeface="Tahoma" panose="020B0604030504040204"/>
                <a:cs typeface="Tahoma" panose="020B0604030504040204"/>
              </a:rPr>
              <a:t>do </a:t>
            </a:r>
            <a:r>
              <a:rPr sz="1100" kern="1400" spc="-10" dirty="0">
                <a:latin typeface="Tahoma" panose="020B0604030504040204"/>
                <a:cs typeface="Tahoma" panose="020B0604030504040204"/>
              </a:rPr>
              <a:t>not </a:t>
            </a:r>
            <a:r>
              <a:rPr sz="1100" kern="1400" spc="-25" dirty="0">
                <a:latin typeface="Tahoma" panose="020B0604030504040204"/>
                <a:cs typeface="Tahoma" panose="020B0604030504040204"/>
              </a:rPr>
              <a:t>repeat </a:t>
            </a:r>
            <a:r>
              <a:rPr sz="1100" kern="1400" spc="5" dirty="0" smtClean="0">
                <a:latin typeface="Tahoma" panose="020B0604030504040204"/>
                <a:cs typeface="Tahoma" panose="020B0604030504040204"/>
              </a:rPr>
              <a:t>it</a:t>
            </a:r>
            <a:r>
              <a:rPr sz="1100" kern="1400" spc="5" dirty="0">
                <a:latin typeface="Tahoma" panose="020B0604030504040204"/>
                <a:cs typeface="Tahoma" panose="020B0604030504040204"/>
              </a:rPr>
              <a:t>.</a:t>
            </a:r>
            <a:endParaRPr sz="1100" kern="14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764" y="2063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Addition (cont’d)</a:t>
            </a:r>
            <a:endParaRPr sz="1400" b="1" kern="1400" spc="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23850" y="587375"/>
            <a:ext cx="4038600" cy="2172838"/>
          </a:xfrm>
          <a:prstGeom prst="rect">
            <a:avLst/>
          </a:prstGeom>
        </p:spPr>
        <p:txBody>
          <a:bodyPr vert="horz" wrap="square" lIns="0" tIns="39687" rIns="0" bIns="0" rtlCol="0">
            <a:spAutoFit/>
          </a:bodyPr>
          <a:lstStyle/>
          <a:p>
            <a:pPr marL="10160">
              <a:lnSpc>
                <a:spcPct val="100000"/>
              </a:lnSpc>
            </a:pPr>
            <a:r>
              <a:rPr sz="1100" b="1" kern="1400" spc="0" dirty="0">
                <a:solidFill>
                  <a:srgbClr val="3333B2"/>
                </a:solidFill>
              </a:rPr>
              <a:t>Question</a:t>
            </a:r>
            <a:endParaRPr sz="1100" b="1" kern="1400" spc="0" dirty="0"/>
          </a:p>
          <a:p>
            <a:pPr marL="10160" marR="126365">
              <a:lnSpc>
                <a:spcPct val="101000"/>
              </a:lnSpc>
              <a:spcBef>
                <a:spcPts val="105"/>
              </a:spcBef>
            </a:pPr>
            <a:r>
              <a:rPr sz="1100" i="1" kern="1400" spc="0" dirty="0">
                <a:latin typeface="Arial" panose="020B0604020202020204"/>
                <a:cs typeface="Arial" panose="020B0604020202020204"/>
              </a:rPr>
              <a:t>Given two binary numbers x and y, how long does our algorithm take to add  them?</a:t>
            </a:r>
            <a:endParaRPr sz="1100" i="1" kern="1400" spc="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 kern="1400" spc="0" dirty="0">
              <a:latin typeface="Times New Roman" panose="02020603050405020304"/>
              <a:cs typeface="Times New Roman" panose="02020603050405020304"/>
            </a:endParaRPr>
          </a:p>
          <a:p>
            <a:pPr marL="10160" marR="217805">
              <a:lnSpc>
                <a:spcPct val="101000"/>
              </a:lnSpc>
              <a:spcBef>
                <a:spcPts val="5"/>
              </a:spcBef>
            </a:pPr>
            <a:r>
              <a:rPr sz="1100" kern="1400" spc="0" dirty="0"/>
              <a:t>We want the answer expressed as a </a:t>
            </a:r>
            <a:r>
              <a:rPr sz="1100" b="1" kern="1400" spc="0" dirty="0">
                <a:latin typeface="Gill Sans MT" panose="020B0502020104020203"/>
                <a:cs typeface="Gill Sans MT" panose="020B0502020104020203"/>
              </a:rPr>
              <a:t>function of the size of the input</a:t>
            </a:r>
            <a:r>
              <a:rPr sz="1100" kern="1400" spc="0" dirty="0"/>
              <a:t>: the </a:t>
            </a:r>
            <a:r>
              <a:rPr sz="1100" kern="1400" spc="0" dirty="0" smtClean="0"/>
              <a:t>number </a:t>
            </a:r>
            <a:r>
              <a:rPr sz="1100" kern="1400" spc="0" dirty="0"/>
              <a:t>of bits of </a:t>
            </a:r>
            <a:r>
              <a:rPr sz="1100" i="1" kern="1400" spc="0" dirty="0">
                <a:latin typeface="Arial" panose="020B0604020202020204"/>
                <a:cs typeface="Arial" panose="020B0604020202020204"/>
              </a:rPr>
              <a:t>x  </a:t>
            </a:r>
            <a:r>
              <a:rPr sz="1100" kern="1400" spc="0" dirty="0"/>
              <a:t>and </a:t>
            </a:r>
            <a:r>
              <a:rPr sz="1100" i="1" kern="1400" spc="0" dirty="0">
                <a:latin typeface="Arial" panose="020B0604020202020204"/>
                <a:cs typeface="Arial" panose="020B0604020202020204"/>
              </a:rPr>
              <a:t>y </a:t>
            </a:r>
            <a:r>
              <a:rPr sz="1100" kern="1400" spc="0" dirty="0"/>
              <a:t>.</a:t>
            </a:r>
            <a:endParaRPr sz="1100" kern="1400" spc="0" dirty="0"/>
          </a:p>
          <a:p>
            <a:pPr marL="10160" marR="5080">
              <a:lnSpc>
                <a:spcPct val="101000"/>
              </a:lnSpc>
              <a:spcBef>
                <a:spcPts val="595"/>
              </a:spcBef>
            </a:pPr>
            <a:r>
              <a:rPr sz="1100" kern="1400" spc="0" dirty="0"/>
              <a:t>Suppose </a:t>
            </a:r>
            <a:r>
              <a:rPr sz="1100" i="1" kern="1400" spc="0" dirty="0">
                <a:latin typeface="Arial" panose="020B0604020202020204"/>
                <a:cs typeface="Arial" panose="020B0604020202020204"/>
              </a:rPr>
              <a:t>x </a:t>
            </a:r>
            <a:r>
              <a:rPr sz="1100" kern="1400" spc="0" dirty="0"/>
              <a:t>and </a:t>
            </a:r>
            <a:r>
              <a:rPr sz="1100" i="1" kern="1400" spc="0" dirty="0">
                <a:latin typeface="Arial" panose="020B0604020202020204"/>
                <a:cs typeface="Arial" panose="020B0604020202020204"/>
              </a:rPr>
              <a:t>y </a:t>
            </a:r>
            <a:r>
              <a:rPr sz="1100" kern="1400" spc="0" dirty="0"/>
              <a:t>are each </a:t>
            </a:r>
            <a:r>
              <a:rPr sz="1100" i="1" kern="1400" spc="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 </a:t>
            </a:r>
            <a:r>
              <a:rPr sz="1100" kern="1400" spc="0" dirty="0"/>
              <a:t>bits long. Then the sum of </a:t>
            </a:r>
            <a:r>
              <a:rPr sz="1100" i="1" kern="1400" spc="0" dirty="0">
                <a:latin typeface="Arial" panose="020B0604020202020204"/>
                <a:cs typeface="Arial" panose="020B0604020202020204"/>
              </a:rPr>
              <a:t>x </a:t>
            </a:r>
            <a:r>
              <a:rPr sz="1100" kern="1400" spc="0" dirty="0"/>
              <a:t>and </a:t>
            </a:r>
            <a:r>
              <a:rPr sz="1100" i="1" kern="1400" spc="0" dirty="0">
                <a:latin typeface="Arial" panose="020B0604020202020204"/>
                <a:cs typeface="Arial" panose="020B0604020202020204"/>
              </a:rPr>
              <a:t>y </a:t>
            </a:r>
            <a:r>
              <a:rPr sz="1100" kern="1400" spc="0" dirty="0"/>
              <a:t>is </a:t>
            </a:r>
            <a:r>
              <a:rPr sz="1100" i="1" kern="1400" spc="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 </a:t>
            </a:r>
            <a:r>
              <a:rPr sz="1100" kern="1400" spc="0" dirty="0">
                <a:solidFill>
                  <a:srgbClr val="FF0000"/>
                </a:solidFill>
              </a:rPr>
              <a:t>+ 1 </a:t>
            </a:r>
            <a:r>
              <a:rPr sz="1100" kern="1400" spc="0" dirty="0"/>
              <a:t>bits at  most, and each individual bit of this sum gets computed in a fixed amount of </a:t>
            </a:r>
            <a:r>
              <a:rPr sz="1100" kern="1400" spc="0" dirty="0" smtClean="0"/>
              <a:t>time</a:t>
            </a:r>
            <a:r>
              <a:rPr sz="1100" kern="1400" spc="0" dirty="0"/>
              <a:t>.</a:t>
            </a:r>
            <a:endParaRPr sz="1100" kern="1400" spc="0" dirty="0"/>
          </a:p>
          <a:p>
            <a:pPr marL="10160">
              <a:lnSpc>
                <a:spcPct val="100000"/>
              </a:lnSpc>
              <a:spcBef>
                <a:spcPts val="10"/>
              </a:spcBef>
            </a:pPr>
            <a:r>
              <a:rPr sz="1100" kern="1400" spc="0" dirty="0"/>
              <a:t>The total running time for the addition algorithm is therefore of the  </a:t>
            </a:r>
            <a:r>
              <a:rPr sz="1100" kern="1400" spc="0" dirty="0" smtClean="0"/>
              <a:t>form</a:t>
            </a:r>
            <a:r>
              <a:rPr lang="en-US" sz="1100" kern="1400" spc="0" dirty="0" smtClean="0"/>
              <a:t> </a:t>
            </a:r>
            <a:r>
              <a:rPr lang="en-US" altLang="zh-CN" sz="1100" i="1" dirty="0" smtClean="0"/>
              <a:t>c</a:t>
            </a:r>
            <a:r>
              <a:rPr lang="en-US" altLang="zh-CN" sz="1100" baseline="-25000" dirty="0" smtClean="0"/>
              <a:t>0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+ </a:t>
            </a:r>
            <a:r>
              <a:rPr lang="en-US" altLang="zh-CN" sz="1100" i="1" dirty="0" smtClean="0"/>
              <a:t>c</a:t>
            </a:r>
            <a:r>
              <a:rPr lang="en-US" altLang="zh-CN" sz="1100" baseline="-25000" dirty="0" smtClean="0"/>
              <a:t>1</a:t>
            </a:r>
            <a:r>
              <a:rPr lang="en-US" altLang="zh-CN" sz="1100" i="1" dirty="0" smtClean="0"/>
              <a:t>n</a:t>
            </a:r>
            <a:r>
              <a:rPr lang="en-US" altLang="zh-CN" sz="1100" dirty="0"/>
              <a:t>, where </a:t>
            </a:r>
            <a:r>
              <a:rPr lang="en-US" altLang="zh-CN" sz="1100" i="1" dirty="0"/>
              <a:t>c</a:t>
            </a:r>
            <a:r>
              <a:rPr lang="en-US" altLang="zh-CN" sz="1100" baseline="-25000" dirty="0"/>
              <a:t>0</a:t>
            </a:r>
            <a:r>
              <a:rPr lang="en-US" altLang="zh-CN" sz="1100" dirty="0"/>
              <a:t> and </a:t>
            </a:r>
            <a:r>
              <a:rPr lang="en-US" altLang="zh-CN" sz="1100" i="1" dirty="0"/>
              <a:t>c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are some constants, i</a:t>
            </a:r>
            <a:r>
              <a:rPr lang="en-US" altLang="zh-CN" sz="1100" dirty="0" smtClean="0"/>
              <a:t>. e</a:t>
            </a:r>
            <a:r>
              <a:rPr lang="en-US" altLang="zh-CN" sz="1100" dirty="0"/>
              <a:t>., </a:t>
            </a:r>
            <a:r>
              <a:rPr lang="en-US" altLang="zh-CN" sz="1100" i="1" dirty="0"/>
              <a:t>O</a:t>
            </a:r>
            <a:r>
              <a:rPr lang="en-US" altLang="zh-CN" sz="1100" dirty="0"/>
              <a:t>(</a:t>
            </a:r>
            <a:r>
              <a:rPr lang="en-US" altLang="zh-CN" sz="1100" i="1" dirty="0"/>
              <a:t>n</a:t>
            </a:r>
            <a:r>
              <a:rPr lang="en-US" altLang="zh-CN" sz="1100" dirty="0"/>
              <a:t>).</a:t>
            </a:r>
            <a:endParaRPr lang="zh-CN" altLang="zh-CN" sz="11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17796</Words>
  <Application>WPS 演示</Application>
  <PresentationFormat>自定义</PresentationFormat>
  <Paragraphs>639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9" baseType="lpstr">
      <vt:lpstr>Arial</vt:lpstr>
      <vt:lpstr>宋体</vt:lpstr>
      <vt:lpstr>Wingdings</vt:lpstr>
      <vt:lpstr>Tahoma</vt:lpstr>
      <vt:lpstr>Times New Roman</vt:lpstr>
      <vt:lpstr>Tahoma</vt:lpstr>
      <vt:lpstr>Gill Sans MT</vt:lpstr>
      <vt:lpstr>Arial</vt:lpstr>
      <vt:lpstr>Times New Roman</vt:lpstr>
      <vt:lpstr>Verdana</vt:lpstr>
      <vt:lpstr>Arial Unicode MS</vt:lpstr>
      <vt:lpstr>Trebuchet MS</vt:lpstr>
      <vt:lpstr>Segoe UI Light</vt:lpstr>
      <vt:lpstr>微软雅黑</vt:lpstr>
      <vt:lpstr>Arial Unicode MS</vt:lpstr>
      <vt:lpstr>Calibri</vt:lpstr>
      <vt:lpstr>Palatino Linotype</vt:lpstr>
      <vt:lpstr>Office Theme</vt:lpstr>
      <vt:lpstr>Chapter 1.  Algorithms with Numbers</vt:lpstr>
      <vt:lpstr>Two seemingly similar problems</vt:lpstr>
      <vt:lpstr>Basic arithmetic</vt:lpstr>
      <vt:lpstr>How to represent numbers</vt:lpstr>
      <vt:lpstr>Bases and logs</vt:lpstr>
      <vt:lpstr>The roles of log N</vt:lpstr>
      <vt:lpstr>Addition</vt:lpstr>
      <vt:lpstr>Addition (cont’d)</vt:lpstr>
      <vt:lpstr>Addition (cont’d)</vt:lpstr>
      <vt:lpstr>Addition (cont’d)</vt:lpstr>
      <vt:lpstr>Does the usual programs perform addition in one  step?</vt:lpstr>
      <vt:lpstr>Multiplication</vt:lpstr>
      <vt:lpstr>Multiplication (cont’d)</vt:lpstr>
      <vt:lpstr>Al Khwarizmi’s algorithm</vt:lpstr>
      <vt:lpstr>Al Khwarizmi’s algorithm: Example</vt:lpstr>
      <vt:lpstr>Multiplication a la Franc¸ais</vt:lpstr>
      <vt:lpstr>Multiplication a la Franc¸ais  (cont’d)</vt:lpstr>
      <vt:lpstr>Division</vt:lpstr>
      <vt:lpstr>Modular arithmetic</vt:lpstr>
      <vt:lpstr>PowerPoint 演示文稿</vt:lpstr>
      <vt:lpstr>Two interpretations</vt:lpstr>
      <vt:lpstr>Two’s complement</vt:lpstr>
      <vt:lpstr>Rules</vt:lpstr>
      <vt:lpstr>Modular addition</vt:lpstr>
      <vt:lpstr>Modular multiplication</vt:lpstr>
      <vt:lpstr>Modular division</vt:lpstr>
      <vt:lpstr>Modular exponentiation</vt:lpstr>
      <vt:lpstr>Modular exponentiation (cont’d)</vt:lpstr>
      <vt:lpstr>Modular exponentiation (cont’d)</vt:lpstr>
      <vt:lpstr>Modular exponentiation (cont’d)</vt:lpstr>
      <vt:lpstr>Euclid’s algorithm for greatest common divisor</vt:lpstr>
      <vt:lpstr>Euclid’s algorithm for greatest common divisor  (cont’d)</vt:lpstr>
      <vt:lpstr>Euclid’s algorithm for greatest common divisor  (cont’d)</vt:lpstr>
      <vt:lpstr>An extension of Euclid’s algorithm</vt:lpstr>
      <vt:lpstr>An extension of Euclid’s algorithm (cont’d)</vt:lpstr>
      <vt:lpstr>Proof of the correctness</vt:lpstr>
      <vt:lpstr>An extension of Euclid’s algorithm: Example</vt:lpstr>
      <vt:lpstr>Modular inverse</vt:lpstr>
      <vt:lpstr>Modular division</vt:lpstr>
      <vt:lpstr>Review</vt:lpstr>
      <vt:lpstr>PowerPoint 演示文稿</vt:lpstr>
      <vt:lpstr>Bases and logs</vt:lpstr>
      <vt:lpstr>The roles of log N</vt:lpstr>
      <vt:lpstr>Basic arithmetic</vt:lpstr>
      <vt:lpstr>PowerPoint 演示文稿</vt:lpstr>
      <vt:lpstr>PowerPoint 演示文稿</vt:lpstr>
      <vt:lpstr>Modular exponentiation</vt:lpstr>
      <vt:lpstr>An extension of Euclid’s algorithm</vt:lpstr>
      <vt:lpstr>Modular inverse</vt:lpstr>
      <vt:lpstr>Modular division</vt:lpstr>
      <vt:lpstr>Excisesc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(II)</dc:title>
  <dc:creator>Yijia Chen  Shanghai Jiaotong University</dc:creator>
  <cp:lastModifiedBy>Tryangel</cp:lastModifiedBy>
  <cp:revision>93</cp:revision>
  <dcterms:created xsi:type="dcterms:W3CDTF">2016-09-01T10:35:00Z</dcterms:created>
  <dcterms:modified xsi:type="dcterms:W3CDTF">2020-05-12T12:54:15Z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2013-09-24T00:00:00Z</vt:filetime>
  </property>
  <property fmtid="{D5CDD505-2E9C-101B-9397-08002B2CF9AE}" pid="3" name="Creator">
    <vt:lpwstr>LaTeX with Beamer class version 3.27</vt:lpwstr>
  </property>
  <property fmtid="{D5CDD505-2E9C-101B-9397-08002B2CF9AE}" pid="4" name="LastSaved">
    <vt:filetime>2016-09-01T00:00:00Z</vt:filetime>
  </property>
  <property fmtid="{D5CDD505-2E9C-101B-9397-08002B2CF9AE}" pid="5" name="KSOProductBuildVer">
    <vt:lpwstr>2052-11.1.0.9584</vt:lpwstr>
  </property>
</Properties>
</file>