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301" r:id="rId13"/>
    <p:sldId id="302" r:id="rId14"/>
    <p:sldId id="303" r:id="rId15"/>
    <p:sldId id="270" r:id="rId16"/>
    <p:sldId id="271" r:id="rId17"/>
    <p:sldId id="272" r:id="rId18"/>
    <p:sldId id="273" r:id="rId19"/>
    <p:sldId id="274" r:id="rId20"/>
    <p:sldId id="275" r:id="rId21"/>
    <p:sldId id="276" r:id="rId22"/>
    <p:sldId id="277" r:id="rId23"/>
    <p:sldId id="278" r:id="rId24"/>
    <p:sldId id="279" r:id="rId25"/>
    <p:sldId id="306" r:id="rId26"/>
    <p:sldId id="280" r:id="rId27"/>
    <p:sldId id="310" r:id="rId28"/>
    <p:sldId id="281" r:id="rId29"/>
    <p:sldId id="282" r:id="rId30"/>
    <p:sldId id="283" r:id="rId31"/>
    <p:sldId id="307" r:id="rId32"/>
    <p:sldId id="284" r:id="rId33"/>
    <p:sldId id="285" r:id="rId34"/>
    <p:sldId id="311" r:id="rId35"/>
    <p:sldId id="286" r:id="rId36"/>
    <p:sldId id="287" r:id="rId37"/>
    <p:sldId id="312" r:id="rId38"/>
    <p:sldId id="288" r:id="rId39"/>
    <p:sldId id="289" r:id="rId40"/>
    <p:sldId id="290" r:id="rId41"/>
    <p:sldId id="305" r:id="rId42"/>
    <p:sldId id="292" r:id="rId43"/>
    <p:sldId id="293" r:id="rId44"/>
    <p:sldId id="294" r:id="rId45"/>
    <p:sldId id="295" r:id="rId46"/>
    <p:sldId id="296" r:id="rId47"/>
    <p:sldId id="297" r:id="rId48"/>
    <p:sldId id="298" r:id="rId49"/>
    <p:sldId id="299" r:id="rId50"/>
    <p:sldId id="300" r:id="rId51"/>
    <p:sldId id="304" r:id="rId52"/>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86" d="100"/>
          <a:sy n="186" d="100"/>
        </p:scale>
        <p:origin x="1620" y="1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panose="020B0604030504040204"/>
                <a:cs typeface="Tahoma" panose="020B0604030504040204"/>
              </a:defRPr>
            </a:lvl1pPr>
          </a:lstStyle>
          <a:p/>
        </p:txBody>
      </p:sp>
      <p:sp>
        <p:nvSpPr>
          <p:cNvPr id="3" name="Holder 3"/>
          <p:cNvSpPr>
            <a:spLocks noGrp="1"/>
          </p:cNvSpPr>
          <p:nvPr>
            <p:ph type="body" idx="1"/>
          </p:nvPr>
        </p:nvSpPr>
        <p:spPr/>
        <p:txBody>
          <a:bodyPr lIns="0" tIns="0" rIns="0" bIns="0"/>
          <a:lstStyle>
            <a:lvl1pPr>
              <a:defRPr sz="900" b="0" i="0">
                <a:solidFill>
                  <a:schemeClr val="tx1"/>
                </a:solidFill>
                <a:latin typeface="Tahoma" panose="020B0604030504040204"/>
                <a:cs typeface="Tahoma" panose="020B060403050404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panose="020B0604030504040204"/>
                <a:cs typeface="Tahoma" panose="020B0604030504040204"/>
              </a:defRPr>
            </a:lvl1pPr>
          </a:lstStyle>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panose="020B0604030504040204"/>
                <a:cs typeface="Tahoma" panose="020B060403050404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83858"/>
            <a:ext cx="4419498" cy="187325"/>
          </a:xfrm>
          <a:prstGeom prst="rect">
            <a:avLst/>
          </a:prstGeom>
        </p:spPr>
        <p:txBody>
          <a:bodyPr wrap="square" lIns="0" tIns="0" rIns="0" bIns="0">
            <a:spAutoFit/>
          </a:bodyPr>
          <a:lstStyle>
            <a:lvl1pPr>
              <a:defRPr sz="1100" b="0" i="0">
                <a:solidFill>
                  <a:srgbClr val="3333B2"/>
                </a:solidFill>
                <a:latin typeface="Tahoma" panose="020B0604030504040204"/>
                <a:cs typeface="Tahoma" panose="020B0604030504040204"/>
              </a:defRPr>
            </a:lvl1pPr>
          </a:lstStyle>
          <a:p/>
        </p:txBody>
      </p:sp>
      <p:sp>
        <p:nvSpPr>
          <p:cNvPr id="3" name="Holder 3"/>
          <p:cNvSpPr>
            <a:spLocks noGrp="1"/>
          </p:cNvSpPr>
          <p:nvPr>
            <p:ph type="body" idx="1"/>
          </p:nvPr>
        </p:nvSpPr>
        <p:spPr>
          <a:xfrm>
            <a:off x="347294" y="819823"/>
            <a:ext cx="3915511" cy="1770380"/>
          </a:xfrm>
          <a:prstGeom prst="rect">
            <a:avLst/>
          </a:prstGeom>
        </p:spPr>
        <p:txBody>
          <a:bodyPr wrap="square" lIns="0" tIns="0" rIns="0" bIns="0">
            <a:spAutoFit/>
          </a:bodyPr>
          <a:lstStyle>
            <a:lvl1pPr>
              <a:defRPr sz="900" b="0" i="0">
                <a:solidFill>
                  <a:schemeClr val="tx1"/>
                </a:solidFill>
                <a:latin typeface="Tahoma" panose="020B0604030504040204"/>
                <a:cs typeface="Tahoma" panose="020B0604030504040204"/>
              </a:defRPr>
            </a:lvl1pPr>
          </a:lstStyle>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image" Target="../media/image6.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image" Target="../media/image9.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image" Target="../media/image1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image" Target="../media/image1.em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e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jpeg"/></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3450" y="1325830"/>
            <a:ext cx="2895600" cy="215444"/>
          </a:xfrm>
          <a:prstGeom prst="rect">
            <a:avLst/>
          </a:prstGeom>
        </p:spPr>
        <p:txBody>
          <a:bodyPr vert="horz" wrap="square" lIns="0" tIns="0" rIns="0" bIns="0" rtlCol="0">
            <a:spAutoFit/>
          </a:bodyPr>
          <a:lstStyle/>
          <a:p>
            <a:pPr marL="12700" algn="ctr">
              <a:lnSpc>
                <a:spcPct val="100000"/>
              </a:lnSpc>
            </a:pPr>
            <a:r>
              <a:rPr sz="1400" b="1" dirty="0" smtClean="0">
                <a:solidFill>
                  <a:srgbClr val="0000FF"/>
                </a:solidFill>
              </a:rPr>
              <a:t>Review</a:t>
            </a:r>
            <a:endParaRPr sz="1400" b="1" spc="-35" dirty="0">
              <a:solidFill>
                <a:srgbClr val="0000FF"/>
              </a:solidFil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262" y="130176"/>
            <a:ext cx="4244388" cy="215444"/>
          </a:xfrm>
          <a:prstGeom prst="rect">
            <a:avLst/>
          </a:prstGeom>
        </p:spPr>
        <p:txBody>
          <a:bodyPr vert="horz" wrap="square" lIns="0" tIns="0" rIns="0" bIns="0" rtlCol="0">
            <a:spAutoFit/>
          </a:bodyPr>
          <a:lstStyle/>
          <a:p>
            <a:pPr marL="12700">
              <a:lnSpc>
                <a:spcPct val="100000"/>
              </a:lnSpc>
            </a:pPr>
            <a:r>
              <a:rPr sz="1400" b="1" dirty="0"/>
              <a:t>How to choose a hash function?</a:t>
            </a:r>
            <a:endParaRPr sz="1400" b="1" dirty="0"/>
          </a:p>
        </p:txBody>
      </p:sp>
      <p:sp>
        <p:nvSpPr>
          <p:cNvPr id="3" name="object 3"/>
          <p:cNvSpPr txBox="1"/>
          <p:nvPr/>
        </p:nvSpPr>
        <p:spPr>
          <a:xfrm>
            <a:off x="323850" y="434975"/>
            <a:ext cx="4190948" cy="2757165"/>
          </a:xfrm>
          <a:prstGeom prst="rect">
            <a:avLst/>
          </a:prstGeom>
        </p:spPr>
        <p:txBody>
          <a:bodyPr vert="horz" wrap="square" lIns="0" tIns="0" rIns="0" bIns="0" rtlCol="0">
            <a:spAutoFit/>
          </a:bodyPr>
          <a:lstStyle/>
          <a:p>
            <a:pPr marL="246380" marR="5080" indent="-126365">
              <a:lnSpc>
                <a:spcPts val="1400"/>
              </a:lnSpc>
            </a:pPr>
            <a:r>
              <a:rPr sz="900" baseline="9000" dirty="0" smtClean="0">
                <a:solidFill>
                  <a:srgbClr val="3333B2"/>
                </a:solidFill>
                <a:latin typeface="Arial" panose="020B0604020202020204"/>
                <a:cs typeface="Arial" panose="020B0604020202020204"/>
              </a:rPr>
              <a:t>..</a:t>
            </a:r>
            <a:r>
              <a:rPr lang="en-US" sz="900" dirty="0" smtClean="0">
                <a:solidFill>
                  <a:srgbClr val="3333B2"/>
                </a:solidFill>
                <a:latin typeface="Arial" panose="020B0604020202020204"/>
                <a:cs typeface="Arial" panose="020B0604020202020204"/>
              </a:rPr>
              <a:t>  </a:t>
            </a:r>
            <a:r>
              <a:rPr sz="900" dirty="0" smtClean="0">
                <a:latin typeface="Tahoma" panose="020B0604030504040204"/>
                <a:cs typeface="Tahoma" panose="020B0604030504040204"/>
              </a:rPr>
              <a:t>There </a:t>
            </a:r>
            <a:r>
              <a:rPr sz="900" dirty="0">
                <a:latin typeface="Tahoma" panose="020B0604030504040204"/>
                <a:cs typeface="Tahoma" panose="020B0604030504040204"/>
              </a:rPr>
              <a:t>is nothing </a:t>
            </a:r>
            <a:r>
              <a:rPr sz="900" i="1" dirty="0">
                <a:solidFill>
                  <a:srgbClr val="FF0000"/>
                </a:solidFill>
                <a:latin typeface="Trebuchet MS" panose="020B0603020202020204"/>
                <a:cs typeface="Trebuchet MS" panose="020B0603020202020204"/>
              </a:rPr>
              <a:t>inherently wrong </a:t>
            </a:r>
            <a:r>
              <a:rPr sz="900" dirty="0">
                <a:latin typeface="Tahoma" panose="020B0604030504040204"/>
                <a:cs typeface="Tahoma" panose="020B0604030504040204"/>
              </a:rPr>
              <a:t>with any single function. If our 250 IP  addresses were uniformly drawn from among all </a:t>
            </a:r>
            <a:r>
              <a:rPr sz="900" i="1" dirty="0">
                <a:latin typeface="Arial" panose="020B0604020202020204"/>
                <a:cs typeface="Arial" panose="020B0604020202020204"/>
              </a:rPr>
              <a:t>N </a:t>
            </a:r>
            <a:r>
              <a:rPr sz="900" dirty="0">
                <a:latin typeface="Tahoma" panose="020B0604030504040204"/>
                <a:cs typeface="Tahoma" panose="020B0604030504040204"/>
              </a:rPr>
              <a:t>= 2</a:t>
            </a:r>
            <a:r>
              <a:rPr sz="900" baseline="37000" dirty="0">
                <a:latin typeface="Tahoma" panose="020B0604030504040204"/>
                <a:cs typeface="Tahoma" panose="020B0604030504040204"/>
              </a:rPr>
              <a:t>32 </a:t>
            </a:r>
            <a:r>
              <a:rPr sz="900" dirty="0">
                <a:latin typeface="Tahoma" panose="020B0604030504040204"/>
                <a:cs typeface="Tahoma" panose="020B0604030504040204"/>
              </a:rPr>
              <a:t>possibilities, then  these functions would behave well.</a:t>
            </a:r>
            <a:endParaRPr sz="900" dirty="0">
              <a:latin typeface="Tahoma" panose="020B0604030504040204"/>
              <a:cs typeface="Tahoma" panose="020B0604030504040204"/>
            </a:endParaRPr>
          </a:p>
          <a:p>
            <a:pPr marL="246380" marR="5080">
              <a:lnSpc>
                <a:spcPts val="1400"/>
              </a:lnSpc>
            </a:pPr>
            <a:r>
              <a:rPr sz="900" dirty="0">
                <a:latin typeface="Tahoma" panose="020B0604030504040204"/>
                <a:cs typeface="Tahoma" panose="020B0604030504040204"/>
              </a:rPr>
              <a:t>The problem is we have no guarantee that the distribution of IP </a:t>
            </a:r>
            <a:r>
              <a:rPr sz="900" dirty="0" smtClean="0">
                <a:latin typeface="Tahoma" panose="020B0604030504040204"/>
                <a:cs typeface="Tahoma" panose="020B0604030504040204"/>
              </a:rPr>
              <a:t>addresses</a:t>
            </a:r>
            <a:r>
              <a:rPr lang="en-US" sz="900" dirty="0" smtClean="0">
                <a:latin typeface="Tahoma" panose="020B0604030504040204"/>
                <a:cs typeface="Tahoma" panose="020B0604030504040204"/>
              </a:rPr>
              <a:t> </a:t>
            </a:r>
            <a:r>
              <a:rPr sz="900" dirty="0" smtClean="0">
                <a:latin typeface="Tahoma" panose="020B0604030504040204"/>
                <a:cs typeface="Tahoma" panose="020B0604030504040204"/>
              </a:rPr>
              <a:t>is </a:t>
            </a:r>
            <a:r>
              <a:rPr sz="900" i="1" dirty="0">
                <a:solidFill>
                  <a:srgbClr val="FF0000"/>
                </a:solidFill>
                <a:latin typeface="Trebuchet MS" panose="020B0603020202020204"/>
                <a:cs typeface="Trebuchet MS" panose="020B0603020202020204"/>
              </a:rPr>
              <a:t>uniform</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246380" marR="41910" indent="-126365">
              <a:lnSpc>
                <a:spcPts val="1400"/>
              </a:lnSpc>
              <a:spcBef>
                <a:spcPts val="295"/>
              </a:spcBef>
            </a:pPr>
            <a:r>
              <a:rPr sz="900" baseline="9000" dirty="0" smtClean="0">
                <a:solidFill>
                  <a:srgbClr val="3333B2"/>
                </a:solidFill>
                <a:latin typeface="Arial" panose="020B0604020202020204"/>
                <a:cs typeface="Arial" panose="020B0604020202020204"/>
              </a:rPr>
              <a:t>..</a:t>
            </a:r>
            <a:r>
              <a:rPr lang="en-US" sz="900" dirty="0" smtClean="0">
                <a:solidFill>
                  <a:srgbClr val="3333B2"/>
                </a:solidFill>
                <a:latin typeface="Arial" panose="020B0604020202020204"/>
                <a:cs typeface="Arial" panose="020B0604020202020204"/>
              </a:rPr>
              <a:t>  </a:t>
            </a:r>
            <a:r>
              <a:rPr sz="900" dirty="0" smtClean="0">
                <a:latin typeface="Tahoma" panose="020B0604030504040204"/>
                <a:cs typeface="Tahoma" panose="020B0604030504040204"/>
              </a:rPr>
              <a:t>Conversely</a:t>
            </a:r>
            <a:r>
              <a:rPr sz="900" dirty="0">
                <a:latin typeface="Tahoma" panose="020B0604030504040204"/>
                <a:cs typeface="Tahoma" panose="020B0604030504040204"/>
              </a:rPr>
              <a:t>, there is no </a:t>
            </a:r>
            <a:r>
              <a:rPr sz="900" i="1" dirty="0">
                <a:solidFill>
                  <a:srgbClr val="FF0000"/>
                </a:solidFill>
                <a:latin typeface="Trebuchet MS" panose="020B0603020202020204"/>
                <a:cs typeface="Trebuchet MS" panose="020B0603020202020204"/>
              </a:rPr>
              <a:t>single hash function</a:t>
            </a:r>
            <a:r>
              <a:rPr sz="900" dirty="0">
                <a:latin typeface="Tahoma" panose="020B0604030504040204"/>
                <a:cs typeface="Tahoma" panose="020B0604030504040204"/>
              </a:rPr>
              <a:t>, no matter how sophisticated,  that behaves well on all sets of  data.</a:t>
            </a:r>
            <a:endParaRPr sz="900" dirty="0">
              <a:latin typeface="Tahoma" panose="020B0604030504040204"/>
              <a:cs typeface="Tahoma" panose="020B0604030504040204"/>
            </a:endParaRPr>
          </a:p>
          <a:p>
            <a:pPr marL="246380" marR="233680">
              <a:lnSpc>
                <a:spcPts val="1400"/>
              </a:lnSpc>
            </a:pPr>
            <a:r>
              <a:rPr sz="900" dirty="0">
                <a:latin typeface="Tahoma" panose="020B0604030504040204"/>
                <a:cs typeface="Tahoma" panose="020B0604030504040204"/>
              </a:rPr>
              <a:t>Since a hash function maps 2</a:t>
            </a:r>
            <a:r>
              <a:rPr sz="900" baseline="37000" dirty="0">
                <a:latin typeface="Tahoma" panose="020B0604030504040204"/>
                <a:cs typeface="Tahoma" panose="020B0604030504040204"/>
              </a:rPr>
              <a:t>32 </a:t>
            </a:r>
            <a:r>
              <a:rPr sz="900" dirty="0">
                <a:latin typeface="Tahoma" panose="020B0604030504040204"/>
                <a:cs typeface="Tahoma" panose="020B0604030504040204"/>
              </a:rPr>
              <a:t>IP addresses to just 250 names, there  must be a collection of at least</a:t>
            </a:r>
            <a:endParaRPr sz="900" dirty="0">
              <a:latin typeface="Tahoma" panose="020B0604030504040204"/>
              <a:cs typeface="Tahoma" panose="020B0604030504040204"/>
            </a:endParaRPr>
          </a:p>
          <a:p>
            <a:pPr marL="252730" algn="ctr">
              <a:lnSpc>
                <a:spcPts val="1400"/>
              </a:lnSpc>
              <a:spcBef>
                <a:spcPts val="805"/>
              </a:spcBef>
            </a:pPr>
            <a:r>
              <a:rPr sz="900" dirty="0">
                <a:latin typeface="Tahoma" panose="020B0604030504040204"/>
                <a:cs typeface="Tahoma" panose="020B0604030504040204"/>
              </a:rPr>
              <a:t>2</a:t>
            </a:r>
            <a:r>
              <a:rPr sz="900" baseline="42000" dirty="0">
                <a:latin typeface="Tahoma" panose="020B0604030504040204"/>
                <a:cs typeface="Tahoma" panose="020B0604030504040204"/>
              </a:rPr>
              <a:t>32 </a:t>
            </a:r>
            <a:r>
              <a:rPr sz="900" i="1" dirty="0">
                <a:latin typeface="Verdana" panose="020B0604030504040204"/>
                <a:cs typeface="Verdana" panose="020B0604030504040204"/>
              </a:rPr>
              <a:t>/</a:t>
            </a:r>
            <a:r>
              <a:rPr sz="900" dirty="0">
                <a:latin typeface="Tahoma" panose="020B0604030504040204"/>
                <a:cs typeface="Tahoma" panose="020B0604030504040204"/>
              </a:rPr>
              <a:t>250 </a:t>
            </a:r>
            <a:r>
              <a:rPr sz="900" dirty="0">
                <a:latin typeface="Arial Unicode MS"/>
                <a:cs typeface="Arial Unicode MS"/>
              </a:rPr>
              <a:t>≈ </a:t>
            </a:r>
            <a:r>
              <a:rPr sz="900" dirty="0">
                <a:latin typeface="Tahoma" panose="020B0604030504040204"/>
                <a:cs typeface="Tahoma" panose="020B0604030504040204"/>
              </a:rPr>
              <a:t>2</a:t>
            </a:r>
            <a:r>
              <a:rPr sz="900" baseline="42000" dirty="0">
                <a:latin typeface="Tahoma" panose="020B0604030504040204"/>
                <a:cs typeface="Tahoma" panose="020B0604030504040204"/>
              </a:rPr>
              <a:t>24 </a:t>
            </a:r>
            <a:r>
              <a:rPr sz="900" dirty="0">
                <a:latin typeface="Arial Unicode MS"/>
                <a:cs typeface="Arial Unicode MS"/>
              </a:rPr>
              <a:t>≈ </a:t>
            </a:r>
            <a:r>
              <a:rPr sz="900" dirty="0">
                <a:latin typeface="Tahoma" panose="020B0604030504040204"/>
                <a:cs typeface="Tahoma" panose="020B0604030504040204"/>
              </a:rPr>
              <a:t>16</a:t>
            </a:r>
            <a:r>
              <a:rPr sz="900" i="1" dirty="0">
                <a:latin typeface="Verdana" panose="020B0604030504040204"/>
                <a:cs typeface="Verdana" panose="020B0604030504040204"/>
              </a:rPr>
              <a:t>, </a:t>
            </a:r>
            <a:r>
              <a:rPr sz="900" dirty="0">
                <a:latin typeface="Tahoma" panose="020B0604030504040204"/>
                <a:cs typeface="Tahoma" panose="020B0604030504040204"/>
              </a:rPr>
              <a:t>000</a:t>
            </a:r>
            <a:r>
              <a:rPr sz="900" i="1" dirty="0">
                <a:latin typeface="Verdana" panose="020B0604030504040204"/>
                <a:cs typeface="Verdana" panose="020B0604030504040204"/>
              </a:rPr>
              <a:t>, </a:t>
            </a:r>
            <a:r>
              <a:rPr sz="900" dirty="0">
                <a:latin typeface="Tahoma" panose="020B0604030504040204"/>
                <a:cs typeface="Tahoma" panose="020B0604030504040204"/>
              </a:rPr>
              <a:t>000</a:t>
            </a:r>
            <a:endParaRPr sz="900" dirty="0">
              <a:latin typeface="Tahoma" panose="020B0604030504040204"/>
              <a:cs typeface="Tahoma" panose="020B0604030504040204"/>
            </a:endParaRPr>
          </a:p>
          <a:p>
            <a:pPr marL="246380">
              <a:lnSpc>
                <a:spcPts val="1400"/>
              </a:lnSpc>
              <a:spcBef>
                <a:spcPts val="805"/>
              </a:spcBef>
            </a:pPr>
            <a:r>
              <a:rPr sz="900" dirty="0">
                <a:latin typeface="Tahoma" panose="020B0604030504040204"/>
                <a:cs typeface="Tahoma" panose="020B0604030504040204"/>
              </a:rPr>
              <a:t>IP addresses that are assigned the same name (or, in hashing   terminology,</a:t>
            </a:r>
            <a:endParaRPr sz="900" dirty="0">
              <a:latin typeface="Tahoma" panose="020B0604030504040204"/>
              <a:cs typeface="Tahoma" panose="020B0604030504040204"/>
            </a:endParaRPr>
          </a:p>
          <a:p>
            <a:pPr marL="246380">
              <a:lnSpc>
                <a:spcPts val="1400"/>
              </a:lnSpc>
              <a:spcBef>
                <a:spcPts val="10"/>
              </a:spcBef>
            </a:pPr>
            <a:r>
              <a:rPr sz="900" b="1" dirty="0">
                <a:latin typeface="Arial" panose="020B0604020202020204"/>
                <a:cs typeface="Arial" panose="020B0604020202020204"/>
              </a:rPr>
              <a:t>collide</a:t>
            </a:r>
            <a:r>
              <a:rPr sz="900" dirty="0">
                <a:latin typeface="Tahoma" panose="020B0604030504040204"/>
                <a:cs typeface="Tahoma" panose="020B0604030504040204"/>
              </a:rPr>
              <a:t>).</a:t>
            </a:r>
            <a:endParaRPr sz="900" dirty="0">
              <a:latin typeface="Tahoma" panose="020B0604030504040204"/>
              <a:cs typeface="Tahoma" panose="020B0604030504040204"/>
            </a:endParaRPr>
          </a:p>
          <a:p>
            <a:pPr>
              <a:lnSpc>
                <a:spcPts val="1400"/>
              </a:lnSpc>
              <a:spcBef>
                <a:spcPts val="10"/>
              </a:spcBef>
            </a:pPr>
            <a:endParaRPr sz="950" dirty="0">
              <a:latin typeface="Times New Roman" panose="02020603050405020304"/>
              <a:cs typeface="Times New Roman" panose="02020603050405020304"/>
            </a:endParaRPr>
          </a:p>
          <a:p>
            <a:pPr marL="12700">
              <a:lnSpc>
                <a:spcPts val="1400"/>
              </a:lnSpc>
              <a:spcBef>
                <a:spcPts val="5"/>
              </a:spcBef>
            </a:pPr>
            <a:r>
              <a:rPr sz="900" b="1" dirty="0">
                <a:latin typeface="Arial" panose="020B0604020202020204"/>
                <a:cs typeface="Arial" panose="020B0604020202020204"/>
              </a:rPr>
              <a:t>Solution:  </a:t>
            </a:r>
            <a:r>
              <a:rPr sz="900" i="1" dirty="0">
                <a:solidFill>
                  <a:srgbClr val="0000FF"/>
                </a:solidFill>
                <a:latin typeface="Trebuchet MS" panose="020B0603020202020204"/>
                <a:cs typeface="Trebuchet MS" panose="020B0603020202020204"/>
              </a:rPr>
              <a:t>let  us pick a hash function at random from some class of </a:t>
            </a:r>
            <a:r>
              <a:rPr sz="900" i="1" dirty="0" smtClean="0">
                <a:solidFill>
                  <a:srgbClr val="0000FF"/>
                </a:solidFill>
                <a:latin typeface="Trebuchet MS" panose="020B0603020202020204"/>
                <a:cs typeface="Trebuchet MS" panose="020B0603020202020204"/>
              </a:rPr>
              <a:t>functions</a:t>
            </a:r>
            <a:r>
              <a:rPr sz="900" i="1" dirty="0">
                <a:solidFill>
                  <a:srgbClr val="0000FF"/>
                </a:solidFill>
                <a:latin typeface="Trebuchet MS" panose="020B0603020202020204"/>
                <a:cs typeface="Trebuchet MS" panose="020B0603020202020204"/>
              </a:rPr>
              <a:t>.</a:t>
            </a:r>
            <a:endParaRPr sz="900" dirty="0">
              <a:latin typeface="Trebuchet MS" panose="020B0603020202020204"/>
              <a:cs typeface="Trebuchet MS" panose="020B0603020202020204"/>
            </a:endParaRPr>
          </a:p>
        </p:txBody>
      </p:sp>
      <p:pic>
        <p:nvPicPr>
          <p:cNvPr id="5" name="图片 4"/>
          <p:cNvPicPr>
            <a:picLocks noChangeAspect="1"/>
          </p:cNvPicPr>
          <p:nvPr/>
        </p:nvPicPr>
        <p:blipFill>
          <a:blip r:embed="rId1"/>
          <a:stretch>
            <a:fillRect/>
          </a:stretch>
        </p:blipFill>
        <p:spPr>
          <a:xfrm>
            <a:off x="377604" y="468000"/>
            <a:ext cx="138095" cy="108000"/>
          </a:xfrm>
          <a:prstGeom prst="rect">
            <a:avLst/>
          </a:prstGeom>
        </p:spPr>
      </p:pic>
      <p:pic>
        <p:nvPicPr>
          <p:cNvPr id="6" name="图片 5"/>
          <p:cNvPicPr>
            <a:picLocks noChangeAspect="1"/>
          </p:cNvPicPr>
          <p:nvPr/>
        </p:nvPicPr>
        <p:blipFill>
          <a:blip r:embed="rId1"/>
          <a:stretch>
            <a:fillRect/>
          </a:stretch>
        </p:blipFill>
        <p:spPr>
          <a:xfrm>
            <a:off x="377604" y="1404000"/>
            <a:ext cx="138095" cy="108000"/>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05" y="206376"/>
            <a:ext cx="4293945" cy="215444"/>
          </a:xfrm>
          <a:prstGeom prst="rect">
            <a:avLst/>
          </a:prstGeom>
        </p:spPr>
        <p:txBody>
          <a:bodyPr vert="horz" wrap="square" lIns="0" tIns="0" rIns="0" bIns="0" rtlCol="0">
            <a:spAutoFit/>
          </a:bodyPr>
          <a:lstStyle/>
          <a:p>
            <a:pPr marL="12700">
              <a:lnSpc>
                <a:spcPct val="100000"/>
              </a:lnSpc>
            </a:pPr>
            <a:r>
              <a:rPr sz="1400" b="1" dirty="0"/>
              <a:t>Families of hash functions</a:t>
            </a:r>
            <a:endParaRPr sz="1400" b="1" dirty="0"/>
          </a:p>
        </p:txBody>
      </p:sp>
      <p:sp>
        <p:nvSpPr>
          <p:cNvPr id="3" name="object 3"/>
          <p:cNvSpPr txBox="1"/>
          <p:nvPr/>
        </p:nvSpPr>
        <p:spPr>
          <a:xfrm>
            <a:off x="171450" y="511175"/>
            <a:ext cx="4343348" cy="2367571"/>
          </a:xfrm>
          <a:prstGeom prst="rect">
            <a:avLst/>
          </a:prstGeom>
        </p:spPr>
        <p:txBody>
          <a:bodyPr vert="horz" wrap="square" lIns="0" tIns="0" rIns="0" bIns="0" rtlCol="0">
            <a:spAutoFit/>
          </a:bodyPr>
          <a:lstStyle/>
          <a:p>
            <a:pPr marL="12700" marR="5080">
              <a:lnSpc>
                <a:spcPts val="1400"/>
              </a:lnSpc>
            </a:pPr>
            <a:r>
              <a:rPr sz="900" dirty="0">
                <a:latin typeface="Tahoma" panose="020B0604030504040204"/>
                <a:cs typeface="Tahoma" panose="020B0604030504040204"/>
              </a:rPr>
              <a:t>Let us take the number of buckets to be not 250 but </a:t>
            </a:r>
            <a:r>
              <a:rPr sz="900" i="1" dirty="0">
                <a:latin typeface="Trebuchet MS" panose="020B0603020202020204"/>
                <a:cs typeface="Trebuchet MS" panose="020B0603020202020204"/>
              </a:rPr>
              <a:t>n </a:t>
            </a:r>
            <a:r>
              <a:rPr sz="900" dirty="0">
                <a:latin typeface="Tahoma" panose="020B0604030504040204"/>
                <a:cs typeface="Tahoma" panose="020B0604030504040204"/>
              </a:rPr>
              <a:t>= 257. a </a:t>
            </a:r>
            <a:r>
              <a:rPr sz="900" dirty="0">
                <a:solidFill>
                  <a:srgbClr val="FF0000"/>
                </a:solidFill>
                <a:latin typeface="Tahoma" panose="020B0604030504040204"/>
                <a:cs typeface="Tahoma" panose="020B0604030504040204"/>
              </a:rPr>
              <a:t>prime </a:t>
            </a:r>
            <a:r>
              <a:rPr sz="900" dirty="0">
                <a:latin typeface="Tahoma" panose="020B0604030504040204"/>
                <a:cs typeface="Tahoma" panose="020B0604030504040204"/>
              </a:rPr>
              <a:t>number!  </a:t>
            </a:r>
            <a:endParaRPr lang="en-US" sz="900" dirty="0" smtClean="0">
              <a:latin typeface="Tahoma" panose="020B0604030504040204"/>
              <a:cs typeface="Tahoma" panose="020B0604030504040204"/>
            </a:endParaRPr>
          </a:p>
          <a:p>
            <a:pPr marL="12700" marR="5080">
              <a:lnSpc>
                <a:spcPts val="1400"/>
              </a:lnSpc>
            </a:pPr>
            <a:r>
              <a:rPr sz="900" dirty="0" smtClean="0">
                <a:latin typeface="Tahoma" panose="020B0604030504040204"/>
                <a:cs typeface="Tahoma" panose="020B0604030504040204"/>
              </a:rPr>
              <a:t>We </a:t>
            </a:r>
            <a:r>
              <a:rPr sz="900" dirty="0">
                <a:latin typeface="Tahoma" panose="020B0604030504040204"/>
                <a:cs typeface="Tahoma" panose="020B0604030504040204"/>
              </a:rPr>
              <a:t>consider every IP address </a:t>
            </a:r>
            <a:r>
              <a:rPr sz="900" i="1" dirty="0">
                <a:latin typeface="Trebuchet MS" panose="020B0603020202020204"/>
                <a:cs typeface="Trebuchet MS" panose="020B0603020202020204"/>
              </a:rPr>
              <a:t>x  </a:t>
            </a:r>
            <a:r>
              <a:rPr sz="900" dirty="0">
                <a:latin typeface="Tahoma" panose="020B0604030504040204"/>
                <a:cs typeface="Tahoma" panose="020B0604030504040204"/>
              </a:rPr>
              <a:t>as a quadruple </a:t>
            </a:r>
            <a:r>
              <a:rPr sz="900" i="1" dirty="0">
                <a:latin typeface="Trebuchet MS" panose="020B0603020202020204"/>
                <a:cs typeface="Trebuchet MS" panose="020B0603020202020204"/>
              </a:rPr>
              <a:t>x  </a:t>
            </a:r>
            <a:r>
              <a:rPr sz="900" dirty="0">
                <a:latin typeface="Tahoma" panose="020B0604030504040204"/>
                <a:cs typeface="Tahoma" panose="020B0604030504040204"/>
              </a:rPr>
              <a:t>=</a:t>
            </a:r>
            <a:endParaRPr sz="900" dirty="0">
              <a:latin typeface="Tahoma" panose="020B0604030504040204"/>
              <a:cs typeface="Tahoma" panose="020B0604030504040204"/>
            </a:endParaRPr>
          </a:p>
          <a:p>
            <a:pPr>
              <a:lnSpc>
                <a:spcPts val="1400"/>
              </a:lnSpc>
              <a:spcBef>
                <a:spcPts val="45"/>
              </a:spcBef>
            </a:pPr>
            <a:endParaRPr sz="750" dirty="0">
              <a:latin typeface="Times New Roman" panose="02020603050405020304"/>
              <a:cs typeface="Times New Roman" panose="02020603050405020304"/>
            </a:endParaRPr>
          </a:p>
          <a:p>
            <a:pPr algn="ctr">
              <a:lnSpc>
                <a:spcPts val="1400"/>
              </a:lnSpc>
            </a:pPr>
            <a:r>
              <a:rPr sz="1350" baseline="6000" dirty="0">
                <a:latin typeface="Tahoma" panose="020B0604030504040204"/>
                <a:cs typeface="Tahoma" panose="020B0604030504040204"/>
              </a:rPr>
              <a:t>(</a:t>
            </a:r>
            <a:r>
              <a:rPr sz="1350" i="1" baseline="6000" dirty="0">
                <a:latin typeface="Trebuchet MS" panose="020B0603020202020204"/>
                <a:cs typeface="Trebuchet MS" panose="020B0603020202020204"/>
              </a:rPr>
              <a:t>x</a:t>
            </a:r>
            <a:r>
              <a:rPr sz="600" dirty="0">
                <a:latin typeface="Tahoma" panose="020B0604030504040204"/>
                <a:cs typeface="Tahoma" panose="020B0604030504040204"/>
              </a:rPr>
              <a:t>1 </a:t>
            </a:r>
            <a:r>
              <a:rPr sz="1350" i="1" baseline="6000" dirty="0">
                <a:latin typeface="Verdana" panose="020B0604030504040204"/>
                <a:cs typeface="Verdana" panose="020B0604030504040204"/>
              </a:rPr>
              <a:t>, </a:t>
            </a:r>
            <a:r>
              <a:rPr sz="1350" i="1" baseline="6000" dirty="0">
                <a:latin typeface="Trebuchet MS" panose="020B0603020202020204"/>
                <a:cs typeface="Trebuchet MS" panose="020B0603020202020204"/>
              </a:rPr>
              <a:t>x</a:t>
            </a:r>
            <a:r>
              <a:rPr sz="600" dirty="0">
                <a:latin typeface="Tahoma" panose="020B0604030504040204"/>
                <a:cs typeface="Tahoma" panose="020B0604030504040204"/>
              </a:rPr>
              <a:t>2 </a:t>
            </a:r>
            <a:r>
              <a:rPr sz="1350" i="1" baseline="6000" dirty="0">
                <a:latin typeface="Verdana" panose="020B0604030504040204"/>
                <a:cs typeface="Verdana" panose="020B0604030504040204"/>
              </a:rPr>
              <a:t>, </a:t>
            </a:r>
            <a:r>
              <a:rPr sz="1350" i="1" baseline="6000" dirty="0">
                <a:latin typeface="Trebuchet MS" panose="020B0603020202020204"/>
                <a:cs typeface="Trebuchet MS" panose="020B0603020202020204"/>
              </a:rPr>
              <a:t>x</a:t>
            </a:r>
            <a:r>
              <a:rPr sz="600" dirty="0">
                <a:latin typeface="Tahoma" panose="020B0604030504040204"/>
                <a:cs typeface="Tahoma" panose="020B0604030504040204"/>
              </a:rPr>
              <a:t>3 </a:t>
            </a:r>
            <a:r>
              <a:rPr sz="1350" i="1" baseline="6000" dirty="0">
                <a:latin typeface="Verdana" panose="020B0604030504040204"/>
                <a:cs typeface="Verdana" panose="020B0604030504040204"/>
              </a:rPr>
              <a:t>, </a:t>
            </a:r>
            <a:r>
              <a:rPr sz="1350" i="1" baseline="6000" dirty="0">
                <a:latin typeface="Trebuchet MS" panose="020B0603020202020204"/>
                <a:cs typeface="Trebuchet MS" panose="020B0603020202020204"/>
              </a:rPr>
              <a:t>x</a:t>
            </a:r>
            <a:r>
              <a:rPr sz="600" dirty="0">
                <a:latin typeface="Tahoma" panose="020B0604030504040204"/>
                <a:cs typeface="Tahoma" panose="020B0604030504040204"/>
              </a:rPr>
              <a:t>4</a:t>
            </a:r>
            <a:r>
              <a:rPr sz="1350" baseline="6000" dirty="0">
                <a:latin typeface="Tahoma" panose="020B0604030504040204"/>
                <a:cs typeface="Tahoma" panose="020B0604030504040204"/>
              </a:rPr>
              <a:t>)</a:t>
            </a:r>
            <a:endParaRPr sz="1350" baseline="6000" dirty="0">
              <a:latin typeface="Tahoma" panose="020B0604030504040204"/>
              <a:cs typeface="Tahoma" panose="020B0604030504040204"/>
            </a:endParaRPr>
          </a:p>
          <a:p>
            <a:pPr marL="12700">
              <a:lnSpc>
                <a:spcPts val="1400"/>
              </a:lnSpc>
              <a:spcBef>
                <a:spcPts val="705"/>
              </a:spcBef>
            </a:pPr>
            <a:r>
              <a:rPr sz="900" dirty="0">
                <a:latin typeface="Tahoma" panose="020B0604030504040204"/>
                <a:cs typeface="Tahoma" panose="020B0604030504040204"/>
              </a:rPr>
              <a:t>of integers modulo </a:t>
            </a:r>
            <a:r>
              <a:rPr sz="900" i="1" dirty="0">
                <a:latin typeface="Trebuchet MS" panose="020B0603020202020204"/>
                <a:cs typeface="Trebuchet MS" panose="020B0603020202020204"/>
              </a:rPr>
              <a:t>n</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2700">
              <a:lnSpc>
                <a:spcPts val="1400"/>
              </a:lnSpc>
              <a:spcBef>
                <a:spcPts val="605"/>
              </a:spcBef>
            </a:pPr>
            <a:r>
              <a:rPr sz="900" dirty="0">
                <a:latin typeface="Tahoma" panose="020B0604030504040204"/>
                <a:cs typeface="Tahoma" panose="020B0604030504040204"/>
              </a:rPr>
              <a:t>We can define a function </a:t>
            </a:r>
            <a:r>
              <a:rPr sz="900" i="1" dirty="0">
                <a:latin typeface="Trebuchet MS" panose="020B0603020202020204"/>
                <a:cs typeface="Trebuchet MS" panose="020B0603020202020204"/>
              </a:rPr>
              <a:t>h </a:t>
            </a:r>
            <a:r>
              <a:rPr sz="900" dirty="0">
                <a:latin typeface="Tahoma" panose="020B0604030504040204"/>
                <a:cs typeface="Tahoma" panose="020B0604030504040204"/>
              </a:rPr>
              <a:t>from IP addresses to a </a:t>
            </a:r>
            <a:r>
              <a:rPr sz="900" dirty="0" smtClean="0">
                <a:latin typeface="Tahoma" panose="020B0604030504040204"/>
                <a:cs typeface="Tahoma" panose="020B0604030504040204"/>
              </a:rPr>
              <a:t>number </a:t>
            </a:r>
            <a:r>
              <a:rPr sz="900" dirty="0">
                <a:latin typeface="Tahoma" panose="020B0604030504040204"/>
                <a:cs typeface="Tahoma" panose="020B0604030504040204"/>
              </a:rPr>
              <a:t>mod </a:t>
            </a:r>
            <a:r>
              <a:rPr sz="900" i="1" dirty="0">
                <a:latin typeface="Trebuchet MS" panose="020B0603020202020204"/>
                <a:cs typeface="Trebuchet MS" panose="020B0603020202020204"/>
              </a:rPr>
              <a:t>n </a:t>
            </a:r>
            <a:r>
              <a:rPr sz="900" dirty="0" smtClean="0">
                <a:latin typeface="Tahoma" panose="020B0604030504040204"/>
                <a:cs typeface="Tahoma" panose="020B0604030504040204"/>
              </a:rPr>
              <a:t>as </a:t>
            </a:r>
            <a:r>
              <a:rPr sz="900" dirty="0">
                <a:latin typeface="Tahoma" panose="020B0604030504040204"/>
                <a:cs typeface="Tahoma" panose="020B0604030504040204"/>
              </a:rPr>
              <a:t>follows:</a:t>
            </a:r>
            <a:endParaRPr sz="900" dirty="0">
              <a:latin typeface="Tahoma" panose="020B0604030504040204"/>
              <a:cs typeface="Tahoma" panose="020B0604030504040204"/>
            </a:endParaRPr>
          </a:p>
          <a:p>
            <a:pPr marL="12700" marR="74930">
              <a:lnSpc>
                <a:spcPts val="1400"/>
              </a:lnSpc>
              <a:spcBef>
                <a:spcPts val="495"/>
              </a:spcBef>
            </a:pPr>
            <a:r>
              <a:rPr sz="900" dirty="0">
                <a:latin typeface="Tahoma" panose="020B0604030504040204"/>
                <a:cs typeface="Tahoma" panose="020B0604030504040204"/>
              </a:rPr>
              <a:t>Fix any four numbers mod </a:t>
            </a:r>
            <a:r>
              <a:rPr sz="900" i="1" dirty="0">
                <a:latin typeface="Trebuchet MS" panose="020B0603020202020204"/>
                <a:cs typeface="Trebuchet MS" panose="020B0603020202020204"/>
              </a:rPr>
              <a:t>n </a:t>
            </a:r>
            <a:r>
              <a:rPr sz="900" dirty="0">
                <a:latin typeface="Tahoma" panose="020B0604030504040204"/>
                <a:cs typeface="Tahoma" panose="020B0604030504040204"/>
              </a:rPr>
              <a:t>= 257, say 87, 23, 125, and 4. Now map the IP  </a:t>
            </a:r>
            <a:r>
              <a:rPr sz="1350" baseline="6000" dirty="0">
                <a:latin typeface="Tahoma" panose="020B0604030504040204"/>
                <a:cs typeface="Tahoma" panose="020B0604030504040204"/>
              </a:rPr>
              <a:t>address (</a:t>
            </a:r>
            <a:r>
              <a:rPr sz="1350" i="1" baseline="6000" dirty="0">
                <a:latin typeface="Trebuchet MS" panose="020B0603020202020204"/>
                <a:cs typeface="Trebuchet MS" panose="020B0603020202020204"/>
              </a:rPr>
              <a:t>x</a:t>
            </a:r>
            <a:r>
              <a:rPr sz="600" dirty="0">
                <a:latin typeface="Tahoma" panose="020B0604030504040204"/>
                <a:cs typeface="Tahoma" panose="020B0604030504040204"/>
              </a:rPr>
              <a:t>1 </a:t>
            </a:r>
            <a:r>
              <a:rPr sz="1350" i="1" baseline="6000" dirty="0">
                <a:latin typeface="Verdana" panose="020B0604030504040204"/>
                <a:cs typeface="Verdana" panose="020B0604030504040204"/>
              </a:rPr>
              <a:t>, . . . , </a:t>
            </a:r>
            <a:r>
              <a:rPr sz="1350" i="1" baseline="6000" dirty="0">
                <a:latin typeface="Trebuchet MS" panose="020B0603020202020204"/>
                <a:cs typeface="Trebuchet MS" panose="020B0603020202020204"/>
              </a:rPr>
              <a:t>x</a:t>
            </a:r>
            <a:r>
              <a:rPr sz="600" dirty="0">
                <a:latin typeface="Tahoma" panose="020B0604030504040204"/>
                <a:cs typeface="Tahoma" panose="020B0604030504040204"/>
              </a:rPr>
              <a:t>4</a:t>
            </a:r>
            <a:r>
              <a:rPr sz="1350" baseline="6000" dirty="0">
                <a:latin typeface="Tahoma" panose="020B0604030504040204"/>
                <a:cs typeface="Tahoma" panose="020B0604030504040204"/>
              </a:rPr>
              <a:t>) to </a:t>
            </a:r>
            <a:r>
              <a:rPr sz="1350" i="1" baseline="6000" dirty="0">
                <a:solidFill>
                  <a:srgbClr val="0000FF"/>
                </a:solidFill>
                <a:latin typeface="Trebuchet MS" panose="020B0603020202020204"/>
                <a:cs typeface="Trebuchet MS" panose="020B0603020202020204"/>
              </a:rPr>
              <a:t>h</a:t>
            </a:r>
            <a:r>
              <a:rPr sz="1350" baseline="6000" dirty="0">
                <a:solidFill>
                  <a:srgbClr val="0000FF"/>
                </a:solidFill>
                <a:latin typeface="Tahoma" panose="020B0604030504040204"/>
                <a:cs typeface="Tahoma" panose="020B0604030504040204"/>
              </a:rPr>
              <a:t>(</a:t>
            </a:r>
            <a:r>
              <a:rPr sz="1350" i="1" baseline="6000" dirty="0">
                <a:solidFill>
                  <a:srgbClr val="0000FF"/>
                </a:solidFill>
                <a:latin typeface="Trebuchet MS" panose="020B0603020202020204"/>
                <a:cs typeface="Trebuchet MS" panose="020B0603020202020204"/>
              </a:rPr>
              <a:t>x</a:t>
            </a:r>
            <a:r>
              <a:rPr sz="600" dirty="0">
                <a:solidFill>
                  <a:srgbClr val="0000FF"/>
                </a:solidFill>
                <a:latin typeface="Tahoma" panose="020B0604030504040204"/>
                <a:cs typeface="Tahoma" panose="020B0604030504040204"/>
              </a:rPr>
              <a:t>1 </a:t>
            </a:r>
            <a:r>
              <a:rPr sz="1350" i="1" baseline="6000" dirty="0">
                <a:solidFill>
                  <a:srgbClr val="0000FF"/>
                </a:solidFill>
                <a:latin typeface="Verdana" panose="020B0604030504040204"/>
                <a:cs typeface="Verdana" panose="020B0604030504040204"/>
              </a:rPr>
              <a:t>, . . . , </a:t>
            </a:r>
            <a:r>
              <a:rPr sz="1350" i="1" baseline="6000" dirty="0">
                <a:solidFill>
                  <a:srgbClr val="0000FF"/>
                </a:solidFill>
                <a:latin typeface="Trebuchet MS" panose="020B0603020202020204"/>
                <a:cs typeface="Trebuchet MS" panose="020B0603020202020204"/>
              </a:rPr>
              <a:t>x</a:t>
            </a:r>
            <a:r>
              <a:rPr sz="600" dirty="0">
                <a:solidFill>
                  <a:srgbClr val="0000FF"/>
                </a:solidFill>
                <a:latin typeface="Tahoma" panose="020B0604030504040204"/>
                <a:cs typeface="Tahoma" panose="020B0604030504040204"/>
              </a:rPr>
              <a:t>4</a:t>
            </a:r>
            <a:r>
              <a:rPr sz="1350" baseline="6000" dirty="0">
                <a:solidFill>
                  <a:srgbClr val="0000FF"/>
                </a:solidFill>
                <a:latin typeface="Tahoma" panose="020B0604030504040204"/>
                <a:cs typeface="Tahoma" panose="020B0604030504040204"/>
              </a:rPr>
              <a:t>) = (87</a:t>
            </a:r>
            <a:r>
              <a:rPr sz="1350" i="1" baseline="6000" dirty="0">
                <a:solidFill>
                  <a:srgbClr val="0000FF"/>
                </a:solidFill>
                <a:latin typeface="Trebuchet MS" panose="020B0603020202020204"/>
                <a:cs typeface="Trebuchet MS" panose="020B0603020202020204"/>
              </a:rPr>
              <a:t>x</a:t>
            </a:r>
            <a:r>
              <a:rPr sz="600" dirty="0">
                <a:solidFill>
                  <a:srgbClr val="0000FF"/>
                </a:solidFill>
                <a:latin typeface="Tahoma" panose="020B0604030504040204"/>
                <a:cs typeface="Tahoma" panose="020B0604030504040204"/>
              </a:rPr>
              <a:t>1 </a:t>
            </a:r>
            <a:r>
              <a:rPr sz="1350" baseline="6000" dirty="0">
                <a:solidFill>
                  <a:srgbClr val="0000FF"/>
                </a:solidFill>
                <a:latin typeface="Tahoma" panose="020B0604030504040204"/>
                <a:cs typeface="Tahoma" panose="020B0604030504040204"/>
              </a:rPr>
              <a:t>+ 23</a:t>
            </a:r>
            <a:r>
              <a:rPr sz="1350" i="1" baseline="6000" dirty="0">
                <a:solidFill>
                  <a:srgbClr val="0000FF"/>
                </a:solidFill>
                <a:latin typeface="Trebuchet MS" panose="020B0603020202020204"/>
                <a:cs typeface="Trebuchet MS" panose="020B0603020202020204"/>
              </a:rPr>
              <a:t>x</a:t>
            </a:r>
            <a:r>
              <a:rPr sz="600" dirty="0">
                <a:solidFill>
                  <a:srgbClr val="0000FF"/>
                </a:solidFill>
                <a:latin typeface="Tahoma" panose="020B0604030504040204"/>
                <a:cs typeface="Tahoma" panose="020B0604030504040204"/>
              </a:rPr>
              <a:t>2 </a:t>
            </a:r>
            <a:r>
              <a:rPr sz="1350" baseline="6000" dirty="0">
                <a:solidFill>
                  <a:srgbClr val="0000FF"/>
                </a:solidFill>
                <a:latin typeface="Tahoma" panose="020B0604030504040204"/>
                <a:cs typeface="Tahoma" panose="020B0604030504040204"/>
              </a:rPr>
              <a:t>+ 125</a:t>
            </a:r>
            <a:r>
              <a:rPr sz="1350" i="1" baseline="6000" dirty="0">
                <a:solidFill>
                  <a:srgbClr val="0000FF"/>
                </a:solidFill>
                <a:latin typeface="Trebuchet MS" panose="020B0603020202020204"/>
                <a:cs typeface="Trebuchet MS" panose="020B0603020202020204"/>
              </a:rPr>
              <a:t>x</a:t>
            </a:r>
            <a:r>
              <a:rPr sz="600" dirty="0">
                <a:solidFill>
                  <a:srgbClr val="0000FF"/>
                </a:solidFill>
                <a:latin typeface="Tahoma" panose="020B0604030504040204"/>
                <a:cs typeface="Tahoma" panose="020B0604030504040204"/>
              </a:rPr>
              <a:t>3 </a:t>
            </a:r>
            <a:r>
              <a:rPr sz="1350" baseline="6000" dirty="0">
                <a:solidFill>
                  <a:srgbClr val="0000FF"/>
                </a:solidFill>
                <a:latin typeface="Tahoma" panose="020B0604030504040204"/>
                <a:cs typeface="Tahoma" panose="020B0604030504040204"/>
              </a:rPr>
              <a:t>+ 4</a:t>
            </a:r>
            <a:r>
              <a:rPr sz="1350" i="1" baseline="6000" dirty="0">
                <a:solidFill>
                  <a:srgbClr val="0000FF"/>
                </a:solidFill>
                <a:latin typeface="Trebuchet MS" panose="020B0603020202020204"/>
                <a:cs typeface="Trebuchet MS" panose="020B0603020202020204"/>
              </a:rPr>
              <a:t>x</a:t>
            </a:r>
            <a:r>
              <a:rPr sz="600" dirty="0">
                <a:solidFill>
                  <a:srgbClr val="0000FF"/>
                </a:solidFill>
                <a:latin typeface="Tahoma" panose="020B0604030504040204"/>
                <a:cs typeface="Tahoma" panose="020B0604030504040204"/>
              </a:rPr>
              <a:t>4</a:t>
            </a:r>
            <a:r>
              <a:rPr sz="1350" baseline="6000" dirty="0">
                <a:solidFill>
                  <a:srgbClr val="0000FF"/>
                </a:solidFill>
                <a:latin typeface="Tahoma" panose="020B0604030504040204"/>
                <a:cs typeface="Tahoma" panose="020B0604030504040204"/>
              </a:rPr>
              <a:t>)  mod 257.</a:t>
            </a:r>
            <a:endParaRPr sz="1350" baseline="6000" dirty="0">
              <a:latin typeface="Tahoma" panose="020B0604030504040204"/>
              <a:cs typeface="Tahoma" panose="020B0604030504040204"/>
            </a:endParaRPr>
          </a:p>
          <a:p>
            <a:pPr marL="12700">
              <a:lnSpc>
                <a:spcPts val="1400"/>
              </a:lnSpc>
              <a:spcBef>
                <a:spcPts val="605"/>
              </a:spcBef>
            </a:pPr>
            <a:r>
              <a:rPr sz="1350" baseline="6000" dirty="0">
                <a:latin typeface="Tahoma" panose="020B0604030504040204"/>
                <a:cs typeface="Tahoma" panose="020B0604030504040204"/>
              </a:rPr>
              <a:t>In general for any four coefficients </a:t>
            </a:r>
            <a:r>
              <a:rPr sz="1350" i="1" baseline="6000" dirty="0">
                <a:latin typeface="Trebuchet MS" panose="020B0603020202020204"/>
                <a:cs typeface="Trebuchet MS" panose="020B0603020202020204"/>
              </a:rPr>
              <a:t>a</a:t>
            </a:r>
            <a:r>
              <a:rPr sz="600" dirty="0">
                <a:latin typeface="Tahoma" panose="020B0604030504040204"/>
                <a:cs typeface="Tahoma" panose="020B0604030504040204"/>
              </a:rPr>
              <a:t>1 </a:t>
            </a:r>
            <a:r>
              <a:rPr sz="1350" i="1" baseline="6000" dirty="0">
                <a:latin typeface="Verdana" panose="020B0604030504040204"/>
                <a:cs typeface="Verdana" panose="020B0604030504040204"/>
              </a:rPr>
              <a:t>, . . . , </a:t>
            </a:r>
            <a:r>
              <a:rPr sz="1350" i="1" baseline="6000" dirty="0">
                <a:latin typeface="Trebuchet MS" panose="020B0603020202020204"/>
                <a:cs typeface="Trebuchet MS" panose="020B0603020202020204"/>
              </a:rPr>
              <a:t>a</a:t>
            </a:r>
            <a:r>
              <a:rPr sz="600" dirty="0">
                <a:latin typeface="Tahoma" panose="020B0604030504040204"/>
                <a:cs typeface="Tahoma" panose="020B0604030504040204"/>
              </a:rPr>
              <a:t>4 </a:t>
            </a:r>
            <a:r>
              <a:rPr sz="1350" baseline="6000" dirty="0">
                <a:latin typeface="Arial Unicode MS"/>
                <a:cs typeface="Arial Unicode MS"/>
              </a:rPr>
              <a:t>∈ {</a:t>
            </a:r>
            <a:r>
              <a:rPr sz="1350" baseline="6000" dirty="0">
                <a:latin typeface="Tahoma" panose="020B0604030504040204"/>
                <a:cs typeface="Tahoma" panose="020B0604030504040204"/>
              </a:rPr>
              <a:t>0</a:t>
            </a:r>
            <a:r>
              <a:rPr sz="1350" i="1" baseline="6000" dirty="0">
                <a:latin typeface="Verdana" panose="020B0604030504040204"/>
                <a:cs typeface="Verdana" panose="020B0604030504040204"/>
              </a:rPr>
              <a:t>, </a:t>
            </a:r>
            <a:r>
              <a:rPr sz="1350" baseline="6000" dirty="0">
                <a:latin typeface="Tahoma" panose="020B0604030504040204"/>
                <a:cs typeface="Tahoma" panose="020B0604030504040204"/>
              </a:rPr>
              <a:t>1</a:t>
            </a:r>
            <a:r>
              <a:rPr sz="1350" i="1" baseline="6000" dirty="0">
                <a:latin typeface="Verdana" panose="020B0604030504040204"/>
                <a:cs typeface="Verdana" panose="020B0604030504040204"/>
              </a:rPr>
              <a:t>, . . . , </a:t>
            </a:r>
            <a:r>
              <a:rPr sz="1350" i="1" baseline="6000" dirty="0">
                <a:latin typeface="Trebuchet MS" panose="020B0603020202020204"/>
                <a:cs typeface="Trebuchet MS" panose="020B0603020202020204"/>
              </a:rPr>
              <a:t>n </a:t>
            </a:r>
            <a:r>
              <a:rPr sz="1350" baseline="6000" dirty="0">
                <a:latin typeface="Arial Unicode MS"/>
                <a:cs typeface="Arial Unicode MS"/>
              </a:rPr>
              <a:t>− </a:t>
            </a:r>
            <a:r>
              <a:rPr sz="1350" baseline="6000" dirty="0">
                <a:latin typeface="Tahoma" panose="020B0604030504040204"/>
                <a:cs typeface="Tahoma" panose="020B0604030504040204"/>
              </a:rPr>
              <a:t>1</a:t>
            </a:r>
            <a:r>
              <a:rPr sz="1350" baseline="6000" dirty="0">
                <a:latin typeface="Arial Unicode MS"/>
                <a:cs typeface="Arial Unicode MS"/>
              </a:rPr>
              <a:t>} </a:t>
            </a:r>
            <a:r>
              <a:rPr sz="1350" baseline="6000" dirty="0">
                <a:latin typeface="Tahoma" panose="020B0604030504040204"/>
                <a:cs typeface="Tahoma" panose="020B0604030504040204"/>
              </a:rPr>
              <a:t>write</a:t>
            </a:r>
            <a:endParaRPr sz="1350" baseline="6000" dirty="0">
              <a:latin typeface="Tahoma" panose="020B0604030504040204"/>
              <a:cs typeface="Tahoma" panose="020B0604030504040204"/>
            </a:endParaRPr>
          </a:p>
          <a:p>
            <a:pPr marL="12700">
              <a:lnSpc>
                <a:spcPts val="1400"/>
              </a:lnSpc>
              <a:spcBef>
                <a:spcPts val="10"/>
              </a:spcBef>
            </a:pPr>
            <a:r>
              <a:rPr sz="1350" i="1" baseline="6000" dirty="0">
                <a:latin typeface="Trebuchet MS" panose="020B0603020202020204"/>
                <a:cs typeface="Trebuchet MS" panose="020B0603020202020204"/>
              </a:rPr>
              <a:t>a </a:t>
            </a:r>
            <a:r>
              <a:rPr sz="1350" baseline="6000" dirty="0">
                <a:latin typeface="Tahoma" panose="020B0604030504040204"/>
                <a:cs typeface="Tahoma" panose="020B0604030504040204"/>
              </a:rPr>
              <a:t>= (</a:t>
            </a:r>
            <a:r>
              <a:rPr sz="1350" i="1" baseline="6000" dirty="0">
                <a:latin typeface="Trebuchet MS" panose="020B0603020202020204"/>
                <a:cs typeface="Trebuchet MS" panose="020B0603020202020204"/>
              </a:rPr>
              <a:t>a</a:t>
            </a:r>
            <a:r>
              <a:rPr sz="600" dirty="0">
                <a:latin typeface="Tahoma" panose="020B0604030504040204"/>
                <a:cs typeface="Tahoma" panose="020B0604030504040204"/>
              </a:rPr>
              <a:t>1 </a:t>
            </a:r>
            <a:r>
              <a:rPr sz="1350" i="1" baseline="6000" dirty="0">
                <a:latin typeface="Verdana" panose="020B0604030504040204"/>
                <a:cs typeface="Verdana" panose="020B0604030504040204"/>
              </a:rPr>
              <a:t>, </a:t>
            </a:r>
            <a:r>
              <a:rPr sz="1350" i="1" baseline="6000" dirty="0">
                <a:latin typeface="Trebuchet MS" panose="020B0603020202020204"/>
                <a:cs typeface="Trebuchet MS" panose="020B0603020202020204"/>
              </a:rPr>
              <a:t>a</a:t>
            </a:r>
            <a:r>
              <a:rPr sz="600" dirty="0">
                <a:latin typeface="Tahoma" panose="020B0604030504040204"/>
                <a:cs typeface="Tahoma" panose="020B0604030504040204"/>
              </a:rPr>
              <a:t>2 </a:t>
            </a:r>
            <a:r>
              <a:rPr sz="1350" i="1" baseline="6000" dirty="0">
                <a:latin typeface="Verdana" panose="020B0604030504040204"/>
                <a:cs typeface="Verdana" panose="020B0604030504040204"/>
              </a:rPr>
              <a:t>, </a:t>
            </a:r>
            <a:r>
              <a:rPr sz="1350" i="1" baseline="6000" dirty="0">
                <a:latin typeface="Trebuchet MS" panose="020B0603020202020204"/>
                <a:cs typeface="Trebuchet MS" panose="020B0603020202020204"/>
              </a:rPr>
              <a:t>a</a:t>
            </a:r>
            <a:r>
              <a:rPr sz="600" dirty="0">
                <a:latin typeface="Tahoma" panose="020B0604030504040204"/>
                <a:cs typeface="Tahoma" panose="020B0604030504040204"/>
              </a:rPr>
              <a:t>3 </a:t>
            </a:r>
            <a:r>
              <a:rPr sz="1350" i="1" baseline="6000" dirty="0">
                <a:latin typeface="Verdana" panose="020B0604030504040204"/>
                <a:cs typeface="Verdana" panose="020B0604030504040204"/>
              </a:rPr>
              <a:t>, </a:t>
            </a:r>
            <a:r>
              <a:rPr sz="1350" i="1" baseline="6000" dirty="0">
                <a:latin typeface="Trebuchet MS" panose="020B0603020202020204"/>
                <a:cs typeface="Trebuchet MS" panose="020B0603020202020204"/>
              </a:rPr>
              <a:t>a</a:t>
            </a:r>
            <a:r>
              <a:rPr sz="600" dirty="0">
                <a:latin typeface="Tahoma" panose="020B0604030504040204"/>
                <a:cs typeface="Tahoma" panose="020B0604030504040204"/>
              </a:rPr>
              <a:t>4</a:t>
            </a:r>
            <a:r>
              <a:rPr sz="1350" baseline="6000" dirty="0">
                <a:latin typeface="Tahoma" panose="020B0604030504040204"/>
                <a:cs typeface="Tahoma" panose="020B0604030504040204"/>
              </a:rPr>
              <a:t>) and define </a:t>
            </a:r>
            <a:r>
              <a:rPr sz="1350" i="1" baseline="6000" dirty="0">
                <a:solidFill>
                  <a:srgbClr val="FF0000"/>
                </a:solidFill>
                <a:latin typeface="Trebuchet MS" panose="020B0603020202020204"/>
                <a:cs typeface="Trebuchet MS" panose="020B0603020202020204"/>
              </a:rPr>
              <a:t>h</a:t>
            </a:r>
            <a:r>
              <a:rPr sz="600" i="1" dirty="0">
                <a:solidFill>
                  <a:srgbClr val="FF0000"/>
                </a:solidFill>
                <a:latin typeface="Arial" panose="020B0604020202020204"/>
                <a:cs typeface="Arial" panose="020B0604020202020204"/>
              </a:rPr>
              <a:t>a  </a:t>
            </a:r>
            <a:r>
              <a:rPr sz="1350" baseline="6000" dirty="0">
                <a:latin typeface="Tahoma" panose="020B0604030504040204"/>
                <a:cs typeface="Tahoma" panose="020B0604030504040204"/>
              </a:rPr>
              <a:t>to be the following hash function:</a:t>
            </a:r>
            <a:endParaRPr sz="1350" baseline="6000" dirty="0">
              <a:latin typeface="Tahoma" panose="020B0604030504040204"/>
              <a:cs typeface="Tahoma" panose="020B0604030504040204"/>
            </a:endParaRPr>
          </a:p>
          <a:p>
            <a:pPr algn="ctr">
              <a:lnSpc>
                <a:spcPts val="1400"/>
              </a:lnSpc>
              <a:spcBef>
                <a:spcPts val="805"/>
              </a:spcBef>
            </a:pPr>
            <a:r>
              <a:rPr sz="1350" i="1" baseline="6000" dirty="0">
                <a:solidFill>
                  <a:srgbClr val="0000FF"/>
                </a:solidFill>
                <a:latin typeface="Trebuchet MS" panose="020B0603020202020204"/>
                <a:cs typeface="Trebuchet MS" panose="020B0603020202020204"/>
              </a:rPr>
              <a:t>h</a:t>
            </a:r>
            <a:r>
              <a:rPr sz="600" i="1" dirty="0">
                <a:solidFill>
                  <a:srgbClr val="0000FF"/>
                </a:solidFill>
                <a:latin typeface="Arial" panose="020B0604020202020204"/>
                <a:cs typeface="Arial" panose="020B0604020202020204"/>
              </a:rPr>
              <a:t>a </a:t>
            </a:r>
            <a:r>
              <a:rPr sz="1350" baseline="6000" dirty="0">
                <a:solidFill>
                  <a:srgbClr val="0000FF"/>
                </a:solidFill>
                <a:latin typeface="Tahoma" panose="020B0604030504040204"/>
                <a:cs typeface="Tahoma" panose="020B0604030504040204"/>
              </a:rPr>
              <a:t>(</a:t>
            </a:r>
            <a:r>
              <a:rPr sz="1350" i="1" baseline="6000" dirty="0">
                <a:solidFill>
                  <a:srgbClr val="0000FF"/>
                </a:solidFill>
                <a:latin typeface="Trebuchet MS" panose="020B0603020202020204"/>
                <a:cs typeface="Trebuchet MS" panose="020B0603020202020204"/>
              </a:rPr>
              <a:t>x</a:t>
            </a:r>
            <a:r>
              <a:rPr sz="600" dirty="0">
                <a:solidFill>
                  <a:srgbClr val="0000FF"/>
                </a:solidFill>
                <a:latin typeface="Tahoma" panose="020B0604030504040204"/>
                <a:cs typeface="Tahoma" panose="020B0604030504040204"/>
              </a:rPr>
              <a:t>1 </a:t>
            </a:r>
            <a:r>
              <a:rPr sz="1350" i="1" baseline="6000" dirty="0">
                <a:solidFill>
                  <a:srgbClr val="0000FF"/>
                </a:solidFill>
                <a:latin typeface="Verdana" panose="020B0604030504040204"/>
                <a:cs typeface="Verdana" panose="020B0604030504040204"/>
              </a:rPr>
              <a:t>, . . . , </a:t>
            </a:r>
            <a:r>
              <a:rPr sz="1350" i="1" baseline="6000" dirty="0">
                <a:solidFill>
                  <a:srgbClr val="0000FF"/>
                </a:solidFill>
                <a:latin typeface="Trebuchet MS" panose="020B0603020202020204"/>
                <a:cs typeface="Trebuchet MS" panose="020B0603020202020204"/>
              </a:rPr>
              <a:t>x</a:t>
            </a:r>
            <a:r>
              <a:rPr sz="600" dirty="0">
                <a:solidFill>
                  <a:srgbClr val="0000FF"/>
                </a:solidFill>
                <a:latin typeface="Tahoma" panose="020B0604030504040204"/>
                <a:cs typeface="Tahoma" panose="020B0604030504040204"/>
              </a:rPr>
              <a:t>4</a:t>
            </a:r>
            <a:r>
              <a:rPr sz="1350" baseline="6000" dirty="0">
                <a:solidFill>
                  <a:srgbClr val="0000FF"/>
                </a:solidFill>
                <a:latin typeface="Tahoma" panose="020B0604030504040204"/>
                <a:cs typeface="Tahoma" panose="020B0604030504040204"/>
              </a:rPr>
              <a:t>) = (</a:t>
            </a:r>
            <a:r>
              <a:rPr sz="1350" i="1" baseline="6000" dirty="0">
                <a:solidFill>
                  <a:srgbClr val="0000FF"/>
                </a:solidFill>
                <a:latin typeface="Trebuchet MS" panose="020B0603020202020204"/>
                <a:cs typeface="Trebuchet MS" panose="020B0603020202020204"/>
              </a:rPr>
              <a:t>a</a:t>
            </a:r>
            <a:r>
              <a:rPr sz="600" dirty="0">
                <a:solidFill>
                  <a:srgbClr val="0000FF"/>
                </a:solidFill>
                <a:latin typeface="Tahoma" panose="020B0604030504040204"/>
                <a:cs typeface="Tahoma" panose="020B0604030504040204"/>
              </a:rPr>
              <a:t>1 </a:t>
            </a:r>
            <a:r>
              <a:rPr sz="1350" baseline="6000" dirty="0">
                <a:solidFill>
                  <a:srgbClr val="0000FF"/>
                </a:solidFill>
                <a:latin typeface="Arial Unicode MS"/>
                <a:cs typeface="Arial Unicode MS"/>
              </a:rPr>
              <a:t>· </a:t>
            </a:r>
            <a:r>
              <a:rPr sz="1350" i="1" baseline="6000" dirty="0">
                <a:solidFill>
                  <a:srgbClr val="0000FF"/>
                </a:solidFill>
                <a:latin typeface="Trebuchet MS" panose="020B0603020202020204"/>
                <a:cs typeface="Trebuchet MS" panose="020B0603020202020204"/>
              </a:rPr>
              <a:t>x</a:t>
            </a:r>
            <a:r>
              <a:rPr sz="600" dirty="0">
                <a:solidFill>
                  <a:srgbClr val="0000FF"/>
                </a:solidFill>
                <a:latin typeface="Tahoma" panose="020B0604030504040204"/>
                <a:cs typeface="Tahoma" panose="020B0604030504040204"/>
              </a:rPr>
              <a:t>1 </a:t>
            </a:r>
            <a:r>
              <a:rPr sz="1350" baseline="6000" dirty="0">
                <a:solidFill>
                  <a:srgbClr val="0000FF"/>
                </a:solidFill>
                <a:latin typeface="Tahoma" panose="020B0604030504040204"/>
                <a:cs typeface="Tahoma" panose="020B0604030504040204"/>
              </a:rPr>
              <a:t>+ </a:t>
            </a:r>
            <a:r>
              <a:rPr sz="1350" i="1" baseline="6000" dirty="0">
                <a:solidFill>
                  <a:srgbClr val="0000FF"/>
                </a:solidFill>
                <a:latin typeface="Trebuchet MS" panose="020B0603020202020204"/>
                <a:cs typeface="Trebuchet MS" panose="020B0603020202020204"/>
              </a:rPr>
              <a:t>a</a:t>
            </a:r>
            <a:r>
              <a:rPr sz="600" dirty="0">
                <a:solidFill>
                  <a:srgbClr val="0000FF"/>
                </a:solidFill>
                <a:latin typeface="Tahoma" panose="020B0604030504040204"/>
                <a:cs typeface="Tahoma" panose="020B0604030504040204"/>
              </a:rPr>
              <a:t>2 </a:t>
            </a:r>
            <a:r>
              <a:rPr sz="1350" baseline="6000" dirty="0">
                <a:solidFill>
                  <a:srgbClr val="0000FF"/>
                </a:solidFill>
                <a:latin typeface="Arial Unicode MS"/>
                <a:cs typeface="Arial Unicode MS"/>
              </a:rPr>
              <a:t>· </a:t>
            </a:r>
            <a:r>
              <a:rPr sz="1350" i="1" baseline="6000" dirty="0">
                <a:solidFill>
                  <a:srgbClr val="0000FF"/>
                </a:solidFill>
                <a:latin typeface="Trebuchet MS" panose="020B0603020202020204"/>
                <a:cs typeface="Trebuchet MS" panose="020B0603020202020204"/>
              </a:rPr>
              <a:t>x</a:t>
            </a:r>
            <a:r>
              <a:rPr sz="600" dirty="0">
                <a:solidFill>
                  <a:srgbClr val="0000FF"/>
                </a:solidFill>
                <a:latin typeface="Tahoma" panose="020B0604030504040204"/>
                <a:cs typeface="Tahoma" panose="020B0604030504040204"/>
              </a:rPr>
              <a:t>2 </a:t>
            </a:r>
            <a:r>
              <a:rPr sz="1350" baseline="6000" dirty="0">
                <a:solidFill>
                  <a:srgbClr val="0000FF"/>
                </a:solidFill>
                <a:latin typeface="Tahoma" panose="020B0604030504040204"/>
                <a:cs typeface="Tahoma" panose="020B0604030504040204"/>
              </a:rPr>
              <a:t>+ </a:t>
            </a:r>
            <a:r>
              <a:rPr sz="1350" i="1" baseline="6000" dirty="0">
                <a:solidFill>
                  <a:srgbClr val="0000FF"/>
                </a:solidFill>
                <a:latin typeface="Trebuchet MS" panose="020B0603020202020204"/>
                <a:cs typeface="Trebuchet MS" panose="020B0603020202020204"/>
              </a:rPr>
              <a:t>a</a:t>
            </a:r>
            <a:r>
              <a:rPr sz="600" dirty="0">
                <a:solidFill>
                  <a:srgbClr val="0000FF"/>
                </a:solidFill>
                <a:latin typeface="Tahoma" panose="020B0604030504040204"/>
                <a:cs typeface="Tahoma" panose="020B0604030504040204"/>
              </a:rPr>
              <a:t>3 </a:t>
            </a:r>
            <a:r>
              <a:rPr sz="1350" baseline="6000" dirty="0">
                <a:solidFill>
                  <a:srgbClr val="0000FF"/>
                </a:solidFill>
                <a:latin typeface="Arial Unicode MS"/>
                <a:cs typeface="Arial Unicode MS"/>
              </a:rPr>
              <a:t>· </a:t>
            </a:r>
            <a:r>
              <a:rPr sz="1350" i="1" baseline="6000" dirty="0">
                <a:solidFill>
                  <a:srgbClr val="0000FF"/>
                </a:solidFill>
                <a:latin typeface="Trebuchet MS" panose="020B0603020202020204"/>
                <a:cs typeface="Trebuchet MS" panose="020B0603020202020204"/>
              </a:rPr>
              <a:t>x</a:t>
            </a:r>
            <a:r>
              <a:rPr sz="600" dirty="0">
                <a:solidFill>
                  <a:srgbClr val="0000FF"/>
                </a:solidFill>
                <a:latin typeface="Tahoma" panose="020B0604030504040204"/>
                <a:cs typeface="Tahoma" panose="020B0604030504040204"/>
              </a:rPr>
              <a:t>3 </a:t>
            </a:r>
            <a:r>
              <a:rPr sz="1350" baseline="6000" dirty="0">
                <a:solidFill>
                  <a:srgbClr val="0000FF"/>
                </a:solidFill>
                <a:latin typeface="Tahoma" panose="020B0604030504040204"/>
                <a:cs typeface="Tahoma" panose="020B0604030504040204"/>
              </a:rPr>
              <a:t>+ </a:t>
            </a:r>
            <a:r>
              <a:rPr sz="1350" i="1" baseline="6000" dirty="0">
                <a:solidFill>
                  <a:srgbClr val="0000FF"/>
                </a:solidFill>
                <a:latin typeface="Trebuchet MS" panose="020B0603020202020204"/>
                <a:cs typeface="Trebuchet MS" panose="020B0603020202020204"/>
              </a:rPr>
              <a:t>a</a:t>
            </a:r>
            <a:r>
              <a:rPr sz="600" dirty="0">
                <a:solidFill>
                  <a:srgbClr val="0000FF"/>
                </a:solidFill>
                <a:latin typeface="Tahoma" panose="020B0604030504040204"/>
                <a:cs typeface="Tahoma" panose="020B0604030504040204"/>
              </a:rPr>
              <a:t>4 </a:t>
            </a:r>
            <a:r>
              <a:rPr sz="1350" baseline="6000" dirty="0">
                <a:solidFill>
                  <a:srgbClr val="0000FF"/>
                </a:solidFill>
                <a:latin typeface="Arial Unicode MS"/>
                <a:cs typeface="Arial Unicode MS"/>
              </a:rPr>
              <a:t>· </a:t>
            </a:r>
            <a:r>
              <a:rPr sz="1350" i="1" baseline="6000" dirty="0">
                <a:solidFill>
                  <a:srgbClr val="0000FF"/>
                </a:solidFill>
                <a:latin typeface="Trebuchet MS" panose="020B0603020202020204"/>
                <a:cs typeface="Trebuchet MS" panose="020B0603020202020204"/>
              </a:rPr>
              <a:t>x</a:t>
            </a:r>
            <a:r>
              <a:rPr sz="600" dirty="0">
                <a:solidFill>
                  <a:srgbClr val="0000FF"/>
                </a:solidFill>
                <a:latin typeface="Tahoma" panose="020B0604030504040204"/>
                <a:cs typeface="Tahoma" panose="020B0604030504040204"/>
              </a:rPr>
              <a:t>4</a:t>
            </a:r>
            <a:r>
              <a:rPr sz="1350" baseline="6000" dirty="0">
                <a:solidFill>
                  <a:srgbClr val="0000FF"/>
                </a:solidFill>
                <a:latin typeface="Tahoma" panose="020B0604030504040204"/>
                <a:cs typeface="Tahoma" panose="020B0604030504040204"/>
              </a:rPr>
              <a:t>) mod </a:t>
            </a:r>
            <a:r>
              <a:rPr sz="1350" i="1" baseline="6000" dirty="0">
                <a:solidFill>
                  <a:srgbClr val="0000FF"/>
                </a:solidFill>
                <a:latin typeface="Trebuchet MS" panose="020B0603020202020204"/>
                <a:cs typeface="Trebuchet MS" panose="020B0603020202020204"/>
              </a:rPr>
              <a:t>n</a:t>
            </a:r>
            <a:r>
              <a:rPr sz="1350" i="1" baseline="6000" dirty="0">
                <a:solidFill>
                  <a:srgbClr val="0000FF"/>
                </a:solidFill>
                <a:latin typeface="Verdana" panose="020B0604030504040204"/>
                <a:cs typeface="Verdana" panose="020B0604030504040204"/>
              </a:rPr>
              <a:t>.</a:t>
            </a:r>
            <a:endParaRPr sz="1350" baseline="6000" dirty="0">
              <a:latin typeface="Verdana" panose="020B0604030504040204"/>
              <a:cs typeface="Verdana" panose="020B0604030504040204"/>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28" y="282575"/>
            <a:ext cx="4419498" cy="215444"/>
          </a:xfrm>
          <a:prstGeom prst="rect">
            <a:avLst/>
          </a:prstGeom>
        </p:spPr>
        <p:txBody>
          <a:bodyPr vert="horz" wrap="square" lIns="0" tIns="0" rIns="0" bIns="0" rtlCol="0">
            <a:spAutoFit/>
          </a:bodyPr>
          <a:lstStyle/>
          <a:p>
            <a:pPr marL="12700">
              <a:lnSpc>
                <a:spcPct val="100000"/>
              </a:lnSpc>
            </a:pPr>
            <a:r>
              <a:rPr sz="1400" b="1" dirty="0"/>
              <a:t>Property</a:t>
            </a:r>
            <a:endParaRPr sz="1400" b="1" dirty="0"/>
          </a:p>
        </p:txBody>
      </p:sp>
      <p:sp>
        <p:nvSpPr>
          <p:cNvPr id="3" name="object 3"/>
          <p:cNvSpPr txBox="1"/>
          <p:nvPr/>
        </p:nvSpPr>
        <p:spPr>
          <a:xfrm>
            <a:off x="1298724" y="1537335"/>
            <a:ext cx="2226933" cy="138499"/>
          </a:xfrm>
          <a:prstGeom prst="rect">
            <a:avLst/>
          </a:prstGeom>
        </p:spPr>
        <p:txBody>
          <a:bodyPr vert="horz" wrap="square" lIns="0" tIns="0" rIns="0" bIns="0" rtlCol="0">
            <a:spAutoFit/>
          </a:bodyPr>
          <a:lstStyle/>
          <a:p>
            <a:pPr marL="12700">
              <a:lnSpc>
                <a:spcPct val="100000"/>
              </a:lnSpc>
            </a:pPr>
            <a:r>
              <a:rPr sz="1350" baseline="6000" dirty="0" err="1">
                <a:solidFill>
                  <a:srgbClr val="FF0000"/>
                </a:solidFill>
                <a:latin typeface="Tahoma" panose="020B0604030504040204"/>
                <a:cs typeface="Tahoma" panose="020B0604030504040204"/>
              </a:rPr>
              <a:t>Pr</a:t>
            </a:r>
            <a:r>
              <a:rPr sz="1350" baseline="6000" dirty="0">
                <a:solidFill>
                  <a:srgbClr val="FF0000"/>
                </a:solidFill>
                <a:latin typeface="Tahoma" panose="020B0604030504040204"/>
                <a:cs typeface="Tahoma" panose="020B0604030504040204"/>
              </a:rPr>
              <a:t> </a:t>
            </a:r>
            <a:r>
              <a:rPr lang="en-US" sz="1350" baseline="6000" dirty="0">
                <a:solidFill>
                  <a:srgbClr val="FF0000"/>
                </a:solidFill>
                <a:latin typeface="Tahoma" panose="020B0604030504040204"/>
                <a:cs typeface="Tahoma" panose="020B0604030504040204"/>
              </a:rPr>
              <a:t>[</a:t>
            </a:r>
            <a:r>
              <a:rPr sz="1350" i="1" baseline="6000" dirty="0" smtClean="0">
                <a:solidFill>
                  <a:srgbClr val="FF0000"/>
                </a:solidFill>
                <a:latin typeface="Trebuchet MS" panose="020B0603020202020204"/>
                <a:cs typeface="Trebuchet MS" panose="020B0603020202020204"/>
              </a:rPr>
              <a:t>h</a:t>
            </a:r>
            <a:r>
              <a:rPr sz="600" i="1" dirty="0" smtClean="0">
                <a:solidFill>
                  <a:srgbClr val="FF0000"/>
                </a:solidFill>
                <a:latin typeface="Arial" panose="020B0604020202020204"/>
                <a:cs typeface="Arial" panose="020B0604020202020204"/>
              </a:rPr>
              <a:t>a </a:t>
            </a:r>
            <a:r>
              <a:rPr sz="1350" baseline="6000" dirty="0">
                <a:solidFill>
                  <a:srgbClr val="FF0000"/>
                </a:solidFill>
                <a:latin typeface="Tahoma" panose="020B0604030504040204"/>
                <a:cs typeface="Tahoma" panose="020B0604030504040204"/>
              </a:rPr>
              <a:t>(</a:t>
            </a:r>
            <a:r>
              <a:rPr sz="1350" i="1" baseline="6000" dirty="0">
                <a:solidFill>
                  <a:srgbClr val="FF0000"/>
                </a:solidFill>
                <a:latin typeface="Trebuchet MS" panose="020B0603020202020204"/>
                <a:cs typeface="Trebuchet MS" panose="020B0603020202020204"/>
              </a:rPr>
              <a:t>x</a:t>
            </a:r>
            <a:r>
              <a:rPr sz="600" dirty="0">
                <a:solidFill>
                  <a:srgbClr val="FF0000"/>
                </a:solidFill>
                <a:latin typeface="Tahoma" panose="020B0604030504040204"/>
                <a:cs typeface="Tahoma" panose="020B0604030504040204"/>
              </a:rPr>
              <a:t>1 </a:t>
            </a:r>
            <a:r>
              <a:rPr sz="1350" i="1" baseline="6000" dirty="0">
                <a:solidFill>
                  <a:srgbClr val="FF0000"/>
                </a:solidFill>
                <a:latin typeface="Verdana" panose="020B0604030504040204"/>
                <a:cs typeface="Verdana" panose="020B0604030504040204"/>
              </a:rPr>
              <a:t>, . . . , </a:t>
            </a:r>
            <a:r>
              <a:rPr sz="1350" i="1" baseline="6000" dirty="0">
                <a:solidFill>
                  <a:srgbClr val="FF0000"/>
                </a:solidFill>
                <a:latin typeface="Trebuchet MS" panose="020B0603020202020204"/>
                <a:cs typeface="Trebuchet MS" panose="020B0603020202020204"/>
              </a:rPr>
              <a:t>x</a:t>
            </a:r>
            <a:r>
              <a:rPr sz="600" dirty="0">
                <a:solidFill>
                  <a:srgbClr val="FF0000"/>
                </a:solidFill>
                <a:latin typeface="Tahoma" panose="020B0604030504040204"/>
                <a:cs typeface="Tahoma" panose="020B0604030504040204"/>
              </a:rPr>
              <a:t>4</a:t>
            </a:r>
            <a:r>
              <a:rPr sz="1350" baseline="6000" dirty="0">
                <a:solidFill>
                  <a:srgbClr val="FF0000"/>
                </a:solidFill>
                <a:latin typeface="Tahoma" panose="020B0604030504040204"/>
                <a:cs typeface="Tahoma" panose="020B0604030504040204"/>
              </a:rPr>
              <a:t>) = </a:t>
            </a:r>
            <a:r>
              <a:rPr sz="1350" i="1" baseline="6000" dirty="0">
                <a:solidFill>
                  <a:srgbClr val="FF0000"/>
                </a:solidFill>
                <a:latin typeface="Trebuchet MS" panose="020B0603020202020204"/>
                <a:cs typeface="Trebuchet MS" panose="020B0603020202020204"/>
              </a:rPr>
              <a:t>h</a:t>
            </a:r>
            <a:r>
              <a:rPr sz="600" i="1" dirty="0">
                <a:solidFill>
                  <a:srgbClr val="FF0000"/>
                </a:solidFill>
                <a:latin typeface="Arial" panose="020B0604020202020204"/>
                <a:cs typeface="Arial" panose="020B0604020202020204"/>
              </a:rPr>
              <a:t>a </a:t>
            </a:r>
            <a:r>
              <a:rPr sz="1350" baseline="6000" dirty="0">
                <a:solidFill>
                  <a:srgbClr val="FF0000"/>
                </a:solidFill>
                <a:latin typeface="Tahoma" panose="020B0604030504040204"/>
                <a:cs typeface="Tahoma" panose="020B0604030504040204"/>
              </a:rPr>
              <a:t>(</a:t>
            </a:r>
            <a:r>
              <a:rPr sz="1350" i="1" baseline="6000" dirty="0">
                <a:solidFill>
                  <a:srgbClr val="FF0000"/>
                </a:solidFill>
                <a:latin typeface="Trebuchet MS" panose="020B0603020202020204"/>
                <a:cs typeface="Trebuchet MS" panose="020B0603020202020204"/>
              </a:rPr>
              <a:t>y</a:t>
            </a:r>
            <a:r>
              <a:rPr sz="600" dirty="0">
                <a:solidFill>
                  <a:srgbClr val="FF0000"/>
                </a:solidFill>
                <a:latin typeface="Tahoma" panose="020B0604030504040204"/>
                <a:cs typeface="Tahoma" panose="020B0604030504040204"/>
              </a:rPr>
              <a:t>1 </a:t>
            </a:r>
            <a:r>
              <a:rPr sz="1350" i="1" baseline="6000" dirty="0">
                <a:solidFill>
                  <a:srgbClr val="FF0000"/>
                </a:solidFill>
                <a:latin typeface="Verdana" panose="020B0604030504040204"/>
                <a:cs typeface="Verdana" panose="020B0604030504040204"/>
              </a:rPr>
              <a:t>, . . . , </a:t>
            </a:r>
            <a:r>
              <a:rPr sz="1350" i="1" baseline="6000" dirty="0">
                <a:solidFill>
                  <a:srgbClr val="FF0000"/>
                </a:solidFill>
                <a:latin typeface="Trebuchet MS" panose="020B0603020202020204"/>
                <a:cs typeface="Trebuchet MS" panose="020B0603020202020204"/>
              </a:rPr>
              <a:t>y</a:t>
            </a:r>
            <a:r>
              <a:rPr sz="600" dirty="0">
                <a:solidFill>
                  <a:srgbClr val="FF0000"/>
                </a:solidFill>
                <a:latin typeface="Tahoma" panose="020B0604030504040204"/>
                <a:cs typeface="Tahoma" panose="020B0604030504040204"/>
              </a:rPr>
              <a:t>4</a:t>
            </a:r>
            <a:r>
              <a:rPr sz="1350" baseline="6000" dirty="0" smtClean="0">
                <a:solidFill>
                  <a:srgbClr val="FF0000"/>
                </a:solidFill>
                <a:latin typeface="Tahoma" panose="020B0604030504040204"/>
                <a:cs typeface="Tahoma" panose="020B0604030504040204"/>
              </a:rPr>
              <a:t>)</a:t>
            </a:r>
            <a:r>
              <a:rPr lang="en-US" sz="1350" baseline="6000" dirty="0" smtClean="0">
                <a:solidFill>
                  <a:srgbClr val="FF0000"/>
                </a:solidFill>
                <a:latin typeface="Tahoma" panose="020B0604030504040204"/>
                <a:cs typeface="Tahoma" panose="020B0604030504040204"/>
              </a:rPr>
              <a:t>]</a:t>
            </a:r>
            <a:r>
              <a:rPr sz="1350" baseline="49000" dirty="0" smtClean="0">
                <a:solidFill>
                  <a:srgbClr val="FF0000"/>
                </a:solidFill>
                <a:latin typeface="Arial Unicode MS"/>
                <a:cs typeface="Arial Unicode MS"/>
              </a:rPr>
              <a:t> </a:t>
            </a:r>
            <a:r>
              <a:rPr sz="1350" baseline="6000" dirty="0">
                <a:solidFill>
                  <a:srgbClr val="FF0000"/>
                </a:solidFill>
                <a:latin typeface="Tahoma" panose="020B0604030504040204"/>
                <a:cs typeface="Tahoma" panose="020B0604030504040204"/>
              </a:rPr>
              <a:t>=</a:t>
            </a:r>
            <a:endParaRPr sz="1350" baseline="6000" dirty="0">
              <a:latin typeface="Tahoma" panose="020B0604030504040204"/>
              <a:cs typeface="Tahoma" panose="020B0604030504040204"/>
            </a:endParaRPr>
          </a:p>
        </p:txBody>
      </p:sp>
      <p:sp>
        <p:nvSpPr>
          <p:cNvPr id="4" name="object 4"/>
          <p:cNvSpPr txBox="1"/>
          <p:nvPr/>
        </p:nvSpPr>
        <p:spPr>
          <a:xfrm>
            <a:off x="96708" y="968375"/>
            <a:ext cx="4343350" cy="702756"/>
          </a:xfrm>
          <a:prstGeom prst="rect">
            <a:avLst/>
          </a:prstGeom>
        </p:spPr>
        <p:txBody>
          <a:bodyPr vert="horz" wrap="square" lIns="0" tIns="0" rIns="0" bIns="0" rtlCol="0">
            <a:spAutoFit/>
          </a:bodyPr>
          <a:lstStyle/>
          <a:p>
            <a:pPr marL="12700" marR="5080">
              <a:lnSpc>
                <a:spcPts val="1400"/>
              </a:lnSpc>
            </a:pPr>
            <a:r>
              <a:rPr sz="1350" baseline="6000" dirty="0">
                <a:latin typeface="Tahoma" panose="020B0604030504040204"/>
                <a:cs typeface="Tahoma" panose="020B0604030504040204"/>
              </a:rPr>
              <a:t>Consider any pair of distinct IP addresses </a:t>
            </a:r>
            <a:r>
              <a:rPr sz="1350" i="1" baseline="6000" dirty="0">
                <a:latin typeface="Trebuchet MS" panose="020B0603020202020204"/>
                <a:cs typeface="Trebuchet MS" panose="020B0603020202020204"/>
              </a:rPr>
              <a:t>x </a:t>
            </a:r>
            <a:r>
              <a:rPr sz="1350" baseline="6000" dirty="0">
                <a:latin typeface="Tahoma" panose="020B0604030504040204"/>
                <a:cs typeface="Tahoma" panose="020B0604030504040204"/>
              </a:rPr>
              <a:t>= (</a:t>
            </a:r>
            <a:r>
              <a:rPr sz="1350" i="1" baseline="6000" dirty="0">
                <a:latin typeface="Trebuchet MS" panose="020B0603020202020204"/>
                <a:cs typeface="Trebuchet MS" panose="020B0603020202020204"/>
              </a:rPr>
              <a:t>x</a:t>
            </a:r>
            <a:r>
              <a:rPr sz="600" dirty="0">
                <a:latin typeface="Tahoma" panose="020B0604030504040204"/>
                <a:cs typeface="Tahoma" panose="020B0604030504040204"/>
              </a:rPr>
              <a:t>1 </a:t>
            </a:r>
            <a:r>
              <a:rPr sz="1350" i="1" baseline="6000" dirty="0">
                <a:latin typeface="Verdana" panose="020B0604030504040204"/>
                <a:cs typeface="Verdana" panose="020B0604030504040204"/>
              </a:rPr>
              <a:t>, . . . , </a:t>
            </a:r>
            <a:r>
              <a:rPr sz="1350" i="1" baseline="6000" dirty="0">
                <a:latin typeface="Trebuchet MS" panose="020B0603020202020204"/>
                <a:cs typeface="Trebuchet MS" panose="020B0603020202020204"/>
              </a:rPr>
              <a:t>x</a:t>
            </a:r>
            <a:r>
              <a:rPr sz="600" dirty="0">
                <a:latin typeface="Tahoma" panose="020B0604030504040204"/>
                <a:cs typeface="Tahoma" panose="020B0604030504040204"/>
              </a:rPr>
              <a:t>4</a:t>
            </a:r>
            <a:r>
              <a:rPr sz="1350" baseline="6000" dirty="0">
                <a:latin typeface="Tahoma" panose="020B0604030504040204"/>
                <a:cs typeface="Tahoma" panose="020B0604030504040204"/>
              </a:rPr>
              <a:t>) and </a:t>
            </a:r>
            <a:r>
              <a:rPr sz="1350" i="1" baseline="6000" dirty="0">
                <a:latin typeface="Trebuchet MS" panose="020B0603020202020204"/>
                <a:cs typeface="Trebuchet MS" panose="020B0603020202020204"/>
              </a:rPr>
              <a:t>y </a:t>
            </a:r>
            <a:r>
              <a:rPr sz="1350" baseline="6000" dirty="0">
                <a:latin typeface="Tahoma" panose="020B0604030504040204"/>
                <a:cs typeface="Tahoma" panose="020B0604030504040204"/>
              </a:rPr>
              <a:t>= (</a:t>
            </a:r>
            <a:r>
              <a:rPr sz="1350" i="1" baseline="6000" dirty="0">
                <a:latin typeface="Trebuchet MS" panose="020B0603020202020204"/>
                <a:cs typeface="Trebuchet MS" panose="020B0603020202020204"/>
              </a:rPr>
              <a:t>y</a:t>
            </a:r>
            <a:r>
              <a:rPr sz="600" dirty="0">
                <a:latin typeface="Tahoma" panose="020B0604030504040204"/>
                <a:cs typeface="Tahoma" panose="020B0604030504040204"/>
              </a:rPr>
              <a:t>1 </a:t>
            </a:r>
            <a:r>
              <a:rPr sz="1350" i="1" baseline="6000" dirty="0">
                <a:latin typeface="Verdana" panose="020B0604030504040204"/>
                <a:cs typeface="Verdana" panose="020B0604030504040204"/>
              </a:rPr>
              <a:t>, . . . , </a:t>
            </a:r>
            <a:r>
              <a:rPr sz="1350" i="1" baseline="6000" dirty="0">
                <a:latin typeface="Trebuchet MS" panose="020B0603020202020204"/>
                <a:cs typeface="Trebuchet MS" panose="020B0603020202020204"/>
              </a:rPr>
              <a:t>y</a:t>
            </a:r>
            <a:r>
              <a:rPr sz="600" dirty="0">
                <a:latin typeface="Tahoma" panose="020B0604030504040204"/>
                <a:cs typeface="Tahoma" panose="020B0604030504040204"/>
              </a:rPr>
              <a:t>4</a:t>
            </a:r>
            <a:r>
              <a:rPr sz="1350" baseline="6000" dirty="0">
                <a:latin typeface="Tahoma" panose="020B0604030504040204"/>
                <a:cs typeface="Tahoma" panose="020B0604030504040204"/>
              </a:rPr>
              <a:t>).  If the coefficients </a:t>
            </a:r>
            <a:r>
              <a:rPr sz="1350" i="1" baseline="6000" dirty="0">
                <a:latin typeface="Trebuchet MS" panose="020B0603020202020204"/>
                <a:cs typeface="Trebuchet MS" panose="020B0603020202020204"/>
              </a:rPr>
              <a:t>a </a:t>
            </a:r>
            <a:r>
              <a:rPr sz="1350" baseline="6000" dirty="0">
                <a:latin typeface="Tahoma" panose="020B0604030504040204"/>
                <a:cs typeface="Tahoma" panose="020B0604030504040204"/>
              </a:rPr>
              <a:t>= (</a:t>
            </a:r>
            <a:r>
              <a:rPr sz="1350" i="1" baseline="6000" dirty="0">
                <a:latin typeface="Trebuchet MS" panose="020B0603020202020204"/>
                <a:cs typeface="Trebuchet MS" panose="020B0603020202020204"/>
              </a:rPr>
              <a:t>a</a:t>
            </a:r>
            <a:r>
              <a:rPr sz="600" dirty="0">
                <a:latin typeface="Tahoma" panose="020B0604030504040204"/>
                <a:cs typeface="Tahoma" panose="020B0604030504040204"/>
              </a:rPr>
              <a:t>1 </a:t>
            </a:r>
            <a:r>
              <a:rPr sz="1350" i="1" baseline="6000" dirty="0">
                <a:latin typeface="Verdana" panose="020B0604030504040204"/>
                <a:cs typeface="Verdana" panose="020B0604030504040204"/>
              </a:rPr>
              <a:t>, . . . , </a:t>
            </a:r>
            <a:r>
              <a:rPr sz="1350" i="1" baseline="6000" dirty="0">
                <a:latin typeface="Trebuchet MS" panose="020B0603020202020204"/>
                <a:cs typeface="Trebuchet MS" panose="020B0603020202020204"/>
              </a:rPr>
              <a:t>a</a:t>
            </a:r>
            <a:r>
              <a:rPr sz="600" dirty="0">
                <a:latin typeface="Tahoma" panose="020B0604030504040204"/>
                <a:cs typeface="Tahoma" panose="020B0604030504040204"/>
              </a:rPr>
              <a:t>4</a:t>
            </a:r>
            <a:r>
              <a:rPr sz="1350" baseline="6000" dirty="0">
                <a:latin typeface="Tahoma" panose="020B0604030504040204"/>
                <a:cs typeface="Tahoma" panose="020B0604030504040204"/>
              </a:rPr>
              <a:t>) are chosen uniformly at random from</a:t>
            </a:r>
            <a:endParaRPr sz="1350" baseline="6000" dirty="0">
              <a:latin typeface="Tahoma" panose="020B0604030504040204"/>
              <a:cs typeface="Tahoma" panose="020B0604030504040204"/>
            </a:endParaRPr>
          </a:p>
          <a:p>
            <a:pPr marL="12700">
              <a:lnSpc>
                <a:spcPts val="990"/>
              </a:lnSpc>
            </a:pPr>
            <a:r>
              <a:rPr sz="900" dirty="0">
                <a:latin typeface="Arial Unicode MS"/>
                <a:cs typeface="Arial Unicode MS"/>
              </a:rPr>
              <a:t>{</a:t>
            </a:r>
            <a:r>
              <a:rPr sz="900" dirty="0">
                <a:latin typeface="Tahoma" panose="020B0604030504040204"/>
                <a:cs typeface="Tahoma" panose="020B0604030504040204"/>
              </a:rPr>
              <a:t>0</a:t>
            </a:r>
            <a:r>
              <a:rPr sz="900" i="1" dirty="0">
                <a:latin typeface="Verdana" panose="020B0604030504040204"/>
                <a:cs typeface="Verdana" panose="020B0604030504040204"/>
              </a:rPr>
              <a:t>, </a:t>
            </a:r>
            <a:r>
              <a:rPr sz="900" dirty="0">
                <a:latin typeface="Tahoma" panose="020B0604030504040204"/>
                <a:cs typeface="Tahoma" panose="020B0604030504040204"/>
              </a:rPr>
              <a:t>1</a:t>
            </a:r>
            <a:r>
              <a:rPr sz="900" i="1" dirty="0">
                <a:latin typeface="Verdana" panose="020B0604030504040204"/>
                <a:cs typeface="Verdana" panose="020B0604030504040204"/>
              </a:rPr>
              <a:t>, . . . , </a:t>
            </a:r>
            <a:r>
              <a:rPr sz="900" i="1" dirty="0">
                <a:latin typeface="Trebuchet MS" panose="020B0603020202020204"/>
                <a:cs typeface="Trebuchet MS" panose="020B0603020202020204"/>
              </a:rPr>
              <a:t>n </a:t>
            </a:r>
            <a:r>
              <a:rPr sz="900" dirty="0">
                <a:latin typeface="Arial Unicode MS"/>
                <a:cs typeface="Arial Unicode MS"/>
              </a:rPr>
              <a:t>− </a:t>
            </a:r>
            <a:r>
              <a:rPr sz="900" dirty="0">
                <a:latin typeface="Tahoma" panose="020B0604030504040204"/>
                <a:cs typeface="Tahoma" panose="020B0604030504040204"/>
              </a:rPr>
              <a:t>1</a:t>
            </a:r>
            <a:r>
              <a:rPr sz="900" dirty="0">
                <a:latin typeface="Arial Unicode MS"/>
                <a:cs typeface="Arial Unicode MS"/>
              </a:rPr>
              <a:t>}</a:t>
            </a:r>
            <a:r>
              <a:rPr sz="900" dirty="0">
                <a:latin typeface="Tahoma" panose="020B0604030504040204"/>
                <a:cs typeface="Tahoma" panose="020B0604030504040204"/>
              </a:rPr>
              <a:t>, then</a:t>
            </a:r>
            <a:endParaRPr sz="900" dirty="0">
              <a:latin typeface="Tahoma" panose="020B0604030504040204"/>
              <a:cs typeface="Tahoma" panose="020B0604030504040204"/>
            </a:endParaRPr>
          </a:p>
          <a:p>
            <a:pPr marR="1004570" algn="r">
              <a:lnSpc>
                <a:spcPct val="100000"/>
              </a:lnSpc>
              <a:spcBef>
                <a:spcPts val="625"/>
              </a:spcBef>
            </a:pPr>
            <a:r>
              <a:rPr lang="en-US" sz="900" dirty="0" smtClean="0">
                <a:latin typeface="Tahoma" panose="020B0604030504040204"/>
                <a:cs typeface="Tahoma" panose="020B0604030504040204"/>
              </a:rPr>
              <a:t>     </a:t>
            </a:r>
            <a:endParaRPr sz="900" dirty="0">
              <a:latin typeface="Tahoma" panose="020B0604030504040204"/>
              <a:cs typeface="Tahoma" panose="020B0604030504040204"/>
            </a:endParaRPr>
          </a:p>
        </p:txBody>
      </p:sp>
      <p:sp>
        <p:nvSpPr>
          <p:cNvPr id="5" name="object 5"/>
          <p:cNvSpPr/>
          <p:nvPr/>
        </p:nvSpPr>
        <p:spPr>
          <a:xfrm>
            <a:off x="3612816" y="1606584"/>
            <a:ext cx="62865" cy="0"/>
          </a:xfrm>
          <a:custGeom>
            <a:avLst/>
            <a:gdLst/>
            <a:ahLst/>
            <a:cxnLst/>
            <a:rect l="l" t="t" r="r" b="b"/>
            <a:pathLst>
              <a:path w="62864">
                <a:moveTo>
                  <a:pt x="0" y="0"/>
                </a:moveTo>
                <a:lnTo>
                  <a:pt x="62509" y="0"/>
                </a:lnTo>
              </a:path>
            </a:pathLst>
          </a:custGeom>
          <a:ln w="4813">
            <a:solidFill>
              <a:srgbClr val="FF0000"/>
            </a:solidFill>
          </a:ln>
        </p:spPr>
        <p:txBody>
          <a:bodyPr wrap="square" lIns="0" tIns="0" rIns="0" bIns="0" rtlCol="0"/>
          <a:lstStyle/>
          <a:p/>
        </p:txBody>
      </p:sp>
      <p:sp>
        <p:nvSpPr>
          <p:cNvPr id="6" name="object 6"/>
          <p:cNvSpPr txBox="1"/>
          <p:nvPr/>
        </p:nvSpPr>
        <p:spPr>
          <a:xfrm>
            <a:off x="3569636" y="1593290"/>
            <a:ext cx="86360"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Trebuchet MS" panose="020B0603020202020204"/>
                <a:cs typeface="Trebuchet MS" panose="020B0603020202020204"/>
              </a:rPr>
              <a:t>n</a:t>
            </a:r>
            <a:endParaRPr sz="900" dirty="0">
              <a:latin typeface="Trebuchet MS" panose="020B0603020202020204"/>
              <a:cs typeface="Trebuchet MS" panose="020B0603020202020204"/>
            </a:endParaRPr>
          </a:p>
        </p:txBody>
      </p:sp>
      <p:sp>
        <p:nvSpPr>
          <p:cNvPr id="7" name="object 7"/>
          <p:cNvSpPr txBox="1"/>
          <p:nvPr/>
        </p:nvSpPr>
        <p:spPr>
          <a:xfrm>
            <a:off x="3254182" y="1524686"/>
            <a:ext cx="58419"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Verdana" panose="020B0604030504040204"/>
                <a:cs typeface="Verdana" panose="020B0604030504040204"/>
              </a:rPr>
              <a:t>.</a:t>
            </a:r>
            <a:endParaRPr sz="900">
              <a:latin typeface="Verdana" panose="020B0604030504040204"/>
              <a:cs typeface="Verdana" panose="020B0604030504040204"/>
            </a:endParaRPr>
          </a:p>
        </p:txBody>
      </p:sp>
      <p:pic>
        <p:nvPicPr>
          <p:cNvPr id="8" name="图片 7"/>
          <p:cNvPicPr>
            <a:picLocks noChangeAspect="1"/>
          </p:cNvPicPr>
          <p:nvPr/>
        </p:nvPicPr>
        <p:blipFill>
          <a:blip r:embed="rId1"/>
          <a:stretch>
            <a:fillRect/>
          </a:stretch>
        </p:blipFill>
        <p:spPr>
          <a:xfrm>
            <a:off x="3551268" y="1437232"/>
            <a:ext cx="161833" cy="324000"/>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06375"/>
            <a:ext cx="4419498" cy="215444"/>
          </a:xfrm>
          <a:prstGeom prst="rect">
            <a:avLst/>
          </a:prstGeom>
        </p:spPr>
        <p:txBody>
          <a:bodyPr vert="horz" wrap="square" lIns="0" tIns="0" rIns="0" bIns="0" rtlCol="0">
            <a:spAutoFit/>
          </a:bodyPr>
          <a:lstStyle/>
          <a:p>
            <a:pPr marL="12700">
              <a:lnSpc>
                <a:spcPct val="100000"/>
              </a:lnSpc>
            </a:pPr>
            <a:r>
              <a:rPr sz="1400" b="1" spc="0" dirty="0"/>
              <a:t>Universal families of hash functions</a:t>
            </a:r>
            <a:endParaRPr sz="1400" b="1" spc="0" dirty="0"/>
          </a:p>
        </p:txBody>
      </p:sp>
      <p:sp>
        <p:nvSpPr>
          <p:cNvPr id="3" name="object 3"/>
          <p:cNvSpPr txBox="1"/>
          <p:nvPr/>
        </p:nvSpPr>
        <p:spPr>
          <a:xfrm>
            <a:off x="347294" y="1108163"/>
            <a:ext cx="3679825" cy="1161857"/>
          </a:xfrm>
          <a:prstGeom prst="rect">
            <a:avLst/>
          </a:prstGeom>
        </p:spPr>
        <p:txBody>
          <a:bodyPr vert="horz" wrap="square" lIns="0" tIns="0" rIns="0" bIns="0" rtlCol="0">
            <a:spAutoFit/>
          </a:bodyPr>
          <a:lstStyle/>
          <a:p>
            <a:pPr marL="12700">
              <a:lnSpc>
                <a:spcPct val="100000"/>
              </a:lnSpc>
            </a:pPr>
            <a:r>
              <a:rPr sz="900" spc="5" dirty="0">
                <a:latin typeface="Tahoma" panose="020B0604030504040204"/>
                <a:cs typeface="Tahoma" panose="020B0604030504040204"/>
              </a:rPr>
              <a:t>Let</a:t>
            </a:r>
            <a:endParaRPr sz="900" dirty="0">
              <a:latin typeface="Tahoma" panose="020B0604030504040204"/>
              <a:cs typeface="Tahoma" panose="020B0604030504040204"/>
            </a:endParaRPr>
          </a:p>
          <a:p>
            <a:pPr marL="1113155">
              <a:lnSpc>
                <a:spcPct val="100000"/>
              </a:lnSpc>
              <a:spcBef>
                <a:spcPts val="110"/>
              </a:spcBef>
            </a:pPr>
            <a:r>
              <a:rPr sz="1350" spc="195" baseline="6000" dirty="0">
                <a:solidFill>
                  <a:srgbClr val="FF0000"/>
                </a:solidFill>
                <a:latin typeface="Arial Unicode MS"/>
                <a:cs typeface="Arial Unicode MS"/>
              </a:rPr>
              <a:t>H</a:t>
            </a:r>
            <a:r>
              <a:rPr sz="1350" spc="7" baseline="6000" dirty="0">
                <a:solidFill>
                  <a:srgbClr val="FF0000"/>
                </a:solidFill>
                <a:latin typeface="Arial Unicode MS"/>
                <a:cs typeface="Arial Unicode MS"/>
              </a:rPr>
              <a:t> </a:t>
            </a:r>
            <a:r>
              <a:rPr sz="1350" spc="89" baseline="6000" dirty="0">
                <a:solidFill>
                  <a:srgbClr val="FF0000"/>
                </a:solidFill>
                <a:latin typeface="Tahoma" panose="020B0604030504040204"/>
                <a:cs typeface="Tahoma" panose="020B0604030504040204"/>
              </a:rPr>
              <a:t>=</a:t>
            </a:r>
            <a:r>
              <a:rPr sz="1350" spc="-44" baseline="6000" dirty="0">
                <a:solidFill>
                  <a:srgbClr val="FF0000"/>
                </a:solidFill>
                <a:latin typeface="Tahoma" panose="020B0604030504040204"/>
                <a:cs typeface="Tahoma" panose="020B0604030504040204"/>
              </a:rPr>
              <a:t> </a:t>
            </a:r>
            <a:r>
              <a:rPr lang="en-US" sz="1350" spc="-44" baseline="6000" dirty="0" smtClean="0">
                <a:solidFill>
                  <a:srgbClr val="FF0000"/>
                </a:solidFill>
                <a:latin typeface="Tahoma" panose="020B0604030504040204"/>
                <a:cs typeface="Tahoma" panose="020B0604030504040204"/>
              </a:rPr>
              <a:t>{</a:t>
            </a:r>
            <a:r>
              <a:rPr sz="1350" i="1" spc="112" baseline="6000" dirty="0" smtClean="0">
                <a:solidFill>
                  <a:srgbClr val="FF0000"/>
                </a:solidFill>
                <a:latin typeface="Trebuchet MS" panose="020B0603020202020204"/>
                <a:cs typeface="Trebuchet MS" panose="020B0603020202020204"/>
              </a:rPr>
              <a:t>h</a:t>
            </a:r>
            <a:r>
              <a:rPr sz="600" i="1" spc="75" dirty="0" smtClean="0">
                <a:solidFill>
                  <a:srgbClr val="FF0000"/>
                </a:solidFill>
                <a:latin typeface="Arial" panose="020B0604020202020204"/>
                <a:cs typeface="Arial" panose="020B0604020202020204"/>
              </a:rPr>
              <a:t>a</a:t>
            </a:r>
            <a:r>
              <a:rPr sz="600" i="1" spc="135" dirty="0" smtClean="0">
                <a:solidFill>
                  <a:srgbClr val="FF0000"/>
                </a:solidFill>
                <a:latin typeface="Arial" panose="020B0604020202020204"/>
                <a:cs typeface="Arial" panose="020B0604020202020204"/>
              </a:rPr>
              <a:t> </a:t>
            </a:r>
            <a:r>
              <a:rPr sz="1350" spc="30" baseline="6000" dirty="0">
                <a:solidFill>
                  <a:srgbClr val="FF0000"/>
                </a:solidFill>
                <a:latin typeface="Arial Unicode MS"/>
                <a:cs typeface="Arial Unicode MS"/>
              </a:rPr>
              <a:t>|</a:t>
            </a:r>
            <a:r>
              <a:rPr sz="1350" baseline="6000" dirty="0">
                <a:solidFill>
                  <a:srgbClr val="FF0000"/>
                </a:solidFill>
                <a:latin typeface="Arial Unicode MS"/>
                <a:cs typeface="Arial Unicode MS"/>
              </a:rPr>
              <a:t> </a:t>
            </a:r>
            <a:r>
              <a:rPr sz="1350" i="1" spc="-52" baseline="6000" dirty="0">
                <a:solidFill>
                  <a:srgbClr val="FF0000"/>
                </a:solidFill>
                <a:latin typeface="Trebuchet MS" panose="020B0603020202020204"/>
                <a:cs typeface="Trebuchet MS" panose="020B0603020202020204"/>
              </a:rPr>
              <a:t>a</a:t>
            </a:r>
            <a:r>
              <a:rPr sz="1350" i="1" spc="-22" baseline="6000" dirty="0">
                <a:solidFill>
                  <a:srgbClr val="FF0000"/>
                </a:solidFill>
                <a:latin typeface="Trebuchet MS" panose="020B0603020202020204"/>
                <a:cs typeface="Trebuchet MS" panose="020B0603020202020204"/>
              </a:rPr>
              <a:t> </a:t>
            </a:r>
            <a:r>
              <a:rPr sz="1350" spc="179" baseline="6000" dirty="0">
                <a:solidFill>
                  <a:srgbClr val="FF0000"/>
                </a:solidFill>
                <a:latin typeface="Arial Unicode MS"/>
                <a:cs typeface="Arial Unicode MS"/>
              </a:rPr>
              <a:t>∈</a:t>
            </a:r>
            <a:r>
              <a:rPr sz="1350" baseline="6000" dirty="0">
                <a:solidFill>
                  <a:srgbClr val="FF0000"/>
                </a:solidFill>
                <a:latin typeface="Arial Unicode MS"/>
                <a:cs typeface="Arial Unicode MS"/>
              </a:rPr>
              <a:t> </a:t>
            </a:r>
            <a:r>
              <a:rPr sz="1350" spc="22" baseline="6000" dirty="0">
                <a:solidFill>
                  <a:srgbClr val="FF0000"/>
                </a:solidFill>
                <a:latin typeface="Arial Unicode MS"/>
                <a:cs typeface="Arial Unicode MS"/>
              </a:rPr>
              <a:t>{</a:t>
            </a:r>
            <a:r>
              <a:rPr sz="1350" spc="22" baseline="6000" dirty="0">
                <a:solidFill>
                  <a:srgbClr val="FF0000"/>
                </a:solidFill>
                <a:latin typeface="Tahoma" panose="020B0604030504040204"/>
                <a:cs typeface="Tahoma" panose="020B0604030504040204"/>
              </a:rPr>
              <a:t>0</a:t>
            </a:r>
            <a:r>
              <a:rPr sz="1350" i="1" spc="22" baseline="6000" dirty="0">
                <a:solidFill>
                  <a:srgbClr val="FF0000"/>
                </a:solidFill>
                <a:latin typeface="Verdana" panose="020B0604030504040204"/>
                <a:cs typeface="Verdana" panose="020B0604030504040204"/>
              </a:rPr>
              <a:t>,</a:t>
            </a:r>
            <a:r>
              <a:rPr sz="1350" i="1" spc="-254" baseline="6000" dirty="0">
                <a:solidFill>
                  <a:srgbClr val="FF0000"/>
                </a:solidFill>
                <a:latin typeface="Verdana" panose="020B0604030504040204"/>
                <a:cs typeface="Verdana" panose="020B0604030504040204"/>
              </a:rPr>
              <a:t> </a:t>
            </a:r>
            <a:r>
              <a:rPr sz="1350" spc="-82" baseline="6000" dirty="0">
                <a:solidFill>
                  <a:srgbClr val="FF0000"/>
                </a:solidFill>
                <a:latin typeface="Tahoma" panose="020B0604030504040204"/>
                <a:cs typeface="Tahoma" panose="020B0604030504040204"/>
              </a:rPr>
              <a:t>1</a:t>
            </a:r>
            <a:r>
              <a:rPr sz="1350" i="1" spc="-82" baseline="6000" dirty="0">
                <a:solidFill>
                  <a:srgbClr val="FF0000"/>
                </a:solidFill>
                <a:latin typeface="Verdana" panose="020B0604030504040204"/>
                <a:cs typeface="Verdana" panose="020B0604030504040204"/>
              </a:rPr>
              <a:t>,</a:t>
            </a:r>
            <a:r>
              <a:rPr sz="1350" i="1" spc="-254" baseline="6000" dirty="0">
                <a:solidFill>
                  <a:srgbClr val="FF0000"/>
                </a:solidFill>
                <a:latin typeface="Verdana" panose="020B0604030504040204"/>
                <a:cs typeface="Verdana" panose="020B0604030504040204"/>
              </a:rPr>
              <a:t> </a:t>
            </a:r>
            <a:r>
              <a:rPr sz="1350" i="1" spc="-112" baseline="6000" dirty="0">
                <a:solidFill>
                  <a:srgbClr val="FF0000"/>
                </a:solidFill>
                <a:latin typeface="Verdana" panose="020B0604030504040204"/>
                <a:cs typeface="Verdana" panose="020B0604030504040204"/>
              </a:rPr>
              <a:t>.</a:t>
            </a:r>
            <a:r>
              <a:rPr sz="1350" i="1" spc="-254" baseline="6000" dirty="0">
                <a:solidFill>
                  <a:srgbClr val="FF0000"/>
                </a:solidFill>
                <a:latin typeface="Verdana" panose="020B0604030504040204"/>
                <a:cs typeface="Verdana" panose="020B0604030504040204"/>
              </a:rPr>
              <a:t> </a:t>
            </a:r>
            <a:r>
              <a:rPr sz="1350" i="1" spc="-112" baseline="6000" dirty="0">
                <a:solidFill>
                  <a:srgbClr val="FF0000"/>
                </a:solidFill>
                <a:latin typeface="Verdana" panose="020B0604030504040204"/>
                <a:cs typeface="Verdana" panose="020B0604030504040204"/>
              </a:rPr>
              <a:t>.</a:t>
            </a:r>
            <a:r>
              <a:rPr sz="1350" i="1" spc="-254" baseline="6000" dirty="0">
                <a:solidFill>
                  <a:srgbClr val="FF0000"/>
                </a:solidFill>
                <a:latin typeface="Verdana" panose="020B0604030504040204"/>
                <a:cs typeface="Verdana" panose="020B0604030504040204"/>
              </a:rPr>
              <a:t> </a:t>
            </a:r>
            <a:r>
              <a:rPr sz="1350" i="1" spc="-112" baseline="6000" dirty="0">
                <a:solidFill>
                  <a:srgbClr val="FF0000"/>
                </a:solidFill>
                <a:latin typeface="Verdana" panose="020B0604030504040204"/>
                <a:cs typeface="Verdana" panose="020B0604030504040204"/>
              </a:rPr>
              <a:t>.</a:t>
            </a:r>
            <a:r>
              <a:rPr sz="1350" i="1" spc="-254" baseline="6000" dirty="0">
                <a:solidFill>
                  <a:srgbClr val="FF0000"/>
                </a:solidFill>
                <a:latin typeface="Verdana" panose="020B0604030504040204"/>
                <a:cs typeface="Verdana" panose="020B0604030504040204"/>
              </a:rPr>
              <a:t> </a:t>
            </a:r>
            <a:r>
              <a:rPr sz="1350" i="1" spc="-112" baseline="6000" dirty="0">
                <a:solidFill>
                  <a:srgbClr val="FF0000"/>
                </a:solidFill>
                <a:latin typeface="Verdana" panose="020B0604030504040204"/>
                <a:cs typeface="Verdana" panose="020B0604030504040204"/>
              </a:rPr>
              <a:t>,</a:t>
            </a:r>
            <a:r>
              <a:rPr sz="1350" i="1" spc="-254" baseline="6000" dirty="0">
                <a:solidFill>
                  <a:srgbClr val="FF0000"/>
                </a:solidFill>
                <a:latin typeface="Verdana" panose="020B0604030504040204"/>
                <a:cs typeface="Verdana" panose="020B0604030504040204"/>
              </a:rPr>
              <a:t> </a:t>
            </a:r>
            <a:r>
              <a:rPr sz="1350" i="1" spc="-30" baseline="6000" dirty="0">
                <a:solidFill>
                  <a:srgbClr val="FF0000"/>
                </a:solidFill>
                <a:latin typeface="Trebuchet MS" panose="020B0603020202020204"/>
                <a:cs typeface="Trebuchet MS" panose="020B0603020202020204"/>
              </a:rPr>
              <a:t>n</a:t>
            </a:r>
            <a:r>
              <a:rPr sz="1350" i="1" spc="-82" baseline="6000" dirty="0">
                <a:solidFill>
                  <a:srgbClr val="FF0000"/>
                </a:solidFill>
                <a:latin typeface="Trebuchet MS" panose="020B0603020202020204"/>
                <a:cs typeface="Trebuchet MS" panose="020B0603020202020204"/>
              </a:rPr>
              <a:t> </a:t>
            </a:r>
            <a:r>
              <a:rPr sz="1350" spc="284" baseline="6000" dirty="0">
                <a:solidFill>
                  <a:srgbClr val="FF0000"/>
                </a:solidFill>
                <a:latin typeface="Arial Unicode MS"/>
                <a:cs typeface="Arial Unicode MS"/>
              </a:rPr>
              <a:t>−</a:t>
            </a:r>
            <a:r>
              <a:rPr sz="1350" spc="-75" baseline="6000" dirty="0">
                <a:solidFill>
                  <a:srgbClr val="FF0000"/>
                </a:solidFill>
                <a:latin typeface="Arial Unicode MS"/>
                <a:cs typeface="Arial Unicode MS"/>
              </a:rPr>
              <a:t> </a:t>
            </a:r>
            <a:r>
              <a:rPr sz="1350" spc="37" baseline="6000" dirty="0" smtClean="0">
                <a:solidFill>
                  <a:srgbClr val="FF0000"/>
                </a:solidFill>
                <a:latin typeface="Tahoma" panose="020B0604030504040204"/>
                <a:cs typeface="Tahoma" panose="020B0604030504040204"/>
              </a:rPr>
              <a:t>1</a:t>
            </a:r>
            <a:r>
              <a:rPr sz="1350" spc="37" baseline="6000" dirty="0" smtClean="0">
                <a:solidFill>
                  <a:srgbClr val="FF0000"/>
                </a:solidFill>
                <a:latin typeface="Arial Unicode MS"/>
                <a:cs typeface="Arial Unicode MS"/>
              </a:rPr>
              <a:t>}</a:t>
            </a:r>
            <a:r>
              <a:rPr sz="900" spc="37" baseline="51000" dirty="0" smtClean="0">
                <a:solidFill>
                  <a:srgbClr val="FF0000"/>
                </a:solidFill>
                <a:latin typeface="Tahoma" panose="020B0604030504040204"/>
                <a:cs typeface="Tahoma" panose="020B0604030504040204"/>
              </a:rPr>
              <a:t>4</a:t>
            </a:r>
            <a:r>
              <a:rPr lang="en-US" sz="900" spc="37" dirty="0">
                <a:solidFill>
                  <a:srgbClr val="FF0000"/>
                </a:solidFill>
                <a:latin typeface="Tahoma" panose="020B0604030504040204"/>
                <a:cs typeface="Tahoma" panose="020B0604030504040204"/>
              </a:rPr>
              <a:t>}</a:t>
            </a:r>
            <a:r>
              <a:rPr sz="1350" i="1" spc="37" baseline="6000" dirty="0" smtClean="0">
                <a:solidFill>
                  <a:srgbClr val="FF0000"/>
                </a:solidFill>
                <a:latin typeface="Verdana" panose="020B0604030504040204"/>
                <a:cs typeface="Verdana" panose="020B0604030504040204"/>
              </a:rPr>
              <a:t>.</a:t>
            </a:r>
            <a:endParaRPr sz="1350" baseline="6000" dirty="0">
              <a:latin typeface="Verdana" panose="020B0604030504040204"/>
              <a:cs typeface="Verdana" panose="020B0604030504040204"/>
            </a:endParaRPr>
          </a:p>
          <a:p>
            <a:pPr marL="12700">
              <a:lnSpc>
                <a:spcPts val="1400"/>
              </a:lnSpc>
              <a:spcBef>
                <a:spcPts val="1005"/>
              </a:spcBef>
            </a:pPr>
            <a:r>
              <a:rPr sz="900" dirty="0">
                <a:latin typeface="Tahoma" panose="020B0604030504040204"/>
                <a:cs typeface="Tahoma" panose="020B0604030504040204"/>
              </a:rPr>
              <a:t>It is </a:t>
            </a:r>
            <a:r>
              <a:rPr sz="900" b="1" dirty="0">
                <a:latin typeface="Arial" panose="020B0604020202020204"/>
                <a:cs typeface="Arial" panose="020B0604020202020204"/>
              </a:rPr>
              <a:t>universal</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246380" marR="5080">
              <a:lnSpc>
                <a:spcPts val="1400"/>
              </a:lnSpc>
              <a:spcBef>
                <a:spcPts val="180"/>
              </a:spcBef>
            </a:pPr>
            <a:r>
              <a:rPr sz="900" i="1" dirty="0">
                <a:latin typeface="Arial" panose="020B0604020202020204"/>
                <a:cs typeface="Arial" panose="020B0604020202020204"/>
              </a:rPr>
              <a:t>For any two distinct data items </a:t>
            </a:r>
            <a:r>
              <a:rPr sz="900" i="1" dirty="0">
                <a:latin typeface="Trebuchet MS" panose="020B0603020202020204"/>
                <a:cs typeface="Trebuchet MS" panose="020B0603020202020204"/>
              </a:rPr>
              <a:t>x </a:t>
            </a:r>
            <a:r>
              <a:rPr sz="900" i="1" dirty="0">
                <a:latin typeface="Arial" panose="020B0604020202020204"/>
                <a:cs typeface="Arial" panose="020B0604020202020204"/>
              </a:rPr>
              <a:t>and </a:t>
            </a:r>
            <a:r>
              <a:rPr sz="900" i="1" dirty="0">
                <a:latin typeface="Trebuchet MS" panose="020B0603020202020204"/>
                <a:cs typeface="Trebuchet MS" panose="020B0603020202020204"/>
              </a:rPr>
              <a:t>y</a:t>
            </a:r>
            <a:r>
              <a:rPr sz="900" i="1" dirty="0">
                <a:latin typeface="Arial" panose="020B0604020202020204"/>
                <a:cs typeface="Arial" panose="020B0604020202020204"/>
              </a:rPr>
              <a:t>, exactly </a:t>
            </a:r>
            <a:r>
              <a:rPr sz="900" dirty="0">
                <a:solidFill>
                  <a:srgbClr val="FF0000"/>
                </a:solidFill>
                <a:latin typeface="Arial Unicode MS"/>
                <a:cs typeface="Arial Unicode MS"/>
              </a:rPr>
              <a:t>|H|</a:t>
            </a:r>
            <a:r>
              <a:rPr sz="900" i="1" dirty="0">
                <a:solidFill>
                  <a:srgbClr val="FF0000"/>
                </a:solidFill>
                <a:latin typeface="Verdana" panose="020B0604030504040204"/>
                <a:cs typeface="Verdana" panose="020B0604030504040204"/>
              </a:rPr>
              <a:t>/</a:t>
            </a:r>
            <a:r>
              <a:rPr sz="900" i="1" dirty="0">
                <a:solidFill>
                  <a:srgbClr val="FF0000"/>
                </a:solidFill>
                <a:latin typeface="Trebuchet MS" panose="020B0603020202020204"/>
                <a:cs typeface="Trebuchet MS" panose="020B0603020202020204"/>
              </a:rPr>
              <a:t>n </a:t>
            </a:r>
            <a:r>
              <a:rPr sz="900" i="1" dirty="0">
                <a:latin typeface="Arial" panose="020B0604020202020204"/>
                <a:cs typeface="Arial" panose="020B0604020202020204"/>
              </a:rPr>
              <a:t>of all the hash  functions in </a:t>
            </a:r>
            <a:r>
              <a:rPr sz="900" dirty="0" smtClean="0">
                <a:latin typeface="Arial Unicode MS"/>
                <a:cs typeface="Arial Unicode MS"/>
              </a:rPr>
              <a:t>H</a:t>
            </a:r>
            <a:r>
              <a:rPr lang="en-US" sz="900" dirty="0" smtClean="0">
                <a:latin typeface="Arial Unicode MS"/>
                <a:cs typeface="Arial Unicode MS"/>
              </a:rPr>
              <a:t> </a:t>
            </a:r>
            <a:r>
              <a:rPr sz="900" i="1" dirty="0" smtClean="0">
                <a:latin typeface="Arial" panose="020B0604020202020204"/>
                <a:cs typeface="Arial" panose="020B0604020202020204"/>
              </a:rPr>
              <a:t>map </a:t>
            </a:r>
            <a:r>
              <a:rPr sz="900" i="1" dirty="0">
                <a:latin typeface="Trebuchet MS" panose="020B0603020202020204"/>
                <a:cs typeface="Trebuchet MS" panose="020B0603020202020204"/>
              </a:rPr>
              <a:t>x </a:t>
            </a:r>
            <a:r>
              <a:rPr sz="900" i="1" dirty="0">
                <a:latin typeface="Arial" panose="020B0604020202020204"/>
                <a:cs typeface="Arial" panose="020B0604020202020204"/>
              </a:rPr>
              <a:t>and </a:t>
            </a:r>
            <a:r>
              <a:rPr sz="900" i="1" dirty="0">
                <a:latin typeface="Trebuchet MS" panose="020B0603020202020204"/>
                <a:cs typeface="Trebuchet MS" panose="020B0603020202020204"/>
              </a:rPr>
              <a:t>y </a:t>
            </a:r>
            <a:r>
              <a:rPr sz="900" i="1" dirty="0">
                <a:latin typeface="Arial" panose="020B0604020202020204"/>
                <a:cs typeface="Arial" panose="020B0604020202020204"/>
              </a:rPr>
              <a:t>to the same bucket, where </a:t>
            </a:r>
            <a:r>
              <a:rPr sz="900" i="1" dirty="0">
                <a:latin typeface="Trebuchet MS" panose="020B0603020202020204"/>
                <a:cs typeface="Trebuchet MS" panose="020B0603020202020204"/>
              </a:rPr>
              <a:t>n </a:t>
            </a:r>
            <a:r>
              <a:rPr sz="900" i="1" dirty="0">
                <a:latin typeface="Arial" panose="020B0604020202020204"/>
                <a:cs typeface="Arial" panose="020B0604020202020204"/>
              </a:rPr>
              <a:t>is </a:t>
            </a:r>
            <a:r>
              <a:rPr sz="900" i="1" dirty="0" smtClean="0">
                <a:latin typeface="Arial" panose="020B0604020202020204"/>
                <a:cs typeface="Arial" panose="020B0604020202020204"/>
              </a:rPr>
              <a:t>the </a:t>
            </a:r>
            <a:r>
              <a:rPr sz="900" i="1" dirty="0">
                <a:latin typeface="Arial" panose="020B0604020202020204"/>
                <a:cs typeface="Arial" panose="020B0604020202020204"/>
              </a:rPr>
              <a:t>number of buckets.</a:t>
            </a:r>
            <a:endParaRPr sz="900" dirty="0">
              <a:latin typeface="Arial" panose="020B0604020202020204"/>
              <a:cs typeface="Arial" panose="020B0604020202020204"/>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050" y="1273175"/>
            <a:ext cx="3810000" cy="215444"/>
          </a:xfrm>
          <a:prstGeom prst="rect">
            <a:avLst/>
          </a:prstGeom>
        </p:spPr>
        <p:txBody>
          <a:bodyPr vert="horz" wrap="square" lIns="0" tIns="0" rIns="0" bIns="0" rtlCol="0">
            <a:spAutoFit/>
          </a:bodyPr>
          <a:lstStyle/>
          <a:p>
            <a:pPr marL="12700">
              <a:lnSpc>
                <a:spcPct val="100000"/>
              </a:lnSpc>
            </a:pPr>
            <a:r>
              <a:rPr sz="1400" b="1" spc="-35" dirty="0">
                <a:solidFill>
                  <a:srgbClr val="0000FF"/>
                </a:solidFill>
              </a:rPr>
              <a:t>Chapter </a:t>
            </a:r>
            <a:r>
              <a:rPr sz="1400" b="1" spc="-45" dirty="0">
                <a:solidFill>
                  <a:srgbClr val="0000FF"/>
                </a:solidFill>
              </a:rPr>
              <a:t>2.  </a:t>
            </a:r>
            <a:r>
              <a:rPr sz="1400" b="1" dirty="0">
                <a:solidFill>
                  <a:srgbClr val="0000FF"/>
                </a:solidFill>
              </a:rPr>
              <a:t>Divide-and-conquer</a:t>
            </a:r>
            <a:r>
              <a:rPr sz="1400" b="1" spc="-60" dirty="0">
                <a:solidFill>
                  <a:srgbClr val="0000FF"/>
                </a:solidFill>
              </a:rPr>
              <a:t> </a:t>
            </a:r>
            <a:r>
              <a:rPr sz="1400" b="1" spc="-40" dirty="0">
                <a:solidFill>
                  <a:srgbClr val="0000FF"/>
                </a:solidFill>
              </a:rPr>
              <a:t>algorithms</a:t>
            </a:r>
            <a:endParaRPr sz="1400" b="1" spc="-40" dirty="0">
              <a:solidFill>
                <a:srgbClr val="0000FF"/>
              </a:solidFill>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99" y="206375"/>
            <a:ext cx="4419498" cy="430887"/>
          </a:xfrm>
          <a:prstGeom prst="rect">
            <a:avLst/>
          </a:prstGeom>
        </p:spPr>
        <p:txBody>
          <a:bodyPr vert="horz" wrap="square" lIns="0" tIns="0" rIns="0" bIns="0" rtlCol="0">
            <a:spAutoFit/>
          </a:bodyPr>
          <a:lstStyle/>
          <a:p>
            <a:pPr marL="12700">
              <a:lnSpc>
                <a:spcPct val="100000"/>
              </a:lnSpc>
            </a:pPr>
            <a:r>
              <a:rPr sz="1400" b="1" dirty="0"/>
              <a:t>The divide-and-conquer strategy solves a problem </a:t>
            </a:r>
            <a:r>
              <a:rPr sz="1400" b="1" dirty="0" smtClean="0"/>
              <a:t>by</a:t>
            </a:r>
            <a:r>
              <a:rPr sz="1400" b="1" dirty="0"/>
              <a:t>:</a:t>
            </a:r>
            <a:endParaRPr sz="1400" b="1" dirty="0"/>
          </a:p>
        </p:txBody>
      </p:sp>
      <p:sp>
        <p:nvSpPr>
          <p:cNvPr id="3" name="object 3"/>
          <p:cNvSpPr txBox="1"/>
          <p:nvPr/>
        </p:nvSpPr>
        <p:spPr>
          <a:xfrm>
            <a:off x="339736" y="968375"/>
            <a:ext cx="3930625" cy="1097736"/>
          </a:xfrm>
          <a:prstGeom prst="rect">
            <a:avLst/>
          </a:prstGeom>
        </p:spPr>
        <p:txBody>
          <a:bodyPr vert="horz" wrap="square" lIns="0" tIns="0" rIns="0" bIns="0" rtlCol="0">
            <a:spAutoFit/>
          </a:bodyPr>
          <a:lstStyle/>
          <a:p>
            <a:pPr marL="161925" marR="5080" indent="-149225">
              <a:lnSpc>
                <a:spcPts val="1400"/>
              </a:lnSpc>
              <a:buClr>
                <a:srgbClr val="3333B2"/>
              </a:buClr>
              <a:buAutoNum type="arabicPeriod"/>
              <a:tabLst>
                <a:tab pos="162560" algn="l"/>
              </a:tabLst>
            </a:pPr>
            <a:r>
              <a:rPr sz="1200" dirty="0">
                <a:latin typeface="Tahoma" panose="020B0604030504040204"/>
                <a:cs typeface="Tahoma" panose="020B0604030504040204"/>
              </a:rPr>
              <a:t>Breaking it into subproblems that are themselves smaller instances of the </a:t>
            </a:r>
            <a:r>
              <a:rPr sz="1200" dirty="0" smtClean="0">
                <a:latin typeface="Tahoma" panose="020B0604030504040204"/>
                <a:cs typeface="Tahoma" panose="020B0604030504040204"/>
              </a:rPr>
              <a:t>same </a:t>
            </a:r>
            <a:r>
              <a:rPr sz="1200" dirty="0">
                <a:latin typeface="Tahoma" panose="020B0604030504040204"/>
                <a:cs typeface="Tahoma" panose="020B0604030504040204"/>
              </a:rPr>
              <a:t>type of problem.</a:t>
            </a:r>
            <a:endParaRPr sz="1200" dirty="0">
              <a:latin typeface="Tahoma" panose="020B0604030504040204"/>
              <a:cs typeface="Tahoma" panose="020B0604030504040204"/>
            </a:endParaRPr>
          </a:p>
          <a:p>
            <a:pPr>
              <a:lnSpc>
                <a:spcPct val="100000"/>
              </a:lnSpc>
              <a:spcBef>
                <a:spcPts val="45"/>
              </a:spcBef>
              <a:buClr>
                <a:srgbClr val="3333B2"/>
              </a:buClr>
              <a:buFont typeface="Tahoma" panose="020B0604030504040204"/>
              <a:buAutoNum type="arabicPeriod"/>
            </a:pPr>
            <a:endParaRPr sz="1200" dirty="0">
              <a:latin typeface="Times New Roman" panose="02020603050405020304"/>
              <a:cs typeface="Times New Roman" panose="02020603050405020304"/>
            </a:endParaRPr>
          </a:p>
          <a:p>
            <a:pPr marL="161925" indent="-149225">
              <a:lnSpc>
                <a:spcPct val="100000"/>
              </a:lnSpc>
              <a:buClr>
                <a:srgbClr val="3333B2"/>
              </a:buClr>
              <a:buAutoNum type="arabicPeriod"/>
              <a:tabLst>
                <a:tab pos="162560" algn="l"/>
              </a:tabLst>
            </a:pPr>
            <a:r>
              <a:rPr sz="1200" dirty="0">
                <a:latin typeface="Tahoma" panose="020B0604030504040204"/>
                <a:cs typeface="Tahoma" panose="020B0604030504040204"/>
              </a:rPr>
              <a:t>Recursively solving these subproblems.</a:t>
            </a:r>
            <a:endParaRPr sz="1200" dirty="0">
              <a:latin typeface="Tahoma" panose="020B0604030504040204"/>
              <a:cs typeface="Tahoma" panose="020B0604030504040204"/>
            </a:endParaRPr>
          </a:p>
          <a:p>
            <a:pPr>
              <a:lnSpc>
                <a:spcPct val="100000"/>
              </a:lnSpc>
              <a:spcBef>
                <a:spcPts val="45"/>
              </a:spcBef>
              <a:buClr>
                <a:srgbClr val="3333B2"/>
              </a:buClr>
              <a:buFont typeface="Tahoma" panose="020B0604030504040204"/>
              <a:buAutoNum type="arabicPeriod"/>
            </a:pPr>
            <a:endParaRPr sz="1200" dirty="0">
              <a:latin typeface="Times New Roman" panose="02020603050405020304"/>
              <a:cs typeface="Times New Roman" panose="02020603050405020304"/>
            </a:endParaRPr>
          </a:p>
          <a:p>
            <a:pPr marL="161925" indent="-149225">
              <a:lnSpc>
                <a:spcPct val="100000"/>
              </a:lnSpc>
              <a:buClr>
                <a:srgbClr val="3333B2"/>
              </a:buClr>
              <a:buAutoNum type="arabicPeriod"/>
              <a:tabLst>
                <a:tab pos="162560" algn="l"/>
              </a:tabLst>
            </a:pPr>
            <a:r>
              <a:rPr sz="1200" dirty="0">
                <a:latin typeface="Tahoma" panose="020B0604030504040204"/>
                <a:cs typeface="Tahoma" panose="020B0604030504040204"/>
              </a:rPr>
              <a:t>Appropriately combining their answers.</a:t>
            </a:r>
            <a:endParaRPr sz="1200" dirty="0">
              <a:latin typeface="Tahoma" panose="020B0604030504040204"/>
              <a:cs typeface="Tahoma" panose="020B0604030504040204"/>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3050" y="1315048"/>
            <a:ext cx="15240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Multiplication</a:t>
            </a:r>
            <a:endParaRPr sz="1400" b="1" dirty="0">
              <a:solidFill>
                <a:srgbClr val="0000FF"/>
              </a:solidFill>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09363" y="282575"/>
            <a:ext cx="3600015" cy="1619977"/>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426948" y="319328"/>
            <a:ext cx="3754120" cy="0"/>
          </a:xfrm>
          <a:custGeom>
            <a:avLst/>
            <a:gdLst/>
            <a:ahLst/>
            <a:cxnLst/>
            <a:rect l="l" t="t" r="r" b="b"/>
            <a:pathLst>
              <a:path w="3754120">
                <a:moveTo>
                  <a:pt x="0" y="0"/>
                </a:moveTo>
                <a:lnTo>
                  <a:pt x="3754107" y="0"/>
                </a:lnTo>
              </a:path>
            </a:pathLst>
          </a:custGeom>
          <a:ln w="5054">
            <a:solidFill>
              <a:srgbClr val="000000"/>
            </a:solidFill>
          </a:ln>
        </p:spPr>
        <p:txBody>
          <a:bodyPr wrap="square" lIns="0" tIns="0" rIns="0" bIns="0" rtlCol="0"/>
          <a:lstStyle/>
          <a:p/>
        </p:txBody>
      </p:sp>
      <p:sp>
        <p:nvSpPr>
          <p:cNvPr id="4" name="object 4"/>
          <p:cNvSpPr/>
          <p:nvPr/>
        </p:nvSpPr>
        <p:spPr>
          <a:xfrm>
            <a:off x="429475" y="319328"/>
            <a:ext cx="0" cy="1769110"/>
          </a:xfrm>
          <a:custGeom>
            <a:avLst/>
            <a:gdLst/>
            <a:ahLst/>
            <a:cxnLst/>
            <a:rect l="l" t="t" r="r" b="b"/>
            <a:pathLst>
              <a:path h="1769110">
                <a:moveTo>
                  <a:pt x="0" y="1769033"/>
                </a:moveTo>
                <a:lnTo>
                  <a:pt x="0" y="0"/>
                </a:lnTo>
              </a:path>
            </a:pathLst>
          </a:custGeom>
          <a:ln w="5054">
            <a:solidFill>
              <a:srgbClr val="000000"/>
            </a:solidFill>
          </a:ln>
        </p:spPr>
        <p:txBody>
          <a:bodyPr wrap="square" lIns="0" tIns="0" rIns="0" bIns="0" rtlCol="0"/>
          <a:lstStyle/>
          <a:p/>
        </p:txBody>
      </p:sp>
      <p:sp>
        <p:nvSpPr>
          <p:cNvPr id="5" name="object 5"/>
          <p:cNvSpPr/>
          <p:nvPr/>
        </p:nvSpPr>
        <p:spPr>
          <a:xfrm>
            <a:off x="4178515" y="319328"/>
            <a:ext cx="0" cy="1769110"/>
          </a:xfrm>
          <a:custGeom>
            <a:avLst/>
            <a:gdLst/>
            <a:ahLst/>
            <a:cxnLst/>
            <a:rect l="l" t="t" r="r" b="b"/>
            <a:pathLst>
              <a:path h="1769110">
                <a:moveTo>
                  <a:pt x="0" y="1769033"/>
                </a:moveTo>
                <a:lnTo>
                  <a:pt x="0" y="0"/>
                </a:lnTo>
              </a:path>
            </a:pathLst>
          </a:custGeom>
          <a:ln w="5054">
            <a:solidFill>
              <a:srgbClr val="000000"/>
            </a:solidFill>
          </a:ln>
        </p:spPr>
        <p:txBody>
          <a:bodyPr wrap="square" lIns="0" tIns="0" rIns="0" bIns="0" rtlCol="0"/>
          <a:lstStyle/>
          <a:p/>
        </p:txBody>
      </p:sp>
      <p:sp>
        <p:nvSpPr>
          <p:cNvPr id="6" name="object 6"/>
          <p:cNvSpPr/>
          <p:nvPr/>
        </p:nvSpPr>
        <p:spPr>
          <a:xfrm>
            <a:off x="426948" y="2088362"/>
            <a:ext cx="3754120" cy="0"/>
          </a:xfrm>
          <a:custGeom>
            <a:avLst/>
            <a:gdLst/>
            <a:ahLst/>
            <a:cxnLst/>
            <a:rect l="l" t="t" r="r" b="b"/>
            <a:pathLst>
              <a:path w="3754120">
                <a:moveTo>
                  <a:pt x="0" y="0"/>
                </a:moveTo>
                <a:lnTo>
                  <a:pt x="3754107" y="0"/>
                </a:lnTo>
              </a:path>
            </a:pathLst>
          </a:custGeom>
          <a:ln w="5054">
            <a:solidFill>
              <a:srgbClr val="000000"/>
            </a:solidFill>
          </a:ln>
        </p:spPr>
        <p:txBody>
          <a:bodyPr wrap="square" lIns="0" tIns="0" rIns="0" bIns="0" rtlCol="0"/>
          <a:lstStyle/>
          <a:p/>
        </p:txBody>
      </p:sp>
      <p:sp>
        <p:nvSpPr>
          <p:cNvPr id="7" name="object 7"/>
          <p:cNvSpPr txBox="1"/>
          <p:nvPr/>
        </p:nvSpPr>
        <p:spPr>
          <a:xfrm>
            <a:off x="1566420" y="2082278"/>
            <a:ext cx="1485900" cy="523220"/>
          </a:xfrm>
          <a:prstGeom prst="rect">
            <a:avLst/>
          </a:prstGeom>
        </p:spPr>
        <p:txBody>
          <a:bodyPr vert="horz" wrap="square" lIns="0" tIns="0" rIns="0" bIns="0" rtlCol="0">
            <a:spAutoFit/>
          </a:bodyPr>
          <a:lstStyle/>
          <a:p>
            <a:pPr algn="ctr">
              <a:lnSpc>
                <a:spcPct val="100000"/>
              </a:lnSpc>
            </a:pPr>
            <a:r>
              <a:rPr sz="1050" b="1" spc="-45" dirty="0">
                <a:latin typeface="Arial" panose="020B0604020202020204"/>
                <a:cs typeface="Arial" panose="020B0604020202020204"/>
              </a:rPr>
              <a:t>Johann </a:t>
            </a:r>
            <a:r>
              <a:rPr sz="1050" b="1" spc="-35" dirty="0">
                <a:latin typeface="Arial" panose="020B0604020202020204"/>
                <a:cs typeface="Arial" panose="020B0604020202020204"/>
              </a:rPr>
              <a:t>Carl Friedrich </a:t>
            </a:r>
            <a:r>
              <a:rPr sz="1050" b="1" spc="35" dirty="0">
                <a:latin typeface="Arial" panose="020B0604020202020204"/>
                <a:cs typeface="Arial" panose="020B0604020202020204"/>
              </a:rPr>
              <a:t> </a:t>
            </a:r>
            <a:r>
              <a:rPr sz="1050" b="1" spc="-75" dirty="0">
                <a:latin typeface="Arial" panose="020B0604020202020204"/>
                <a:cs typeface="Arial" panose="020B0604020202020204"/>
              </a:rPr>
              <a:t>Gauss</a:t>
            </a:r>
            <a:endParaRPr sz="1050" dirty="0">
              <a:latin typeface="Arial" panose="020B0604020202020204"/>
              <a:cs typeface="Arial" panose="020B0604020202020204"/>
            </a:endParaRPr>
          </a:p>
          <a:p>
            <a:pPr algn="ctr">
              <a:lnSpc>
                <a:spcPct val="100000"/>
              </a:lnSpc>
              <a:spcBef>
                <a:spcPts val="310"/>
              </a:spcBef>
            </a:pPr>
            <a:r>
              <a:rPr sz="1050" spc="-35" dirty="0">
                <a:latin typeface="Tahoma" panose="020B0604030504040204"/>
                <a:cs typeface="Tahoma" panose="020B0604030504040204"/>
              </a:rPr>
              <a:t>1777 </a:t>
            </a:r>
            <a:r>
              <a:rPr sz="1050" spc="-25" dirty="0">
                <a:latin typeface="Tahoma" panose="020B0604030504040204"/>
                <a:cs typeface="Tahoma" panose="020B0604030504040204"/>
              </a:rPr>
              <a:t>-</a:t>
            </a:r>
            <a:r>
              <a:rPr sz="1050" spc="15" dirty="0">
                <a:latin typeface="Tahoma" panose="020B0604030504040204"/>
                <a:cs typeface="Tahoma" panose="020B0604030504040204"/>
              </a:rPr>
              <a:t> </a:t>
            </a:r>
            <a:r>
              <a:rPr sz="1050" spc="-35" dirty="0">
                <a:latin typeface="Tahoma" panose="020B0604030504040204"/>
                <a:cs typeface="Tahoma" panose="020B0604030504040204"/>
              </a:rPr>
              <a:t>1855</a:t>
            </a:r>
            <a:endParaRPr sz="1050" dirty="0">
              <a:latin typeface="Tahoma" panose="020B0604030504040204"/>
              <a:cs typeface="Tahoma" panose="020B0604030504040204"/>
            </a:endParaRPr>
          </a:p>
        </p:txBody>
      </p:sp>
      <p:sp>
        <p:nvSpPr>
          <p:cNvPr id="8" name="object 8"/>
          <p:cNvSpPr txBox="1"/>
          <p:nvPr/>
        </p:nvSpPr>
        <p:spPr>
          <a:xfrm>
            <a:off x="781050" y="2827620"/>
            <a:ext cx="1318770" cy="138105"/>
          </a:xfrm>
          <a:prstGeom prst="rect">
            <a:avLst/>
          </a:prstGeom>
        </p:spPr>
        <p:txBody>
          <a:bodyPr vert="horz" wrap="square" lIns="0" tIns="0" rIns="0" bIns="0" rtlCol="0">
            <a:spAutoFit/>
          </a:bodyPr>
          <a:lstStyle/>
          <a:p>
            <a:pPr marL="12700">
              <a:lnSpc>
                <a:spcPct val="100000"/>
              </a:lnSpc>
            </a:pPr>
            <a:r>
              <a:rPr sz="900" spc="-35" dirty="0">
                <a:solidFill>
                  <a:srgbClr val="0000FF"/>
                </a:solidFill>
                <a:latin typeface="Tahoma" panose="020B0604030504040204"/>
                <a:cs typeface="Tahoma" panose="020B0604030504040204"/>
              </a:rPr>
              <a:t>1</a:t>
            </a:r>
            <a:r>
              <a:rPr sz="900" spc="-90" dirty="0">
                <a:solidFill>
                  <a:srgbClr val="0000FF"/>
                </a:solidFill>
                <a:latin typeface="Tahoma" panose="020B0604030504040204"/>
                <a:cs typeface="Tahoma" panose="020B0604030504040204"/>
              </a:rPr>
              <a:t> </a:t>
            </a:r>
            <a:r>
              <a:rPr sz="900" spc="60" dirty="0">
                <a:solidFill>
                  <a:srgbClr val="0000FF"/>
                </a:solidFill>
                <a:latin typeface="Tahoma" panose="020B0604030504040204"/>
                <a:cs typeface="Tahoma" panose="020B0604030504040204"/>
              </a:rPr>
              <a:t>+</a:t>
            </a:r>
            <a:r>
              <a:rPr sz="900" spc="-90" dirty="0">
                <a:solidFill>
                  <a:srgbClr val="0000FF"/>
                </a:solidFill>
                <a:latin typeface="Tahoma" panose="020B0604030504040204"/>
                <a:cs typeface="Tahoma" panose="020B0604030504040204"/>
              </a:rPr>
              <a:t> </a:t>
            </a:r>
            <a:r>
              <a:rPr sz="900" spc="-35" dirty="0">
                <a:solidFill>
                  <a:srgbClr val="0000FF"/>
                </a:solidFill>
                <a:latin typeface="Tahoma" panose="020B0604030504040204"/>
                <a:cs typeface="Tahoma" panose="020B0604030504040204"/>
              </a:rPr>
              <a:t>2</a:t>
            </a:r>
            <a:r>
              <a:rPr sz="900" spc="-90" dirty="0">
                <a:solidFill>
                  <a:srgbClr val="0000FF"/>
                </a:solidFill>
                <a:latin typeface="Tahoma" panose="020B0604030504040204"/>
                <a:cs typeface="Tahoma" panose="020B0604030504040204"/>
              </a:rPr>
              <a:t> </a:t>
            </a:r>
            <a:r>
              <a:rPr sz="900" spc="60" dirty="0">
                <a:solidFill>
                  <a:srgbClr val="0000FF"/>
                </a:solidFill>
                <a:latin typeface="Tahoma" panose="020B0604030504040204"/>
                <a:cs typeface="Tahoma" panose="020B0604030504040204"/>
              </a:rPr>
              <a:t>+</a:t>
            </a:r>
            <a:r>
              <a:rPr sz="900" spc="-90" dirty="0">
                <a:solidFill>
                  <a:srgbClr val="0000FF"/>
                </a:solidFill>
                <a:latin typeface="Tahoma" panose="020B0604030504040204"/>
                <a:cs typeface="Tahoma" panose="020B0604030504040204"/>
              </a:rPr>
              <a:t> </a:t>
            </a:r>
            <a:r>
              <a:rPr sz="900" spc="5" dirty="0">
                <a:solidFill>
                  <a:srgbClr val="0000FF"/>
                </a:solidFill>
                <a:latin typeface="Arial Unicode MS"/>
                <a:cs typeface="Arial Unicode MS"/>
              </a:rPr>
              <a:t>·</a:t>
            </a:r>
            <a:r>
              <a:rPr sz="900" spc="-110" dirty="0">
                <a:solidFill>
                  <a:srgbClr val="0000FF"/>
                </a:solidFill>
                <a:latin typeface="Arial Unicode MS"/>
                <a:cs typeface="Arial Unicode MS"/>
              </a:rPr>
              <a:t> </a:t>
            </a:r>
            <a:r>
              <a:rPr sz="900" spc="5" dirty="0">
                <a:solidFill>
                  <a:srgbClr val="0000FF"/>
                </a:solidFill>
                <a:latin typeface="Arial Unicode MS"/>
                <a:cs typeface="Arial Unicode MS"/>
              </a:rPr>
              <a:t>·</a:t>
            </a:r>
            <a:r>
              <a:rPr sz="900" spc="-110" dirty="0">
                <a:solidFill>
                  <a:srgbClr val="0000FF"/>
                </a:solidFill>
                <a:latin typeface="Arial Unicode MS"/>
                <a:cs typeface="Arial Unicode MS"/>
              </a:rPr>
              <a:t> </a:t>
            </a:r>
            <a:r>
              <a:rPr sz="900" spc="5" dirty="0">
                <a:solidFill>
                  <a:srgbClr val="0000FF"/>
                </a:solidFill>
                <a:latin typeface="Arial Unicode MS"/>
                <a:cs typeface="Arial Unicode MS"/>
              </a:rPr>
              <a:t>·</a:t>
            </a:r>
            <a:r>
              <a:rPr sz="900" spc="-60" dirty="0">
                <a:solidFill>
                  <a:srgbClr val="0000FF"/>
                </a:solidFill>
                <a:latin typeface="Arial Unicode MS"/>
                <a:cs typeface="Arial Unicode MS"/>
              </a:rPr>
              <a:t> </a:t>
            </a:r>
            <a:r>
              <a:rPr sz="900" spc="60" dirty="0">
                <a:solidFill>
                  <a:srgbClr val="0000FF"/>
                </a:solidFill>
                <a:latin typeface="Tahoma" panose="020B0604030504040204"/>
                <a:cs typeface="Tahoma" panose="020B0604030504040204"/>
              </a:rPr>
              <a:t>+</a:t>
            </a:r>
            <a:r>
              <a:rPr sz="900" spc="-90" dirty="0">
                <a:solidFill>
                  <a:srgbClr val="0000FF"/>
                </a:solidFill>
                <a:latin typeface="Tahoma" panose="020B0604030504040204"/>
                <a:cs typeface="Tahoma" panose="020B0604030504040204"/>
              </a:rPr>
              <a:t> </a:t>
            </a:r>
            <a:r>
              <a:rPr sz="900" spc="-35" dirty="0">
                <a:solidFill>
                  <a:srgbClr val="0000FF"/>
                </a:solidFill>
                <a:latin typeface="Tahoma" panose="020B0604030504040204"/>
                <a:cs typeface="Tahoma" panose="020B0604030504040204"/>
              </a:rPr>
              <a:t>100</a:t>
            </a:r>
            <a:r>
              <a:rPr sz="900" spc="-40" dirty="0">
                <a:solidFill>
                  <a:srgbClr val="0000FF"/>
                </a:solidFill>
                <a:latin typeface="Tahoma" panose="020B0604030504040204"/>
                <a:cs typeface="Tahoma" panose="020B0604030504040204"/>
              </a:rPr>
              <a:t> </a:t>
            </a:r>
            <a:r>
              <a:rPr sz="900" spc="60" dirty="0">
                <a:solidFill>
                  <a:srgbClr val="0000FF"/>
                </a:solidFill>
                <a:latin typeface="Tahoma" panose="020B0604030504040204"/>
                <a:cs typeface="Tahoma" panose="020B0604030504040204"/>
              </a:rPr>
              <a:t>=</a:t>
            </a:r>
            <a:endParaRPr sz="900" dirty="0">
              <a:latin typeface="Tahoma" panose="020B0604030504040204"/>
              <a:cs typeface="Tahoma" panose="020B0604030504040204"/>
            </a:endParaRPr>
          </a:p>
        </p:txBody>
      </p:sp>
      <p:sp>
        <p:nvSpPr>
          <p:cNvPr id="9" name="object 9"/>
          <p:cNvSpPr txBox="1"/>
          <p:nvPr/>
        </p:nvSpPr>
        <p:spPr>
          <a:xfrm>
            <a:off x="2152651" y="2772448"/>
            <a:ext cx="824128" cy="289823"/>
          </a:xfrm>
          <a:prstGeom prst="rect">
            <a:avLst/>
          </a:prstGeom>
        </p:spPr>
        <p:txBody>
          <a:bodyPr vert="horz" wrap="square" lIns="0" tIns="0" rIns="0" bIns="0" rtlCol="0">
            <a:spAutoFit/>
          </a:bodyPr>
          <a:lstStyle/>
          <a:p>
            <a:pPr algn="ctr">
              <a:lnSpc>
                <a:spcPct val="100000"/>
              </a:lnSpc>
            </a:pPr>
            <a:r>
              <a:rPr sz="900" u="sng" spc="-35" dirty="0">
                <a:solidFill>
                  <a:srgbClr val="0000FF"/>
                </a:solidFill>
                <a:latin typeface="Tahoma" panose="020B0604030504040204"/>
                <a:cs typeface="Tahoma" panose="020B0604030504040204"/>
              </a:rPr>
              <a:t>100</a:t>
            </a:r>
            <a:r>
              <a:rPr sz="900" u="sng" spc="-100" dirty="0">
                <a:solidFill>
                  <a:srgbClr val="0000FF"/>
                </a:solidFill>
                <a:latin typeface="Tahoma" panose="020B0604030504040204"/>
                <a:cs typeface="Tahoma" panose="020B0604030504040204"/>
              </a:rPr>
              <a:t> </a:t>
            </a:r>
            <a:r>
              <a:rPr sz="900" u="sng" spc="5" dirty="0">
                <a:solidFill>
                  <a:srgbClr val="0000FF"/>
                </a:solidFill>
                <a:latin typeface="Arial Unicode MS"/>
                <a:cs typeface="Arial Unicode MS"/>
              </a:rPr>
              <a:t>·</a:t>
            </a:r>
            <a:r>
              <a:rPr sz="900" u="sng" spc="-65" dirty="0">
                <a:solidFill>
                  <a:srgbClr val="0000FF"/>
                </a:solidFill>
                <a:latin typeface="Arial Unicode MS"/>
                <a:cs typeface="Arial Unicode MS"/>
              </a:rPr>
              <a:t> </a:t>
            </a:r>
            <a:r>
              <a:rPr sz="900" u="sng" spc="-10" dirty="0">
                <a:solidFill>
                  <a:srgbClr val="0000FF"/>
                </a:solidFill>
                <a:latin typeface="Tahoma" panose="020B0604030504040204"/>
                <a:cs typeface="Tahoma" panose="020B0604030504040204"/>
              </a:rPr>
              <a:t>(1</a:t>
            </a:r>
            <a:r>
              <a:rPr sz="900" u="sng" spc="-100" dirty="0">
                <a:solidFill>
                  <a:srgbClr val="0000FF"/>
                </a:solidFill>
                <a:latin typeface="Tahoma" panose="020B0604030504040204"/>
                <a:cs typeface="Tahoma" panose="020B0604030504040204"/>
              </a:rPr>
              <a:t> </a:t>
            </a:r>
            <a:r>
              <a:rPr sz="900" u="sng" spc="60" dirty="0">
                <a:solidFill>
                  <a:srgbClr val="0000FF"/>
                </a:solidFill>
                <a:latin typeface="Tahoma" panose="020B0604030504040204"/>
                <a:cs typeface="Tahoma" panose="020B0604030504040204"/>
              </a:rPr>
              <a:t>+</a:t>
            </a:r>
            <a:r>
              <a:rPr sz="900" u="sng" spc="-100" dirty="0">
                <a:solidFill>
                  <a:srgbClr val="0000FF"/>
                </a:solidFill>
                <a:latin typeface="Tahoma" panose="020B0604030504040204"/>
                <a:cs typeface="Tahoma" panose="020B0604030504040204"/>
              </a:rPr>
              <a:t> </a:t>
            </a:r>
            <a:r>
              <a:rPr sz="900" u="sng" spc="-25" dirty="0">
                <a:solidFill>
                  <a:srgbClr val="0000FF"/>
                </a:solidFill>
                <a:latin typeface="Tahoma" panose="020B0604030504040204"/>
                <a:cs typeface="Tahoma" panose="020B0604030504040204"/>
              </a:rPr>
              <a:t>100)</a:t>
            </a:r>
            <a:endParaRPr sz="900" dirty="0">
              <a:latin typeface="Tahoma" panose="020B0604030504040204"/>
              <a:cs typeface="Tahoma" panose="020B0604030504040204"/>
            </a:endParaRPr>
          </a:p>
          <a:p>
            <a:pPr algn="ctr">
              <a:lnSpc>
                <a:spcPct val="100000"/>
              </a:lnSpc>
              <a:spcBef>
                <a:spcPts val="105"/>
              </a:spcBef>
            </a:pPr>
            <a:r>
              <a:rPr sz="900" spc="-35" dirty="0">
                <a:solidFill>
                  <a:srgbClr val="0000FF"/>
                </a:solidFill>
                <a:latin typeface="Tahoma" panose="020B0604030504040204"/>
                <a:cs typeface="Tahoma" panose="020B0604030504040204"/>
              </a:rPr>
              <a:t>2</a:t>
            </a:r>
            <a:endParaRPr sz="900" dirty="0">
              <a:latin typeface="Tahoma" panose="020B0604030504040204"/>
              <a:cs typeface="Tahoma" panose="020B0604030504040204"/>
            </a:endParaRPr>
          </a:p>
        </p:txBody>
      </p:sp>
      <p:sp>
        <p:nvSpPr>
          <p:cNvPr id="10" name="object 10"/>
          <p:cNvSpPr txBox="1"/>
          <p:nvPr/>
        </p:nvSpPr>
        <p:spPr>
          <a:xfrm>
            <a:off x="2995829" y="2836627"/>
            <a:ext cx="415925" cy="138499"/>
          </a:xfrm>
          <a:prstGeom prst="rect">
            <a:avLst/>
          </a:prstGeom>
        </p:spPr>
        <p:txBody>
          <a:bodyPr vert="horz" wrap="square" lIns="0" tIns="0" rIns="0" bIns="0" rtlCol="0">
            <a:spAutoFit/>
          </a:bodyPr>
          <a:lstStyle/>
          <a:p>
            <a:pPr marL="12700">
              <a:lnSpc>
                <a:spcPct val="100000"/>
              </a:lnSpc>
            </a:pPr>
            <a:r>
              <a:rPr sz="900" spc="60" dirty="0">
                <a:solidFill>
                  <a:srgbClr val="0000FF"/>
                </a:solidFill>
                <a:latin typeface="Tahoma" panose="020B0604030504040204"/>
                <a:cs typeface="Tahoma" panose="020B0604030504040204"/>
              </a:rPr>
              <a:t>=</a:t>
            </a:r>
            <a:r>
              <a:rPr sz="900" spc="-130" dirty="0">
                <a:solidFill>
                  <a:srgbClr val="0000FF"/>
                </a:solidFill>
                <a:latin typeface="Tahoma" panose="020B0604030504040204"/>
                <a:cs typeface="Tahoma" panose="020B0604030504040204"/>
              </a:rPr>
              <a:t> </a:t>
            </a:r>
            <a:r>
              <a:rPr sz="900" spc="-40" dirty="0">
                <a:solidFill>
                  <a:srgbClr val="0000FF"/>
                </a:solidFill>
                <a:latin typeface="Tahoma" panose="020B0604030504040204"/>
                <a:cs typeface="Tahoma" panose="020B0604030504040204"/>
              </a:rPr>
              <a:t>5050</a:t>
            </a:r>
            <a:r>
              <a:rPr sz="900" i="1" spc="-40" dirty="0">
                <a:solidFill>
                  <a:srgbClr val="0000FF"/>
                </a:solidFill>
                <a:latin typeface="Verdana" panose="020B0604030504040204"/>
                <a:cs typeface="Verdana" panose="020B0604030504040204"/>
              </a:rPr>
              <a:t>.</a:t>
            </a:r>
            <a:endParaRPr sz="900" dirty="0">
              <a:latin typeface="Verdana" panose="020B0604030504040204"/>
              <a:cs typeface="Verdana" panose="020B0604030504040204"/>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587375"/>
            <a:ext cx="4015156" cy="2192588"/>
          </a:xfrm>
          <a:prstGeom prst="rect">
            <a:avLst/>
          </a:prstGeom>
        </p:spPr>
        <p:txBody>
          <a:bodyPr vert="horz" wrap="square" lIns="0" tIns="0" rIns="0" bIns="0" rtlCol="0">
            <a:spAutoFit/>
          </a:bodyPr>
          <a:lstStyle/>
          <a:p>
            <a:pPr marL="12700">
              <a:lnSpc>
                <a:spcPts val="1400"/>
              </a:lnSpc>
            </a:pPr>
            <a:r>
              <a:rPr sz="1100" b="1" dirty="0">
                <a:latin typeface="Arial" panose="020B0604020202020204"/>
                <a:cs typeface="Arial" panose="020B0604020202020204"/>
              </a:rPr>
              <a:t>Gauss  </a:t>
            </a:r>
            <a:r>
              <a:rPr sz="1100" dirty="0">
                <a:latin typeface="Tahoma" panose="020B0604030504040204"/>
                <a:cs typeface="Tahoma" panose="020B0604030504040204"/>
              </a:rPr>
              <a:t>once noticed that although the product of two complex </a:t>
            </a:r>
            <a:r>
              <a:rPr sz="1100" dirty="0" smtClean="0">
                <a:latin typeface="Tahoma" panose="020B0604030504040204"/>
                <a:cs typeface="Tahoma" panose="020B0604030504040204"/>
              </a:rPr>
              <a:t>numbers</a:t>
            </a:r>
            <a:endParaRPr sz="1100" dirty="0">
              <a:latin typeface="Tahoma" panose="020B0604030504040204"/>
              <a:cs typeface="Tahoma" panose="020B0604030504040204"/>
            </a:endParaRPr>
          </a:p>
          <a:p>
            <a:pPr marL="15875" algn="ctr">
              <a:lnSpc>
                <a:spcPts val="1400"/>
              </a:lnSpc>
              <a:spcBef>
                <a:spcPts val="805"/>
              </a:spcBef>
            </a:pPr>
            <a:r>
              <a:rPr sz="1100" dirty="0">
                <a:latin typeface="Tahoma" panose="020B0604030504040204"/>
                <a:cs typeface="Tahoma" panose="020B0604030504040204"/>
              </a:rPr>
              <a:t>(</a:t>
            </a:r>
            <a:r>
              <a:rPr sz="1100" i="1" dirty="0">
                <a:latin typeface="Arial" panose="020B0604020202020204"/>
                <a:cs typeface="Arial" panose="020B0604020202020204"/>
              </a:rPr>
              <a:t>a </a:t>
            </a:r>
            <a:r>
              <a:rPr sz="1100" dirty="0">
                <a:latin typeface="Tahoma" panose="020B0604030504040204"/>
                <a:cs typeface="Tahoma" panose="020B0604030504040204"/>
              </a:rPr>
              <a:t>+ </a:t>
            </a:r>
            <a:r>
              <a:rPr sz="1100" i="1" dirty="0">
                <a:latin typeface="Arial" panose="020B0604020202020204"/>
                <a:cs typeface="Arial" panose="020B0604020202020204"/>
              </a:rPr>
              <a:t>bi </a:t>
            </a:r>
            <a:r>
              <a:rPr sz="1100" dirty="0">
                <a:latin typeface="Tahoma" panose="020B0604030504040204"/>
                <a:cs typeface="Tahoma" panose="020B0604030504040204"/>
              </a:rPr>
              <a:t>)(</a:t>
            </a:r>
            <a:r>
              <a:rPr sz="1100" i="1" dirty="0">
                <a:latin typeface="Arial" panose="020B0604020202020204"/>
                <a:cs typeface="Arial" panose="020B0604020202020204"/>
              </a:rPr>
              <a:t>c </a:t>
            </a:r>
            <a:r>
              <a:rPr sz="1100" dirty="0">
                <a:latin typeface="Tahoma" panose="020B0604030504040204"/>
                <a:cs typeface="Tahoma" panose="020B0604030504040204"/>
              </a:rPr>
              <a:t>+ </a:t>
            </a:r>
            <a:r>
              <a:rPr sz="1100" i="1" dirty="0">
                <a:latin typeface="Arial" panose="020B0604020202020204"/>
                <a:cs typeface="Arial" panose="020B0604020202020204"/>
              </a:rPr>
              <a:t>di </a:t>
            </a:r>
            <a:r>
              <a:rPr sz="1100" dirty="0">
                <a:latin typeface="Tahoma" panose="020B0604030504040204"/>
                <a:cs typeface="Tahoma" panose="020B0604030504040204"/>
              </a:rPr>
              <a:t>) = </a:t>
            </a:r>
            <a:r>
              <a:rPr sz="1100" i="1" dirty="0">
                <a:latin typeface="Arial" panose="020B0604020202020204"/>
                <a:cs typeface="Arial" panose="020B0604020202020204"/>
              </a:rPr>
              <a:t>ac </a:t>
            </a:r>
            <a:r>
              <a:rPr sz="1100" dirty="0">
                <a:latin typeface="Arial Unicode MS"/>
                <a:cs typeface="Arial Unicode MS"/>
              </a:rPr>
              <a:t>− </a:t>
            </a:r>
            <a:r>
              <a:rPr sz="1100" i="1" dirty="0">
                <a:latin typeface="Arial" panose="020B0604020202020204"/>
                <a:cs typeface="Arial" panose="020B0604020202020204"/>
              </a:rPr>
              <a:t>bd </a:t>
            </a:r>
            <a:r>
              <a:rPr sz="1100" dirty="0">
                <a:latin typeface="Tahoma" panose="020B0604030504040204"/>
                <a:cs typeface="Tahoma" panose="020B0604030504040204"/>
              </a:rPr>
              <a:t>+ (</a:t>
            </a:r>
            <a:r>
              <a:rPr sz="1100" i="1" dirty="0">
                <a:latin typeface="Arial" panose="020B0604020202020204"/>
                <a:cs typeface="Arial" panose="020B0604020202020204"/>
              </a:rPr>
              <a:t>bc </a:t>
            </a:r>
            <a:r>
              <a:rPr sz="1100" dirty="0">
                <a:latin typeface="Tahoma" panose="020B0604030504040204"/>
                <a:cs typeface="Tahoma" panose="020B0604030504040204"/>
              </a:rPr>
              <a:t>+ </a:t>
            </a:r>
            <a:r>
              <a:rPr sz="1100" i="1" dirty="0">
                <a:latin typeface="Arial" panose="020B0604020202020204"/>
                <a:cs typeface="Arial" panose="020B0604020202020204"/>
              </a:rPr>
              <a:t>ad </a:t>
            </a:r>
            <a:r>
              <a:rPr sz="1100" dirty="0">
                <a:latin typeface="Tahoma" panose="020B0604030504040204"/>
                <a:cs typeface="Tahoma" panose="020B0604030504040204"/>
              </a:rPr>
              <a:t>)</a:t>
            </a:r>
            <a:r>
              <a:rPr sz="1100" i="1" dirty="0">
                <a:latin typeface="Arial" panose="020B0604020202020204"/>
                <a:cs typeface="Arial" panose="020B0604020202020204"/>
              </a:rPr>
              <a:t>i</a:t>
            </a:r>
            <a:endParaRPr sz="1100" dirty="0">
              <a:latin typeface="Arial" panose="020B0604020202020204"/>
              <a:cs typeface="Arial" panose="020B0604020202020204"/>
            </a:endParaRPr>
          </a:p>
          <a:p>
            <a:pPr marL="12700" marR="81280">
              <a:lnSpc>
                <a:spcPts val="1400"/>
              </a:lnSpc>
              <a:spcBef>
                <a:spcPts val="795"/>
              </a:spcBef>
            </a:pPr>
            <a:r>
              <a:rPr sz="1100" dirty="0">
                <a:latin typeface="Tahoma" panose="020B0604030504040204"/>
                <a:cs typeface="Tahoma" panose="020B0604030504040204"/>
              </a:rPr>
              <a:t>seems to involve </a:t>
            </a:r>
            <a:r>
              <a:rPr sz="1100" dirty="0">
                <a:solidFill>
                  <a:srgbClr val="FF0000"/>
                </a:solidFill>
                <a:latin typeface="Tahoma" panose="020B0604030504040204"/>
                <a:cs typeface="Tahoma" panose="020B0604030504040204"/>
              </a:rPr>
              <a:t>four </a:t>
            </a:r>
            <a:r>
              <a:rPr sz="1100" dirty="0">
                <a:latin typeface="Tahoma" panose="020B0604030504040204"/>
                <a:cs typeface="Tahoma" panose="020B0604030504040204"/>
              </a:rPr>
              <a:t>real-number multiplications, it can in fact be done </a:t>
            </a:r>
            <a:r>
              <a:rPr sz="1100" dirty="0" smtClean="0">
                <a:latin typeface="Tahoma" panose="020B0604030504040204"/>
                <a:cs typeface="Tahoma" panose="020B0604030504040204"/>
              </a:rPr>
              <a:t>with </a:t>
            </a:r>
            <a:r>
              <a:rPr sz="1100" dirty="0">
                <a:latin typeface="Tahoma" panose="020B0604030504040204"/>
                <a:cs typeface="Tahoma" panose="020B0604030504040204"/>
              </a:rPr>
              <a:t>just </a:t>
            </a:r>
            <a:r>
              <a:rPr sz="1100" dirty="0">
                <a:solidFill>
                  <a:srgbClr val="0000FF"/>
                </a:solidFill>
                <a:latin typeface="Tahoma" panose="020B0604030504040204"/>
                <a:cs typeface="Tahoma" panose="020B0604030504040204"/>
              </a:rPr>
              <a:t>three</a:t>
            </a:r>
            <a:r>
              <a:rPr sz="1100" dirty="0">
                <a:latin typeface="Tahoma" panose="020B0604030504040204"/>
                <a:cs typeface="Tahoma" panose="020B0604030504040204"/>
              </a:rPr>
              <a:t>: </a:t>
            </a:r>
            <a:r>
              <a:rPr sz="1100" i="1" dirty="0">
                <a:solidFill>
                  <a:srgbClr val="FF0000"/>
                </a:solidFill>
                <a:latin typeface="Arial" panose="020B0604020202020204"/>
                <a:cs typeface="Arial" panose="020B0604020202020204"/>
              </a:rPr>
              <a:t>ac </a:t>
            </a:r>
            <a:r>
              <a:rPr sz="1100" dirty="0">
                <a:latin typeface="Tahoma" panose="020B0604030504040204"/>
                <a:cs typeface="Tahoma" panose="020B0604030504040204"/>
              </a:rPr>
              <a:t>, </a:t>
            </a:r>
            <a:r>
              <a:rPr sz="1100" i="1" dirty="0">
                <a:solidFill>
                  <a:srgbClr val="FF0000"/>
                </a:solidFill>
                <a:latin typeface="Arial" panose="020B0604020202020204"/>
                <a:cs typeface="Arial" panose="020B0604020202020204"/>
              </a:rPr>
              <a:t>bd </a:t>
            </a:r>
            <a:r>
              <a:rPr sz="1100" dirty="0">
                <a:latin typeface="Tahoma" panose="020B0604030504040204"/>
                <a:cs typeface="Tahoma" panose="020B0604030504040204"/>
              </a:rPr>
              <a:t>, and </a:t>
            </a:r>
            <a:r>
              <a:rPr sz="1100" dirty="0">
                <a:solidFill>
                  <a:srgbClr val="FF0000"/>
                </a:solidFill>
                <a:latin typeface="Tahoma" panose="020B0604030504040204"/>
                <a:cs typeface="Tahoma" panose="020B0604030504040204"/>
              </a:rPr>
              <a:t>(</a:t>
            </a:r>
            <a:r>
              <a:rPr sz="1100" i="1" dirty="0">
                <a:solidFill>
                  <a:srgbClr val="FF0000"/>
                </a:solidFill>
                <a:latin typeface="Arial" panose="020B0604020202020204"/>
                <a:cs typeface="Arial" panose="020B0604020202020204"/>
              </a:rPr>
              <a:t>a </a:t>
            </a:r>
            <a:r>
              <a:rPr sz="1100" dirty="0">
                <a:solidFill>
                  <a:srgbClr val="FF0000"/>
                </a:solidFill>
                <a:latin typeface="Tahoma" panose="020B0604030504040204"/>
                <a:cs typeface="Tahoma" panose="020B0604030504040204"/>
              </a:rPr>
              <a:t>+ </a:t>
            </a:r>
            <a:r>
              <a:rPr sz="1100" i="1" dirty="0">
                <a:solidFill>
                  <a:srgbClr val="FF0000"/>
                </a:solidFill>
                <a:latin typeface="Arial" panose="020B0604020202020204"/>
                <a:cs typeface="Arial" panose="020B0604020202020204"/>
              </a:rPr>
              <a:t>b</a:t>
            </a:r>
            <a:r>
              <a:rPr sz="1100" dirty="0">
                <a:solidFill>
                  <a:srgbClr val="FF0000"/>
                </a:solidFill>
                <a:latin typeface="Tahoma" panose="020B0604030504040204"/>
                <a:cs typeface="Tahoma" panose="020B0604030504040204"/>
              </a:rPr>
              <a:t>)(</a:t>
            </a:r>
            <a:r>
              <a:rPr sz="1100" i="1" dirty="0">
                <a:solidFill>
                  <a:srgbClr val="FF0000"/>
                </a:solidFill>
                <a:latin typeface="Arial" panose="020B0604020202020204"/>
                <a:cs typeface="Arial" panose="020B0604020202020204"/>
              </a:rPr>
              <a:t>c </a:t>
            </a:r>
            <a:r>
              <a:rPr sz="1100" dirty="0">
                <a:solidFill>
                  <a:srgbClr val="FF0000"/>
                </a:solidFill>
                <a:latin typeface="Tahoma" panose="020B0604030504040204"/>
                <a:cs typeface="Tahoma" panose="020B0604030504040204"/>
              </a:rPr>
              <a:t>+ </a:t>
            </a:r>
            <a:r>
              <a:rPr sz="1100" i="1" dirty="0">
                <a:solidFill>
                  <a:srgbClr val="FF0000"/>
                </a:solidFill>
                <a:latin typeface="Arial" panose="020B0604020202020204"/>
                <a:cs typeface="Arial" panose="020B0604020202020204"/>
              </a:rPr>
              <a:t>d </a:t>
            </a:r>
            <a:r>
              <a:rPr sz="1100" dirty="0">
                <a:solidFill>
                  <a:srgbClr val="FF0000"/>
                </a:solidFill>
                <a:latin typeface="Tahoma" panose="020B0604030504040204"/>
                <a:cs typeface="Tahoma" panose="020B0604030504040204"/>
              </a:rPr>
              <a:t>)</a:t>
            </a:r>
            <a:r>
              <a:rPr sz="1100" dirty="0">
                <a:latin typeface="Tahoma" panose="020B0604030504040204"/>
                <a:cs typeface="Tahoma" panose="020B0604030504040204"/>
              </a:rPr>
              <a:t>, since</a:t>
            </a:r>
            <a:endParaRPr sz="1100" dirty="0">
              <a:latin typeface="Tahoma" panose="020B0604030504040204"/>
              <a:cs typeface="Tahoma" panose="020B0604030504040204"/>
            </a:endParaRPr>
          </a:p>
          <a:p>
            <a:pPr marL="27305" algn="ctr">
              <a:lnSpc>
                <a:spcPts val="1400"/>
              </a:lnSpc>
              <a:spcBef>
                <a:spcPts val="805"/>
              </a:spcBef>
            </a:pPr>
            <a:r>
              <a:rPr sz="1100" i="1" dirty="0">
                <a:latin typeface="Arial" panose="020B0604020202020204"/>
                <a:cs typeface="Arial" panose="020B0604020202020204"/>
              </a:rPr>
              <a:t>bc </a:t>
            </a:r>
            <a:r>
              <a:rPr sz="1100" dirty="0">
                <a:latin typeface="Tahoma" panose="020B0604030504040204"/>
                <a:cs typeface="Tahoma" panose="020B0604030504040204"/>
              </a:rPr>
              <a:t>+ </a:t>
            </a:r>
            <a:r>
              <a:rPr sz="1100" i="1" dirty="0">
                <a:latin typeface="Arial" panose="020B0604020202020204"/>
                <a:cs typeface="Arial" panose="020B0604020202020204"/>
              </a:rPr>
              <a:t>ad </a:t>
            </a:r>
            <a:r>
              <a:rPr sz="1100" dirty="0">
                <a:latin typeface="Tahoma" panose="020B0604030504040204"/>
                <a:cs typeface="Tahoma" panose="020B0604030504040204"/>
              </a:rPr>
              <a:t>= (</a:t>
            </a:r>
            <a:r>
              <a:rPr sz="1100" i="1" dirty="0">
                <a:latin typeface="Arial" panose="020B0604020202020204"/>
                <a:cs typeface="Arial" panose="020B0604020202020204"/>
              </a:rPr>
              <a:t>a </a:t>
            </a:r>
            <a:r>
              <a:rPr sz="1100" dirty="0">
                <a:latin typeface="Tahoma" panose="020B0604030504040204"/>
                <a:cs typeface="Tahoma" panose="020B0604030504040204"/>
              </a:rPr>
              <a:t>+ </a:t>
            </a:r>
            <a:r>
              <a:rPr sz="1100" i="1" dirty="0">
                <a:latin typeface="Arial" panose="020B0604020202020204"/>
                <a:cs typeface="Arial" panose="020B0604020202020204"/>
              </a:rPr>
              <a:t>b</a:t>
            </a:r>
            <a:r>
              <a:rPr sz="1100" dirty="0">
                <a:latin typeface="Tahoma" panose="020B0604030504040204"/>
                <a:cs typeface="Tahoma" panose="020B0604030504040204"/>
              </a:rPr>
              <a:t>)(</a:t>
            </a:r>
            <a:r>
              <a:rPr sz="1100" i="1" dirty="0">
                <a:latin typeface="Arial" panose="020B0604020202020204"/>
                <a:cs typeface="Arial" panose="020B0604020202020204"/>
              </a:rPr>
              <a:t>c </a:t>
            </a:r>
            <a:r>
              <a:rPr sz="1100" dirty="0">
                <a:latin typeface="Tahoma" panose="020B0604030504040204"/>
                <a:cs typeface="Tahoma" panose="020B0604030504040204"/>
              </a:rPr>
              <a:t>+ </a:t>
            </a:r>
            <a:r>
              <a:rPr sz="1100" i="1" dirty="0">
                <a:latin typeface="Arial" panose="020B0604020202020204"/>
                <a:cs typeface="Arial" panose="020B0604020202020204"/>
              </a:rPr>
              <a:t>d </a:t>
            </a:r>
            <a:r>
              <a:rPr sz="1100" dirty="0">
                <a:latin typeface="Tahoma" panose="020B0604030504040204"/>
                <a:cs typeface="Tahoma" panose="020B0604030504040204"/>
              </a:rPr>
              <a:t>) </a:t>
            </a:r>
            <a:r>
              <a:rPr sz="1100" dirty="0">
                <a:latin typeface="Arial Unicode MS"/>
                <a:cs typeface="Arial Unicode MS"/>
              </a:rPr>
              <a:t>− </a:t>
            </a:r>
            <a:r>
              <a:rPr sz="1100" i="1" dirty="0">
                <a:latin typeface="Arial" panose="020B0604020202020204"/>
                <a:cs typeface="Arial" panose="020B0604020202020204"/>
              </a:rPr>
              <a:t>ac </a:t>
            </a:r>
            <a:r>
              <a:rPr sz="1100" dirty="0">
                <a:latin typeface="Arial Unicode MS"/>
                <a:cs typeface="Arial Unicode MS"/>
              </a:rPr>
              <a:t>− </a:t>
            </a:r>
            <a:r>
              <a:rPr sz="1100" i="1" dirty="0">
                <a:latin typeface="Arial" panose="020B0604020202020204"/>
                <a:cs typeface="Arial" panose="020B0604020202020204"/>
              </a:rPr>
              <a:t>bd</a:t>
            </a:r>
            <a:r>
              <a:rPr sz="1100" i="1" dirty="0">
                <a:latin typeface="Verdana" panose="020B0604030504040204"/>
                <a:cs typeface="Verdana" panose="020B0604030504040204"/>
              </a:rPr>
              <a:t>.</a:t>
            </a:r>
            <a:endParaRPr sz="1100" dirty="0">
              <a:latin typeface="Verdana" panose="020B0604030504040204"/>
              <a:cs typeface="Verdana" panose="020B0604030504040204"/>
            </a:endParaRPr>
          </a:p>
          <a:p>
            <a:pPr marL="12700" marR="5080">
              <a:lnSpc>
                <a:spcPts val="1400"/>
              </a:lnSpc>
              <a:spcBef>
                <a:spcPts val="795"/>
              </a:spcBef>
            </a:pPr>
            <a:r>
              <a:rPr sz="1100" dirty="0">
                <a:latin typeface="Tahoma" panose="020B0604030504040204"/>
                <a:cs typeface="Tahoma" panose="020B0604030504040204"/>
              </a:rPr>
              <a:t>In our big-O way of thinking, reducing the number of multiplications from four  to three seems wasted ingenuity. But this modest improvement becomes </a:t>
            </a:r>
            <a:r>
              <a:rPr sz="1100" i="1" dirty="0" smtClean="0">
                <a:solidFill>
                  <a:srgbClr val="0000FF"/>
                </a:solidFill>
                <a:latin typeface="Trebuchet MS" panose="020B0603020202020204"/>
                <a:cs typeface="Trebuchet MS" panose="020B0603020202020204"/>
              </a:rPr>
              <a:t>very </a:t>
            </a:r>
            <a:r>
              <a:rPr sz="1100" i="1" dirty="0">
                <a:solidFill>
                  <a:srgbClr val="0000FF"/>
                </a:solidFill>
                <a:latin typeface="Trebuchet MS" panose="020B0603020202020204"/>
                <a:cs typeface="Trebuchet MS" panose="020B0603020202020204"/>
              </a:rPr>
              <a:t>significant when applied recursively</a:t>
            </a:r>
            <a:r>
              <a:rPr sz="1100" dirty="0">
                <a:latin typeface="Tahoma" panose="020B0604030504040204"/>
                <a:cs typeface="Tahoma" panose="020B0604030504040204"/>
              </a:rPr>
              <a:t>.</a:t>
            </a:r>
            <a:endParaRPr sz="1100" dirty="0">
              <a:latin typeface="Tahoma" panose="020B0604030504040204"/>
              <a:cs typeface="Tahoma" panose="020B0604030504040204"/>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292925"/>
            <a:ext cx="4091356" cy="343043"/>
          </a:xfrm>
          <a:prstGeom prst="rect">
            <a:avLst/>
          </a:prstGeom>
        </p:spPr>
        <p:txBody>
          <a:bodyPr vert="horz" wrap="square" lIns="0" tIns="0" rIns="0" bIns="0" rtlCol="0">
            <a:spAutoFit/>
          </a:bodyPr>
          <a:lstStyle/>
          <a:p>
            <a:pPr marL="12700" marR="5080">
              <a:lnSpc>
                <a:spcPts val="1400"/>
              </a:lnSpc>
            </a:pPr>
            <a:r>
              <a:rPr sz="1000" dirty="0">
                <a:latin typeface="Tahoma" panose="020B0604030504040204"/>
                <a:cs typeface="Tahoma" panose="020B0604030504040204"/>
              </a:rPr>
              <a:t>Suppose </a:t>
            </a:r>
            <a:r>
              <a:rPr sz="1000" i="1" dirty="0">
                <a:latin typeface="Arial" panose="020B0604020202020204"/>
                <a:cs typeface="Arial" panose="020B0604020202020204"/>
              </a:rPr>
              <a:t>x </a:t>
            </a:r>
            <a:r>
              <a:rPr sz="1000" dirty="0">
                <a:latin typeface="Tahoma" panose="020B0604030504040204"/>
                <a:cs typeface="Tahoma" panose="020B0604030504040204"/>
              </a:rPr>
              <a:t>and </a:t>
            </a:r>
            <a:r>
              <a:rPr sz="1000" i="1" dirty="0">
                <a:latin typeface="Arial" panose="020B0604020202020204"/>
                <a:cs typeface="Arial" panose="020B0604020202020204"/>
              </a:rPr>
              <a:t>y </a:t>
            </a:r>
            <a:r>
              <a:rPr sz="1000" dirty="0">
                <a:latin typeface="Tahoma" panose="020B0604030504040204"/>
                <a:cs typeface="Tahoma" panose="020B0604030504040204"/>
              </a:rPr>
              <a:t>are two </a:t>
            </a:r>
            <a:r>
              <a:rPr sz="1000" i="1" dirty="0">
                <a:latin typeface="Arial" panose="020B0604020202020204"/>
                <a:cs typeface="Arial" panose="020B0604020202020204"/>
              </a:rPr>
              <a:t>n</a:t>
            </a:r>
            <a:r>
              <a:rPr sz="1000" dirty="0">
                <a:latin typeface="Tahoma" panose="020B0604030504040204"/>
                <a:cs typeface="Tahoma" panose="020B0604030504040204"/>
              </a:rPr>
              <a:t>-bit integers, and assume for convenience that </a:t>
            </a:r>
            <a:r>
              <a:rPr sz="1000" i="1" dirty="0">
                <a:latin typeface="Arial" panose="020B0604020202020204"/>
                <a:cs typeface="Arial" panose="020B0604020202020204"/>
              </a:rPr>
              <a:t>n </a:t>
            </a:r>
            <a:r>
              <a:rPr sz="1000" dirty="0">
                <a:latin typeface="Tahoma" panose="020B0604030504040204"/>
                <a:cs typeface="Tahoma" panose="020B0604030504040204"/>
              </a:rPr>
              <a:t>is </a:t>
            </a:r>
            <a:r>
              <a:rPr sz="1000" i="1" dirty="0">
                <a:solidFill>
                  <a:srgbClr val="FF0000"/>
                </a:solidFill>
                <a:latin typeface="Trebuchet MS" panose="020B0603020202020204"/>
                <a:cs typeface="Trebuchet MS" panose="020B0603020202020204"/>
              </a:rPr>
              <a:t>a  power of </a:t>
            </a:r>
            <a:r>
              <a:rPr sz="1000" dirty="0">
                <a:solidFill>
                  <a:srgbClr val="FF0000"/>
                </a:solidFill>
                <a:latin typeface="Tahoma" panose="020B0604030504040204"/>
                <a:cs typeface="Tahoma" panose="020B0604030504040204"/>
              </a:rPr>
              <a:t>2</a:t>
            </a:r>
            <a:r>
              <a:rPr sz="1000" dirty="0">
                <a:latin typeface="Tahoma" panose="020B0604030504040204"/>
                <a:cs typeface="Tahoma" panose="020B0604030504040204"/>
              </a:rPr>
              <a:t>.</a:t>
            </a:r>
            <a:endParaRPr sz="1000" dirty="0">
              <a:latin typeface="Tahoma" panose="020B0604030504040204"/>
              <a:cs typeface="Tahoma" panose="020B0604030504040204"/>
            </a:endParaRPr>
          </a:p>
        </p:txBody>
      </p:sp>
      <p:sp>
        <p:nvSpPr>
          <p:cNvPr id="3" name="object 3"/>
          <p:cNvSpPr txBox="1">
            <a:spLocks noGrp="1"/>
          </p:cNvSpPr>
          <p:nvPr>
            <p:ph type="title"/>
          </p:nvPr>
        </p:nvSpPr>
        <p:spPr>
          <a:xfrm>
            <a:off x="347294" y="710514"/>
            <a:ext cx="3938956" cy="538609"/>
          </a:xfrm>
          <a:prstGeom prst="rect">
            <a:avLst/>
          </a:prstGeom>
        </p:spPr>
        <p:txBody>
          <a:bodyPr vert="horz" wrap="square" lIns="0" tIns="0" rIns="0" bIns="0" rtlCol="0">
            <a:spAutoFit/>
          </a:bodyPr>
          <a:lstStyle/>
          <a:p>
            <a:pPr marL="12700">
              <a:lnSpc>
                <a:spcPts val="1400"/>
              </a:lnSpc>
            </a:pPr>
            <a:r>
              <a:rPr sz="1000" dirty="0"/>
              <a:t>Lemma</a:t>
            </a:r>
            <a:endParaRPr sz="1000" dirty="0"/>
          </a:p>
          <a:p>
            <a:pPr marL="12700">
              <a:lnSpc>
                <a:spcPts val="1400"/>
              </a:lnSpc>
            </a:pPr>
            <a:r>
              <a:rPr sz="1000" i="1" dirty="0">
                <a:solidFill>
                  <a:srgbClr val="000000"/>
                </a:solidFill>
                <a:latin typeface="Trebuchet MS" panose="020B0603020202020204"/>
                <a:cs typeface="Trebuchet MS" panose="020B0603020202020204"/>
              </a:rPr>
              <a:t>For every </a:t>
            </a:r>
            <a:r>
              <a:rPr sz="1000" i="1" dirty="0">
                <a:solidFill>
                  <a:srgbClr val="000000"/>
                </a:solidFill>
                <a:latin typeface="Arial" panose="020B0604020202020204"/>
                <a:cs typeface="Arial" panose="020B0604020202020204"/>
              </a:rPr>
              <a:t>n </a:t>
            </a:r>
            <a:r>
              <a:rPr sz="1000" i="1" dirty="0">
                <a:solidFill>
                  <a:srgbClr val="000000"/>
                </a:solidFill>
                <a:latin typeface="Trebuchet MS" panose="020B0603020202020204"/>
                <a:cs typeface="Trebuchet MS" panose="020B0603020202020204"/>
              </a:rPr>
              <a:t>there exists an </a:t>
            </a:r>
            <a:r>
              <a:rPr sz="1000" i="1" dirty="0" smtClean="0">
                <a:solidFill>
                  <a:srgbClr val="FF0000"/>
                </a:solidFill>
                <a:latin typeface="Arial" panose="020B0604020202020204"/>
                <a:cs typeface="Arial" panose="020B0604020202020204"/>
              </a:rPr>
              <a:t>n</a:t>
            </a:r>
            <a:r>
              <a:rPr lang="en-US" sz="1000" i="1" baseline="37000" dirty="0" smtClean="0">
                <a:solidFill>
                  <a:srgbClr val="FF0000"/>
                </a:solidFill>
                <a:latin typeface="Trebuchet MS" panose="020B0603020202020204"/>
                <a:cs typeface="Trebuchet MS" panose="020B0603020202020204"/>
              </a:rPr>
              <a:t>'</a:t>
            </a:r>
            <a:r>
              <a:rPr sz="1000" i="1" baseline="37000" dirty="0" smtClean="0">
                <a:solidFill>
                  <a:srgbClr val="000000"/>
                </a:solidFill>
                <a:latin typeface="Trebuchet MS" panose="020B0603020202020204"/>
                <a:cs typeface="Trebuchet MS" panose="020B0603020202020204"/>
              </a:rPr>
              <a:t>  </a:t>
            </a:r>
            <a:r>
              <a:rPr sz="1000" i="1" dirty="0">
                <a:solidFill>
                  <a:srgbClr val="000000"/>
                </a:solidFill>
                <a:latin typeface="Trebuchet MS" panose="020B0603020202020204"/>
                <a:cs typeface="Trebuchet MS" panose="020B0603020202020204"/>
              </a:rPr>
              <a:t>with </a:t>
            </a:r>
            <a:r>
              <a:rPr sz="1000" i="1" dirty="0">
                <a:solidFill>
                  <a:srgbClr val="0000FF"/>
                </a:solidFill>
                <a:latin typeface="Arial" panose="020B0604020202020204"/>
                <a:cs typeface="Arial" panose="020B0604020202020204"/>
              </a:rPr>
              <a:t>n </a:t>
            </a:r>
            <a:r>
              <a:rPr sz="1000" dirty="0">
                <a:solidFill>
                  <a:srgbClr val="0000FF"/>
                </a:solidFill>
                <a:latin typeface="Arial Unicode MS"/>
                <a:cs typeface="Arial Unicode MS"/>
              </a:rPr>
              <a:t>≤ </a:t>
            </a:r>
            <a:r>
              <a:rPr lang="en-US" sz="1000" dirty="0" smtClean="0">
                <a:solidFill>
                  <a:srgbClr val="0000FF"/>
                </a:solidFill>
                <a:latin typeface="Arial Unicode MS"/>
                <a:cs typeface="Arial Unicode MS"/>
              </a:rPr>
              <a:t> </a:t>
            </a:r>
            <a:r>
              <a:rPr sz="1000" i="1" dirty="0" smtClean="0">
                <a:solidFill>
                  <a:srgbClr val="FF0000"/>
                </a:solidFill>
                <a:latin typeface="Arial" panose="020B0604020202020204"/>
                <a:cs typeface="Arial" panose="020B0604020202020204"/>
              </a:rPr>
              <a:t>n</a:t>
            </a:r>
            <a:r>
              <a:rPr lang="en-US" sz="1000" i="1" baseline="37000" dirty="0" smtClean="0">
                <a:solidFill>
                  <a:srgbClr val="FF0000"/>
                </a:solidFill>
                <a:latin typeface="Trebuchet MS" panose="020B0603020202020204"/>
                <a:cs typeface="Trebuchet MS" panose="020B0603020202020204"/>
              </a:rPr>
              <a:t>'</a:t>
            </a:r>
            <a:r>
              <a:rPr sz="1000" i="1" baseline="37000" dirty="0" smtClean="0">
                <a:solidFill>
                  <a:srgbClr val="FF0000"/>
                </a:solidFill>
                <a:latin typeface="Trebuchet MS" panose="020B0603020202020204"/>
                <a:cs typeface="Trebuchet MS" panose="020B0603020202020204"/>
              </a:rPr>
              <a:t>  </a:t>
            </a:r>
            <a:r>
              <a:rPr sz="1000" dirty="0">
                <a:solidFill>
                  <a:srgbClr val="0000FF"/>
                </a:solidFill>
                <a:latin typeface="Arial Unicode MS"/>
                <a:cs typeface="Arial Unicode MS"/>
              </a:rPr>
              <a:t>≤ </a:t>
            </a:r>
            <a:r>
              <a:rPr sz="1000" dirty="0">
                <a:solidFill>
                  <a:srgbClr val="0000FF"/>
                </a:solidFill>
              </a:rPr>
              <a:t>2</a:t>
            </a:r>
            <a:r>
              <a:rPr sz="1000" i="1" dirty="0">
                <a:solidFill>
                  <a:srgbClr val="0000FF"/>
                </a:solidFill>
                <a:latin typeface="Arial" panose="020B0604020202020204"/>
                <a:cs typeface="Arial" panose="020B0604020202020204"/>
              </a:rPr>
              <a:t>n </a:t>
            </a:r>
            <a:r>
              <a:rPr sz="1000" i="1" dirty="0">
                <a:solidFill>
                  <a:srgbClr val="000000"/>
                </a:solidFill>
                <a:latin typeface="Trebuchet MS" panose="020B0603020202020204"/>
                <a:cs typeface="Trebuchet MS" panose="020B0603020202020204"/>
              </a:rPr>
              <a:t>such that </a:t>
            </a:r>
            <a:r>
              <a:rPr sz="1000" i="1" dirty="0" smtClean="0">
                <a:solidFill>
                  <a:srgbClr val="FF0000"/>
                </a:solidFill>
                <a:latin typeface="Arial" panose="020B0604020202020204"/>
                <a:cs typeface="Arial" panose="020B0604020202020204"/>
              </a:rPr>
              <a:t>n</a:t>
            </a:r>
            <a:r>
              <a:rPr lang="en-US" sz="1000" i="1" baseline="37000" dirty="0" smtClean="0">
                <a:solidFill>
                  <a:srgbClr val="FF0000"/>
                </a:solidFill>
                <a:latin typeface="Trebuchet MS" panose="020B0603020202020204"/>
                <a:cs typeface="Trebuchet MS" panose="020B0603020202020204"/>
              </a:rPr>
              <a:t>'</a:t>
            </a:r>
            <a:r>
              <a:rPr sz="1000" i="1" baseline="37000" dirty="0" smtClean="0">
                <a:solidFill>
                  <a:srgbClr val="000000"/>
                </a:solidFill>
                <a:latin typeface="Trebuchet MS" panose="020B0603020202020204"/>
                <a:cs typeface="Trebuchet MS" panose="020B0603020202020204"/>
              </a:rPr>
              <a:t> </a:t>
            </a:r>
            <a:r>
              <a:rPr sz="1000" i="1" dirty="0">
                <a:solidFill>
                  <a:srgbClr val="000000"/>
                </a:solidFill>
                <a:latin typeface="Trebuchet MS" panose="020B0603020202020204"/>
                <a:cs typeface="Trebuchet MS" panose="020B0603020202020204"/>
              </a:rPr>
              <a:t>a power </a:t>
            </a:r>
            <a:r>
              <a:rPr sz="1000" i="1" dirty="0" smtClean="0">
                <a:solidFill>
                  <a:srgbClr val="000000"/>
                </a:solidFill>
                <a:latin typeface="Trebuchet MS" panose="020B0603020202020204"/>
                <a:cs typeface="Trebuchet MS" panose="020B0603020202020204"/>
              </a:rPr>
              <a:t>of</a:t>
            </a:r>
            <a:r>
              <a:rPr lang="en-US" sz="1000" i="1" dirty="0" smtClean="0">
                <a:solidFill>
                  <a:srgbClr val="000000"/>
                </a:solidFill>
                <a:latin typeface="Trebuchet MS" panose="020B0603020202020204"/>
                <a:cs typeface="Trebuchet MS" panose="020B0603020202020204"/>
              </a:rPr>
              <a:t> </a:t>
            </a:r>
            <a:r>
              <a:rPr sz="1000" dirty="0" smtClean="0">
                <a:solidFill>
                  <a:srgbClr val="000000"/>
                </a:solidFill>
              </a:rPr>
              <a:t>2</a:t>
            </a:r>
            <a:r>
              <a:rPr sz="1000" i="1" dirty="0">
                <a:solidFill>
                  <a:srgbClr val="000000"/>
                </a:solidFill>
                <a:latin typeface="Trebuchet MS" panose="020B0603020202020204"/>
                <a:cs typeface="Trebuchet MS" panose="020B0603020202020204"/>
              </a:rPr>
              <a:t>.</a:t>
            </a:r>
            <a:endParaRPr sz="1000" dirty="0">
              <a:latin typeface="Trebuchet MS" panose="020B0603020202020204"/>
              <a:cs typeface="Trebuchet MS" panose="020B0603020202020204"/>
            </a:endParaRPr>
          </a:p>
        </p:txBody>
      </p:sp>
      <p:sp>
        <p:nvSpPr>
          <p:cNvPr id="4" name="object 4"/>
          <p:cNvSpPr txBox="1"/>
          <p:nvPr/>
        </p:nvSpPr>
        <p:spPr>
          <a:xfrm>
            <a:off x="347294" y="1273175"/>
            <a:ext cx="3900387" cy="359073"/>
          </a:xfrm>
          <a:prstGeom prst="rect">
            <a:avLst/>
          </a:prstGeom>
        </p:spPr>
        <p:txBody>
          <a:bodyPr vert="horz" wrap="square" lIns="0" tIns="0" rIns="0" bIns="0" rtlCol="0">
            <a:spAutoFit/>
          </a:bodyPr>
          <a:lstStyle/>
          <a:p>
            <a:pPr marL="12700" marR="5080">
              <a:lnSpc>
                <a:spcPts val="1400"/>
              </a:lnSpc>
            </a:pPr>
            <a:r>
              <a:rPr sz="1000" dirty="0">
                <a:latin typeface="Tahoma" panose="020B0604030504040204"/>
                <a:cs typeface="Tahoma" panose="020B0604030504040204"/>
              </a:rPr>
              <a:t>As a first step toward multiplying </a:t>
            </a:r>
            <a:r>
              <a:rPr sz="1000" i="1" dirty="0">
                <a:latin typeface="Arial" panose="020B0604020202020204"/>
                <a:cs typeface="Arial" panose="020B0604020202020204"/>
              </a:rPr>
              <a:t>x </a:t>
            </a:r>
            <a:r>
              <a:rPr sz="1000" dirty="0">
                <a:latin typeface="Tahoma" panose="020B0604030504040204"/>
                <a:cs typeface="Tahoma" panose="020B0604030504040204"/>
              </a:rPr>
              <a:t>and </a:t>
            </a:r>
            <a:r>
              <a:rPr sz="1000" i="1" dirty="0">
                <a:latin typeface="Arial" panose="020B0604020202020204"/>
                <a:cs typeface="Arial" panose="020B0604020202020204"/>
              </a:rPr>
              <a:t>y </a:t>
            </a:r>
            <a:r>
              <a:rPr sz="1000" dirty="0">
                <a:latin typeface="Tahoma" panose="020B0604030504040204"/>
                <a:cs typeface="Tahoma" panose="020B0604030504040204"/>
              </a:rPr>
              <a:t>, we split each of them into their </a:t>
            </a:r>
            <a:r>
              <a:rPr sz="1000" b="1" dirty="0">
                <a:latin typeface="Arial" panose="020B0604020202020204"/>
                <a:cs typeface="Arial" panose="020B0604020202020204"/>
              </a:rPr>
              <a:t>left </a:t>
            </a:r>
            <a:r>
              <a:rPr sz="1000" b="1" dirty="0" smtClean="0">
                <a:latin typeface="Arial" panose="020B0604020202020204"/>
                <a:cs typeface="Arial" panose="020B0604020202020204"/>
              </a:rPr>
              <a:t>and right </a:t>
            </a:r>
            <a:r>
              <a:rPr sz="1000" b="1" dirty="0">
                <a:latin typeface="Arial" panose="020B0604020202020204"/>
                <a:cs typeface="Arial" panose="020B0604020202020204"/>
              </a:rPr>
              <a:t>halves</a:t>
            </a:r>
            <a:r>
              <a:rPr sz="1000" dirty="0">
                <a:latin typeface="Tahoma" panose="020B0604030504040204"/>
                <a:cs typeface="Tahoma" panose="020B0604030504040204"/>
              </a:rPr>
              <a:t>, which are </a:t>
            </a:r>
            <a:r>
              <a:rPr sz="1000" i="1" dirty="0">
                <a:solidFill>
                  <a:srgbClr val="FF0000"/>
                </a:solidFill>
                <a:latin typeface="Arial" panose="020B0604020202020204"/>
                <a:cs typeface="Arial" panose="020B0604020202020204"/>
              </a:rPr>
              <a:t>n</a:t>
            </a:r>
            <a:r>
              <a:rPr sz="1000" i="1" dirty="0">
                <a:solidFill>
                  <a:srgbClr val="FF0000"/>
                </a:solidFill>
                <a:latin typeface="Verdana" panose="020B0604030504040204"/>
                <a:cs typeface="Verdana" panose="020B0604030504040204"/>
              </a:rPr>
              <a:t>/</a:t>
            </a:r>
            <a:r>
              <a:rPr sz="1000" dirty="0">
                <a:solidFill>
                  <a:srgbClr val="FF0000"/>
                </a:solidFill>
                <a:latin typeface="Tahoma" panose="020B0604030504040204"/>
                <a:cs typeface="Tahoma" panose="020B0604030504040204"/>
              </a:rPr>
              <a:t>2 </a:t>
            </a:r>
            <a:r>
              <a:rPr sz="1000" dirty="0">
                <a:latin typeface="Tahoma" panose="020B0604030504040204"/>
                <a:cs typeface="Tahoma" panose="020B0604030504040204"/>
              </a:rPr>
              <a:t>bits long:</a:t>
            </a:r>
            <a:endParaRPr sz="1000" dirty="0">
              <a:latin typeface="Tahoma" panose="020B0604030504040204"/>
              <a:cs typeface="Tahoma" panose="020B0604030504040204"/>
            </a:endParaRPr>
          </a:p>
        </p:txBody>
      </p:sp>
      <p:graphicFrame>
        <p:nvGraphicFramePr>
          <p:cNvPr id="7" name="object 7"/>
          <p:cNvGraphicFramePr>
            <a:graphicFrameLocks noGrp="1"/>
          </p:cNvGraphicFramePr>
          <p:nvPr/>
        </p:nvGraphicFramePr>
        <p:xfrm>
          <a:off x="781050" y="1730375"/>
          <a:ext cx="2658599" cy="533400"/>
        </p:xfrm>
        <a:graphic>
          <a:graphicData uri="http://schemas.openxmlformats.org/drawingml/2006/table">
            <a:tbl>
              <a:tblPr firstRow="1" bandRow="1">
                <a:tableStyleId>{2D5ABB26-0587-4C30-8999-92F81FD0307C}</a:tableStyleId>
              </a:tblPr>
              <a:tblGrid>
                <a:gridCol w="269446"/>
                <a:gridCol w="806988"/>
                <a:gridCol w="834434"/>
                <a:gridCol w="747731"/>
              </a:tblGrid>
              <a:tr h="266700">
                <a:tc>
                  <a:txBody>
                    <a:bodyPr/>
                    <a:lstStyle/>
                    <a:p>
                      <a:pPr marR="635" algn="ctr">
                        <a:lnSpc>
                          <a:spcPct val="100000"/>
                        </a:lnSpc>
                        <a:spcBef>
                          <a:spcPts val="85"/>
                        </a:spcBef>
                      </a:pPr>
                      <a:r>
                        <a:rPr sz="900" i="1" spc="-30" dirty="0">
                          <a:latin typeface="Arial" panose="020B0604020202020204"/>
                          <a:cs typeface="Arial" panose="020B0604020202020204"/>
                        </a:rPr>
                        <a:t>x</a:t>
                      </a:r>
                      <a:r>
                        <a:rPr sz="900" i="1" spc="-10" dirty="0">
                          <a:latin typeface="Arial" panose="020B0604020202020204"/>
                          <a:cs typeface="Arial" panose="020B0604020202020204"/>
                        </a:rPr>
                        <a:t> </a:t>
                      </a:r>
                      <a:r>
                        <a:rPr sz="900" spc="60" dirty="0">
                          <a:latin typeface="Tahoma" panose="020B0604030504040204"/>
                          <a:cs typeface="Tahoma" panose="020B0604030504040204"/>
                        </a:rPr>
                        <a:t>=</a:t>
                      </a:r>
                      <a:endParaRPr sz="900" dirty="0">
                        <a:latin typeface="Tahoma" panose="020B0604030504040204"/>
                        <a:cs typeface="Tahoma" panose="020B0604030504040204"/>
                      </a:endParaRPr>
                    </a:p>
                  </a:txBody>
                  <a:tcPr marL="0" marR="0" marT="0" marB="0">
                    <a:lnR w="5054">
                      <a:solidFill>
                        <a:srgbClr val="000000"/>
                      </a:solidFill>
                      <a:prstDash val="solid"/>
                    </a:lnR>
                  </a:tcPr>
                </a:tc>
                <a:tc>
                  <a:txBody>
                    <a:bodyPr/>
                    <a:lstStyle/>
                    <a:p>
                      <a:pPr algn="ctr">
                        <a:lnSpc>
                          <a:spcPct val="100000"/>
                        </a:lnSpc>
                        <a:spcBef>
                          <a:spcPts val="65"/>
                        </a:spcBef>
                      </a:pPr>
                      <a:r>
                        <a:rPr sz="900" i="1" spc="-10" dirty="0">
                          <a:latin typeface="Arial" panose="020B0604020202020204"/>
                          <a:cs typeface="Arial" panose="020B0604020202020204"/>
                        </a:rPr>
                        <a:t>x</a:t>
                      </a:r>
                      <a:r>
                        <a:rPr sz="900" i="1" spc="-15" baseline="-9000" dirty="0">
                          <a:latin typeface="Arial" panose="020B0604020202020204"/>
                          <a:cs typeface="Arial" panose="020B0604020202020204"/>
                        </a:rPr>
                        <a:t>L</a:t>
                      </a:r>
                      <a:endParaRPr sz="900" baseline="-9000" dirty="0">
                        <a:latin typeface="Arial" panose="020B0604020202020204"/>
                        <a:cs typeface="Arial" panose="020B0604020202020204"/>
                      </a:endParaRPr>
                    </a:p>
                  </a:txBody>
                  <a:tcPr marL="0" marR="0" marT="0" marB="0">
                    <a:lnL w="5054">
                      <a:solidFill>
                        <a:srgbClr val="000000"/>
                      </a:solidFill>
                      <a:prstDash val="solid"/>
                    </a:lnL>
                    <a:lnR w="42633">
                      <a:solidFill>
                        <a:srgbClr val="000000"/>
                      </a:solidFill>
                      <a:prstDash val="solid"/>
                    </a:lnR>
                    <a:lnT w="5054">
                      <a:solidFill>
                        <a:srgbClr val="000000"/>
                      </a:solidFill>
                      <a:prstDash val="solid"/>
                    </a:lnT>
                    <a:lnB w="5054">
                      <a:solidFill>
                        <a:srgbClr val="000000"/>
                      </a:solidFill>
                      <a:prstDash val="solid"/>
                    </a:lnB>
                  </a:tcPr>
                </a:tc>
                <a:tc>
                  <a:txBody>
                    <a:bodyPr/>
                    <a:lstStyle/>
                    <a:p>
                      <a:pPr marR="4445" algn="ctr">
                        <a:lnSpc>
                          <a:spcPct val="100000"/>
                        </a:lnSpc>
                        <a:spcBef>
                          <a:spcPts val="65"/>
                        </a:spcBef>
                      </a:pPr>
                      <a:r>
                        <a:rPr sz="900" i="1" spc="-25" dirty="0">
                          <a:latin typeface="Arial" panose="020B0604020202020204"/>
                          <a:cs typeface="Arial" panose="020B0604020202020204"/>
                        </a:rPr>
                        <a:t>x</a:t>
                      </a:r>
                      <a:r>
                        <a:rPr sz="900" i="1" spc="-37" baseline="-9000" dirty="0">
                          <a:latin typeface="Arial" panose="020B0604020202020204"/>
                          <a:cs typeface="Arial" panose="020B0604020202020204"/>
                        </a:rPr>
                        <a:t>R</a:t>
                      </a:r>
                      <a:endParaRPr sz="900" baseline="-9000" dirty="0">
                        <a:latin typeface="Arial" panose="020B0604020202020204"/>
                        <a:cs typeface="Arial" panose="020B0604020202020204"/>
                      </a:endParaRPr>
                    </a:p>
                  </a:txBody>
                  <a:tcPr marL="0" marR="0" marT="0" marB="0">
                    <a:lnL w="42633">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32385">
                        <a:lnSpc>
                          <a:spcPct val="100000"/>
                        </a:lnSpc>
                        <a:spcBef>
                          <a:spcPts val="85"/>
                        </a:spcBef>
                      </a:pPr>
                      <a:r>
                        <a:rPr sz="900" spc="60" dirty="0">
                          <a:latin typeface="Tahoma" panose="020B0604030504040204"/>
                          <a:cs typeface="Tahoma" panose="020B0604030504040204"/>
                        </a:rPr>
                        <a:t>=</a:t>
                      </a:r>
                      <a:r>
                        <a:rPr sz="900" spc="-55" dirty="0">
                          <a:latin typeface="Tahoma" panose="020B0604030504040204"/>
                          <a:cs typeface="Tahoma" panose="020B0604030504040204"/>
                        </a:rPr>
                        <a:t> </a:t>
                      </a:r>
                      <a:r>
                        <a:rPr sz="900" spc="5" dirty="0">
                          <a:latin typeface="Tahoma" panose="020B0604030504040204"/>
                          <a:cs typeface="Tahoma" panose="020B0604030504040204"/>
                        </a:rPr>
                        <a:t>2</a:t>
                      </a:r>
                      <a:r>
                        <a:rPr sz="900" i="1" spc="7" baseline="42000" dirty="0">
                          <a:latin typeface="Arial" panose="020B0604020202020204"/>
                          <a:cs typeface="Arial" panose="020B0604020202020204"/>
                        </a:rPr>
                        <a:t>n</a:t>
                      </a:r>
                      <a:r>
                        <a:rPr sz="900" i="1" spc="7" baseline="42000" dirty="0">
                          <a:latin typeface="Trebuchet MS" panose="020B0603020202020204"/>
                          <a:cs typeface="Trebuchet MS" panose="020B0603020202020204"/>
                        </a:rPr>
                        <a:t>/</a:t>
                      </a:r>
                      <a:r>
                        <a:rPr sz="900" spc="7" baseline="42000" dirty="0">
                          <a:latin typeface="Tahoma" panose="020B0604030504040204"/>
                          <a:cs typeface="Tahoma" panose="020B0604030504040204"/>
                        </a:rPr>
                        <a:t>2</a:t>
                      </a:r>
                      <a:r>
                        <a:rPr sz="900" spc="-217" baseline="42000" dirty="0">
                          <a:latin typeface="Tahoma" panose="020B0604030504040204"/>
                          <a:cs typeface="Tahoma" panose="020B0604030504040204"/>
                        </a:rPr>
                        <a:t> </a:t>
                      </a:r>
                      <a:r>
                        <a:rPr sz="900" i="1" spc="-10" dirty="0">
                          <a:latin typeface="Arial" panose="020B0604020202020204"/>
                          <a:cs typeface="Arial" panose="020B0604020202020204"/>
                        </a:rPr>
                        <a:t>x</a:t>
                      </a:r>
                      <a:r>
                        <a:rPr sz="900" i="1" spc="-15" baseline="-9000" dirty="0">
                          <a:latin typeface="Arial" panose="020B0604020202020204"/>
                          <a:cs typeface="Arial" panose="020B0604020202020204"/>
                        </a:rPr>
                        <a:t>L</a:t>
                      </a:r>
                      <a:r>
                        <a:rPr sz="900" i="1" spc="89" baseline="-9000" dirty="0">
                          <a:latin typeface="Arial" panose="020B0604020202020204"/>
                          <a:cs typeface="Arial" panose="020B0604020202020204"/>
                        </a:rPr>
                        <a:t> </a:t>
                      </a:r>
                      <a:r>
                        <a:rPr sz="900" spc="60" dirty="0">
                          <a:latin typeface="Tahoma" panose="020B0604030504040204"/>
                          <a:cs typeface="Tahoma" panose="020B0604030504040204"/>
                        </a:rPr>
                        <a:t>+</a:t>
                      </a:r>
                      <a:r>
                        <a:rPr sz="900" spc="-105" dirty="0">
                          <a:latin typeface="Tahoma" panose="020B0604030504040204"/>
                          <a:cs typeface="Tahoma" panose="020B0604030504040204"/>
                        </a:rPr>
                        <a:t> </a:t>
                      </a:r>
                      <a:r>
                        <a:rPr sz="900" i="1" spc="-25" dirty="0">
                          <a:latin typeface="Arial" panose="020B0604020202020204"/>
                          <a:cs typeface="Arial" panose="020B0604020202020204"/>
                        </a:rPr>
                        <a:t>x</a:t>
                      </a:r>
                      <a:r>
                        <a:rPr sz="900" i="1" spc="-37" baseline="-9000" dirty="0">
                          <a:latin typeface="Arial" panose="020B0604020202020204"/>
                          <a:cs typeface="Arial" panose="020B0604020202020204"/>
                        </a:rPr>
                        <a:t>R</a:t>
                      </a:r>
                      <a:endParaRPr sz="900" baseline="-9000" dirty="0">
                        <a:latin typeface="Arial" panose="020B0604020202020204"/>
                        <a:cs typeface="Arial" panose="020B0604020202020204"/>
                      </a:endParaRPr>
                    </a:p>
                  </a:txBody>
                  <a:tcPr marL="0" marR="0" marT="0" marB="0">
                    <a:lnL w="5054">
                      <a:solidFill>
                        <a:srgbClr val="000000"/>
                      </a:solidFill>
                      <a:prstDash val="solid"/>
                    </a:lnL>
                  </a:tcPr>
                </a:tc>
              </a:tr>
              <a:tr h="266700">
                <a:tc>
                  <a:txBody>
                    <a:bodyPr/>
                    <a:lstStyle/>
                    <a:p>
                      <a:pPr marR="2540" algn="ctr">
                        <a:lnSpc>
                          <a:spcPct val="100000"/>
                        </a:lnSpc>
                        <a:spcBef>
                          <a:spcPts val="85"/>
                        </a:spcBef>
                      </a:pPr>
                      <a:r>
                        <a:rPr sz="900" i="1" spc="-30" dirty="0">
                          <a:latin typeface="Arial" panose="020B0604020202020204"/>
                          <a:cs typeface="Arial" panose="020B0604020202020204"/>
                        </a:rPr>
                        <a:t>y</a:t>
                      </a:r>
                      <a:r>
                        <a:rPr sz="900" i="1" spc="5" dirty="0">
                          <a:latin typeface="Arial" panose="020B0604020202020204"/>
                          <a:cs typeface="Arial" panose="020B0604020202020204"/>
                        </a:rPr>
                        <a:t> </a:t>
                      </a:r>
                      <a:r>
                        <a:rPr sz="900" spc="60" dirty="0">
                          <a:latin typeface="Tahoma" panose="020B0604030504040204"/>
                          <a:cs typeface="Tahoma" panose="020B0604030504040204"/>
                        </a:rPr>
                        <a:t>=</a:t>
                      </a:r>
                      <a:endParaRPr sz="900">
                        <a:latin typeface="Tahoma" panose="020B0604030504040204"/>
                        <a:cs typeface="Tahoma" panose="020B0604030504040204"/>
                      </a:endParaRPr>
                    </a:p>
                  </a:txBody>
                  <a:tcPr marL="0" marR="0" marT="0" marB="0">
                    <a:lnR w="5054">
                      <a:solidFill>
                        <a:srgbClr val="000000"/>
                      </a:solidFill>
                      <a:prstDash val="solid"/>
                    </a:lnR>
                  </a:tcPr>
                </a:tc>
                <a:tc>
                  <a:txBody>
                    <a:bodyPr/>
                    <a:lstStyle/>
                    <a:p>
                      <a:pPr algn="ctr">
                        <a:lnSpc>
                          <a:spcPct val="100000"/>
                        </a:lnSpc>
                        <a:spcBef>
                          <a:spcPts val="65"/>
                        </a:spcBef>
                      </a:pPr>
                      <a:r>
                        <a:rPr sz="900" i="1" spc="-10" dirty="0">
                          <a:latin typeface="Arial" panose="020B0604020202020204"/>
                          <a:cs typeface="Arial" panose="020B0604020202020204"/>
                        </a:rPr>
                        <a:t>y</a:t>
                      </a:r>
                      <a:r>
                        <a:rPr sz="900" i="1" spc="-15" baseline="-9000" dirty="0">
                          <a:latin typeface="Arial" panose="020B0604020202020204"/>
                          <a:cs typeface="Arial" panose="020B0604020202020204"/>
                        </a:rPr>
                        <a:t>L</a:t>
                      </a:r>
                      <a:endParaRPr sz="900" baseline="-9000">
                        <a:latin typeface="Arial" panose="020B0604020202020204"/>
                        <a:cs typeface="Arial" panose="020B0604020202020204"/>
                      </a:endParaRPr>
                    </a:p>
                  </a:txBody>
                  <a:tcPr marL="0" marR="0" marT="0" marB="0">
                    <a:lnL w="5054">
                      <a:solidFill>
                        <a:srgbClr val="000000"/>
                      </a:solidFill>
                      <a:prstDash val="solid"/>
                    </a:lnL>
                    <a:lnR w="42633">
                      <a:solidFill>
                        <a:srgbClr val="000000"/>
                      </a:solidFill>
                      <a:prstDash val="solid"/>
                    </a:lnR>
                    <a:lnT w="5054">
                      <a:solidFill>
                        <a:srgbClr val="000000"/>
                      </a:solidFill>
                      <a:prstDash val="solid"/>
                    </a:lnT>
                    <a:lnB w="5054">
                      <a:solidFill>
                        <a:srgbClr val="000000"/>
                      </a:solidFill>
                      <a:prstDash val="solid"/>
                    </a:lnB>
                  </a:tcPr>
                </a:tc>
                <a:tc>
                  <a:txBody>
                    <a:bodyPr/>
                    <a:lstStyle/>
                    <a:p>
                      <a:pPr marR="4445" algn="ctr">
                        <a:lnSpc>
                          <a:spcPct val="100000"/>
                        </a:lnSpc>
                        <a:spcBef>
                          <a:spcPts val="65"/>
                        </a:spcBef>
                      </a:pPr>
                      <a:r>
                        <a:rPr sz="900" i="1" spc="-25" dirty="0">
                          <a:latin typeface="Arial" panose="020B0604020202020204"/>
                          <a:cs typeface="Arial" panose="020B0604020202020204"/>
                        </a:rPr>
                        <a:t>y</a:t>
                      </a:r>
                      <a:r>
                        <a:rPr sz="900" i="1" spc="-37" baseline="-9000" dirty="0">
                          <a:latin typeface="Arial" panose="020B0604020202020204"/>
                          <a:cs typeface="Arial" panose="020B0604020202020204"/>
                        </a:rPr>
                        <a:t>R</a:t>
                      </a:r>
                      <a:endParaRPr sz="900" baseline="-9000">
                        <a:latin typeface="Arial" panose="020B0604020202020204"/>
                        <a:cs typeface="Arial" panose="020B0604020202020204"/>
                      </a:endParaRPr>
                    </a:p>
                  </a:txBody>
                  <a:tcPr marL="0" marR="0" marT="0" marB="0">
                    <a:lnL w="42633">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32385">
                        <a:lnSpc>
                          <a:spcPct val="100000"/>
                        </a:lnSpc>
                        <a:spcBef>
                          <a:spcPts val="85"/>
                        </a:spcBef>
                      </a:pPr>
                      <a:r>
                        <a:rPr sz="900" spc="60" dirty="0">
                          <a:latin typeface="Tahoma" panose="020B0604030504040204"/>
                          <a:cs typeface="Tahoma" panose="020B0604030504040204"/>
                        </a:rPr>
                        <a:t>=</a:t>
                      </a:r>
                      <a:r>
                        <a:rPr sz="900" spc="-50" dirty="0">
                          <a:latin typeface="Tahoma" panose="020B0604030504040204"/>
                          <a:cs typeface="Tahoma" panose="020B0604030504040204"/>
                        </a:rPr>
                        <a:t> </a:t>
                      </a:r>
                      <a:r>
                        <a:rPr sz="900" spc="5" dirty="0">
                          <a:latin typeface="Tahoma" panose="020B0604030504040204"/>
                          <a:cs typeface="Tahoma" panose="020B0604030504040204"/>
                        </a:rPr>
                        <a:t>2</a:t>
                      </a:r>
                      <a:r>
                        <a:rPr sz="900" i="1" spc="7" baseline="42000" dirty="0">
                          <a:latin typeface="Arial" panose="020B0604020202020204"/>
                          <a:cs typeface="Arial" panose="020B0604020202020204"/>
                        </a:rPr>
                        <a:t>n</a:t>
                      </a:r>
                      <a:r>
                        <a:rPr sz="900" i="1" spc="7" baseline="42000" dirty="0">
                          <a:latin typeface="Trebuchet MS" panose="020B0603020202020204"/>
                          <a:cs typeface="Trebuchet MS" panose="020B0603020202020204"/>
                        </a:rPr>
                        <a:t>/</a:t>
                      </a:r>
                      <a:r>
                        <a:rPr sz="900" spc="7" baseline="42000" dirty="0">
                          <a:latin typeface="Tahoma" panose="020B0604030504040204"/>
                          <a:cs typeface="Tahoma" panose="020B0604030504040204"/>
                        </a:rPr>
                        <a:t>2</a:t>
                      </a:r>
                      <a:r>
                        <a:rPr sz="900" spc="-217" baseline="42000" dirty="0">
                          <a:latin typeface="Tahoma" panose="020B0604030504040204"/>
                          <a:cs typeface="Tahoma" panose="020B0604030504040204"/>
                        </a:rPr>
                        <a:t> </a:t>
                      </a:r>
                      <a:r>
                        <a:rPr sz="900" i="1" spc="-10" dirty="0">
                          <a:latin typeface="Arial" panose="020B0604020202020204"/>
                          <a:cs typeface="Arial" panose="020B0604020202020204"/>
                        </a:rPr>
                        <a:t>y</a:t>
                      </a:r>
                      <a:r>
                        <a:rPr sz="900" i="1" spc="-15" baseline="-9000" dirty="0">
                          <a:latin typeface="Arial" panose="020B0604020202020204"/>
                          <a:cs typeface="Arial" panose="020B0604020202020204"/>
                        </a:rPr>
                        <a:t>L</a:t>
                      </a:r>
                      <a:r>
                        <a:rPr sz="900" i="1" spc="89" baseline="-9000" dirty="0">
                          <a:latin typeface="Arial" panose="020B0604020202020204"/>
                          <a:cs typeface="Arial" panose="020B0604020202020204"/>
                        </a:rPr>
                        <a:t> </a:t>
                      </a:r>
                      <a:r>
                        <a:rPr sz="900" spc="60" dirty="0">
                          <a:latin typeface="Tahoma" panose="020B0604030504040204"/>
                          <a:cs typeface="Tahoma" panose="020B0604030504040204"/>
                        </a:rPr>
                        <a:t>+</a:t>
                      </a:r>
                      <a:r>
                        <a:rPr sz="900" spc="-100" dirty="0">
                          <a:latin typeface="Tahoma" panose="020B0604030504040204"/>
                          <a:cs typeface="Tahoma" panose="020B0604030504040204"/>
                        </a:rPr>
                        <a:t> </a:t>
                      </a:r>
                      <a:r>
                        <a:rPr sz="900" i="1" spc="-25" dirty="0">
                          <a:latin typeface="Arial" panose="020B0604020202020204"/>
                          <a:cs typeface="Arial" panose="020B0604020202020204"/>
                        </a:rPr>
                        <a:t>y</a:t>
                      </a:r>
                      <a:r>
                        <a:rPr sz="900" i="1" spc="-37" baseline="-9000" dirty="0">
                          <a:latin typeface="Arial" panose="020B0604020202020204"/>
                          <a:cs typeface="Arial" panose="020B0604020202020204"/>
                        </a:rPr>
                        <a:t>R</a:t>
                      </a:r>
                      <a:r>
                        <a:rPr sz="900" i="1" spc="-120" baseline="-9000" dirty="0">
                          <a:latin typeface="Arial" panose="020B0604020202020204"/>
                          <a:cs typeface="Arial" panose="020B0604020202020204"/>
                        </a:rPr>
                        <a:t> </a:t>
                      </a:r>
                      <a:r>
                        <a:rPr sz="900" i="1" spc="-75" dirty="0">
                          <a:latin typeface="Verdana" panose="020B0604030504040204"/>
                          <a:cs typeface="Verdana" panose="020B0604030504040204"/>
                        </a:rPr>
                        <a:t>.</a:t>
                      </a:r>
                      <a:endParaRPr sz="900" dirty="0">
                        <a:latin typeface="Verdana" panose="020B0604030504040204"/>
                        <a:cs typeface="Verdana" panose="020B0604030504040204"/>
                      </a:endParaRPr>
                    </a:p>
                  </a:txBody>
                  <a:tcPr marL="0" marR="0" marT="0" marB="0">
                    <a:lnL w="5054">
                      <a:solidFill>
                        <a:srgbClr val="000000"/>
                      </a:solidFill>
                      <a:prstDash val="solid"/>
                    </a:lnL>
                  </a:tcPr>
                </a:tc>
              </a:tr>
            </a:tbl>
          </a:graphicData>
        </a:graphic>
      </p:graphicFrame>
      <p:sp>
        <p:nvSpPr>
          <p:cNvPr id="8" name="object 8"/>
          <p:cNvSpPr txBox="1"/>
          <p:nvPr/>
        </p:nvSpPr>
        <p:spPr>
          <a:xfrm>
            <a:off x="347294" y="2347023"/>
            <a:ext cx="4167556" cy="820738"/>
          </a:xfrm>
          <a:prstGeom prst="rect">
            <a:avLst/>
          </a:prstGeom>
        </p:spPr>
        <p:txBody>
          <a:bodyPr vert="horz" wrap="square" lIns="0" tIns="0" rIns="0" bIns="0" rtlCol="0">
            <a:spAutoFit/>
          </a:bodyPr>
          <a:lstStyle/>
          <a:p>
            <a:pPr marL="212725">
              <a:lnSpc>
                <a:spcPts val="1400"/>
              </a:lnSpc>
            </a:pPr>
            <a:r>
              <a:rPr sz="1000" i="1" dirty="0">
                <a:solidFill>
                  <a:srgbClr val="0000FF"/>
                </a:solidFill>
                <a:latin typeface="Arial" panose="020B0604020202020204"/>
                <a:cs typeface="Arial" panose="020B0604020202020204"/>
              </a:rPr>
              <a:t>xy </a:t>
            </a:r>
            <a:r>
              <a:rPr sz="1000" dirty="0">
                <a:solidFill>
                  <a:srgbClr val="0000FF"/>
                </a:solidFill>
                <a:latin typeface="Tahoma" panose="020B0604030504040204"/>
                <a:cs typeface="Tahoma" panose="020B0604030504040204"/>
              </a:rPr>
              <a:t>= (2</a:t>
            </a:r>
            <a:r>
              <a:rPr sz="1000" i="1" baseline="42000" dirty="0">
                <a:solidFill>
                  <a:srgbClr val="0000FF"/>
                </a:solidFill>
                <a:latin typeface="Arial" panose="020B0604020202020204"/>
                <a:cs typeface="Arial" panose="020B0604020202020204"/>
              </a:rPr>
              <a:t>n</a:t>
            </a:r>
            <a:r>
              <a:rPr sz="1000" i="1" baseline="42000" dirty="0">
                <a:solidFill>
                  <a:srgbClr val="0000FF"/>
                </a:solidFill>
                <a:latin typeface="Trebuchet MS" panose="020B0603020202020204"/>
                <a:cs typeface="Trebuchet MS" panose="020B0603020202020204"/>
              </a:rPr>
              <a:t>/</a:t>
            </a:r>
            <a:r>
              <a:rPr sz="1000" baseline="42000" dirty="0">
                <a:solidFill>
                  <a:srgbClr val="0000FF"/>
                </a:solidFill>
                <a:latin typeface="Tahoma" panose="020B0604030504040204"/>
                <a:cs typeface="Tahoma" panose="020B0604030504040204"/>
              </a:rPr>
              <a:t>2 </a:t>
            </a:r>
            <a:r>
              <a:rPr sz="1000" i="1" dirty="0">
                <a:solidFill>
                  <a:srgbClr val="0000FF"/>
                </a:solidFill>
                <a:latin typeface="Arial" panose="020B0604020202020204"/>
                <a:cs typeface="Arial" panose="020B0604020202020204"/>
              </a:rPr>
              <a:t>x</a:t>
            </a:r>
            <a:r>
              <a:rPr sz="1000" i="1" baseline="-9000" dirty="0">
                <a:solidFill>
                  <a:srgbClr val="0000FF"/>
                </a:solidFill>
                <a:latin typeface="Arial" panose="020B0604020202020204"/>
                <a:cs typeface="Arial" panose="020B0604020202020204"/>
              </a:rPr>
              <a:t>L </a:t>
            </a:r>
            <a:r>
              <a:rPr sz="1000" dirty="0">
                <a:solidFill>
                  <a:srgbClr val="0000FF"/>
                </a:solidFill>
                <a:latin typeface="Tahoma" panose="020B0604030504040204"/>
                <a:cs typeface="Tahoma" panose="020B0604030504040204"/>
              </a:rPr>
              <a:t>+ </a:t>
            </a:r>
            <a:r>
              <a:rPr sz="1000" i="1" dirty="0">
                <a:solidFill>
                  <a:srgbClr val="0000FF"/>
                </a:solidFill>
                <a:latin typeface="Arial" panose="020B0604020202020204"/>
                <a:cs typeface="Arial" panose="020B0604020202020204"/>
              </a:rPr>
              <a:t>x</a:t>
            </a:r>
            <a:r>
              <a:rPr sz="1000" i="1" baseline="-9000" dirty="0">
                <a:solidFill>
                  <a:srgbClr val="0000FF"/>
                </a:solidFill>
                <a:latin typeface="Arial" panose="020B0604020202020204"/>
                <a:cs typeface="Arial" panose="020B0604020202020204"/>
              </a:rPr>
              <a:t>R </a:t>
            </a:r>
            <a:r>
              <a:rPr sz="1000" dirty="0">
                <a:solidFill>
                  <a:srgbClr val="0000FF"/>
                </a:solidFill>
                <a:latin typeface="Tahoma" panose="020B0604030504040204"/>
                <a:cs typeface="Tahoma" panose="020B0604030504040204"/>
              </a:rPr>
              <a:t>)(2</a:t>
            </a:r>
            <a:r>
              <a:rPr sz="1000" i="1" baseline="42000" dirty="0">
                <a:solidFill>
                  <a:srgbClr val="0000FF"/>
                </a:solidFill>
                <a:latin typeface="Arial" panose="020B0604020202020204"/>
                <a:cs typeface="Arial" panose="020B0604020202020204"/>
              </a:rPr>
              <a:t>n</a:t>
            </a:r>
            <a:r>
              <a:rPr sz="1000" i="1" baseline="42000" dirty="0">
                <a:solidFill>
                  <a:srgbClr val="0000FF"/>
                </a:solidFill>
                <a:latin typeface="Trebuchet MS" panose="020B0603020202020204"/>
                <a:cs typeface="Trebuchet MS" panose="020B0603020202020204"/>
              </a:rPr>
              <a:t>/</a:t>
            </a:r>
            <a:r>
              <a:rPr sz="1000" baseline="42000" dirty="0">
                <a:solidFill>
                  <a:srgbClr val="0000FF"/>
                </a:solidFill>
                <a:latin typeface="Tahoma" panose="020B0604030504040204"/>
                <a:cs typeface="Tahoma" panose="020B0604030504040204"/>
              </a:rPr>
              <a:t>2 </a:t>
            </a:r>
            <a:r>
              <a:rPr sz="1000" i="1" dirty="0">
                <a:solidFill>
                  <a:srgbClr val="0000FF"/>
                </a:solidFill>
                <a:latin typeface="Arial" panose="020B0604020202020204"/>
                <a:cs typeface="Arial" panose="020B0604020202020204"/>
              </a:rPr>
              <a:t>y</a:t>
            </a:r>
            <a:r>
              <a:rPr sz="1000" i="1" baseline="-9000" dirty="0">
                <a:solidFill>
                  <a:srgbClr val="0000FF"/>
                </a:solidFill>
                <a:latin typeface="Arial" panose="020B0604020202020204"/>
                <a:cs typeface="Arial" panose="020B0604020202020204"/>
              </a:rPr>
              <a:t>L </a:t>
            </a:r>
            <a:r>
              <a:rPr sz="1000" dirty="0">
                <a:solidFill>
                  <a:srgbClr val="0000FF"/>
                </a:solidFill>
                <a:latin typeface="Tahoma" panose="020B0604030504040204"/>
                <a:cs typeface="Tahoma" panose="020B0604030504040204"/>
              </a:rPr>
              <a:t>+ </a:t>
            </a:r>
            <a:r>
              <a:rPr sz="1000" i="1" dirty="0">
                <a:solidFill>
                  <a:srgbClr val="0000FF"/>
                </a:solidFill>
                <a:latin typeface="Arial" panose="020B0604020202020204"/>
                <a:cs typeface="Arial" panose="020B0604020202020204"/>
              </a:rPr>
              <a:t>y</a:t>
            </a:r>
            <a:r>
              <a:rPr sz="1000" i="1" baseline="-9000" dirty="0">
                <a:solidFill>
                  <a:srgbClr val="0000FF"/>
                </a:solidFill>
                <a:latin typeface="Arial" panose="020B0604020202020204"/>
                <a:cs typeface="Arial" panose="020B0604020202020204"/>
              </a:rPr>
              <a:t>R </a:t>
            </a:r>
            <a:r>
              <a:rPr sz="1000" dirty="0">
                <a:solidFill>
                  <a:srgbClr val="0000FF"/>
                </a:solidFill>
                <a:latin typeface="Tahoma" panose="020B0604030504040204"/>
                <a:cs typeface="Tahoma" panose="020B0604030504040204"/>
              </a:rPr>
              <a:t>) = 2</a:t>
            </a:r>
            <a:r>
              <a:rPr sz="1000" i="1" baseline="42000" dirty="0">
                <a:solidFill>
                  <a:srgbClr val="0000FF"/>
                </a:solidFill>
                <a:latin typeface="Arial" panose="020B0604020202020204"/>
                <a:cs typeface="Arial" panose="020B0604020202020204"/>
              </a:rPr>
              <a:t>n</a:t>
            </a:r>
            <a:r>
              <a:rPr sz="1000" i="1" dirty="0">
                <a:solidFill>
                  <a:srgbClr val="FF0000"/>
                </a:solidFill>
                <a:latin typeface="Arial" panose="020B0604020202020204"/>
                <a:cs typeface="Arial" panose="020B0604020202020204"/>
              </a:rPr>
              <a:t>x</a:t>
            </a:r>
            <a:r>
              <a:rPr sz="1000" i="1" baseline="-9000" dirty="0">
                <a:solidFill>
                  <a:srgbClr val="FF0000"/>
                </a:solidFill>
                <a:latin typeface="Arial" panose="020B0604020202020204"/>
                <a:cs typeface="Arial" panose="020B0604020202020204"/>
              </a:rPr>
              <a:t>L</a:t>
            </a:r>
            <a:r>
              <a:rPr sz="1000" i="1" dirty="0">
                <a:solidFill>
                  <a:srgbClr val="FF0000"/>
                </a:solidFill>
                <a:latin typeface="Arial" panose="020B0604020202020204"/>
                <a:cs typeface="Arial" panose="020B0604020202020204"/>
              </a:rPr>
              <a:t>y</a:t>
            </a:r>
            <a:r>
              <a:rPr sz="1000" i="1" baseline="-9000" dirty="0">
                <a:solidFill>
                  <a:srgbClr val="FF0000"/>
                </a:solidFill>
                <a:latin typeface="Arial" panose="020B0604020202020204"/>
                <a:cs typeface="Arial" panose="020B0604020202020204"/>
              </a:rPr>
              <a:t>L </a:t>
            </a:r>
            <a:r>
              <a:rPr sz="1000" dirty="0">
                <a:solidFill>
                  <a:srgbClr val="0000FF"/>
                </a:solidFill>
                <a:latin typeface="Tahoma" panose="020B0604030504040204"/>
                <a:cs typeface="Tahoma" panose="020B0604030504040204"/>
              </a:rPr>
              <a:t>+ 2</a:t>
            </a:r>
            <a:r>
              <a:rPr sz="1000" i="1" baseline="42000" dirty="0">
                <a:solidFill>
                  <a:srgbClr val="0000FF"/>
                </a:solidFill>
                <a:latin typeface="Arial" panose="020B0604020202020204"/>
                <a:cs typeface="Arial" panose="020B0604020202020204"/>
              </a:rPr>
              <a:t>n</a:t>
            </a:r>
            <a:r>
              <a:rPr sz="1000" i="1" baseline="42000" dirty="0">
                <a:solidFill>
                  <a:srgbClr val="0000FF"/>
                </a:solidFill>
                <a:latin typeface="Trebuchet MS" panose="020B0603020202020204"/>
                <a:cs typeface="Trebuchet MS" panose="020B0603020202020204"/>
              </a:rPr>
              <a:t>/</a:t>
            </a:r>
            <a:r>
              <a:rPr sz="1000" baseline="42000" dirty="0">
                <a:solidFill>
                  <a:srgbClr val="0000FF"/>
                </a:solidFill>
                <a:latin typeface="Tahoma" panose="020B0604030504040204"/>
                <a:cs typeface="Tahoma" panose="020B0604030504040204"/>
              </a:rPr>
              <a:t>2</a:t>
            </a:r>
            <a:r>
              <a:rPr sz="1000" dirty="0">
                <a:solidFill>
                  <a:srgbClr val="0000FF"/>
                </a:solidFill>
                <a:latin typeface="Tahoma" panose="020B0604030504040204"/>
                <a:cs typeface="Tahoma" panose="020B0604030504040204"/>
              </a:rPr>
              <a:t>(</a:t>
            </a:r>
            <a:r>
              <a:rPr sz="1000" i="1" dirty="0">
                <a:solidFill>
                  <a:srgbClr val="FF0000"/>
                </a:solidFill>
                <a:latin typeface="Arial" panose="020B0604020202020204"/>
                <a:cs typeface="Arial" panose="020B0604020202020204"/>
              </a:rPr>
              <a:t>x</a:t>
            </a:r>
            <a:r>
              <a:rPr sz="1000" i="1" baseline="-9000" dirty="0">
                <a:solidFill>
                  <a:srgbClr val="FF0000"/>
                </a:solidFill>
                <a:latin typeface="Arial" panose="020B0604020202020204"/>
                <a:cs typeface="Arial" panose="020B0604020202020204"/>
              </a:rPr>
              <a:t>L</a:t>
            </a:r>
            <a:r>
              <a:rPr sz="1000" i="1" dirty="0">
                <a:solidFill>
                  <a:srgbClr val="FF0000"/>
                </a:solidFill>
                <a:latin typeface="Arial" panose="020B0604020202020204"/>
                <a:cs typeface="Arial" panose="020B0604020202020204"/>
              </a:rPr>
              <a:t>y</a:t>
            </a:r>
            <a:r>
              <a:rPr sz="1000" i="1" baseline="-9000" dirty="0">
                <a:solidFill>
                  <a:srgbClr val="FF0000"/>
                </a:solidFill>
                <a:latin typeface="Arial" panose="020B0604020202020204"/>
                <a:cs typeface="Arial" panose="020B0604020202020204"/>
              </a:rPr>
              <a:t>R </a:t>
            </a:r>
            <a:r>
              <a:rPr sz="1000" dirty="0">
                <a:solidFill>
                  <a:srgbClr val="0000FF"/>
                </a:solidFill>
                <a:latin typeface="Tahoma" panose="020B0604030504040204"/>
                <a:cs typeface="Tahoma" panose="020B0604030504040204"/>
              </a:rPr>
              <a:t>+ </a:t>
            </a:r>
            <a:r>
              <a:rPr sz="1000" i="1" dirty="0">
                <a:solidFill>
                  <a:srgbClr val="FF0000"/>
                </a:solidFill>
                <a:latin typeface="Arial" panose="020B0604020202020204"/>
                <a:cs typeface="Arial" panose="020B0604020202020204"/>
              </a:rPr>
              <a:t>x</a:t>
            </a:r>
            <a:r>
              <a:rPr sz="1000" i="1" baseline="-9000" dirty="0">
                <a:solidFill>
                  <a:srgbClr val="FF0000"/>
                </a:solidFill>
                <a:latin typeface="Arial" panose="020B0604020202020204"/>
                <a:cs typeface="Arial" panose="020B0604020202020204"/>
              </a:rPr>
              <a:t>R </a:t>
            </a:r>
            <a:r>
              <a:rPr sz="1000" i="1" dirty="0">
                <a:solidFill>
                  <a:srgbClr val="FF0000"/>
                </a:solidFill>
                <a:latin typeface="Arial" panose="020B0604020202020204"/>
                <a:cs typeface="Arial" panose="020B0604020202020204"/>
              </a:rPr>
              <a:t>y</a:t>
            </a:r>
            <a:r>
              <a:rPr sz="1000" i="1" baseline="-9000" dirty="0">
                <a:solidFill>
                  <a:srgbClr val="FF0000"/>
                </a:solidFill>
                <a:latin typeface="Arial" panose="020B0604020202020204"/>
                <a:cs typeface="Arial" panose="020B0604020202020204"/>
              </a:rPr>
              <a:t>L</a:t>
            </a:r>
            <a:r>
              <a:rPr sz="1000" dirty="0">
                <a:solidFill>
                  <a:srgbClr val="0000FF"/>
                </a:solidFill>
                <a:latin typeface="Tahoma" panose="020B0604030504040204"/>
                <a:cs typeface="Tahoma" panose="020B0604030504040204"/>
              </a:rPr>
              <a:t>) + </a:t>
            </a:r>
            <a:r>
              <a:rPr sz="1000" i="1" dirty="0">
                <a:solidFill>
                  <a:srgbClr val="FF0000"/>
                </a:solidFill>
                <a:latin typeface="Arial" panose="020B0604020202020204"/>
                <a:cs typeface="Arial" panose="020B0604020202020204"/>
              </a:rPr>
              <a:t>x</a:t>
            </a:r>
            <a:r>
              <a:rPr sz="1000" i="1" baseline="-9000" dirty="0">
                <a:solidFill>
                  <a:srgbClr val="FF0000"/>
                </a:solidFill>
                <a:latin typeface="Arial" panose="020B0604020202020204"/>
                <a:cs typeface="Arial" panose="020B0604020202020204"/>
              </a:rPr>
              <a:t>R </a:t>
            </a:r>
            <a:r>
              <a:rPr sz="1000" i="1" dirty="0">
                <a:solidFill>
                  <a:srgbClr val="FF0000"/>
                </a:solidFill>
                <a:latin typeface="Arial" panose="020B0604020202020204"/>
                <a:cs typeface="Arial" panose="020B0604020202020204"/>
              </a:rPr>
              <a:t>y</a:t>
            </a:r>
            <a:r>
              <a:rPr sz="1000" i="1" baseline="-9000" dirty="0">
                <a:solidFill>
                  <a:srgbClr val="FF0000"/>
                </a:solidFill>
                <a:latin typeface="Arial" panose="020B0604020202020204"/>
                <a:cs typeface="Arial" panose="020B0604020202020204"/>
              </a:rPr>
              <a:t>R </a:t>
            </a:r>
            <a:r>
              <a:rPr sz="1000" i="1" dirty="0">
                <a:solidFill>
                  <a:srgbClr val="0000FF"/>
                </a:solidFill>
                <a:latin typeface="Verdana" panose="020B0604030504040204"/>
                <a:cs typeface="Verdana" panose="020B0604030504040204"/>
              </a:rPr>
              <a:t>.</a:t>
            </a:r>
            <a:endParaRPr sz="1000" dirty="0">
              <a:latin typeface="Verdana" panose="020B0604030504040204"/>
              <a:cs typeface="Verdana" panose="020B0604030504040204"/>
            </a:endParaRPr>
          </a:p>
          <a:p>
            <a:pPr marL="12700" marR="5080">
              <a:lnSpc>
                <a:spcPts val="1400"/>
              </a:lnSpc>
              <a:spcBef>
                <a:spcPts val="795"/>
              </a:spcBef>
            </a:pPr>
            <a:r>
              <a:rPr sz="1000" dirty="0">
                <a:latin typeface="Tahoma" panose="020B0604030504040204"/>
                <a:cs typeface="Tahoma" panose="020B0604030504040204"/>
              </a:rPr>
              <a:t>The additions take linear time, as do the multiplications by powers of 2. The </a:t>
            </a:r>
            <a:r>
              <a:rPr sz="1000" dirty="0" smtClean="0">
                <a:latin typeface="Tahoma" panose="020B0604030504040204"/>
                <a:cs typeface="Tahoma" panose="020B0604030504040204"/>
              </a:rPr>
              <a:t>significant </a:t>
            </a:r>
            <a:r>
              <a:rPr sz="1000" dirty="0">
                <a:latin typeface="Tahoma" panose="020B0604030504040204"/>
                <a:cs typeface="Tahoma" panose="020B0604030504040204"/>
              </a:rPr>
              <a:t>operations are the four </a:t>
            </a:r>
            <a:r>
              <a:rPr sz="1000" i="1" dirty="0">
                <a:latin typeface="Arial" panose="020B0604020202020204"/>
                <a:cs typeface="Arial" panose="020B0604020202020204"/>
              </a:rPr>
              <a:t>n</a:t>
            </a:r>
            <a:r>
              <a:rPr sz="1000" i="1" dirty="0">
                <a:latin typeface="Verdana" panose="020B0604030504040204"/>
                <a:cs typeface="Verdana" panose="020B0604030504040204"/>
              </a:rPr>
              <a:t>/</a:t>
            </a:r>
            <a:r>
              <a:rPr sz="1000" dirty="0">
                <a:latin typeface="Tahoma" panose="020B0604030504040204"/>
                <a:cs typeface="Tahoma" panose="020B0604030504040204"/>
              </a:rPr>
              <a:t>2</a:t>
            </a:r>
            <a:r>
              <a:rPr sz="1000" b="1" dirty="0">
                <a:latin typeface="Arial" panose="020B0604020202020204"/>
                <a:cs typeface="Arial" panose="020B0604020202020204"/>
              </a:rPr>
              <a:t>-bit multiplications</a:t>
            </a:r>
            <a:r>
              <a:rPr sz="1000" dirty="0">
                <a:latin typeface="Tahoma" panose="020B0604030504040204"/>
                <a:cs typeface="Tahoma" panose="020B0604030504040204"/>
              </a:rPr>
              <a:t>; these we can handle  by </a:t>
            </a:r>
            <a:r>
              <a:rPr sz="1000" i="1" dirty="0">
                <a:solidFill>
                  <a:srgbClr val="FF0000"/>
                </a:solidFill>
                <a:latin typeface="Trebuchet MS" panose="020B0603020202020204"/>
                <a:cs typeface="Trebuchet MS" panose="020B0603020202020204"/>
              </a:rPr>
              <a:t>four recursive calls</a:t>
            </a:r>
            <a:r>
              <a:rPr sz="1000" dirty="0">
                <a:latin typeface="Tahoma" panose="020B0604030504040204"/>
                <a:cs typeface="Tahoma" panose="020B0604030504040204"/>
              </a:rPr>
              <a:t>.</a:t>
            </a:r>
            <a:endParaRPr sz="1000" dirty="0">
              <a:latin typeface="Tahoma" panose="020B0604030504040204"/>
              <a:cs typeface="Tahoma" panose="020B0604030504040204"/>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250" y="1315048"/>
            <a:ext cx="1600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Cryptography</a:t>
            </a:r>
            <a:endParaRPr sz="1400" b="1" dirty="0">
              <a:solidFill>
                <a:srgbClr val="0000FF"/>
              </a:solidFill>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708113"/>
            <a:ext cx="4015156" cy="1948226"/>
          </a:xfrm>
          <a:prstGeom prst="rect">
            <a:avLst/>
          </a:prstGeom>
        </p:spPr>
        <p:txBody>
          <a:bodyPr vert="horz" wrap="square" lIns="0" tIns="0" rIns="0" bIns="0" rtlCol="0">
            <a:spAutoFit/>
          </a:bodyPr>
          <a:lstStyle/>
          <a:p>
            <a:pPr marL="12700" marR="5080">
              <a:lnSpc>
                <a:spcPts val="1400"/>
              </a:lnSpc>
            </a:pPr>
            <a:r>
              <a:rPr sz="1100" dirty="0">
                <a:latin typeface="Tahoma" panose="020B0604030504040204"/>
                <a:cs typeface="Tahoma" panose="020B0604030504040204"/>
              </a:rPr>
              <a:t>Our method for multiplying </a:t>
            </a:r>
            <a:r>
              <a:rPr sz="1100" i="1" dirty="0">
                <a:latin typeface="Tahoma" panose="020B0604030504040204"/>
                <a:cs typeface="Tahoma" panose="020B0604030504040204"/>
              </a:rPr>
              <a:t>n</a:t>
            </a:r>
            <a:r>
              <a:rPr sz="1100" dirty="0">
                <a:latin typeface="Tahoma" panose="020B0604030504040204"/>
                <a:cs typeface="Tahoma" panose="020B0604030504040204"/>
              </a:rPr>
              <a:t>-bit numbers starts by making recursive calls to </a:t>
            </a:r>
            <a:r>
              <a:rPr sz="1100" dirty="0" smtClean="0">
                <a:latin typeface="Tahoma" panose="020B0604030504040204"/>
                <a:cs typeface="Tahoma" panose="020B0604030504040204"/>
              </a:rPr>
              <a:t>multiply </a:t>
            </a:r>
            <a:r>
              <a:rPr sz="1100" dirty="0">
                <a:latin typeface="Tahoma" panose="020B0604030504040204"/>
                <a:cs typeface="Tahoma" panose="020B0604030504040204"/>
              </a:rPr>
              <a:t>these four pairs of </a:t>
            </a:r>
            <a:r>
              <a:rPr sz="1100" i="1" dirty="0">
                <a:latin typeface="Arial" panose="020B0604020202020204"/>
                <a:cs typeface="Arial" panose="020B0604020202020204"/>
              </a:rPr>
              <a:t>n</a:t>
            </a:r>
            <a:r>
              <a:rPr sz="1100" i="1" dirty="0">
                <a:latin typeface="Verdana" panose="020B0604030504040204"/>
                <a:cs typeface="Verdana" panose="020B0604030504040204"/>
              </a:rPr>
              <a:t>/</a:t>
            </a:r>
            <a:r>
              <a:rPr sz="1100" dirty="0">
                <a:latin typeface="Tahoma" panose="020B0604030504040204"/>
                <a:cs typeface="Tahoma" panose="020B0604030504040204"/>
              </a:rPr>
              <a:t>2-bit numbers, and then evaluates the preceding </a:t>
            </a:r>
            <a:r>
              <a:rPr sz="1100" dirty="0" smtClean="0">
                <a:latin typeface="Tahoma" panose="020B0604030504040204"/>
                <a:cs typeface="Tahoma" panose="020B0604030504040204"/>
              </a:rPr>
              <a:t>expression </a:t>
            </a:r>
            <a:r>
              <a:rPr sz="1100" dirty="0">
                <a:latin typeface="Tahoma" panose="020B0604030504040204"/>
                <a:cs typeface="Tahoma" panose="020B0604030504040204"/>
              </a:rPr>
              <a:t>in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 time.</a:t>
            </a:r>
            <a:endParaRPr sz="1100" dirty="0">
              <a:latin typeface="Tahoma" panose="020B0604030504040204"/>
              <a:cs typeface="Tahoma" panose="020B0604030504040204"/>
            </a:endParaRPr>
          </a:p>
          <a:p>
            <a:pPr marL="12700" marR="450215">
              <a:lnSpc>
                <a:spcPct val="101000"/>
              </a:lnSpc>
              <a:spcBef>
                <a:spcPts val="595"/>
              </a:spcBef>
            </a:pPr>
            <a:r>
              <a:rPr sz="1100" dirty="0">
                <a:latin typeface="Tahoma" panose="020B0604030504040204"/>
                <a:cs typeface="Tahoma" panose="020B0604030504040204"/>
              </a:rPr>
              <a:t>Writing </a:t>
            </a:r>
            <a:r>
              <a:rPr sz="1100" i="1" dirty="0">
                <a:latin typeface="Arial" panose="020B0604020202020204"/>
                <a:cs typeface="Arial" panose="020B0604020202020204"/>
              </a:rPr>
              <a:t>T </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 for the overall running time on </a:t>
            </a:r>
            <a:r>
              <a:rPr sz="1100" i="1" dirty="0">
                <a:latin typeface="Arial" panose="020B0604020202020204"/>
                <a:cs typeface="Arial" panose="020B0604020202020204"/>
              </a:rPr>
              <a:t>n</a:t>
            </a:r>
            <a:r>
              <a:rPr sz="1100" dirty="0">
                <a:latin typeface="Tahoma" panose="020B0604030504040204"/>
                <a:cs typeface="Tahoma" panose="020B0604030504040204"/>
              </a:rPr>
              <a:t>-bit inputs, we get </a:t>
            </a:r>
            <a:r>
              <a:rPr sz="1100" b="1" dirty="0">
                <a:latin typeface="Arial" panose="020B0604020202020204"/>
                <a:cs typeface="Arial" panose="020B0604020202020204"/>
              </a:rPr>
              <a:t>the  recurrence relation</a:t>
            </a:r>
            <a:r>
              <a:rPr sz="1100" dirty="0">
                <a:latin typeface="Tahoma" panose="020B0604030504040204"/>
                <a:cs typeface="Tahoma" panose="020B0604030504040204"/>
              </a:rPr>
              <a:t>:</a:t>
            </a:r>
            <a:endParaRPr sz="1100" dirty="0">
              <a:latin typeface="Tahoma" panose="020B0604030504040204"/>
              <a:cs typeface="Tahoma" panose="020B0604030504040204"/>
            </a:endParaRPr>
          </a:p>
          <a:p>
            <a:pPr marL="45085" algn="ctr">
              <a:lnSpc>
                <a:spcPct val="100000"/>
              </a:lnSpc>
              <a:spcBef>
                <a:spcPts val="10"/>
              </a:spcBef>
            </a:pPr>
            <a:r>
              <a:rPr sz="1100" i="1" dirty="0">
                <a:latin typeface="Arial" panose="020B0604020202020204"/>
                <a:cs typeface="Arial" panose="020B0604020202020204"/>
              </a:rPr>
              <a:t>T </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 = 4</a:t>
            </a:r>
            <a:r>
              <a:rPr sz="1100" i="1" dirty="0">
                <a:latin typeface="Arial" panose="020B0604020202020204"/>
                <a:cs typeface="Arial" panose="020B0604020202020204"/>
              </a:rPr>
              <a:t>T </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i="1" dirty="0">
                <a:latin typeface="Verdana" panose="020B0604030504040204"/>
                <a:cs typeface="Verdana" panose="020B0604030504040204"/>
              </a:rPr>
              <a:t>/</a:t>
            </a:r>
            <a:r>
              <a:rPr sz="1100" dirty="0">
                <a:latin typeface="Tahoma" panose="020B0604030504040204"/>
                <a:cs typeface="Tahoma" panose="020B0604030504040204"/>
              </a:rPr>
              <a:t>2) +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a:t>
            </a:r>
            <a:endParaRPr sz="1100" dirty="0">
              <a:latin typeface="Tahoma" panose="020B0604030504040204"/>
              <a:cs typeface="Tahoma" panose="020B0604030504040204"/>
            </a:endParaRPr>
          </a:p>
          <a:p>
            <a:pPr marL="12700">
              <a:lnSpc>
                <a:spcPct val="100000"/>
              </a:lnSpc>
              <a:spcBef>
                <a:spcPts val="510"/>
              </a:spcBef>
            </a:pPr>
            <a:r>
              <a:rPr sz="1100" b="1" dirty="0">
                <a:latin typeface="Arial" panose="020B0604020202020204"/>
                <a:cs typeface="Arial" panose="020B0604020202020204"/>
              </a:rPr>
              <a:t>Solution: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baseline="37000" dirty="0">
                <a:latin typeface="Tahoma" panose="020B0604030504040204"/>
                <a:cs typeface="Tahoma" panose="020B0604030504040204"/>
              </a:rPr>
              <a:t>2</a:t>
            </a:r>
            <a:r>
              <a:rPr sz="1100" dirty="0">
                <a:latin typeface="Tahoma" panose="020B0604030504040204"/>
                <a:cs typeface="Tahoma" panose="020B0604030504040204"/>
              </a:rPr>
              <a:t>).</a:t>
            </a:r>
            <a:endParaRPr sz="1100" dirty="0">
              <a:latin typeface="Tahoma" panose="020B0604030504040204"/>
              <a:cs typeface="Tahoma" panose="020B0604030504040204"/>
            </a:endParaRPr>
          </a:p>
          <a:p>
            <a:pPr marL="12700" marR="145415">
              <a:lnSpc>
                <a:spcPct val="101000"/>
              </a:lnSpc>
              <a:spcBef>
                <a:spcPts val="595"/>
              </a:spcBef>
            </a:pPr>
            <a:r>
              <a:rPr sz="1100" dirty="0">
                <a:latin typeface="Tahoma" panose="020B0604030504040204"/>
                <a:cs typeface="Tahoma" panose="020B0604030504040204"/>
              </a:rPr>
              <a:t>By </a:t>
            </a:r>
            <a:r>
              <a:rPr sz="1100" b="1" dirty="0">
                <a:latin typeface="Arial" panose="020B0604020202020204"/>
                <a:cs typeface="Arial" panose="020B0604020202020204"/>
              </a:rPr>
              <a:t>Gauss</a:t>
            </a:r>
            <a:r>
              <a:rPr sz="1100" dirty="0">
                <a:latin typeface="Tahoma" panose="020B0604030504040204"/>
                <a:cs typeface="Tahoma" panose="020B0604030504040204"/>
              </a:rPr>
              <a:t>’s trick, three multiplications, </a:t>
            </a:r>
            <a:r>
              <a:rPr sz="1100" i="1" dirty="0">
                <a:solidFill>
                  <a:srgbClr val="FF0000"/>
                </a:solidFill>
                <a:latin typeface="Arial" panose="020B0604020202020204"/>
                <a:cs typeface="Arial" panose="020B0604020202020204"/>
              </a:rPr>
              <a:t>x</a:t>
            </a:r>
            <a:r>
              <a:rPr sz="1100" i="1" baseline="-9000" dirty="0">
                <a:solidFill>
                  <a:srgbClr val="FF0000"/>
                </a:solidFill>
                <a:latin typeface="Arial" panose="020B0604020202020204"/>
                <a:cs typeface="Arial" panose="020B0604020202020204"/>
              </a:rPr>
              <a:t>L</a:t>
            </a:r>
            <a:r>
              <a:rPr sz="1100" i="1" dirty="0">
                <a:solidFill>
                  <a:srgbClr val="FF0000"/>
                </a:solidFill>
                <a:latin typeface="Arial" panose="020B0604020202020204"/>
                <a:cs typeface="Arial" panose="020B0604020202020204"/>
              </a:rPr>
              <a:t>y</a:t>
            </a:r>
            <a:r>
              <a:rPr sz="1100" i="1" baseline="-9000" dirty="0">
                <a:solidFill>
                  <a:srgbClr val="FF0000"/>
                </a:solidFill>
                <a:latin typeface="Arial" panose="020B0604020202020204"/>
                <a:cs typeface="Arial" panose="020B0604020202020204"/>
              </a:rPr>
              <a:t>L</a:t>
            </a:r>
            <a:r>
              <a:rPr sz="1100" dirty="0">
                <a:latin typeface="Tahoma" panose="020B0604030504040204"/>
                <a:cs typeface="Tahoma" panose="020B0604030504040204"/>
              </a:rPr>
              <a:t>, </a:t>
            </a:r>
            <a:r>
              <a:rPr sz="1100" i="1" dirty="0">
                <a:solidFill>
                  <a:srgbClr val="FF0000"/>
                </a:solidFill>
                <a:latin typeface="Arial" panose="020B0604020202020204"/>
                <a:cs typeface="Arial" panose="020B0604020202020204"/>
              </a:rPr>
              <a:t>x</a:t>
            </a:r>
            <a:r>
              <a:rPr sz="1100" i="1" baseline="-9000" dirty="0">
                <a:solidFill>
                  <a:srgbClr val="FF0000"/>
                </a:solidFill>
                <a:latin typeface="Arial" panose="020B0604020202020204"/>
                <a:cs typeface="Arial" panose="020B0604020202020204"/>
              </a:rPr>
              <a:t>R </a:t>
            </a:r>
            <a:r>
              <a:rPr sz="1100" i="1" dirty="0">
                <a:solidFill>
                  <a:srgbClr val="FF0000"/>
                </a:solidFill>
                <a:latin typeface="Arial" panose="020B0604020202020204"/>
                <a:cs typeface="Arial" panose="020B0604020202020204"/>
              </a:rPr>
              <a:t>y</a:t>
            </a:r>
            <a:r>
              <a:rPr sz="1100" i="1" baseline="-9000" dirty="0">
                <a:solidFill>
                  <a:srgbClr val="FF0000"/>
                </a:solidFill>
                <a:latin typeface="Arial" panose="020B0604020202020204"/>
                <a:cs typeface="Arial" panose="020B0604020202020204"/>
              </a:rPr>
              <a:t>R </a:t>
            </a:r>
            <a:r>
              <a:rPr sz="1100" dirty="0">
                <a:latin typeface="Tahoma" panose="020B0604030504040204"/>
                <a:cs typeface="Tahoma" panose="020B0604030504040204"/>
              </a:rPr>
              <a:t>, and </a:t>
            </a:r>
            <a:r>
              <a:rPr sz="1100" dirty="0">
                <a:solidFill>
                  <a:srgbClr val="FF0000"/>
                </a:solidFill>
                <a:latin typeface="Tahoma" panose="020B0604030504040204"/>
                <a:cs typeface="Tahoma" panose="020B0604030504040204"/>
              </a:rPr>
              <a:t>(</a:t>
            </a:r>
            <a:r>
              <a:rPr sz="1100" i="1" dirty="0">
                <a:solidFill>
                  <a:srgbClr val="FF0000"/>
                </a:solidFill>
                <a:latin typeface="Arial" panose="020B0604020202020204"/>
                <a:cs typeface="Arial" panose="020B0604020202020204"/>
              </a:rPr>
              <a:t>x</a:t>
            </a:r>
            <a:r>
              <a:rPr sz="1100" i="1" baseline="-9000" dirty="0">
                <a:solidFill>
                  <a:srgbClr val="FF0000"/>
                </a:solidFill>
                <a:latin typeface="Arial" panose="020B0604020202020204"/>
                <a:cs typeface="Arial" panose="020B0604020202020204"/>
              </a:rPr>
              <a:t>L </a:t>
            </a:r>
            <a:r>
              <a:rPr sz="1100" dirty="0">
                <a:solidFill>
                  <a:srgbClr val="FF0000"/>
                </a:solidFill>
                <a:latin typeface="Tahoma" panose="020B0604030504040204"/>
                <a:cs typeface="Tahoma" panose="020B0604030504040204"/>
              </a:rPr>
              <a:t>+ </a:t>
            </a:r>
            <a:r>
              <a:rPr sz="1100" i="1" dirty="0">
                <a:solidFill>
                  <a:srgbClr val="FF0000"/>
                </a:solidFill>
                <a:latin typeface="Arial" panose="020B0604020202020204"/>
                <a:cs typeface="Arial" panose="020B0604020202020204"/>
              </a:rPr>
              <a:t>x</a:t>
            </a:r>
            <a:r>
              <a:rPr sz="1100" i="1" baseline="-9000" dirty="0">
                <a:solidFill>
                  <a:srgbClr val="FF0000"/>
                </a:solidFill>
                <a:latin typeface="Arial" panose="020B0604020202020204"/>
                <a:cs typeface="Arial" panose="020B0604020202020204"/>
              </a:rPr>
              <a:t>R </a:t>
            </a:r>
            <a:r>
              <a:rPr sz="1100" dirty="0">
                <a:solidFill>
                  <a:srgbClr val="FF0000"/>
                </a:solidFill>
                <a:latin typeface="Tahoma" panose="020B0604030504040204"/>
                <a:cs typeface="Tahoma" panose="020B0604030504040204"/>
              </a:rPr>
              <a:t>)(</a:t>
            </a:r>
            <a:r>
              <a:rPr sz="1100" i="1" dirty="0">
                <a:solidFill>
                  <a:srgbClr val="FF0000"/>
                </a:solidFill>
                <a:latin typeface="Arial" panose="020B0604020202020204"/>
                <a:cs typeface="Arial" panose="020B0604020202020204"/>
              </a:rPr>
              <a:t>y</a:t>
            </a:r>
            <a:r>
              <a:rPr sz="1100" i="1" baseline="-9000" dirty="0">
                <a:solidFill>
                  <a:srgbClr val="FF0000"/>
                </a:solidFill>
                <a:latin typeface="Arial" panose="020B0604020202020204"/>
                <a:cs typeface="Arial" panose="020B0604020202020204"/>
              </a:rPr>
              <a:t>L </a:t>
            </a:r>
            <a:r>
              <a:rPr sz="1100" dirty="0">
                <a:solidFill>
                  <a:srgbClr val="FF0000"/>
                </a:solidFill>
                <a:latin typeface="Tahoma" panose="020B0604030504040204"/>
                <a:cs typeface="Tahoma" panose="020B0604030504040204"/>
              </a:rPr>
              <a:t>+ </a:t>
            </a:r>
            <a:r>
              <a:rPr sz="1100" i="1" dirty="0">
                <a:solidFill>
                  <a:srgbClr val="FF0000"/>
                </a:solidFill>
                <a:latin typeface="Arial" panose="020B0604020202020204"/>
                <a:cs typeface="Arial" panose="020B0604020202020204"/>
              </a:rPr>
              <a:t>y</a:t>
            </a:r>
            <a:r>
              <a:rPr sz="1100" i="1" baseline="-9000" dirty="0">
                <a:solidFill>
                  <a:srgbClr val="FF0000"/>
                </a:solidFill>
                <a:latin typeface="Arial" panose="020B0604020202020204"/>
                <a:cs typeface="Arial" panose="020B0604020202020204"/>
              </a:rPr>
              <a:t>R </a:t>
            </a:r>
            <a:r>
              <a:rPr sz="1100" dirty="0">
                <a:solidFill>
                  <a:srgbClr val="FF0000"/>
                </a:solidFill>
                <a:latin typeface="Tahoma" panose="020B0604030504040204"/>
                <a:cs typeface="Tahoma" panose="020B0604030504040204"/>
              </a:rPr>
              <a:t>)</a:t>
            </a:r>
            <a:r>
              <a:rPr sz="1100" dirty="0">
                <a:latin typeface="Tahoma" panose="020B0604030504040204"/>
                <a:cs typeface="Tahoma" panose="020B0604030504040204"/>
              </a:rPr>
              <a:t>,  suffice, </a:t>
            </a:r>
            <a:r>
              <a:rPr sz="1100" dirty="0" smtClean="0">
                <a:latin typeface="Tahoma" panose="020B0604030504040204"/>
                <a:cs typeface="Tahoma" panose="020B0604030504040204"/>
              </a:rPr>
              <a:t>as</a:t>
            </a:r>
            <a:endParaRPr sz="1100" dirty="0">
              <a:latin typeface="Tahoma" panose="020B0604030504040204"/>
              <a:cs typeface="Tahoma" panose="020B0604030504040204"/>
            </a:endParaRPr>
          </a:p>
          <a:p>
            <a:pPr marL="45085" algn="ctr">
              <a:lnSpc>
                <a:spcPct val="100000"/>
              </a:lnSpc>
              <a:spcBef>
                <a:spcPts val="10"/>
              </a:spcBef>
            </a:pPr>
            <a:r>
              <a:rPr sz="1100" i="1" dirty="0">
                <a:solidFill>
                  <a:srgbClr val="0000FF"/>
                </a:solidFill>
                <a:latin typeface="Arial" panose="020B0604020202020204"/>
                <a:cs typeface="Arial" panose="020B0604020202020204"/>
              </a:rPr>
              <a:t>x</a:t>
            </a:r>
            <a:r>
              <a:rPr sz="1100" i="1" baseline="-9000" dirty="0">
                <a:solidFill>
                  <a:srgbClr val="0000FF"/>
                </a:solidFill>
                <a:latin typeface="Arial" panose="020B0604020202020204"/>
                <a:cs typeface="Arial" panose="020B0604020202020204"/>
              </a:rPr>
              <a:t>L</a:t>
            </a:r>
            <a:r>
              <a:rPr sz="1100" i="1" dirty="0">
                <a:solidFill>
                  <a:srgbClr val="0000FF"/>
                </a:solidFill>
                <a:latin typeface="Arial" panose="020B0604020202020204"/>
                <a:cs typeface="Arial" panose="020B0604020202020204"/>
              </a:rPr>
              <a:t>y</a:t>
            </a:r>
            <a:r>
              <a:rPr sz="1100" i="1" baseline="-9000" dirty="0">
                <a:solidFill>
                  <a:srgbClr val="0000FF"/>
                </a:solidFill>
                <a:latin typeface="Arial" panose="020B0604020202020204"/>
                <a:cs typeface="Arial" panose="020B0604020202020204"/>
              </a:rPr>
              <a:t>R </a:t>
            </a:r>
            <a:r>
              <a:rPr sz="1100" dirty="0">
                <a:solidFill>
                  <a:srgbClr val="0000FF"/>
                </a:solidFill>
                <a:latin typeface="Tahoma" panose="020B0604030504040204"/>
                <a:cs typeface="Tahoma" panose="020B0604030504040204"/>
              </a:rPr>
              <a:t>+ </a:t>
            </a:r>
            <a:r>
              <a:rPr sz="1100" i="1" dirty="0">
                <a:solidFill>
                  <a:srgbClr val="0000FF"/>
                </a:solidFill>
                <a:latin typeface="Arial" panose="020B0604020202020204"/>
                <a:cs typeface="Arial" panose="020B0604020202020204"/>
              </a:rPr>
              <a:t>x</a:t>
            </a:r>
            <a:r>
              <a:rPr sz="1100" i="1" baseline="-9000" dirty="0">
                <a:solidFill>
                  <a:srgbClr val="0000FF"/>
                </a:solidFill>
                <a:latin typeface="Arial" panose="020B0604020202020204"/>
                <a:cs typeface="Arial" panose="020B0604020202020204"/>
              </a:rPr>
              <a:t>R </a:t>
            </a:r>
            <a:r>
              <a:rPr sz="1100" i="1" dirty="0">
                <a:solidFill>
                  <a:srgbClr val="0000FF"/>
                </a:solidFill>
                <a:latin typeface="Arial" panose="020B0604020202020204"/>
                <a:cs typeface="Arial" panose="020B0604020202020204"/>
              </a:rPr>
              <a:t>y</a:t>
            </a:r>
            <a:r>
              <a:rPr sz="1100" i="1" baseline="-9000" dirty="0">
                <a:solidFill>
                  <a:srgbClr val="0000FF"/>
                </a:solidFill>
                <a:latin typeface="Arial" panose="020B0604020202020204"/>
                <a:cs typeface="Arial" panose="020B0604020202020204"/>
              </a:rPr>
              <a:t>L </a:t>
            </a:r>
            <a:r>
              <a:rPr sz="1100" dirty="0">
                <a:solidFill>
                  <a:srgbClr val="0000FF"/>
                </a:solidFill>
                <a:latin typeface="Tahoma" panose="020B0604030504040204"/>
                <a:cs typeface="Tahoma" panose="020B0604030504040204"/>
              </a:rPr>
              <a:t>= (</a:t>
            </a:r>
            <a:r>
              <a:rPr sz="1100" i="1" dirty="0">
                <a:solidFill>
                  <a:srgbClr val="0000FF"/>
                </a:solidFill>
                <a:latin typeface="Arial" panose="020B0604020202020204"/>
                <a:cs typeface="Arial" panose="020B0604020202020204"/>
              </a:rPr>
              <a:t>x</a:t>
            </a:r>
            <a:r>
              <a:rPr sz="1100" i="1" baseline="-9000" dirty="0">
                <a:solidFill>
                  <a:srgbClr val="0000FF"/>
                </a:solidFill>
                <a:latin typeface="Arial" panose="020B0604020202020204"/>
                <a:cs typeface="Arial" panose="020B0604020202020204"/>
              </a:rPr>
              <a:t>L </a:t>
            </a:r>
            <a:r>
              <a:rPr sz="1100" dirty="0">
                <a:solidFill>
                  <a:srgbClr val="0000FF"/>
                </a:solidFill>
                <a:latin typeface="Tahoma" panose="020B0604030504040204"/>
                <a:cs typeface="Tahoma" panose="020B0604030504040204"/>
              </a:rPr>
              <a:t>+ </a:t>
            </a:r>
            <a:r>
              <a:rPr sz="1100" i="1" dirty="0">
                <a:solidFill>
                  <a:srgbClr val="0000FF"/>
                </a:solidFill>
                <a:latin typeface="Arial" panose="020B0604020202020204"/>
                <a:cs typeface="Arial" panose="020B0604020202020204"/>
              </a:rPr>
              <a:t>x</a:t>
            </a:r>
            <a:r>
              <a:rPr sz="1100" i="1" baseline="-9000" dirty="0">
                <a:solidFill>
                  <a:srgbClr val="0000FF"/>
                </a:solidFill>
                <a:latin typeface="Arial" panose="020B0604020202020204"/>
                <a:cs typeface="Arial" panose="020B0604020202020204"/>
              </a:rPr>
              <a:t>R </a:t>
            </a:r>
            <a:r>
              <a:rPr sz="1100" dirty="0">
                <a:solidFill>
                  <a:srgbClr val="0000FF"/>
                </a:solidFill>
                <a:latin typeface="Tahoma" panose="020B0604030504040204"/>
                <a:cs typeface="Tahoma" panose="020B0604030504040204"/>
              </a:rPr>
              <a:t>)(</a:t>
            </a:r>
            <a:r>
              <a:rPr sz="1100" i="1" dirty="0">
                <a:solidFill>
                  <a:srgbClr val="0000FF"/>
                </a:solidFill>
                <a:latin typeface="Arial" panose="020B0604020202020204"/>
                <a:cs typeface="Arial" panose="020B0604020202020204"/>
              </a:rPr>
              <a:t>y</a:t>
            </a:r>
            <a:r>
              <a:rPr sz="1100" i="1" baseline="-9000" dirty="0">
                <a:solidFill>
                  <a:srgbClr val="0000FF"/>
                </a:solidFill>
                <a:latin typeface="Arial" panose="020B0604020202020204"/>
                <a:cs typeface="Arial" panose="020B0604020202020204"/>
              </a:rPr>
              <a:t>L </a:t>
            </a:r>
            <a:r>
              <a:rPr sz="1100" dirty="0">
                <a:solidFill>
                  <a:srgbClr val="0000FF"/>
                </a:solidFill>
                <a:latin typeface="Tahoma" panose="020B0604030504040204"/>
                <a:cs typeface="Tahoma" panose="020B0604030504040204"/>
              </a:rPr>
              <a:t>+ </a:t>
            </a:r>
            <a:r>
              <a:rPr sz="1100" i="1" dirty="0">
                <a:solidFill>
                  <a:srgbClr val="0000FF"/>
                </a:solidFill>
                <a:latin typeface="Arial" panose="020B0604020202020204"/>
                <a:cs typeface="Arial" panose="020B0604020202020204"/>
              </a:rPr>
              <a:t>y</a:t>
            </a:r>
            <a:r>
              <a:rPr sz="1100" i="1" baseline="-9000" dirty="0">
                <a:solidFill>
                  <a:srgbClr val="0000FF"/>
                </a:solidFill>
                <a:latin typeface="Arial" panose="020B0604020202020204"/>
                <a:cs typeface="Arial" panose="020B0604020202020204"/>
              </a:rPr>
              <a:t>R </a:t>
            </a:r>
            <a:r>
              <a:rPr sz="1100" dirty="0">
                <a:solidFill>
                  <a:srgbClr val="0000FF"/>
                </a:solidFill>
                <a:latin typeface="Tahoma" panose="020B0604030504040204"/>
                <a:cs typeface="Tahoma" panose="020B0604030504040204"/>
              </a:rPr>
              <a:t>) </a:t>
            </a:r>
            <a:r>
              <a:rPr sz="1100" dirty="0">
                <a:solidFill>
                  <a:srgbClr val="0000FF"/>
                </a:solidFill>
                <a:latin typeface="Arial Unicode MS"/>
                <a:cs typeface="Arial Unicode MS"/>
              </a:rPr>
              <a:t>− </a:t>
            </a:r>
            <a:r>
              <a:rPr sz="1100" i="1" dirty="0">
                <a:solidFill>
                  <a:srgbClr val="0000FF"/>
                </a:solidFill>
                <a:latin typeface="Arial" panose="020B0604020202020204"/>
                <a:cs typeface="Arial" panose="020B0604020202020204"/>
              </a:rPr>
              <a:t>x</a:t>
            </a:r>
            <a:r>
              <a:rPr sz="1100" i="1" baseline="-9000" dirty="0">
                <a:solidFill>
                  <a:srgbClr val="0000FF"/>
                </a:solidFill>
                <a:latin typeface="Arial" panose="020B0604020202020204"/>
                <a:cs typeface="Arial" panose="020B0604020202020204"/>
              </a:rPr>
              <a:t>L</a:t>
            </a:r>
            <a:r>
              <a:rPr sz="1100" i="1" dirty="0">
                <a:solidFill>
                  <a:srgbClr val="0000FF"/>
                </a:solidFill>
                <a:latin typeface="Arial" panose="020B0604020202020204"/>
                <a:cs typeface="Arial" panose="020B0604020202020204"/>
              </a:rPr>
              <a:t>y</a:t>
            </a:r>
            <a:r>
              <a:rPr sz="1100" i="1" baseline="-9000" dirty="0">
                <a:solidFill>
                  <a:srgbClr val="0000FF"/>
                </a:solidFill>
                <a:latin typeface="Arial" panose="020B0604020202020204"/>
                <a:cs typeface="Arial" panose="020B0604020202020204"/>
              </a:rPr>
              <a:t>L </a:t>
            </a:r>
            <a:r>
              <a:rPr sz="1100" dirty="0">
                <a:solidFill>
                  <a:srgbClr val="0000FF"/>
                </a:solidFill>
                <a:latin typeface="Arial Unicode MS"/>
                <a:cs typeface="Arial Unicode MS"/>
              </a:rPr>
              <a:t>− </a:t>
            </a:r>
            <a:r>
              <a:rPr sz="1100" i="1" dirty="0">
                <a:solidFill>
                  <a:srgbClr val="0000FF"/>
                </a:solidFill>
                <a:latin typeface="Arial" panose="020B0604020202020204"/>
                <a:cs typeface="Arial" panose="020B0604020202020204"/>
              </a:rPr>
              <a:t>x</a:t>
            </a:r>
            <a:r>
              <a:rPr sz="1100" i="1" baseline="-9000" dirty="0">
                <a:solidFill>
                  <a:srgbClr val="0000FF"/>
                </a:solidFill>
                <a:latin typeface="Arial" panose="020B0604020202020204"/>
                <a:cs typeface="Arial" panose="020B0604020202020204"/>
              </a:rPr>
              <a:t>R </a:t>
            </a:r>
            <a:r>
              <a:rPr sz="1100" i="1" dirty="0">
                <a:solidFill>
                  <a:srgbClr val="0000FF"/>
                </a:solidFill>
                <a:latin typeface="Arial" panose="020B0604020202020204"/>
                <a:cs typeface="Arial" panose="020B0604020202020204"/>
              </a:rPr>
              <a:t>y</a:t>
            </a:r>
            <a:r>
              <a:rPr sz="1100" i="1" baseline="-9000" dirty="0">
                <a:solidFill>
                  <a:srgbClr val="0000FF"/>
                </a:solidFill>
                <a:latin typeface="Arial" panose="020B0604020202020204"/>
                <a:cs typeface="Arial" panose="020B0604020202020204"/>
              </a:rPr>
              <a:t>R </a:t>
            </a:r>
            <a:r>
              <a:rPr sz="1100" i="1" dirty="0">
                <a:solidFill>
                  <a:srgbClr val="0000FF"/>
                </a:solidFill>
                <a:latin typeface="Verdana" panose="020B0604030504040204"/>
                <a:cs typeface="Verdana" panose="020B0604030504040204"/>
              </a:rPr>
              <a:t>.</a:t>
            </a:r>
            <a:endParaRPr sz="1100" dirty="0">
              <a:latin typeface="Verdana" panose="020B0604030504040204"/>
              <a:cs typeface="Verdana" panose="020B0604030504040204"/>
            </a:endParaRPr>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403" y="130175"/>
            <a:ext cx="4419498" cy="184666"/>
          </a:xfrm>
          <a:prstGeom prst="rect">
            <a:avLst/>
          </a:prstGeom>
        </p:spPr>
        <p:txBody>
          <a:bodyPr vert="horz" wrap="square" lIns="0" tIns="0" rIns="0" bIns="0" rtlCol="0">
            <a:spAutoFit/>
          </a:bodyPr>
          <a:lstStyle/>
          <a:p>
            <a:pPr marL="12700">
              <a:lnSpc>
                <a:spcPct val="100000"/>
              </a:lnSpc>
            </a:pPr>
            <a:r>
              <a:rPr sz="1200" b="1" dirty="0"/>
              <a:t>A divide-and-conquer algorithm for integer multiplication</a:t>
            </a:r>
            <a:endParaRPr sz="1200" b="1" dirty="0"/>
          </a:p>
        </p:txBody>
      </p:sp>
      <p:sp>
        <p:nvSpPr>
          <p:cNvPr id="3" name="object 3"/>
          <p:cNvSpPr txBox="1"/>
          <p:nvPr/>
        </p:nvSpPr>
        <p:spPr>
          <a:xfrm>
            <a:off x="781050" y="587747"/>
            <a:ext cx="3276600" cy="2244204"/>
          </a:xfrm>
          <a:prstGeom prst="rect">
            <a:avLst/>
          </a:prstGeom>
        </p:spPr>
        <p:txBody>
          <a:bodyPr vert="horz" wrap="square" lIns="0" tIns="0" rIns="0" bIns="0" rtlCol="0">
            <a:spAutoFit/>
          </a:bodyPr>
          <a:lstStyle/>
          <a:p>
            <a:pPr marL="12700">
              <a:lnSpc>
                <a:spcPts val="1400"/>
              </a:lnSpc>
              <a:spcAft>
                <a:spcPts val="600"/>
              </a:spcAft>
            </a:pPr>
            <a:r>
              <a:rPr sz="1000" dirty="0">
                <a:latin typeface="Arial" panose="020B0604020202020204"/>
                <a:cs typeface="Arial" panose="020B0604020202020204"/>
              </a:rPr>
              <a:t>multiply</a:t>
            </a:r>
            <a:r>
              <a:rPr sz="1000" dirty="0">
                <a:latin typeface="Tahoma" panose="020B0604030504040204"/>
                <a:cs typeface="Tahoma" panose="020B0604030504040204"/>
              </a:rPr>
              <a:t>(</a:t>
            </a:r>
            <a:r>
              <a:rPr sz="1000" i="1" dirty="0">
                <a:latin typeface="Arial" panose="020B0604020202020204"/>
                <a:cs typeface="Arial" panose="020B0604020202020204"/>
              </a:rPr>
              <a:t>x</a:t>
            </a:r>
            <a:r>
              <a:rPr sz="1000" i="1" dirty="0">
                <a:latin typeface="Verdana" panose="020B0604030504040204"/>
                <a:cs typeface="Verdana" panose="020B0604030504040204"/>
              </a:rPr>
              <a:t>, </a:t>
            </a:r>
            <a:r>
              <a:rPr sz="1000" i="1" dirty="0">
                <a:latin typeface="Arial" panose="020B0604020202020204"/>
                <a:cs typeface="Arial" panose="020B0604020202020204"/>
              </a:rPr>
              <a:t>y </a:t>
            </a:r>
            <a:r>
              <a:rPr sz="1000" dirty="0">
                <a:latin typeface="Tahoma" panose="020B0604030504040204"/>
                <a:cs typeface="Tahoma" panose="020B0604030504040204"/>
              </a:rPr>
              <a:t>)</a:t>
            </a:r>
            <a:endParaRPr sz="1000" dirty="0">
              <a:latin typeface="Tahoma" panose="020B0604030504040204"/>
              <a:cs typeface="Tahoma" panose="020B0604030504040204"/>
            </a:endParaRPr>
          </a:p>
          <a:p>
            <a:pPr marL="12700">
              <a:lnSpc>
                <a:spcPts val="1400"/>
              </a:lnSpc>
              <a:spcBef>
                <a:spcPts val="10"/>
              </a:spcBef>
            </a:pPr>
            <a:r>
              <a:rPr sz="1000" dirty="0">
                <a:latin typeface="Tahoma" panose="020B0604030504040204"/>
                <a:cs typeface="Tahoma" panose="020B0604030504040204"/>
              </a:rPr>
              <a:t>// Input:  positive integers </a:t>
            </a:r>
            <a:r>
              <a:rPr sz="1000" i="1" dirty="0">
                <a:latin typeface="Arial" panose="020B0604020202020204"/>
                <a:cs typeface="Arial" panose="020B0604020202020204"/>
              </a:rPr>
              <a:t>x  </a:t>
            </a:r>
            <a:r>
              <a:rPr sz="1000" dirty="0">
                <a:latin typeface="Tahoma" panose="020B0604030504040204"/>
                <a:cs typeface="Tahoma" panose="020B0604030504040204"/>
              </a:rPr>
              <a:t>and </a:t>
            </a:r>
            <a:r>
              <a:rPr sz="1000" i="1" dirty="0">
                <a:latin typeface="Arial" panose="020B0604020202020204"/>
                <a:cs typeface="Arial" panose="020B0604020202020204"/>
              </a:rPr>
              <a:t>y </a:t>
            </a:r>
            <a:r>
              <a:rPr sz="1000" dirty="0">
                <a:latin typeface="Tahoma" panose="020B0604030504040204"/>
                <a:cs typeface="Tahoma" panose="020B0604030504040204"/>
              </a:rPr>
              <a:t>, in binary</a:t>
            </a:r>
            <a:endParaRPr sz="1000" dirty="0">
              <a:latin typeface="Tahoma" panose="020B0604030504040204"/>
              <a:cs typeface="Tahoma" panose="020B0604030504040204"/>
            </a:endParaRPr>
          </a:p>
          <a:p>
            <a:pPr marL="12700">
              <a:lnSpc>
                <a:spcPts val="1400"/>
              </a:lnSpc>
              <a:spcBef>
                <a:spcPts val="10"/>
              </a:spcBef>
            </a:pPr>
            <a:r>
              <a:rPr sz="1000" dirty="0">
                <a:latin typeface="Tahoma" panose="020B0604030504040204"/>
                <a:cs typeface="Tahoma" panose="020B0604030504040204"/>
              </a:rPr>
              <a:t>// Output: their product</a:t>
            </a:r>
            <a:endParaRPr sz="1000" dirty="0">
              <a:latin typeface="Tahoma" panose="020B0604030504040204"/>
              <a:cs typeface="Tahoma" panose="020B0604030504040204"/>
            </a:endParaRPr>
          </a:p>
          <a:p>
            <a:pPr marL="285750" indent="-188595">
              <a:lnSpc>
                <a:spcPts val="1400"/>
              </a:lnSpc>
              <a:spcBef>
                <a:spcPts val="310"/>
              </a:spcBef>
              <a:buClr>
                <a:srgbClr val="3333B2"/>
              </a:buClr>
              <a:buFont typeface="Tahoma" panose="020B0604030504040204"/>
              <a:buAutoNum type="arabicPeriod"/>
              <a:tabLst>
                <a:tab pos="286385" algn="l"/>
              </a:tabLst>
            </a:pPr>
            <a:r>
              <a:rPr sz="1000" i="1" dirty="0">
                <a:latin typeface="Arial" panose="020B0604020202020204"/>
                <a:cs typeface="Arial" panose="020B0604020202020204"/>
              </a:rPr>
              <a:t>n </a:t>
            </a:r>
            <a:r>
              <a:rPr sz="1000" dirty="0">
                <a:latin typeface="Tahoma" panose="020B0604030504040204"/>
                <a:cs typeface="Tahoma" panose="020B0604030504040204"/>
              </a:rPr>
              <a:t>= max(size of </a:t>
            </a:r>
            <a:r>
              <a:rPr sz="1000" i="1" dirty="0">
                <a:latin typeface="Arial" panose="020B0604020202020204"/>
                <a:cs typeface="Arial" panose="020B0604020202020204"/>
              </a:rPr>
              <a:t>x </a:t>
            </a:r>
            <a:r>
              <a:rPr sz="1000" dirty="0">
                <a:latin typeface="Tahoma" panose="020B0604030504040204"/>
                <a:cs typeface="Tahoma" panose="020B0604030504040204"/>
              </a:rPr>
              <a:t>, size of </a:t>
            </a:r>
            <a:r>
              <a:rPr sz="1000" i="1" dirty="0">
                <a:latin typeface="Arial" panose="020B0604020202020204"/>
                <a:cs typeface="Arial" panose="020B0604020202020204"/>
              </a:rPr>
              <a:t>y </a:t>
            </a:r>
            <a:r>
              <a:rPr sz="1000" dirty="0">
                <a:latin typeface="Tahoma" panose="020B0604030504040204"/>
                <a:cs typeface="Tahoma" panose="020B0604030504040204"/>
              </a:rPr>
              <a:t>) rounded as a power of 2</a:t>
            </a:r>
            <a:r>
              <a:rPr sz="1000" dirty="0" smtClean="0">
                <a:latin typeface="Tahoma" panose="020B0604030504040204"/>
                <a:cs typeface="Tahoma" panose="020B0604030504040204"/>
              </a:rPr>
              <a:t>.</a:t>
            </a:r>
            <a:endParaRPr sz="1000" dirty="0">
              <a:latin typeface="Tahoma" panose="020B0604030504040204"/>
              <a:cs typeface="Tahoma" panose="020B0604030504040204"/>
            </a:endParaRPr>
          </a:p>
          <a:p>
            <a:pPr marL="285750" indent="-188595">
              <a:lnSpc>
                <a:spcPts val="1400"/>
              </a:lnSpc>
              <a:spcBef>
                <a:spcPts val="10"/>
              </a:spcBef>
              <a:buClr>
                <a:srgbClr val="3333B2"/>
              </a:buClr>
              <a:buFont typeface="Tahoma" panose="020B0604030504040204"/>
              <a:buAutoNum type="arabicPeriod"/>
              <a:tabLst>
                <a:tab pos="286385" algn="l"/>
              </a:tabLst>
            </a:pPr>
            <a:r>
              <a:rPr sz="1000" b="1" dirty="0">
                <a:latin typeface="Arial" panose="020B0604020202020204"/>
                <a:cs typeface="Arial" panose="020B0604020202020204"/>
              </a:rPr>
              <a:t>if  </a:t>
            </a:r>
            <a:r>
              <a:rPr sz="1000" i="1" dirty="0">
                <a:latin typeface="Arial" panose="020B0604020202020204"/>
                <a:cs typeface="Arial" panose="020B0604020202020204"/>
              </a:rPr>
              <a:t>n </a:t>
            </a:r>
            <a:r>
              <a:rPr sz="1000" dirty="0">
                <a:latin typeface="Tahoma" panose="020B0604030504040204"/>
                <a:cs typeface="Tahoma" panose="020B0604030504040204"/>
              </a:rPr>
              <a:t>= 1 </a:t>
            </a:r>
            <a:r>
              <a:rPr sz="1000" b="1" dirty="0">
                <a:latin typeface="Arial" panose="020B0604020202020204"/>
                <a:cs typeface="Arial" panose="020B0604020202020204"/>
              </a:rPr>
              <a:t>then </a:t>
            </a:r>
            <a:r>
              <a:rPr sz="1000" dirty="0">
                <a:latin typeface="Tahoma" panose="020B0604030504040204"/>
                <a:cs typeface="Tahoma" panose="020B0604030504040204"/>
              </a:rPr>
              <a:t>return </a:t>
            </a:r>
            <a:r>
              <a:rPr sz="1000" i="1" dirty="0" err="1">
                <a:latin typeface="Arial" panose="020B0604020202020204"/>
                <a:cs typeface="Arial" panose="020B0604020202020204"/>
              </a:rPr>
              <a:t>xy</a:t>
            </a:r>
            <a:r>
              <a:rPr sz="1000" i="1" dirty="0">
                <a:latin typeface="Arial" panose="020B0604020202020204"/>
                <a:cs typeface="Arial" panose="020B0604020202020204"/>
              </a:rPr>
              <a:t> </a:t>
            </a:r>
            <a:r>
              <a:rPr sz="1000" dirty="0" smtClean="0">
                <a:latin typeface="Tahoma" panose="020B0604030504040204"/>
                <a:cs typeface="Tahoma" panose="020B0604030504040204"/>
              </a:rPr>
              <a:t>.</a:t>
            </a:r>
            <a:endParaRPr sz="1000" dirty="0">
              <a:latin typeface="Tahoma" panose="020B0604030504040204"/>
              <a:cs typeface="Tahoma" panose="020B0604030504040204"/>
            </a:endParaRPr>
          </a:p>
          <a:p>
            <a:pPr marL="285750" indent="-188595">
              <a:lnSpc>
                <a:spcPts val="1400"/>
              </a:lnSpc>
              <a:spcBef>
                <a:spcPts val="10"/>
              </a:spcBef>
              <a:buClr>
                <a:srgbClr val="3333B2"/>
              </a:buClr>
              <a:buFont typeface="Tahoma" panose="020B0604030504040204"/>
              <a:buAutoNum type="arabicPeriod"/>
              <a:tabLst>
                <a:tab pos="286385" algn="l"/>
              </a:tabLst>
            </a:pPr>
            <a:r>
              <a:rPr sz="1000" i="1" dirty="0">
                <a:latin typeface="Arial" panose="020B0604020202020204"/>
                <a:cs typeface="Arial" panose="020B0604020202020204"/>
              </a:rPr>
              <a:t>x</a:t>
            </a:r>
            <a:r>
              <a:rPr sz="1000" i="1" baseline="-9000" dirty="0">
                <a:latin typeface="Arial" panose="020B0604020202020204"/>
                <a:cs typeface="Arial" panose="020B0604020202020204"/>
              </a:rPr>
              <a:t>L</a:t>
            </a:r>
            <a:r>
              <a:rPr sz="1000" i="1" dirty="0">
                <a:latin typeface="Verdana" panose="020B0604030504040204"/>
                <a:cs typeface="Verdana" panose="020B0604030504040204"/>
              </a:rPr>
              <a:t>, </a:t>
            </a:r>
            <a:r>
              <a:rPr sz="1000" i="1" dirty="0">
                <a:latin typeface="Arial" panose="020B0604020202020204"/>
                <a:cs typeface="Arial" panose="020B0604020202020204"/>
              </a:rPr>
              <a:t>x</a:t>
            </a:r>
            <a:r>
              <a:rPr sz="1000" i="1" baseline="-9000" dirty="0">
                <a:latin typeface="Arial" panose="020B0604020202020204"/>
                <a:cs typeface="Arial" panose="020B0604020202020204"/>
              </a:rPr>
              <a:t>R   </a:t>
            </a:r>
            <a:r>
              <a:rPr sz="1000" dirty="0">
                <a:latin typeface="Tahoma" panose="020B0604030504040204"/>
                <a:cs typeface="Tahoma" panose="020B0604030504040204"/>
              </a:rPr>
              <a:t>= leftmost </a:t>
            </a:r>
            <a:r>
              <a:rPr sz="1000" i="1" dirty="0">
                <a:latin typeface="Arial" panose="020B0604020202020204"/>
                <a:cs typeface="Arial" panose="020B0604020202020204"/>
              </a:rPr>
              <a:t>n</a:t>
            </a:r>
            <a:r>
              <a:rPr sz="1000" i="1" dirty="0">
                <a:latin typeface="Verdana" panose="020B0604030504040204"/>
                <a:cs typeface="Verdana" panose="020B0604030504040204"/>
              </a:rPr>
              <a:t>/</a:t>
            </a:r>
            <a:r>
              <a:rPr sz="1000" dirty="0">
                <a:latin typeface="Tahoma" panose="020B0604030504040204"/>
                <a:cs typeface="Tahoma" panose="020B0604030504040204"/>
              </a:rPr>
              <a:t>2, rightmost </a:t>
            </a:r>
            <a:r>
              <a:rPr sz="1000" i="1" dirty="0">
                <a:latin typeface="Arial" panose="020B0604020202020204"/>
                <a:cs typeface="Arial" panose="020B0604020202020204"/>
              </a:rPr>
              <a:t>n</a:t>
            </a:r>
            <a:r>
              <a:rPr sz="1000" i="1" dirty="0">
                <a:latin typeface="Verdana" panose="020B0604030504040204"/>
                <a:cs typeface="Verdana" panose="020B0604030504040204"/>
              </a:rPr>
              <a:t>/</a:t>
            </a:r>
            <a:r>
              <a:rPr sz="1000" dirty="0">
                <a:latin typeface="Tahoma" panose="020B0604030504040204"/>
                <a:cs typeface="Tahoma" panose="020B0604030504040204"/>
              </a:rPr>
              <a:t>2 bits of </a:t>
            </a:r>
            <a:r>
              <a:rPr sz="1000" i="1" dirty="0" smtClean="0">
                <a:latin typeface="Arial" panose="020B0604020202020204"/>
                <a:cs typeface="Arial" panose="020B0604020202020204"/>
              </a:rPr>
              <a:t>x</a:t>
            </a:r>
            <a:endParaRPr sz="1000" dirty="0">
              <a:latin typeface="Arial" panose="020B0604020202020204"/>
              <a:cs typeface="Arial" panose="020B0604020202020204"/>
            </a:endParaRPr>
          </a:p>
          <a:p>
            <a:pPr marL="285750" indent="-188595">
              <a:lnSpc>
                <a:spcPts val="1400"/>
              </a:lnSpc>
              <a:spcBef>
                <a:spcPts val="10"/>
              </a:spcBef>
              <a:buClr>
                <a:srgbClr val="3333B2"/>
              </a:buClr>
              <a:buFont typeface="Tahoma" panose="020B0604030504040204"/>
              <a:buAutoNum type="arabicPeriod"/>
              <a:tabLst>
                <a:tab pos="286385" algn="l"/>
              </a:tabLst>
            </a:pPr>
            <a:r>
              <a:rPr sz="1000" i="1" dirty="0">
                <a:latin typeface="Arial" panose="020B0604020202020204"/>
                <a:cs typeface="Arial" panose="020B0604020202020204"/>
              </a:rPr>
              <a:t>y</a:t>
            </a:r>
            <a:r>
              <a:rPr sz="1000" i="1" baseline="-9000" dirty="0">
                <a:latin typeface="Arial" panose="020B0604020202020204"/>
                <a:cs typeface="Arial" panose="020B0604020202020204"/>
              </a:rPr>
              <a:t>L</a:t>
            </a:r>
            <a:r>
              <a:rPr sz="1000" i="1" dirty="0">
                <a:latin typeface="Verdana" panose="020B0604030504040204"/>
                <a:cs typeface="Verdana" panose="020B0604030504040204"/>
              </a:rPr>
              <a:t>, </a:t>
            </a:r>
            <a:r>
              <a:rPr sz="1000" i="1" dirty="0">
                <a:latin typeface="Arial" panose="020B0604020202020204"/>
                <a:cs typeface="Arial" panose="020B0604020202020204"/>
              </a:rPr>
              <a:t>y</a:t>
            </a:r>
            <a:r>
              <a:rPr sz="1000" i="1" baseline="-9000" dirty="0">
                <a:latin typeface="Arial" panose="020B0604020202020204"/>
                <a:cs typeface="Arial" panose="020B0604020202020204"/>
              </a:rPr>
              <a:t>R   </a:t>
            </a:r>
            <a:r>
              <a:rPr sz="1000" dirty="0">
                <a:latin typeface="Tahoma" panose="020B0604030504040204"/>
                <a:cs typeface="Tahoma" panose="020B0604030504040204"/>
              </a:rPr>
              <a:t>= leftmost </a:t>
            </a:r>
            <a:r>
              <a:rPr sz="1000" i="1" dirty="0">
                <a:latin typeface="Arial" panose="020B0604020202020204"/>
                <a:cs typeface="Arial" panose="020B0604020202020204"/>
              </a:rPr>
              <a:t>n</a:t>
            </a:r>
            <a:r>
              <a:rPr sz="1000" i="1" dirty="0">
                <a:latin typeface="Verdana" panose="020B0604030504040204"/>
                <a:cs typeface="Verdana" panose="020B0604030504040204"/>
              </a:rPr>
              <a:t>/</a:t>
            </a:r>
            <a:r>
              <a:rPr sz="1000" dirty="0">
                <a:latin typeface="Tahoma" panose="020B0604030504040204"/>
                <a:cs typeface="Tahoma" panose="020B0604030504040204"/>
              </a:rPr>
              <a:t>2, rightmost </a:t>
            </a:r>
            <a:r>
              <a:rPr sz="1000" i="1" dirty="0">
                <a:latin typeface="Arial" panose="020B0604020202020204"/>
                <a:cs typeface="Arial" panose="020B0604020202020204"/>
              </a:rPr>
              <a:t>n</a:t>
            </a:r>
            <a:r>
              <a:rPr sz="1000" i="1" dirty="0">
                <a:latin typeface="Verdana" panose="020B0604030504040204"/>
                <a:cs typeface="Verdana" panose="020B0604030504040204"/>
              </a:rPr>
              <a:t>/</a:t>
            </a:r>
            <a:r>
              <a:rPr sz="1000" dirty="0">
                <a:latin typeface="Tahoma" panose="020B0604030504040204"/>
                <a:cs typeface="Tahoma" panose="020B0604030504040204"/>
              </a:rPr>
              <a:t>2 bits of </a:t>
            </a:r>
            <a:r>
              <a:rPr sz="1000" i="1" dirty="0" smtClean="0">
                <a:latin typeface="Arial" panose="020B0604020202020204"/>
                <a:cs typeface="Arial" panose="020B0604020202020204"/>
              </a:rPr>
              <a:t>y</a:t>
            </a:r>
            <a:endParaRPr sz="1000" dirty="0">
              <a:latin typeface="Arial" panose="020B0604020202020204"/>
              <a:cs typeface="Arial" panose="020B0604020202020204"/>
            </a:endParaRPr>
          </a:p>
          <a:p>
            <a:pPr marL="285750" indent="-188595">
              <a:lnSpc>
                <a:spcPts val="1400"/>
              </a:lnSpc>
              <a:spcBef>
                <a:spcPts val="10"/>
              </a:spcBef>
              <a:buClr>
                <a:srgbClr val="3333B2"/>
              </a:buClr>
              <a:buFont typeface="Tahoma" panose="020B0604030504040204"/>
              <a:buAutoNum type="arabicPeriod"/>
              <a:tabLst>
                <a:tab pos="286385" algn="l"/>
              </a:tabLst>
            </a:pPr>
            <a:r>
              <a:rPr sz="1000" i="1" dirty="0">
                <a:latin typeface="Arial" panose="020B0604020202020204"/>
                <a:cs typeface="Arial" panose="020B0604020202020204"/>
              </a:rPr>
              <a:t>P</a:t>
            </a:r>
            <a:r>
              <a:rPr sz="1000" baseline="-9000" dirty="0">
                <a:latin typeface="Tahoma" panose="020B0604030504040204"/>
                <a:cs typeface="Tahoma" panose="020B0604030504040204"/>
              </a:rPr>
              <a:t>1 </a:t>
            </a:r>
            <a:r>
              <a:rPr sz="1000" dirty="0">
                <a:latin typeface="Tahoma" panose="020B0604030504040204"/>
                <a:cs typeface="Tahoma" panose="020B0604030504040204"/>
              </a:rPr>
              <a:t>= </a:t>
            </a:r>
            <a:r>
              <a:rPr sz="1000" dirty="0">
                <a:latin typeface="Arial" panose="020B0604020202020204"/>
                <a:cs typeface="Arial" panose="020B0604020202020204"/>
              </a:rPr>
              <a:t>multiply</a:t>
            </a:r>
            <a:r>
              <a:rPr sz="1000" dirty="0">
                <a:latin typeface="Tahoma" panose="020B0604030504040204"/>
                <a:cs typeface="Tahoma" panose="020B0604030504040204"/>
              </a:rPr>
              <a:t>(</a:t>
            </a:r>
            <a:r>
              <a:rPr sz="1000" i="1" dirty="0">
                <a:latin typeface="Arial" panose="020B0604020202020204"/>
                <a:cs typeface="Arial" panose="020B0604020202020204"/>
              </a:rPr>
              <a:t>x</a:t>
            </a:r>
            <a:r>
              <a:rPr sz="1000" i="1" baseline="-9000" dirty="0">
                <a:latin typeface="Arial" panose="020B0604020202020204"/>
                <a:cs typeface="Arial" panose="020B0604020202020204"/>
              </a:rPr>
              <a:t>L</a:t>
            </a:r>
            <a:r>
              <a:rPr sz="1000" i="1" dirty="0">
                <a:latin typeface="Verdana" panose="020B0604030504040204"/>
                <a:cs typeface="Verdana" panose="020B0604030504040204"/>
              </a:rPr>
              <a:t>, </a:t>
            </a:r>
            <a:r>
              <a:rPr sz="1000" i="1" dirty="0" err="1">
                <a:latin typeface="Arial" panose="020B0604020202020204"/>
                <a:cs typeface="Arial" panose="020B0604020202020204"/>
              </a:rPr>
              <a:t>y</a:t>
            </a:r>
            <a:r>
              <a:rPr sz="1000" i="1" baseline="-9000" dirty="0" err="1">
                <a:latin typeface="Arial" panose="020B0604020202020204"/>
                <a:cs typeface="Arial" panose="020B0604020202020204"/>
              </a:rPr>
              <a:t>L</a:t>
            </a:r>
            <a:r>
              <a:rPr sz="1000" dirty="0" smtClean="0">
                <a:latin typeface="Tahoma" panose="020B0604030504040204"/>
                <a:cs typeface="Tahoma" panose="020B0604030504040204"/>
              </a:rPr>
              <a:t>)</a:t>
            </a:r>
            <a:endParaRPr sz="1000" dirty="0">
              <a:latin typeface="Tahoma" panose="020B0604030504040204"/>
              <a:cs typeface="Tahoma" panose="020B0604030504040204"/>
            </a:endParaRPr>
          </a:p>
          <a:p>
            <a:pPr marL="285750" indent="-188595">
              <a:lnSpc>
                <a:spcPts val="1400"/>
              </a:lnSpc>
              <a:spcBef>
                <a:spcPts val="10"/>
              </a:spcBef>
              <a:buClr>
                <a:srgbClr val="3333B2"/>
              </a:buClr>
              <a:buFont typeface="Tahoma" panose="020B0604030504040204"/>
              <a:buAutoNum type="arabicPeriod"/>
              <a:tabLst>
                <a:tab pos="286385" algn="l"/>
              </a:tabLst>
            </a:pPr>
            <a:r>
              <a:rPr sz="1000" i="1" dirty="0">
                <a:latin typeface="Arial" panose="020B0604020202020204"/>
                <a:cs typeface="Arial" panose="020B0604020202020204"/>
              </a:rPr>
              <a:t>P</a:t>
            </a:r>
            <a:r>
              <a:rPr sz="1000" baseline="-9000" dirty="0">
                <a:latin typeface="Tahoma" panose="020B0604030504040204"/>
                <a:cs typeface="Tahoma" panose="020B0604030504040204"/>
              </a:rPr>
              <a:t>2 </a:t>
            </a:r>
            <a:r>
              <a:rPr sz="1000" dirty="0">
                <a:latin typeface="Tahoma" panose="020B0604030504040204"/>
                <a:cs typeface="Tahoma" panose="020B0604030504040204"/>
              </a:rPr>
              <a:t>= </a:t>
            </a:r>
            <a:r>
              <a:rPr sz="1000" dirty="0">
                <a:latin typeface="Arial" panose="020B0604020202020204"/>
                <a:cs typeface="Arial" panose="020B0604020202020204"/>
              </a:rPr>
              <a:t>multiply</a:t>
            </a:r>
            <a:r>
              <a:rPr sz="1000" dirty="0">
                <a:latin typeface="Tahoma" panose="020B0604030504040204"/>
                <a:cs typeface="Tahoma" panose="020B0604030504040204"/>
              </a:rPr>
              <a:t>(</a:t>
            </a:r>
            <a:r>
              <a:rPr sz="1000" i="1" dirty="0">
                <a:latin typeface="Arial" panose="020B0604020202020204"/>
                <a:cs typeface="Arial" panose="020B0604020202020204"/>
              </a:rPr>
              <a:t>x</a:t>
            </a:r>
            <a:r>
              <a:rPr sz="1000" i="1" baseline="-9000" dirty="0">
                <a:latin typeface="Arial" panose="020B0604020202020204"/>
                <a:cs typeface="Arial" panose="020B0604020202020204"/>
              </a:rPr>
              <a:t>R </a:t>
            </a:r>
            <a:r>
              <a:rPr sz="1000" i="1" dirty="0">
                <a:latin typeface="Verdana" panose="020B0604030504040204"/>
                <a:cs typeface="Verdana" panose="020B0604030504040204"/>
              </a:rPr>
              <a:t>, </a:t>
            </a:r>
            <a:r>
              <a:rPr sz="1000" i="1" dirty="0" err="1">
                <a:latin typeface="Arial" panose="020B0604020202020204"/>
                <a:cs typeface="Arial" panose="020B0604020202020204"/>
              </a:rPr>
              <a:t>y</a:t>
            </a:r>
            <a:r>
              <a:rPr sz="1000" i="1" baseline="-9000" dirty="0" err="1">
                <a:latin typeface="Arial" panose="020B0604020202020204"/>
                <a:cs typeface="Arial" panose="020B0604020202020204"/>
              </a:rPr>
              <a:t>R</a:t>
            </a:r>
            <a:r>
              <a:rPr sz="1000" i="1" baseline="-9000" dirty="0">
                <a:latin typeface="Arial" panose="020B0604020202020204"/>
                <a:cs typeface="Arial" panose="020B0604020202020204"/>
              </a:rPr>
              <a:t> </a:t>
            </a:r>
            <a:r>
              <a:rPr sz="1000" dirty="0" smtClean="0">
                <a:latin typeface="Tahoma" panose="020B0604030504040204"/>
                <a:cs typeface="Tahoma" panose="020B0604030504040204"/>
              </a:rPr>
              <a:t>)</a:t>
            </a:r>
            <a:endParaRPr sz="1000" dirty="0">
              <a:latin typeface="Tahoma" panose="020B0604030504040204"/>
              <a:cs typeface="Tahoma" panose="020B0604030504040204"/>
            </a:endParaRPr>
          </a:p>
          <a:p>
            <a:pPr marL="285750" indent="-188595">
              <a:lnSpc>
                <a:spcPts val="1400"/>
              </a:lnSpc>
              <a:spcBef>
                <a:spcPts val="10"/>
              </a:spcBef>
              <a:buClr>
                <a:srgbClr val="3333B2"/>
              </a:buClr>
              <a:buFont typeface="Tahoma" panose="020B0604030504040204"/>
              <a:buAutoNum type="arabicPeriod"/>
              <a:tabLst>
                <a:tab pos="286385" algn="l"/>
              </a:tabLst>
            </a:pPr>
            <a:r>
              <a:rPr sz="1000" i="1" dirty="0">
                <a:latin typeface="Arial" panose="020B0604020202020204"/>
                <a:cs typeface="Arial" panose="020B0604020202020204"/>
              </a:rPr>
              <a:t>P</a:t>
            </a:r>
            <a:r>
              <a:rPr sz="1000" baseline="-9000" dirty="0">
                <a:latin typeface="Tahoma" panose="020B0604030504040204"/>
                <a:cs typeface="Tahoma" panose="020B0604030504040204"/>
              </a:rPr>
              <a:t>3 </a:t>
            </a:r>
            <a:r>
              <a:rPr sz="1000" dirty="0">
                <a:latin typeface="Tahoma" panose="020B0604030504040204"/>
                <a:cs typeface="Tahoma" panose="020B0604030504040204"/>
              </a:rPr>
              <a:t>= </a:t>
            </a:r>
            <a:r>
              <a:rPr sz="1000" dirty="0">
                <a:latin typeface="Arial" panose="020B0604020202020204"/>
                <a:cs typeface="Arial" panose="020B0604020202020204"/>
              </a:rPr>
              <a:t>multiply</a:t>
            </a:r>
            <a:r>
              <a:rPr sz="1000" dirty="0">
                <a:latin typeface="Tahoma" panose="020B0604030504040204"/>
                <a:cs typeface="Tahoma" panose="020B0604030504040204"/>
              </a:rPr>
              <a:t>(</a:t>
            </a:r>
            <a:r>
              <a:rPr sz="1000" i="1" dirty="0">
                <a:latin typeface="Arial" panose="020B0604020202020204"/>
                <a:cs typeface="Arial" panose="020B0604020202020204"/>
              </a:rPr>
              <a:t>x</a:t>
            </a:r>
            <a:r>
              <a:rPr sz="1000" i="1" baseline="-9000" dirty="0">
                <a:latin typeface="Arial" panose="020B0604020202020204"/>
                <a:cs typeface="Arial" panose="020B0604020202020204"/>
              </a:rPr>
              <a:t>L </a:t>
            </a:r>
            <a:r>
              <a:rPr sz="1000" dirty="0">
                <a:latin typeface="Tahoma" panose="020B0604030504040204"/>
                <a:cs typeface="Tahoma" panose="020B0604030504040204"/>
              </a:rPr>
              <a:t>+ </a:t>
            </a:r>
            <a:r>
              <a:rPr sz="1000" i="1" dirty="0">
                <a:latin typeface="Arial" panose="020B0604020202020204"/>
                <a:cs typeface="Arial" panose="020B0604020202020204"/>
              </a:rPr>
              <a:t>x</a:t>
            </a:r>
            <a:r>
              <a:rPr sz="1000" i="1" baseline="-9000" dirty="0">
                <a:latin typeface="Arial" panose="020B0604020202020204"/>
                <a:cs typeface="Arial" panose="020B0604020202020204"/>
              </a:rPr>
              <a:t>R </a:t>
            </a:r>
            <a:r>
              <a:rPr sz="1000" i="1" dirty="0">
                <a:latin typeface="Verdana" panose="020B0604030504040204"/>
                <a:cs typeface="Verdana" panose="020B0604030504040204"/>
              </a:rPr>
              <a:t>, </a:t>
            </a:r>
            <a:r>
              <a:rPr sz="1000" i="1" dirty="0">
                <a:latin typeface="Arial" panose="020B0604020202020204"/>
                <a:cs typeface="Arial" panose="020B0604020202020204"/>
              </a:rPr>
              <a:t>y</a:t>
            </a:r>
            <a:r>
              <a:rPr sz="1000" i="1" baseline="-9000" dirty="0">
                <a:latin typeface="Arial" panose="020B0604020202020204"/>
                <a:cs typeface="Arial" panose="020B0604020202020204"/>
              </a:rPr>
              <a:t>L </a:t>
            </a:r>
            <a:r>
              <a:rPr sz="1000" dirty="0">
                <a:latin typeface="Tahoma" panose="020B0604030504040204"/>
                <a:cs typeface="Tahoma" panose="020B0604030504040204"/>
              </a:rPr>
              <a:t>+ </a:t>
            </a:r>
            <a:r>
              <a:rPr sz="1000" i="1" dirty="0" err="1">
                <a:latin typeface="Arial" panose="020B0604020202020204"/>
                <a:cs typeface="Arial" panose="020B0604020202020204"/>
              </a:rPr>
              <a:t>y</a:t>
            </a:r>
            <a:r>
              <a:rPr sz="1000" i="1" baseline="-9000" dirty="0" err="1">
                <a:latin typeface="Arial" panose="020B0604020202020204"/>
                <a:cs typeface="Arial" panose="020B0604020202020204"/>
              </a:rPr>
              <a:t>R</a:t>
            </a:r>
            <a:r>
              <a:rPr sz="1000" i="1" baseline="-9000" dirty="0">
                <a:latin typeface="Arial" panose="020B0604020202020204"/>
                <a:cs typeface="Arial" panose="020B0604020202020204"/>
              </a:rPr>
              <a:t> </a:t>
            </a:r>
            <a:r>
              <a:rPr sz="1000" dirty="0" smtClean="0">
                <a:latin typeface="Tahoma" panose="020B0604030504040204"/>
                <a:cs typeface="Tahoma" panose="020B0604030504040204"/>
              </a:rPr>
              <a:t>)</a:t>
            </a:r>
            <a:endParaRPr sz="1000" dirty="0">
              <a:latin typeface="Tahoma" panose="020B0604030504040204"/>
              <a:cs typeface="Tahoma" panose="020B0604030504040204"/>
            </a:endParaRPr>
          </a:p>
          <a:p>
            <a:r>
              <a:rPr lang="en-US" altLang="zh-CN" sz="1000" baseline="6000" dirty="0">
                <a:solidFill>
                  <a:srgbClr val="3333B2"/>
                </a:solidFill>
                <a:latin typeface="Tahoma" panose="020B0604030504040204"/>
                <a:cs typeface="Tahoma" panose="020B0604030504040204"/>
              </a:rPr>
              <a:t> </a:t>
            </a:r>
            <a:r>
              <a:rPr lang="en-US" altLang="zh-CN" sz="1000" dirty="0" smtClean="0">
                <a:solidFill>
                  <a:srgbClr val="3333B2"/>
                </a:solidFill>
                <a:latin typeface="Tahoma" panose="020B0604030504040204"/>
                <a:cs typeface="Tahoma" panose="020B0604030504040204"/>
              </a:rPr>
              <a:t>  8. </a:t>
            </a:r>
            <a:r>
              <a:rPr lang="en-US" altLang="zh-CN" sz="1000" dirty="0" smtClean="0"/>
              <a:t>return </a:t>
            </a:r>
            <a:r>
              <a:rPr lang="en-US" altLang="zh-CN" sz="1000" i="1" dirty="0"/>
              <a:t>P</a:t>
            </a:r>
            <a:r>
              <a:rPr lang="en-US" altLang="zh-CN" sz="1000" baseline="-25000" dirty="0"/>
              <a:t>1</a:t>
            </a:r>
            <a:r>
              <a:rPr lang="en-US" altLang="zh-CN" sz="1000" dirty="0"/>
              <a:t> × 2</a:t>
            </a:r>
            <a:r>
              <a:rPr lang="en-US" altLang="zh-CN" sz="1000" i="1" baseline="30000" dirty="0"/>
              <a:t>n</a:t>
            </a:r>
            <a:r>
              <a:rPr lang="en-US" altLang="zh-CN" sz="1000" i="1" dirty="0"/>
              <a:t> </a:t>
            </a:r>
            <a:r>
              <a:rPr lang="en-US" altLang="zh-CN" sz="1000" dirty="0"/>
              <a:t>+ (</a:t>
            </a:r>
            <a:r>
              <a:rPr lang="en-US" altLang="zh-CN" sz="1000" i="1" dirty="0"/>
              <a:t>P</a:t>
            </a:r>
            <a:r>
              <a:rPr lang="en-US" altLang="zh-CN" sz="1000" baseline="-25000" dirty="0"/>
              <a:t>3</a:t>
            </a:r>
            <a:r>
              <a:rPr lang="en-US" altLang="zh-CN" sz="1000" dirty="0"/>
              <a:t> </a:t>
            </a:r>
            <a:r>
              <a:rPr lang="zh-CN" altLang="zh-CN" sz="1000" dirty="0"/>
              <a:t>− </a:t>
            </a:r>
            <a:r>
              <a:rPr lang="en-US" altLang="zh-CN" sz="1000" i="1" dirty="0"/>
              <a:t>P</a:t>
            </a:r>
            <a:r>
              <a:rPr lang="en-US" altLang="zh-CN" sz="1000" baseline="-25000" dirty="0"/>
              <a:t>1</a:t>
            </a:r>
            <a:r>
              <a:rPr lang="en-US" altLang="zh-CN" sz="1000" dirty="0"/>
              <a:t> </a:t>
            </a:r>
            <a:r>
              <a:rPr lang="zh-CN" altLang="zh-CN" sz="1000" dirty="0"/>
              <a:t>− </a:t>
            </a:r>
            <a:r>
              <a:rPr lang="en-US" altLang="zh-CN" sz="1000" i="1" dirty="0"/>
              <a:t>P</a:t>
            </a:r>
            <a:r>
              <a:rPr lang="en-US" altLang="zh-CN" sz="1000" baseline="-25000" dirty="0"/>
              <a:t>2</a:t>
            </a:r>
            <a:r>
              <a:rPr lang="en-US" altLang="zh-CN" sz="1000" dirty="0"/>
              <a:t>) × 2</a:t>
            </a:r>
            <a:r>
              <a:rPr lang="en-US" altLang="zh-CN" sz="1000" i="1" baseline="30000" dirty="0"/>
              <a:t>n/</a:t>
            </a:r>
            <a:r>
              <a:rPr lang="en-US" altLang="zh-CN" sz="1000" baseline="30000" dirty="0"/>
              <a:t>2</a:t>
            </a:r>
            <a:r>
              <a:rPr lang="en-US" altLang="zh-CN" sz="1000" dirty="0"/>
              <a:t> + </a:t>
            </a:r>
            <a:r>
              <a:rPr lang="en-US" altLang="zh-CN" sz="1000" i="1" dirty="0"/>
              <a:t>P</a:t>
            </a:r>
            <a:r>
              <a:rPr lang="en-US" altLang="zh-CN" sz="1000" baseline="-25000" dirty="0"/>
              <a:t>2</a:t>
            </a:r>
            <a:r>
              <a:rPr lang="en-US" altLang="zh-CN" sz="1000" dirty="0"/>
              <a:t>.</a:t>
            </a:r>
            <a:endParaRPr lang="zh-CN" altLang="zh-CN" sz="1000" dirty="0"/>
          </a:p>
        </p:txBody>
      </p:sp>
      <p:sp>
        <p:nvSpPr>
          <p:cNvPr id="4" name="object 4"/>
          <p:cNvSpPr/>
          <p:nvPr/>
        </p:nvSpPr>
        <p:spPr>
          <a:xfrm flipV="1">
            <a:off x="561733" y="542029"/>
            <a:ext cx="3460839" cy="45719"/>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p:txBody>
      </p:sp>
      <p:sp>
        <p:nvSpPr>
          <p:cNvPr id="5" name="object 5"/>
          <p:cNvSpPr/>
          <p:nvPr/>
        </p:nvSpPr>
        <p:spPr>
          <a:xfrm flipH="1">
            <a:off x="516012" y="587746"/>
            <a:ext cx="45720" cy="2209429"/>
          </a:xfrm>
          <a:custGeom>
            <a:avLst/>
            <a:gdLst/>
            <a:ahLst/>
            <a:cxnLst/>
            <a:rect l="l" t="t" r="r" b="b"/>
            <a:pathLst>
              <a:path h="1686560">
                <a:moveTo>
                  <a:pt x="0" y="1686344"/>
                </a:moveTo>
                <a:lnTo>
                  <a:pt x="0" y="0"/>
                </a:lnTo>
              </a:path>
            </a:pathLst>
          </a:custGeom>
          <a:ln w="5054">
            <a:solidFill>
              <a:srgbClr val="000000"/>
            </a:solidFill>
          </a:ln>
        </p:spPr>
        <p:txBody>
          <a:bodyPr wrap="square" lIns="0" tIns="0" rIns="0" bIns="0" rtlCol="0"/>
          <a:lstStyle/>
          <a:p/>
        </p:txBody>
      </p:sp>
      <p:sp>
        <p:nvSpPr>
          <p:cNvPr id="6" name="object 6"/>
          <p:cNvSpPr/>
          <p:nvPr/>
        </p:nvSpPr>
        <p:spPr>
          <a:xfrm flipH="1">
            <a:off x="3967958" y="587746"/>
            <a:ext cx="54614" cy="2209429"/>
          </a:xfrm>
          <a:custGeom>
            <a:avLst/>
            <a:gdLst/>
            <a:ahLst/>
            <a:cxnLst/>
            <a:rect l="l" t="t" r="r" b="b"/>
            <a:pathLst>
              <a:path h="1686560">
                <a:moveTo>
                  <a:pt x="0" y="1686344"/>
                </a:moveTo>
                <a:lnTo>
                  <a:pt x="0" y="0"/>
                </a:lnTo>
              </a:path>
            </a:pathLst>
          </a:custGeom>
          <a:ln w="5054">
            <a:solidFill>
              <a:srgbClr val="000000"/>
            </a:solidFill>
          </a:ln>
        </p:spPr>
        <p:txBody>
          <a:bodyPr wrap="square" lIns="0" tIns="0" rIns="0" bIns="0" rtlCol="0"/>
          <a:lstStyle/>
          <a:p/>
        </p:txBody>
      </p:sp>
      <p:sp>
        <p:nvSpPr>
          <p:cNvPr id="7" name="object 7"/>
          <p:cNvSpPr/>
          <p:nvPr/>
        </p:nvSpPr>
        <p:spPr>
          <a:xfrm>
            <a:off x="561732" y="2797175"/>
            <a:ext cx="3460841" cy="174322"/>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858"/>
            <a:ext cx="4419498" cy="215444"/>
          </a:xfrm>
          <a:prstGeom prst="rect">
            <a:avLst/>
          </a:prstGeom>
        </p:spPr>
        <p:txBody>
          <a:bodyPr vert="horz" wrap="square" lIns="0" tIns="0" rIns="0" bIns="0" rtlCol="0">
            <a:spAutoFit/>
          </a:bodyPr>
          <a:lstStyle/>
          <a:p>
            <a:pPr marL="12700">
              <a:lnSpc>
                <a:spcPct val="100000"/>
              </a:lnSpc>
            </a:pPr>
            <a:r>
              <a:rPr sz="1400" b="1" dirty="0"/>
              <a:t>The time analysis</a:t>
            </a:r>
            <a:endParaRPr sz="1400" b="1" dirty="0"/>
          </a:p>
        </p:txBody>
      </p:sp>
      <p:sp>
        <p:nvSpPr>
          <p:cNvPr id="3" name="object 3"/>
          <p:cNvSpPr txBox="1"/>
          <p:nvPr/>
        </p:nvSpPr>
        <p:spPr>
          <a:xfrm>
            <a:off x="346446" y="358775"/>
            <a:ext cx="4015156" cy="2657138"/>
          </a:xfrm>
          <a:prstGeom prst="rect">
            <a:avLst/>
          </a:prstGeom>
        </p:spPr>
        <p:txBody>
          <a:bodyPr vert="horz" wrap="square" lIns="0" tIns="0" rIns="0" bIns="0" rtlCol="0">
            <a:spAutoFit/>
          </a:bodyPr>
          <a:lstStyle/>
          <a:p>
            <a:pPr marL="12700">
              <a:lnSpc>
                <a:spcPct val="100000"/>
              </a:lnSpc>
            </a:pPr>
            <a:r>
              <a:rPr sz="900" b="1" dirty="0">
                <a:latin typeface="Arial" panose="020B0604020202020204"/>
                <a:cs typeface="Arial" panose="020B0604020202020204"/>
              </a:rPr>
              <a:t>The recurrence relation</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42240" algn="ctr">
              <a:lnSpc>
                <a:spcPct val="100000"/>
              </a:lnSpc>
              <a:spcBef>
                <a:spcPts val="805"/>
              </a:spcBef>
            </a:pPr>
            <a:r>
              <a:rPr sz="900" i="1" dirty="0">
                <a:latin typeface="Arial" panose="020B0604020202020204"/>
                <a:cs typeface="Arial" panose="020B0604020202020204"/>
              </a:rPr>
              <a:t>T </a:t>
            </a:r>
            <a:r>
              <a:rPr sz="900" dirty="0">
                <a:latin typeface="Tahoma" panose="020B0604030504040204"/>
                <a:cs typeface="Tahoma" panose="020B0604030504040204"/>
              </a:rPr>
              <a:t>(</a:t>
            </a:r>
            <a:r>
              <a:rPr sz="900" i="1" dirty="0">
                <a:latin typeface="Arial" panose="020B0604020202020204"/>
                <a:cs typeface="Arial" panose="020B0604020202020204"/>
              </a:rPr>
              <a:t>n</a:t>
            </a:r>
            <a:r>
              <a:rPr sz="900" dirty="0">
                <a:latin typeface="Tahoma" panose="020B0604030504040204"/>
                <a:cs typeface="Tahoma" panose="020B0604030504040204"/>
              </a:rPr>
              <a:t>) = 3</a:t>
            </a:r>
            <a:r>
              <a:rPr sz="900" i="1" dirty="0">
                <a:latin typeface="Arial" panose="020B0604020202020204"/>
                <a:cs typeface="Arial" panose="020B0604020202020204"/>
              </a:rPr>
              <a:t>T </a:t>
            </a:r>
            <a:r>
              <a:rPr sz="900" dirty="0">
                <a:latin typeface="Tahoma" panose="020B0604030504040204"/>
                <a:cs typeface="Tahoma" panose="020B0604030504040204"/>
              </a:rPr>
              <a:t>(</a:t>
            </a:r>
            <a:r>
              <a:rPr sz="900" i="1" dirty="0">
                <a:latin typeface="Arial" panose="020B0604020202020204"/>
                <a:cs typeface="Arial" panose="020B0604020202020204"/>
              </a:rPr>
              <a:t>n</a:t>
            </a:r>
            <a:r>
              <a:rPr sz="900" i="1" dirty="0">
                <a:latin typeface="Verdana" panose="020B0604030504040204"/>
                <a:cs typeface="Verdana" panose="020B0604030504040204"/>
              </a:rPr>
              <a:t>/</a:t>
            </a:r>
            <a:r>
              <a:rPr sz="900" dirty="0">
                <a:latin typeface="Tahoma" panose="020B0604030504040204"/>
                <a:cs typeface="Tahoma" panose="020B0604030504040204"/>
              </a:rPr>
              <a:t>2) + </a:t>
            </a:r>
            <a:r>
              <a:rPr sz="900" i="1" dirty="0">
                <a:latin typeface="Arial" panose="020B0604020202020204"/>
                <a:cs typeface="Arial" panose="020B0604020202020204"/>
              </a:rPr>
              <a:t>O</a:t>
            </a:r>
            <a:r>
              <a:rPr sz="900" dirty="0">
                <a:latin typeface="Tahoma" panose="020B0604030504040204"/>
                <a:cs typeface="Tahoma" panose="020B0604030504040204"/>
              </a:rPr>
              <a:t>(</a:t>
            </a:r>
            <a:r>
              <a:rPr sz="900" i="1" dirty="0">
                <a:latin typeface="Arial" panose="020B0604020202020204"/>
                <a:cs typeface="Arial" panose="020B0604020202020204"/>
              </a:rPr>
              <a:t>n</a:t>
            </a:r>
            <a:r>
              <a:rPr sz="900" dirty="0">
                <a:latin typeface="Tahoma" panose="020B0604030504040204"/>
                <a:cs typeface="Tahoma" panose="020B0604030504040204"/>
              </a:rPr>
              <a:t>)</a:t>
            </a:r>
            <a:endParaRPr sz="900" dirty="0">
              <a:latin typeface="Tahoma" panose="020B0604030504040204"/>
              <a:cs typeface="Tahoma" panose="020B0604030504040204"/>
            </a:endParaRPr>
          </a:p>
          <a:p>
            <a:pPr>
              <a:lnSpc>
                <a:spcPct val="100000"/>
              </a:lnSpc>
              <a:spcBef>
                <a:spcPts val="40"/>
              </a:spcBef>
            </a:pPr>
            <a:endParaRPr sz="1100" dirty="0">
              <a:latin typeface="Times New Roman" panose="02020603050405020304"/>
              <a:cs typeface="Times New Roman" panose="02020603050405020304"/>
            </a:endParaRPr>
          </a:p>
          <a:p>
            <a:pPr marL="120015">
              <a:lnSpc>
                <a:spcPct val="100000"/>
              </a:lnSpc>
            </a:pPr>
            <a:r>
              <a:rPr sz="900" baseline="9000" dirty="0" smtClean="0">
                <a:solidFill>
                  <a:srgbClr val="3333B2"/>
                </a:solidFill>
                <a:latin typeface="Arial" panose="020B0604020202020204"/>
                <a:cs typeface="Arial" panose="020B0604020202020204"/>
              </a:rPr>
              <a:t>.</a:t>
            </a:r>
            <a:r>
              <a:rPr lang="en-US" sz="900" dirty="0" smtClean="0">
                <a:solidFill>
                  <a:srgbClr val="3333B2"/>
                </a:solidFill>
                <a:latin typeface="Arial" panose="020B0604020202020204"/>
                <a:cs typeface="Arial" panose="020B0604020202020204"/>
              </a:rPr>
              <a:t>  </a:t>
            </a:r>
            <a:r>
              <a:rPr sz="900" baseline="9000" dirty="0" smtClean="0">
                <a:solidFill>
                  <a:srgbClr val="3333B2"/>
                </a:solidFill>
                <a:latin typeface="Arial" panose="020B0604020202020204"/>
                <a:cs typeface="Arial" panose="020B0604020202020204"/>
              </a:rPr>
              <a:t>   </a:t>
            </a:r>
            <a:r>
              <a:rPr sz="900" dirty="0">
                <a:latin typeface="Tahoma" panose="020B0604030504040204"/>
                <a:cs typeface="Tahoma" panose="020B0604030504040204"/>
              </a:rPr>
              <a:t>The algorithm’s recursive calls form a </a:t>
            </a:r>
            <a:r>
              <a:rPr sz="900" b="1" dirty="0">
                <a:latin typeface="Arial" panose="020B0604020202020204"/>
                <a:cs typeface="Arial" panose="020B0604020202020204"/>
              </a:rPr>
              <a:t>tree </a:t>
            </a:r>
            <a:r>
              <a:rPr sz="900" b="1" dirty="0" smtClean="0">
                <a:latin typeface="Arial" panose="020B0604020202020204"/>
                <a:cs typeface="Arial" panose="020B0604020202020204"/>
              </a:rPr>
              <a:t>structure</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20015">
              <a:lnSpc>
                <a:spcPct val="100000"/>
              </a:lnSpc>
              <a:spcBef>
                <a:spcPts val="500"/>
              </a:spcBef>
            </a:pPr>
            <a:r>
              <a:rPr sz="900" baseline="9000" dirty="0" smtClean="0">
                <a:solidFill>
                  <a:srgbClr val="3333B2"/>
                </a:solidFill>
                <a:latin typeface="Arial" panose="020B0604020202020204"/>
                <a:cs typeface="Arial" panose="020B0604020202020204"/>
              </a:rPr>
              <a:t>.</a:t>
            </a:r>
            <a:r>
              <a:rPr lang="en-US" sz="900" dirty="0" smtClean="0">
                <a:solidFill>
                  <a:srgbClr val="3333B2"/>
                </a:solidFill>
                <a:latin typeface="Arial" panose="020B0604020202020204"/>
                <a:cs typeface="Arial" panose="020B0604020202020204"/>
              </a:rPr>
              <a:t>   </a:t>
            </a:r>
            <a:r>
              <a:rPr sz="900" baseline="9000" dirty="0" smtClean="0">
                <a:solidFill>
                  <a:srgbClr val="3333B2"/>
                </a:solidFill>
                <a:latin typeface="Arial" panose="020B0604020202020204"/>
                <a:cs typeface="Arial" panose="020B0604020202020204"/>
              </a:rPr>
              <a:t>  </a:t>
            </a:r>
            <a:r>
              <a:rPr sz="900" dirty="0">
                <a:latin typeface="Tahoma" panose="020B0604030504040204"/>
                <a:cs typeface="Tahoma" panose="020B0604030504040204"/>
              </a:rPr>
              <a:t>At each successive level of recursion the subproblems get </a:t>
            </a:r>
            <a:r>
              <a:rPr sz="900" dirty="0">
                <a:solidFill>
                  <a:srgbClr val="FF0000"/>
                </a:solidFill>
                <a:latin typeface="Tahoma" panose="020B0604030504040204"/>
                <a:cs typeface="Tahoma" panose="020B0604030504040204"/>
              </a:rPr>
              <a:t>halved </a:t>
            </a:r>
            <a:r>
              <a:rPr sz="900" dirty="0">
                <a:latin typeface="Tahoma" panose="020B0604030504040204"/>
                <a:cs typeface="Tahoma" panose="020B0604030504040204"/>
              </a:rPr>
              <a:t>in </a:t>
            </a:r>
            <a:r>
              <a:rPr sz="900" dirty="0" smtClean="0">
                <a:latin typeface="Tahoma" panose="020B0604030504040204"/>
                <a:cs typeface="Tahoma" panose="020B0604030504040204"/>
              </a:rPr>
              <a:t>size.</a:t>
            </a:r>
            <a:endParaRPr sz="900" dirty="0">
              <a:latin typeface="Tahoma" panose="020B0604030504040204"/>
              <a:cs typeface="Tahoma" panose="020B0604030504040204"/>
            </a:endParaRPr>
          </a:p>
          <a:p>
            <a:pPr marL="120015">
              <a:lnSpc>
                <a:spcPts val="1400"/>
              </a:lnSpc>
              <a:spcBef>
                <a:spcPts val="500"/>
              </a:spcBef>
            </a:pPr>
            <a:r>
              <a:rPr lang="en-US" sz="900" baseline="9000" dirty="0">
                <a:solidFill>
                  <a:srgbClr val="3333B2"/>
                </a:solidFill>
                <a:latin typeface="Arial" panose="020B0604020202020204"/>
                <a:cs typeface="Arial" panose="020B0604020202020204"/>
              </a:rPr>
              <a:t> </a:t>
            </a:r>
            <a:r>
              <a:rPr lang="en-US" sz="900" dirty="0" smtClean="0">
                <a:solidFill>
                  <a:srgbClr val="3333B2"/>
                </a:solidFill>
                <a:latin typeface="Arial" panose="020B0604020202020204"/>
                <a:cs typeface="Arial" panose="020B0604020202020204"/>
              </a:rPr>
              <a:t>  </a:t>
            </a:r>
            <a:r>
              <a:rPr sz="900" baseline="9000" dirty="0" smtClean="0">
                <a:solidFill>
                  <a:srgbClr val="3333B2"/>
                </a:solidFill>
                <a:latin typeface="Arial" panose="020B0604020202020204"/>
                <a:cs typeface="Arial" panose="020B0604020202020204"/>
              </a:rPr>
              <a:t>   </a:t>
            </a:r>
            <a:r>
              <a:rPr sz="900" dirty="0">
                <a:latin typeface="Tahoma" panose="020B0604030504040204"/>
                <a:cs typeface="Tahoma" panose="020B0604030504040204"/>
              </a:rPr>
              <a:t>At the </a:t>
            </a:r>
            <a:r>
              <a:rPr sz="900" dirty="0">
                <a:solidFill>
                  <a:srgbClr val="FF0000"/>
                </a:solidFill>
                <a:latin typeface="Tahoma" panose="020B0604030504040204"/>
                <a:cs typeface="Tahoma" panose="020B0604030504040204"/>
              </a:rPr>
              <a:t>(log  </a:t>
            </a:r>
            <a:r>
              <a:rPr sz="900" i="1" dirty="0">
                <a:solidFill>
                  <a:srgbClr val="FF0000"/>
                </a:solidFill>
                <a:latin typeface="Arial" panose="020B0604020202020204"/>
                <a:cs typeface="Arial" panose="020B0604020202020204"/>
              </a:rPr>
              <a:t>n</a:t>
            </a:r>
            <a:r>
              <a:rPr sz="900" dirty="0">
                <a:solidFill>
                  <a:srgbClr val="FF0000"/>
                </a:solidFill>
                <a:latin typeface="Tahoma" panose="020B0604030504040204"/>
                <a:cs typeface="Tahoma" panose="020B0604030504040204"/>
              </a:rPr>
              <a:t>)</a:t>
            </a:r>
            <a:r>
              <a:rPr sz="900" baseline="37000" dirty="0">
                <a:solidFill>
                  <a:srgbClr val="FF0000"/>
                </a:solidFill>
                <a:latin typeface="Century" panose="02040604050505020304"/>
                <a:cs typeface="Century" panose="02040604050505020304"/>
              </a:rPr>
              <a:t>th  </a:t>
            </a:r>
            <a:r>
              <a:rPr sz="900" dirty="0">
                <a:latin typeface="Tahoma" panose="020B0604030504040204"/>
                <a:cs typeface="Tahoma" panose="020B0604030504040204"/>
              </a:rPr>
              <a:t>level, the subproblems get down to size 1, and </a:t>
            </a:r>
            <a:r>
              <a:rPr sz="900" dirty="0" smtClean="0">
                <a:latin typeface="Tahoma" panose="020B0604030504040204"/>
                <a:cs typeface="Tahoma" panose="020B0604030504040204"/>
              </a:rPr>
              <a:t>so the</a:t>
            </a:r>
            <a:r>
              <a:rPr lang="en-US" sz="600" dirty="0">
                <a:latin typeface="Tahoma" panose="020B0604030504040204"/>
                <a:cs typeface="Tahoma" panose="020B0604030504040204"/>
              </a:rPr>
              <a:t> </a:t>
            </a:r>
            <a:r>
              <a:rPr sz="900" dirty="0" smtClean="0">
                <a:latin typeface="Tahoma" panose="020B0604030504040204"/>
                <a:cs typeface="Tahoma" panose="020B0604030504040204"/>
              </a:rPr>
              <a:t>recursion </a:t>
            </a:r>
            <a:r>
              <a:rPr sz="900" dirty="0">
                <a:latin typeface="Tahoma" panose="020B0604030504040204"/>
                <a:cs typeface="Tahoma" panose="020B0604030504040204"/>
              </a:rPr>
              <a:t>ends.</a:t>
            </a:r>
            <a:endParaRPr sz="900" dirty="0">
              <a:latin typeface="Tahoma" panose="020B0604030504040204"/>
              <a:cs typeface="Tahoma" panose="020B0604030504040204"/>
            </a:endParaRPr>
          </a:p>
          <a:p>
            <a:pPr marL="120015">
              <a:lnSpc>
                <a:spcPct val="100000"/>
              </a:lnSpc>
              <a:spcBef>
                <a:spcPts val="510"/>
              </a:spcBef>
            </a:pPr>
            <a:r>
              <a:rPr sz="900" baseline="9000" dirty="0" smtClean="0">
                <a:solidFill>
                  <a:srgbClr val="3333B2"/>
                </a:solidFill>
                <a:latin typeface="Arial" panose="020B0604020202020204"/>
                <a:cs typeface="Arial" panose="020B0604020202020204"/>
              </a:rPr>
              <a:t>.</a:t>
            </a:r>
            <a:r>
              <a:rPr lang="en-US" sz="900" dirty="0" smtClean="0">
                <a:solidFill>
                  <a:srgbClr val="3333B2"/>
                </a:solidFill>
                <a:latin typeface="Arial" panose="020B0604020202020204"/>
                <a:cs typeface="Arial" panose="020B0604020202020204"/>
              </a:rPr>
              <a:t>  </a:t>
            </a:r>
            <a:r>
              <a:rPr sz="900" baseline="9000" dirty="0" smtClean="0">
                <a:solidFill>
                  <a:srgbClr val="3333B2"/>
                </a:solidFill>
                <a:latin typeface="Arial" panose="020B0604020202020204"/>
                <a:cs typeface="Arial" panose="020B0604020202020204"/>
              </a:rPr>
              <a:t>   </a:t>
            </a:r>
            <a:r>
              <a:rPr sz="900" dirty="0">
                <a:latin typeface="Tahoma" panose="020B0604030504040204"/>
                <a:cs typeface="Tahoma" panose="020B0604030504040204"/>
              </a:rPr>
              <a:t>The </a:t>
            </a:r>
            <a:r>
              <a:rPr sz="900" b="1" dirty="0">
                <a:latin typeface="Arial" panose="020B0604020202020204"/>
                <a:cs typeface="Arial" panose="020B0604020202020204"/>
              </a:rPr>
              <a:t>height </a:t>
            </a:r>
            <a:r>
              <a:rPr sz="900" dirty="0">
                <a:latin typeface="Tahoma" panose="020B0604030504040204"/>
                <a:cs typeface="Tahoma" panose="020B0604030504040204"/>
              </a:rPr>
              <a:t>of the tree is log</a:t>
            </a:r>
            <a:r>
              <a:rPr sz="900" baseline="-19000" dirty="0">
                <a:latin typeface="Tahoma" panose="020B0604030504040204"/>
                <a:cs typeface="Tahoma" panose="020B0604030504040204"/>
              </a:rPr>
              <a:t>2  </a:t>
            </a:r>
            <a:r>
              <a:rPr sz="900" i="1" dirty="0">
                <a:latin typeface="Arial" panose="020B0604020202020204"/>
                <a:cs typeface="Arial" panose="020B0604020202020204"/>
              </a:rPr>
              <a:t>n</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246380" marR="186055" indent="-126365" algn="just">
              <a:lnSpc>
                <a:spcPts val="1400"/>
              </a:lnSpc>
              <a:spcBef>
                <a:spcPts val="500"/>
              </a:spcBef>
            </a:pPr>
            <a:r>
              <a:rPr sz="900" baseline="9000" dirty="0" smtClean="0">
                <a:solidFill>
                  <a:srgbClr val="3333B2"/>
                </a:solidFill>
                <a:latin typeface="Arial" panose="020B0604020202020204"/>
                <a:cs typeface="Arial" panose="020B0604020202020204"/>
              </a:rPr>
              <a:t>.</a:t>
            </a:r>
            <a:r>
              <a:rPr lang="en-US" sz="900" dirty="0" smtClean="0">
                <a:solidFill>
                  <a:srgbClr val="3333B2"/>
                </a:solidFill>
                <a:latin typeface="Arial" panose="020B0604020202020204"/>
                <a:cs typeface="Arial" panose="020B0604020202020204"/>
              </a:rPr>
              <a:t>  </a:t>
            </a:r>
            <a:r>
              <a:rPr sz="900" baseline="9000" dirty="0" smtClean="0">
                <a:solidFill>
                  <a:srgbClr val="3333B2"/>
                </a:solidFill>
                <a:latin typeface="Arial" panose="020B0604020202020204"/>
                <a:cs typeface="Arial" panose="020B0604020202020204"/>
              </a:rPr>
              <a:t> </a:t>
            </a:r>
            <a:r>
              <a:rPr sz="900" dirty="0">
                <a:latin typeface="Tahoma" panose="020B0604030504040204"/>
                <a:cs typeface="Tahoma" panose="020B0604030504040204"/>
              </a:rPr>
              <a:t>The </a:t>
            </a:r>
            <a:r>
              <a:rPr sz="900" b="1" dirty="0">
                <a:latin typeface="Arial" panose="020B0604020202020204"/>
                <a:cs typeface="Arial" panose="020B0604020202020204"/>
              </a:rPr>
              <a:t>branching factor </a:t>
            </a:r>
            <a:r>
              <a:rPr sz="900" dirty="0">
                <a:latin typeface="Tahoma" panose="020B0604030504040204"/>
                <a:cs typeface="Tahoma" panose="020B0604030504040204"/>
              </a:rPr>
              <a:t>is 3: each problem recursively produces three  smaller ones, with the result that at depth </a:t>
            </a:r>
            <a:r>
              <a:rPr sz="900" i="1" dirty="0">
                <a:latin typeface="Arial" panose="020B0604020202020204"/>
                <a:cs typeface="Arial" panose="020B0604020202020204"/>
              </a:rPr>
              <a:t>k </a:t>
            </a:r>
            <a:r>
              <a:rPr sz="900" dirty="0">
                <a:latin typeface="Tahoma" panose="020B0604030504040204"/>
                <a:cs typeface="Tahoma" panose="020B0604030504040204"/>
              </a:rPr>
              <a:t>in the tree there are </a:t>
            </a:r>
            <a:r>
              <a:rPr sz="900" dirty="0">
                <a:solidFill>
                  <a:srgbClr val="0000FF"/>
                </a:solidFill>
                <a:latin typeface="Tahoma" panose="020B0604030504040204"/>
                <a:cs typeface="Tahoma" panose="020B0604030504040204"/>
              </a:rPr>
              <a:t>3</a:t>
            </a:r>
            <a:r>
              <a:rPr sz="900" i="1" baseline="37000" dirty="0">
                <a:solidFill>
                  <a:srgbClr val="0000FF"/>
                </a:solidFill>
                <a:latin typeface="Arial" panose="020B0604020202020204"/>
                <a:cs typeface="Arial" panose="020B0604020202020204"/>
              </a:rPr>
              <a:t>k  </a:t>
            </a:r>
            <a:r>
              <a:rPr sz="900" dirty="0">
                <a:solidFill>
                  <a:srgbClr val="0000FF"/>
                </a:solidFill>
                <a:latin typeface="Tahoma" panose="020B0604030504040204"/>
                <a:cs typeface="Tahoma" panose="020B0604030504040204"/>
              </a:rPr>
              <a:t>subproblems</a:t>
            </a:r>
            <a:r>
              <a:rPr sz="900" dirty="0">
                <a:latin typeface="Tahoma" panose="020B0604030504040204"/>
                <a:cs typeface="Tahoma" panose="020B0604030504040204"/>
              </a:rPr>
              <a:t>, each of </a:t>
            </a:r>
            <a:r>
              <a:rPr sz="900" i="1" dirty="0">
                <a:solidFill>
                  <a:srgbClr val="FF0000"/>
                </a:solidFill>
                <a:latin typeface="Trebuchet MS" panose="020B0603020202020204"/>
                <a:cs typeface="Trebuchet MS" panose="020B0603020202020204"/>
              </a:rPr>
              <a:t>size </a:t>
            </a:r>
            <a:r>
              <a:rPr sz="900" i="1" dirty="0">
                <a:solidFill>
                  <a:srgbClr val="FF0000"/>
                </a:solidFill>
                <a:latin typeface="Arial" panose="020B0604020202020204"/>
                <a:cs typeface="Arial" panose="020B0604020202020204"/>
              </a:rPr>
              <a:t>n</a:t>
            </a:r>
            <a:r>
              <a:rPr sz="900" i="1" dirty="0">
                <a:solidFill>
                  <a:srgbClr val="FF0000"/>
                </a:solidFill>
                <a:latin typeface="Verdana" panose="020B0604030504040204"/>
                <a:cs typeface="Verdana" panose="020B0604030504040204"/>
              </a:rPr>
              <a:t>/</a:t>
            </a:r>
            <a:r>
              <a:rPr sz="900" dirty="0">
                <a:solidFill>
                  <a:srgbClr val="FF0000"/>
                </a:solidFill>
                <a:latin typeface="Tahoma" panose="020B0604030504040204"/>
                <a:cs typeface="Tahoma" panose="020B0604030504040204"/>
              </a:rPr>
              <a:t>2</a:t>
            </a:r>
            <a:r>
              <a:rPr sz="900" i="1" baseline="37000" dirty="0">
                <a:solidFill>
                  <a:srgbClr val="FF0000"/>
                </a:solidFill>
                <a:latin typeface="Arial" panose="020B0604020202020204"/>
                <a:cs typeface="Arial" panose="020B0604020202020204"/>
              </a:rPr>
              <a:t>k </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2700" marR="14605">
              <a:lnSpc>
                <a:spcPts val="1400"/>
              </a:lnSpc>
            </a:pPr>
            <a:r>
              <a:rPr sz="900" dirty="0" smtClean="0">
                <a:latin typeface="Tahoma" panose="020B0604030504040204"/>
                <a:cs typeface="Tahoma" panose="020B0604030504040204"/>
              </a:rPr>
              <a:t>For </a:t>
            </a:r>
            <a:r>
              <a:rPr sz="900" dirty="0">
                <a:latin typeface="Tahoma" panose="020B0604030504040204"/>
                <a:cs typeface="Tahoma" panose="020B0604030504040204"/>
              </a:rPr>
              <a:t>each subproblem, a linear amount of work is done in identifying further  subproblems and combining their answers. Therefore the total time spent at  depth </a:t>
            </a:r>
            <a:r>
              <a:rPr sz="900" i="1" dirty="0">
                <a:latin typeface="Arial" panose="020B0604020202020204"/>
                <a:cs typeface="Arial" panose="020B0604020202020204"/>
              </a:rPr>
              <a:t>k </a:t>
            </a:r>
            <a:r>
              <a:rPr sz="900" dirty="0">
                <a:latin typeface="Tahoma" panose="020B0604030504040204"/>
                <a:cs typeface="Tahoma" panose="020B0604030504040204"/>
              </a:rPr>
              <a:t>in the tree  is</a:t>
            </a:r>
            <a:endParaRPr sz="900" dirty="0">
              <a:latin typeface="Tahoma" panose="020B0604030504040204"/>
              <a:cs typeface="Tahoma" panose="020B0604030504040204"/>
            </a:endParaRPr>
          </a:p>
        </p:txBody>
      </p:sp>
      <p:pic>
        <p:nvPicPr>
          <p:cNvPr id="9" name="图片 8"/>
          <p:cNvPicPr>
            <a:picLocks noChangeAspect="1"/>
          </p:cNvPicPr>
          <p:nvPr/>
        </p:nvPicPr>
        <p:blipFill>
          <a:blip r:embed="rId1"/>
          <a:stretch>
            <a:fillRect/>
          </a:stretch>
        </p:blipFill>
        <p:spPr>
          <a:xfrm>
            <a:off x="347531" y="915027"/>
            <a:ext cx="138095" cy="108000"/>
          </a:xfrm>
          <a:prstGeom prst="rect">
            <a:avLst/>
          </a:prstGeom>
        </p:spPr>
      </p:pic>
      <p:pic>
        <p:nvPicPr>
          <p:cNvPr id="10" name="图片 9"/>
          <p:cNvPicPr>
            <a:picLocks noChangeAspect="1"/>
          </p:cNvPicPr>
          <p:nvPr/>
        </p:nvPicPr>
        <p:blipFill>
          <a:blip r:embed="rId1"/>
          <a:stretch>
            <a:fillRect/>
          </a:stretch>
        </p:blipFill>
        <p:spPr>
          <a:xfrm>
            <a:off x="346446" y="1117157"/>
            <a:ext cx="138095" cy="108000"/>
          </a:xfrm>
          <a:prstGeom prst="rect">
            <a:avLst/>
          </a:prstGeom>
        </p:spPr>
      </p:pic>
      <p:pic>
        <p:nvPicPr>
          <p:cNvPr id="11" name="图片 10"/>
          <p:cNvPicPr>
            <a:picLocks noChangeAspect="1"/>
          </p:cNvPicPr>
          <p:nvPr/>
        </p:nvPicPr>
        <p:blipFill>
          <a:blip r:embed="rId1"/>
          <a:stretch>
            <a:fillRect/>
          </a:stretch>
        </p:blipFill>
        <p:spPr>
          <a:xfrm>
            <a:off x="346446" y="1330074"/>
            <a:ext cx="138095" cy="108000"/>
          </a:xfrm>
          <a:prstGeom prst="rect">
            <a:avLst/>
          </a:prstGeom>
        </p:spPr>
      </p:pic>
      <p:pic>
        <p:nvPicPr>
          <p:cNvPr id="12" name="图片 11"/>
          <p:cNvPicPr>
            <a:picLocks noChangeAspect="1"/>
          </p:cNvPicPr>
          <p:nvPr/>
        </p:nvPicPr>
        <p:blipFill>
          <a:blip r:embed="rId1"/>
          <a:stretch>
            <a:fillRect/>
          </a:stretch>
        </p:blipFill>
        <p:spPr>
          <a:xfrm>
            <a:off x="352036" y="1741471"/>
            <a:ext cx="138095" cy="108000"/>
          </a:xfrm>
          <a:prstGeom prst="rect">
            <a:avLst/>
          </a:prstGeom>
        </p:spPr>
      </p:pic>
      <p:pic>
        <p:nvPicPr>
          <p:cNvPr id="13" name="图片 12"/>
          <p:cNvPicPr>
            <a:picLocks noChangeAspect="1"/>
          </p:cNvPicPr>
          <p:nvPr/>
        </p:nvPicPr>
        <p:blipFill>
          <a:blip r:embed="rId1"/>
          <a:stretch>
            <a:fillRect/>
          </a:stretch>
        </p:blipFill>
        <p:spPr>
          <a:xfrm>
            <a:off x="346446" y="1953184"/>
            <a:ext cx="138095" cy="108000"/>
          </a:xfrm>
          <a:prstGeom prst="rect">
            <a:avLst/>
          </a:prstGeom>
        </p:spPr>
      </p:pic>
      <p:pic>
        <p:nvPicPr>
          <p:cNvPr id="14" name="图片 13"/>
          <p:cNvPicPr>
            <a:picLocks noChangeAspect="1"/>
          </p:cNvPicPr>
          <p:nvPr/>
        </p:nvPicPr>
        <p:blipFill>
          <a:blip r:embed="rId2"/>
          <a:stretch>
            <a:fillRect/>
          </a:stretch>
        </p:blipFill>
        <p:spPr>
          <a:xfrm>
            <a:off x="1556157" y="2817914"/>
            <a:ext cx="1510893" cy="306776"/>
          </a:xfrm>
          <a:prstGeom prst="rect">
            <a:avLst/>
          </a:prstGeom>
        </p:spPr>
      </p:pic>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80" y="206375"/>
            <a:ext cx="4419498" cy="215444"/>
          </a:xfrm>
          <a:prstGeom prst="rect">
            <a:avLst/>
          </a:prstGeom>
        </p:spPr>
        <p:txBody>
          <a:bodyPr vert="horz" wrap="square" lIns="0" tIns="0" rIns="0" bIns="0" rtlCol="0">
            <a:spAutoFit/>
          </a:bodyPr>
          <a:lstStyle/>
          <a:p>
            <a:pPr marL="12700">
              <a:lnSpc>
                <a:spcPct val="100000"/>
              </a:lnSpc>
            </a:pPr>
            <a:r>
              <a:rPr sz="1400" b="1" dirty="0"/>
              <a:t>The time analysis (cont’d)</a:t>
            </a:r>
            <a:endParaRPr sz="1400" b="1" dirty="0"/>
          </a:p>
        </p:txBody>
      </p:sp>
      <p:sp>
        <p:nvSpPr>
          <p:cNvPr id="8" name="object 8"/>
          <p:cNvSpPr txBox="1"/>
          <p:nvPr/>
        </p:nvSpPr>
        <p:spPr>
          <a:xfrm>
            <a:off x="347294" y="901200"/>
            <a:ext cx="4167504" cy="2224199"/>
          </a:xfrm>
          <a:prstGeom prst="rect">
            <a:avLst/>
          </a:prstGeom>
        </p:spPr>
        <p:txBody>
          <a:bodyPr vert="horz" wrap="square" lIns="0" tIns="0" rIns="0" bIns="0" rtlCol="0">
            <a:spAutoFit/>
          </a:bodyPr>
          <a:lstStyle/>
          <a:p>
            <a:pPr marL="12700" marR="1461135">
              <a:lnSpc>
                <a:spcPct val="156000"/>
              </a:lnSpc>
            </a:pPr>
            <a:r>
              <a:rPr sz="1000" dirty="0">
                <a:latin typeface="Tahoma" panose="020B0604030504040204"/>
                <a:cs typeface="Tahoma" panose="020B0604030504040204"/>
              </a:rPr>
              <a:t>At the very top level, when </a:t>
            </a:r>
            <a:r>
              <a:rPr sz="1000" i="1" dirty="0">
                <a:latin typeface="Arial" panose="020B0604020202020204"/>
                <a:cs typeface="Arial" panose="020B0604020202020204"/>
              </a:rPr>
              <a:t>k </a:t>
            </a:r>
            <a:r>
              <a:rPr sz="1000" dirty="0">
                <a:latin typeface="Tahoma" panose="020B0604030504040204"/>
                <a:cs typeface="Tahoma" panose="020B0604030504040204"/>
              </a:rPr>
              <a:t>= 0, we need </a:t>
            </a:r>
            <a:r>
              <a:rPr sz="1000" i="1" dirty="0">
                <a:latin typeface="Arial" panose="020B0604020202020204"/>
                <a:cs typeface="Arial" panose="020B0604020202020204"/>
              </a:rPr>
              <a:t>O</a:t>
            </a:r>
            <a:r>
              <a:rPr sz="1000" dirty="0">
                <a:latin typeface="Tahoma" panose="020B0604030504040204"/>
                <a:cs typeface="Tahoma" panose="020B0604030504040204"/>
              </a:rPr>
              <a:t>(</a:t>
            </a:r>
            <a:r>
              <a:rPr sz="1000" i="1" dirty="0">
                <a:latin typeface="Arial" panose="020B0604020202020204"/>
                <a:cs typeface="Arial" panose="020B0604020202020204"/>
              </a:rPr>
              <a:t>n</a:t>
            </a:r>
            <a:r>
              <a:rPr sz="1000" dirty="0">
                <a:latin typeface="Tahoma" panose="020B0604030504040204"/>
                <a:cs typeface="Tahoma" panose="020B0604030504040204"/>
              </a:rPr>
              <a:t>).  At the bottom, when </a:t>
            </a:r>
            <a:r>
              <a:rPr sz="1000" i="1" dirty="0">
                <a:latin typeface="Arial" panose="020B0604020202020204"/>
                <a:cs typeface="Arial" panose="020B0604020202020204"/>
              </a:rPr>
              <a:t>k </a:t>
            </a:r>
            <a:r>
              <a:rPr sz="1000" dirty="0">
                <a:latin typeface="Tahoma" panose="020B0604030504040204"/>
                <a:cs typeface="Tahoma" panose="020B0604030504040204"/>
              </a:rPr>
              <a:t>= log</a:t>
            </a:r>
            <a:r>
              <a:rPr sz="1000" baseline="-19000" dirty="0">
                <a:latin typeface="Tahoma" panose="020B0604030504040204"/>
                <a:cs typeface="Tahoma" panose="020B0604030504040204"/>
              </a:rPr>
              <a:t>2 </a:t>
            </a:r>
            <a:r>
              <a:rPr sz="1000" i="1" dirty="0">
                <a:latin typeface="Arial" panose="020B0604020202020204"/>
                <a:cs typeface="Arial" panose="020B0604020202020204"/>
              </a:rPr>
              <a:t>n</a:t>
            </a:r>
            <a:r>
              <a:rPr sz="1000" dirty="0">
                <a:latin typeface="Tahoma" panose="020B0604030504040204"/>
                <a:cs typeface="Tahoma" panose="020B0604030504040204"/>
              </a:rPr>
              <a:t>, it is</a:t>
            </a:r>
            <a:endParaRPr sz="1000" dirty="0">
              <a:latin typeface="Tahoma" panose="020B0604030504040204"/>
              <a:cs typeface="Tahoma" panose="020B0604030504040204"/>
            </a:endParaRPr>
          </a:p>
          <a:p>
            <a:pPr algn="ctr">
              <a:lnSpc>
                <a:spcPct val="100000"/>
              </a:lnSpc>
              <a:spcBef>
                <a:spcPts val="640"/>
              </a:spcBef>
            </a:pPr>
            <a:r>
              <a:rPr sz="1350" i="1" baseline="-28000" dirty="0" smtClean="0">
                <a:solidFill>
                  <a:srgbClr val="FF0000"/>
                </a:solidFill>
                <a:latin typeface="Arial" panose="020B0604020202020204"/>
                <a:cs typeface="Arial" panose="020B0604020202020204"/>
              </a:rPr>
              <a:t> </a:t>
            </a:r>
            <a:r>
              <a:rPr sz="1350" baseline="34000" dirty="0">
                <a:solidFill>
                  <a:srgbClr val="FF0000"/>
                </a:solidFill>
                <a:latin typeface="Arial Unicode MS"/>
                <a:cs typeface="Arial Unicode MS"/>
              </a:rPr>
              <a:t>（</a:t>
            </a:r>
            <a:r>
              <a:rPr sz="1350" baseline="-28000" dirty="0">
                <a:solidFill>
                  <a:srgbClr val="FF0000"/>
                </a:solidFill>
                <a:latin typeface="Tahoma" panose="020B0604030504040204"/>
                <a:cs typeface="Tahoma" panose="020B0604030504040204"/>
              </a:rPr>
              <a:t>3</a:t>
            </a:r>
            <a:r>
              <a:rPr sz="600" dirty="0">
                <a:solidFill>
                  <a:srgbClr val="FF0000"/>
                </a:solidFill>
                <a:latin typeface="Tahoma" panose="020B0604030504040204"/>
                <a:cs typeface="Tahoma" panose="020B0604030504040204"/>
              </a:rPr>
              <a:t>log</a:t>
            </a:r>
            <a:r>
              <a:rPr sz="750" baseline="-17000" dirty="0">
                <a:solidFill>
                  <a:srgbClr val="FF0000"/>
                </a:solidFill>
                <a:latin typeface="Tahoma" panose="020B0604030504040204"/>
                <a:cs typeface="Tahoma" panose="020B0604030504040204"/>
              </a:rPr>
              <a:t>2  </a:t>
            </a:r>
            <a:r>
              <a:rPr sz="600" i="1" dirty="0">
                <a:solidFill>
                  <a:srgbClr val="FF0000"/>
                </a:solidFill>
                <a:latin typeface="Arial" panose="020B0604020202020204"/>
                <a:cs typeface="Arial" panose="020B0604020202020204"/>
              </a:rPr>
              <a:t>n </a:t>
            </a:r>
            <a:r>
              <a:rPr sz="1350" baseline="34000" dirty="0">
                <a:solidFill>
                  <a:srgbClr val="FF0000"/>
                </a:solidFill>
                <a:latin typeface="Arial Unicode MS"/>
                <a:cs typeface="Arial Unicode MS"/>
              </a:rPr>
              <a:t>＼ </a:t>
            </a:r>
            <a:r>
              <a:rPr sz="1350" baseline="-28000" dirty="0">
                <a:solidFill>
                  <a:srgbClr val="FF0000"/>
                </a:solidFill>
                <a:latin typeface="Tahoma" panose="020B0604030504040204"/>
                <a:cs typeface="Tahoma" panose="020B0604030504040204"/>
              </a:rPr>
              <a:t>= </a:t>
            </a:r>
            <a:r>
              <a:rPr sz="1350" i="1" baseline="-28000" dirty="0">
                <a:solidFill>
                  <a:srgbClr val="FF0000"/>
                </a:solidFill>
                <a:latin typeface="Arial" panose="020B0604020202020204"/>
                <a:cs typeface="Arial" panose="020B0604020202020204"/>
              </a:rPr>
              <a:t>O </a:t>
            </a:r>
            <a:r>
              <a:rPr sz="1350" baseline="34000" dirty="0">
                <a:solidFill>
                  <a:srgbClr val="FF0000"/>
                </a:solidFill>
                <a:latin typeface="Arial Unicode MS"/>
                <a:cs typeface="Arial Unicode MS"/>
              </a:rPr>
              <a:t>（</a:t>
            </a:r>
            <a:r>
              <a:rPr sz="1350" i="1" baseline="-28000" dirty="0">
                <a:solidFill>
                  <a:srgbClr val="FF0000"/>
                </a:solidFill>
                <a:latin typeface="Arial" panose="020B0604020202020204"/>
                <a:cs typeface="Arial" panose="020B0604020202020204"/>
              </a:rPr>
              <a:t>n</a:t>
            </a:r>
            <a:r>
              <a:rPr sz="600" dirty="0">
                <a:solidFill>
                  <a:srgbClr val="FF0000"/>
                </a:solidFill>
                <a:latin typeface="Tahoma" panose="020B0604030504040204"/>
                <a:cs typeface="Tahoma" panose="020B0604030504040204"/>
              </a:rPr>
              <a:t>log</a:t>
            </a:r>
            <a:r>
              <a:rPr sz="750" baseline="-17000" dirty="0">
                <a:solidFill>
                  <a:srgbClr val="FF0000"/>
                </a:solidFill>
                <a:latin typeface="Tahoma" panose="020B0604030504040204"/>
                <a:cs typeface="Tahoma" panose="020B0604030504040204"/>
              </a:rPr>
              <a:t>2 </a:t>
            </a:r>
            <a:r>
              <a:rPr sz="600" dirty="0">
                <a:solidFill>
                  <a:srgbClr val="FF0000"/>
                </a:solidFill>
                <a:latin typeface="Tahoma" panose="020B0604030504040204"/>
                <a:cs typeface="Tahoma" panose="020B0604030504040204"/>
              </a:rPr>
              <a:t>3</a:t>
            </a:r>
            <a:r>
              <a:rPr sz="1350" baseline="34000" dirty="0">
                <a:solidFill>
                  <a:srgbClr val="FF0000"/>
                </a:solidFill>
                <a:latin typeface="Arial Unicode MS"/>
                <a:cs typeface="Arial Unicode MS"/>
              </a:rPr>
              <a:t>＼</a:t>
            </a:r>
            <a:endParaRPr sz="1350" baseline="34000" dirty="0">
              <a:latin typeface="Arial Unicode MS"/>
              <a:cs typeface="Arial Unicode MS"/>
            </a:endParaRPr>
          </a:p>
          <a:p>
            <a:pPr>
              <a:lnSpc>
                <a:spcPct val="100000"/>
              </a:lnSpc>
              <a:spcBef>
                <a:spcPts val="50"/>
              </a:spcBef>
            </a:pPr>
            <a:endParaRPr sz="1250" dirty="0">
              <a:latin typeface="Times New Roman" panose="02020603050405020304"/>
              <a:cs typeface="Times New Roman" panose="02020603050405020304"/>
            </a:endParaRPr>
          </a:p>
          <a:p>
            <a:pPr marL="12700" marR="5080">
              <a:lnSpc>
                <a:spcPts val="1400"/>
              </a:lnSpc>
              <a:spcBef>
                <a:spcPts val="5"/>
              </a:spcBef>
            </a:pPr>
            <a:r>
              <a:rPr sz="1000" dirty="0">
                <a:latin typeface="Tahoma" panose="020B0604030504040204"/>
                <a:cs typeface="Tahoma" panose="020B0604030504040204"/>
              </a:rPr>
              <a:t>Between these two endpoints, the work done increases </a:t>
            </a:r>
            <a:r>
              <a:rPr sz="1000" i="1" dirty="0">
                <a:solidFill>
                  <a:srgbClr val="0000FF"/>
                </a:solidFill>
                <a:latin typeface="Trebuchet MS" panose="020B0603020202020204"/>
                <a:cs typeface="Trebuchet MS" panose="020B0603020202020204"/>
              </a:rPr>
              <a:t>geometrically </a:t>
            </a:r>
            <a:r>
              <a:rPr sz="1000" dirty="0">
                <a:latin typeface="Tahoma" panose="020B0604030504040204"/>
                <a:cs typeface="Tahoma" panose="020B0604030504040204"/>
              </a:rPr>
              <a:t>from </a:t>
            </a:r>
            <a:r>
              <a:rPr sz="1000" i="1" dirty="0">
                <a:latin typeface="Arial" panose="020B0604020202020204"/>
                <a:cs typeface="Arial" panose="020B0604020202020204"/>
              </a:rPr>
              <a:t>O</a:t>
            </a:r>
            <a:r>
              <a:rPr sz="1000" dirty="0">
                <a:latin typeface="Tahoma" panose="020B0604030504040204"/>
                <a:cs typeface="Tahoma" panose="020B0604030504040204"/>
              </a:rPr>
              <a:t>(</a:t>
            </a:r>
            <a:r>
              <a:rPr sz="1000" i="1" dirty="0">
                <a:latin typeface="Arial" panose="020B0604020202020204"/>
                <a:cs typeface="Arial" panose="020B0604020202020204"/>
              </a:rPr>
              <a:t>n</a:t>
            </a:r>
            <a:r>
              <a:rPr sz="1000" dirty="0">
                <a:latin typeface="Tahoma" panose="020B0604030504040204"/>
                <a:cs typeface="Tahoma" panose="020B0604030504040204"/>
              </a:rPr>
              <a:t>)  to </a:t>
            </a:r>
            <a:r>
              <a:rPr sz="1000" i="1" dirty="0">
                <a:latin typeface="Arial" panose="020B0604020202020204"/>
                <a:cs typeface="Arial" panose="020B0604020202020204"/>
              </a:rPr>
              <a:t>O</a:t>
            </a:r>
            <a:r>
              <a:rPr sz="1000" dirty="0">
                <a:latin typeface="Tahoma" panose="020B0604030504040204"/>
                <a:cs typeface="Tahoma" panose="020B0604030504040204"/>
              </a:rPr>
              <a:t>(</a:t>
            </a:r>
            <a:r>
              <a:rPr sz="1000" i="1" dirty="0">
                <a:latin typeface="Arial" panose="020B0604020202020204"/>
                <a:cs typeface="Arial" panose="020B0604020202020204"/>
              </a:rPr>
              <a:t>n</a:t>
            </a:r>
            <a:r>
              <a:rPr sz="1000" baseline="37000" dirty="0">
                <a:latin typeface="Tahoma" panose="020B0604030504040204"/>
                <a:cs typeface="Tahoma" panose="020B0604030504040204"/>
              </a:rPr>
              <a:t>log</a:t>
            </a:r>
            <a:r>
              <a:rPr sz="1000" baseline="22000" dirty="0">
                <a:latin typeface="Tahoma" panose="020B0604030504040204"/>
                <a:cs typeface="Tahoma" panose="020B0604030504040204"/>
              </a:rPr>
              <a:t>2 </a:t>
            </a:r>
            <a:r>
              <a:rPr sz="1000" baseline="37000" dirty="0">
                <a:latin typeface="Tahoma" panose="020B0604030504040204"/>
                <a:cs typeface="Tahoma" panose="020B0604030504040204"/>
              </a:rPr>
              <a:t>3</a:t>
            </a:r>
            <a:r>
              <a:rPr sz="1000" dirty="0">
                <a:latin typeface="Tahoma" panose="020B0604030504040204"/>
                <a:cs typeface="Tahoma" panose="020B0604030504040204"/>
              </a:rPr>
              <a:t>), by a factor of 3</a:t>
            </a:r>
            <a:r>
              <a:rPr sz="1000" i="1" dirty="0">
                <a:latin typeface="Verdana" panose="020B0604030504040204"/>
                <a:cs typeface="Verdana" panose="020B0604030504040204"/>
              </a:rPr>
              <a:t>/</a:t>
            </a:r>
            <a:r>
              <a:rPr sz="1000" dirty="0">
                <a:latin typeface="Tahoma" panose="020B0604030504040204"/>
                <a:cs typeface="Tahoma" panose="020B0604030504040204"/>
              </a:rPr>
              <a:t>2 per </a:t>
            </a:r>
            <a:r>
              <a:rPr sz="1000" dirty="0" smtClean="0">
                <a:latin typeface="Tahoma" panose="020B0604030504040204"/>
                <a:cs typeface="Tahoma" panose="020B0604030504040204"/>
              </a:rPr>
              <a:t>level</a:t>
            </a:r>
            <a:r>
              <a:rPr sz="1000" dirty="0">
                <a:latin typeface="Tahoma" panose="020B0604030504040204"/>
                <a:cs typeface="Tahoma" panose="020B0604030504040204"/>
              </a:rPr>
              <a:t>.</a:t>
            </a:r>
            <a:endParaRPr sz="1000" dirty="0">
              <a:latin typeface="Tahoma" panose="020B0604030504040204"/>
              <a:cs typeface="Tahoma" panose="020B0604030504040204"/>
            </a:endParaRPr>
          </a:p>
          <a:p>
            <a:pPr marL="12700" marR="50800">
              <a:lnSpc>
                <a:spcPts val="1400"/>
              </a:lnSpc>
              <a:spcBef>
                <a:spcPts val="595"/>
              </a:spcBef>
            </a:pPr>
            <a:r>
              <a:rPr sz="1000" dirty="0">
                <a:latin typeface="Tahoma" panose="020B0604030504040204"/>
                <a:cs typeface="Tahoma" panose="020B0604030504040204"/>
              </a:rPr>
              <a:t>The sum of any increasing geometric series is, within a constant factor, simply </a:t>
            </a:r>
            <a:r>
              <a:rPr sz="1000" dirty="0" smtClean="0">
                <a:latin typeface="Tahoma" panose="020B0604030504040204"/>
                <a:cs typeface="Tahoma" panose="020B0604030504040204"/>
              </a:rPr>
              <a:t>the </a:t>
            </a:r>
            <a:r>
              <a:rPr sz="1000" dirty="0">
                <a:latin typeface="Tahoma" panose="020B0604030504040204"/>
                <a:cs typeface="Tahoma" panose="020B0604030504040204"/>
              </a:rPr>
              <a:t>last term of the </a:t>
            </a:r>
            <a:r>
              <a:rPr sz="1000" dirty="0" smtClean="0">
                <a:latin typeface="Tahoma" panose="020B0604030504040204"/>
                <a:cs typeface="Tahoma" panose="020B0604030504040204"/>
              </a:rPr>
              <a:t>series</a:t>
            </a:r>
            <a:r>
              <a:rPr lang="en-US" sz="1000" dirty="0" smtClean="0">
                <a:latin typeface="Tahoma" panose="020B0604030504040204"/>
                <a:cs typeface="Tahoma" panose="020B0604030504040204"/>
              </a:rPr>
              <a:t>. </a:t>
            </a:r>
            <a:r>
              <a:rPr sz="1000" dirty="0" smtClean="0">
                <a:latin typeface="Tahoma" panose="020B0604030504040204"/>
                <a:cs typeface="Tahoma" panose="020B0604030504040204"/>
              </a:rPr>
              <a:t>Therefore </a:t>
            </a:r>
            <a:r>
              <a:rPr sz="1000" dirty="0">
                <a:latin typeface="Tahoma" panose="020B0604030504040204"/>
                <a:cs typeface="Tahoma" panose="020B0604030504040204"/>
              </a:rPr>
              <a:t>the overall running time is</a:t>
            </a:r>
            <a:endParaRPr sz="1000" dirty="0">
              <a:latin typeface="Tahoma" panose="020B0604030504040204"/>
              <a:cs typeface="Tahoma" panose="020B0604030504040204"/>
            </a:endParaRPr>
          </a:p>
          <a:p>
            <a:pPr algn="ctr">
              <a:lnSpc>
                <a:spcPct val="100000"/>
              </a:lnSpc>
              <a:spcBef>
                <a:spcPts val="805"/>
              </a:spcBef>
            </a:pPr>
            <a:r>
              <a:rPr sz="1000" i="1" dirty="0">
                <a:latin typeface="Arial" panose="020B0604020202020204"/>
                <a:cs typeface="Arial" panose="020B0604020202020204"/>
              </a:rPr>
              <a:t>O</a:t>
            </a:r>
            <a:r>
              <a:rPr sz="1000" dirty="0">
                <a:latin typeface="Tahoma" panose="020B0604030504040204"/>
                <a:cs typeface="Tahoma" panose="020B0604030504040204"/>
              </a:rPr>
              <a:t>(</a:t>
            </a:r>
            <a:r>
              <a:rPr sz="1000" i="1" dirty="0">
                <a:latin typeface="Arial" panose="020B0604020202020204"/>
                <a:cs typeface="Arial" panose="020B0604020202020204"/>
              </a:rPr>
              <a:t>n</a:t>
            </a:r>
            <a:r>
              <a:rPr sz="1000" baseline="42000" dirty="0">
                <a:latin typeface="Tahoma" panose="020B0604030504040204"/>
                <a:cs typeface="Tahoma" panose="020B0604030504040204"/>
              </a:rPr>
              <a:t>log</a:t>
            </a:r>
            <a:r>
              <a:rPr sz="1000" baseline="28000" dirty="0">
                <a:latin typeface="Tahoma" panose="020B0604030504040204"/>
                <a:cs typeface="Tahoma" panose="020B0604030504040204"/>
              </a:rPr>
              <a:t>2 </a:t>
            </a:r>
            <a:r>
              <a:rPr sz="1000" baseline="42000" dirty="0">
                <a:latin typeface="Tahoma" panose="020B0604030504040204"/>
                <a:cs typeface="Tahoma" panose="020B0604030504040204"/>
              </a:rPr>
              <a:t>3</a:t>
            </a:r>
            <a:r>
              <a:rPr sz="1000" dirty="0">
                <a:latin typeface="Tahoma" panose="020B0604030504040204"/>
                <a:cs typeface="Tahoma" panose="020B0604030504040204"/>
              </a:rPr>
              <a:t>) </a:t>
            </a:r>
            <a:r>
              <a:rPr sz="1000" dirty="0">
                <a:latin typeface="Arial Unicode MS"/>
                <a:cs typeface="Arial Unicode MS"/>
              </a:rPr>
              <a:t>≈ </a:t>
            </a:r>
            <a:r>
              <a:rPr sz="1000" i="1" dirty="0">
                <a:latin typeface="Arial" panose="020B0604020202020204"/>
                <a:cs typeface="Arial" panose="020B0604020202020204"/>
              </a:rPr>
              <a:t>O</a:t>
            </a:r>
            <a:r>
              <a:rPr sz="1000" dirty="0">
                <a:latin typeface="Tahoma" panose="020B0604030504040204"/>
                <a:cs typeface="Tahoma" panose="020B0604030504040204"/>
              </a:rPr>
              <a:t>(</a:t>
            </a:r>
            <a:r>
              <a:rPr sz="1000" i="1" dirty="0">
                <a:latin typeface="Arial" panose="020B0604020202020204"/>
                <a:cs typeface="Arial" panose="020B0604020202020204"/>
              </a:rPr>
              <a:t>n</a:t>
            </a:r>
            <a:r>
              <a:rPr sz="1000" baseline="42000" dirty="0">
                <a:latin typeface="Tahoma" panose="020B0604030504040204"/>
                <a:cs typeface="Tahoma" panose="020B0604030504040204"/>
              </a:rPr>
              <a:t>1</a:t>
            </a:r>
            <a:r>
              <a:rPr sz="1000" i="1" baseline="42000" dirty="0">
                <a:latin typeface="Trebuchet MS" panose="020B0603020202020204"/>
                <a:cs typeface="Trebuchet MS" panose="020B0603020202020204"/>
              </a:rPr>
              <a:t>.</a:t>
            </a:r>
            <a:r>
              <a:rPr sz="1000" baseline="42000" dirty="0">
                <a:latin typeface="Tahoma" panose="020B0604030504040204"/>
                <a:cs typeface="Tahoma" panose="020B0604030504040204"/>
              </a:rPr>
              <a:t>59</a:t>
            </a:r>
            <a:r>
              <a:rPr sz="1000" dirty="0">
                <a:latin typeface="Tahoma" panose="020B0604030504040204"/>
                <a:cs typeface="Tahoma" panose="020B0604030504040204"/>
              </a:rPr>
              <a:t>)</a:t>
            </a:r>
            <a:r>
              <a:rPr sz="1000" i="1" dirty="0">
                <a:latin typeface="Verdana" panose="020B0604030504040204"/>
                <a:cs typeface="Verdana" panose="020B0604030504040204"/>
              </a:rPr>
              <a:t>.</a:t>
            </a:r>
            <a:endParaRPr sz="1000" dirty="0">
              <a:latin typeface="Verdana" panose="020B0604030504040204"/>
              <a:cs typeface="Verdana" panose="020B0604030504040204"/>
            </a:endParaRPr>
          </a:p>
          <a:p>
            <a:pPr marL="12700">
              <a:lnSpc>
                <a:spcPct val="100000"/>
              </a:lnSpc>
              <a:spcBef>
                <a:spcPts val="805"/>
              </a:spcBef>
            </a:pPr>
            <a:r>
              <a:rPr sz="1100" b="1" dirty="0">
                <a:latin typeface="Arial" panose="020B0604020202020204"/>
                <a:cs typeface="Arial" panose="020B0604020202020204"/>
              </a:rPr>
              <a:t>We </a:t>
            </a:r>
            <a:r>
              <a:rPr sz="1100" b="1" dirty="0" smtClean="0">
                <a:latin typeface="Arial" panose="020B0604020202020204"/>
                <a:cs typeface="Arial" panose="020B0604020202020204"/>
              </a:rPr>
              <a:t>can </a:t>
            </a:r>
            <a:r>
              <a:rPr sz="1100" b="1" dirty="0">
                <a:latin typeface="Arial" panose="020B0604020202020204"/>
                <a:cs typeface="Arial" panose="020B0604020202020204"/>
              </a:rPr>
              <a:t>do </a:t>
            </a:r>
            <a:r>
              <a:rPr sz="1100" b="1" dirty="0" smtClean="0">
                <a:latin typeface="Arial" panose="020B0604020202020204"/>
                <a:cs typeface="Arial" panose="020B0604020202020204"/>
              </a:rPr>
              <a:t>even </a:t>
            </a:r>
            <a:r>
              <a:rPr sz="1100" b="1" dirty="0">
                <a:latin typeface="Arial" panose="020B0604020202020204"/>
                <a:cs typeface="Arial" panose="020B0604020202020204"/>
              </a:rPr>
              <a:t>better!</a:t>
            </a:r>
            <a:endParaRPr sz="1100" dirty="0">
              <a:latin typeface="Arial" panose="020B0604020202020204"/>
              <a:cs typeface="Arial" panose="020B0604020202020204"/>
            </a:endParaRPr>
          </a:p>
        </p:txBody>
      </p:sp>
      <p:pic>
        <p:nvPicPr>
          <p:cNvPr id="9" name="图片 8"/>
          <p:cNvPicPr>
            <a:picLocks noChangeAspect="1"/>
          </p:cNvPicPr>
          <p:nvPr/>
        </p:nvPicPr>
        <p:blipFill>
          <a:blip r:embed="rId1"/>
          <a:stretch>
            <a:fillRect/>
          </a:stretch>
        </p:blipFill>
        <p:spPr>
          <a:xfrm>
            <a:off x="1328878" y="563750"/>
            <a:ext cx="1661971" cy="337450"/>
          </a:xfrm>
          <a:prstGeom prst="rect">
            <a:avLst/>
          </a:prstGeom>
        </p:spPr>
      </p:pic>
      <p:pic>
        <p:nvPicPr>
          <p:cNvPr id="10" name="图片 9"/>
          <p:cNvPicPr>
            <a:picLocks noChangeAspect="1"/>
          </p:cNvPicPr>
          <p:nvPr/>
        </p:nvPicPr>
        <p:blipFill>
          <a:blip r:embed="rId2"/>
          <a:stretch>
            <a:fillRect/>
          </a:stretch>
        </p:blipFill>
        <p:spPr>
          <a:xfrm>
            <a:off x="1731544" y="1425575"/>
            <a:ext cx="1332000" cy="299158"/>
          </a:xfrm>
          <a:prstGeom prst="rect">
            <a:avLst/>
          </a:prstGeom>
        </p:spPr>
      </p:pic>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2449" y="206375"/>
            <a:ext cx="375111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250" y="1325830"/>
            <a:ext cx="20574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Recurrence</a:t>
            </a:r>
            <a:r>
              <a:rPr sz="1400" b="1" spc="-40" dirty="0">
                <a:solidFill>
                  <a:srgbClr val="0000FF"/>
                </a:solidFill>
              </a:rPr>
              <a:t> </a:t>
            </a:r>
            <a:r>
              <a:rPr sz="1400" b="1" spc="-35" dirty="0">
                <a:solidFill>
                  <a:srgbClr val="0000FF"/>
                </a:solidFill>
              </a:rPr>
              <a:t>relations</a:t>
            </a:r>
            <a:endParaRPr sz="1400" b="1" spc="-35" dirty="0">
              <a:solidFill>
                <a:srgbClr val="0000FF"/>
              </a:solidFill>
            </a:endParaRPr>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602" y="206376"/>
            <a:ext cx="4248048" cy="215444"/>
          </a:xfrm>
        </p:spPr>
        <p:txBody>
          <a:bodyPr/>
          <a:lstStyle/>
          <a:p>
            <a:r>
              <a:rPr lang="en-US" altLang="zh-CN" sz="1400" b="1" dirty="0">
                <a:solidFill>
                  <a:srgbClr val="000066"/>
                </a:solidFill>
              </a:rPr>
              <a:t>Solving recurrences</a:t>
            </a:r>
            <a:endParaRPr lang="zh-CN" altLang="en-US" sz="1400" dirty="0"/>
          </a:p>
        </p:txBody>
      </p:sp>
      <p:sp>
        <p:nvSpPr>
          <p:cNvPr id="3" name="文本占位符 2"/>
          <p:cNvSpPr>
            <a:spLocks noGrp="1"/>
          </p:cNvSpPr>
          <p:nvPr>
            <p:ph type="body" idx="1"/>
          </p:nvPr>
        </p:nvSpPr>
        <p:spPr>
          <a:xfrm>
            <a:off x="323850" y="663575"/>
            <a:ext cx="3915511" cy="2200602"/>
          </a:xfrm>
        </p:spPr>
        <p:txBody>
          <a:bodyPr/>
          <a:lstStyle/>
          <a:p>
            <a:pPr algn="l" eaLnBrk="1" hangingPunct="1">
              <a:buFontTx/>
              <a:buChar char="•"/>
            </a:pPr>
            <a:r>
              <a:rPr lang="en-US" altLang="zh-CN" dirty="0" smtClean="0">
                <a:solidFill>
                  <a:srgbClr val="000066"/>
                </a:solidFill>
              </a:rPr>
              <a:t> </a:t>
            </a:r>
            <a:r>
              <a:rPr lang="en-US" altLang="zh-CN" sz="1100" dirty="0" smtClean="0"/>
              <a:t>Recurrences </a:t>
            </a:r>
            <a:r>
              <a:rPr lang="en-US" altLang="zh-CN" sz="1100" dirty="0"/>
              <a:t>are a major tool for analysis of algorithms</a:t>
            </a:r>
            <a:endParaRPr lang="en-US" altLang="zh-CN" sz="1100" dirty="0"/>
          </a:p>
          <a:p>
            <a:pPr algn="l" eaLnBrk="1" hangingPunct="1"/>
            <a:r>
              <a:rPr lang="en-US" altLang="zh-CN" sz="1100" dirty="0"/>
              <a:t>  --Today: Learn a few methods.</a:t>
            </a:r>
            <a:endParaRPr lang="en-US" altLang="zh-CN" sz="1100" dirty="0"/>
          </a:p>
          <a:p>
            <a:pPr algn="l" eaLnBrk="1" hangingPunct="1"/>
            <a:r>
              <a:rPr lang="en-US" altLang="zh-CN" sz="1100" dirty="0"/>
              <a:t>    &gt;&gt; Substitution method</a:t>
            </a:r>
            <a:endParaRPr lang="en-US" altLang="zh-CN" sz="1100" dirty="0"/>
          </a:p>
          <a:p>
            <a:pPr algn="l" eaLnBrk="1" hangingPunct="1"/>
            <a:r>
              <a:rPr lang="en-US" altLang="zh-CN" sz="1100" dirty="0"/>
              <a:t>    &gt;&gt; Recursion - tree method</a:t>
            </a:r>
            <a:endParaRPr lang="en-US" altLang="zh-CN" sz="1100" dirty="0"/>
          </a:p>
          <a:p>
            <a:pPr algn="l" eaLnBrk="1" hangingPunct="1"/>
            <a:r>
              <a:rPr lang="en-US" altLang="zh-CN" sz="1100" dirty="0"/>
              <a:t>    &gt;&gt; </a:t>
            </a:r>
            <a:r>
              <a:rPr lang="en-US" altLang="zh-CN" sz="1100" b="1" dirty="0"/>
              <a:t>Master </a:t>
            </a:r>
            <a:r>
              <a:rPr lang="en-US" altLang="zh-CN" sz="1100" b="1" dirty="0" smtClean="0"/>
              <a:t>method</a:t>
            </a:r>
            <a:endParaRPr lang="en-US" altLang="zh-CN" sz="1100" b="1" dirty="0" smtClean="0"/>
          </a:p>
          <a:p>
            <a:pPr algn="l" eaLnBrk="1" hangingPunct="1"/>
            <a:endParaRPr lang="en-US" altLang="zh-CN" sz="1100" dirty="0" smtClean="0"/>
          </a:p>
          <a:p>
            <a:pPr algn="l" eaLnBrk="1" hangingPunct="1">
              <a:buFontTx/>
              <a:buChar char="•"/>
            </a:pPr>
            <a:r>
              <a:rPr lang="en-US" altLang="zh-CN" sz="1100" dirty="0"/>
              <a:t>The most general method:</a:t>
            </a:r>
            <a:endParaRPr lang="en-US" altLang="zh-CN" sz="1100" dirty="0"/>
          </a:p>
          <a:p>
            <a:pPr algn="l" eaLnBrk="1" hangingPunct="1"/>
            <a:r>
              <a:rPr lang="en-US" altLang="zh-CN" sz="1100" dirty="0"/>
              <a:t>  -- </a:t>
            </a:r>
            <a:r>
              <a:rPr lang="en-US" altLang="zh-CN" sz="1100" dirty="0">
                <a:solidFill>
                  <a:srgbClr val="CC0000"/>
                </a:solidFill>
              </a:rPr>
              <a:t>Guess</a:t>
            </a:r>
            <a:r>
              <a:rPr lang="en-US" altLang="zh-CN" sz="1100" dirty="0"/>
              <a:t> the form of the solution</a:t>
            </a:r>
            <a:endParaRPr lang="en-US" altLang="zh-CN" sz="1100" dirty="0"/>
          </a:p>
          <a:p>
            <a:pPr algn="l" eaLnBrk="1" hangingPunct="1"/>
            <a:r>
              <a:rPr lang="en-US" altLang="zh-CN" sz="1100" dirty="0"/>
              <a:t>  -- </a:t>
            </a:r>
            <a:r>
              <a:rPr lang="en-US" altLang="zh-CN" sz="1100" dirty="0">
                <a:solidFill>
                  <a:srgbClr val="CC0000"/>
                </a:solidFill>
              </a:rPr>
              <a:t>Verify</a:t>
            </a:r>
            <a:r>
              <a:rPr lang="en-US" altLang="zh-CN" sz="1100" dirty="0"/>
              <a:t> by induction</a:t>
            </a:r>
            <a:endParaRPr lang="en-US" altLang="zh-CN" sz="1100" dirty="0"/>
          </a:p>
          <a:p>
            <a:pPr algn="l" eaLnBrk="1" hangingPunct="1"/>
            <a:r>
              <a:rPr lang="en-US" altLang="zh-CN" sz="1100" dirty="0"/>
              <a:t>  -- </a:t>
            </a:r>
            <a:r>
              <a:rPr lang="en-US" altLang="zh-CN" sz="1100" dirty="0">
                <a:solidFill>
                  <a:srgbClr val="CC0000"/>
                </a:solidFill>
              </a:rPr>
              <a:t>Solve</a:t>
            </a:r>
            <a:r>
              <a:rPr lang="en-US" altLang="zh-CN" sz="1100" dirty="0"/>
              <a:t> for constants</a:t>
            </a:r>
            <a:endParaRPr lang="en-US" altLang="zh-CN" sz="1100" dirty="0"/>
          </a:p>
          <a:p>
            <a:pPr algn="l" eaLnBrk="1" hangingPunct="1"/>
            <a:endParaRPr lang="en-US" altLang="zh-CN" sz="1100" dirty="0"/>
          </a:p>
          <a:p>
            <a:pPr algn="l" eaLnBrk="1" hangingPunct="1"/>
            <a:endParaRPr lang="en-US" altLang="zh-CN" sz="1100" dirty="0"/>
          </a:p>
          <a:p>
            <a:endParaRPr lang="zh-CN" altLang="en-US" sz="11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544" y="206376"/>
            <a:ext cx="4288306" cy="215444"/>
          </a:xfrm>
          <a:prstGeom prst="rect">
            <a:avLst/>
          </a:prstGeom>
        </p:spPr>
        <p:txBody>
          <a:bodyPr vert="horz" wrap="square" lIns="0" tIns="0" rIns="0" bIns="0" rtlCol="0">
            <a:spAutoFit/>
          </a:bodyPr>
          <a:lstStyle/>
          <a:p>
            <a:pPr marL="12700">
              <a:lnSpc>
                <a:spcPct val="100000"/>
              </a:lnSpc>
            </a:pPr>
            <a:r>
              <a:rPr sz="1400" b="1" dirty="0"/>
              <a:t>Master theorem</a:t>
            </a:r>
            <a:endParaRPr sz="1400" b="1" dirty="0"/>
          </a:p>
        </p:txBody>
      </p:sp>
      <p:sp>
        <p:nvSpPr>
          <p:cNvPr id="3" name="object 3"/>
          <p:cNvSpPr txBox="1"/>
          <p:nvPr/>
        </p:nvSpPr>
        <p:spPr>
          <a:xfrm>
            <a:off x="347294" y="890617"/>
            <a:ext cx="3405556" cy="338554"/>
          </a:xfrm>
          <a:prstGeom prst="rect">
            <a:avLst/>
          </a:prstGeom>
        </p:spPr>
        <p:txBody>
          <a:bodyPr vert="horz" wrap="square" lIns="0" tIns="0" rIns="0" bIns="0" rtlCol="0">
            <a:spAutoFit/>
          </a:bodyPr>
          <a:lstStyle/>
          <a:p>
            <a:pPr marL="12700">
              <a:lnSpc>
                <a:spcPct val="100000"/>
              </a:lnSpc>
            </a:pPr>
            <a:r>
              <a:rPr sz="1100" dirty="0">
                <a:latin typeface="Tahoma" panose="020B0604030504040204"/>
                <a:cs typeface="Tahoma" panose="020B0604030504040204"/>
              </a:rPr>
              <a:t>If</a:t>
            </a:r>
            <a:endParaRPr sz="1100" dirty="0">
              <a:latin typeface="Tahoma" panose="020B0604030504040204"/>
              <a:cs typeface="Tahoma" panose="020B0604030504040204"/>
            </a:endParaRPr>
          </a:p>
          <a:p>
            <a:pPr marL="1264920">
              <a:lnSpc>
                <a:spcPct val="100000"/>
              </a:lnSpc>
              <a:spcBef>
                <a:spcPts val="10"/>
              </a:spcBef>
            </a:pPr>
            <a:r>
              <a:rPr sz="1100" i="1" dirty="0">
                <a:solidFill>
                  <a:srgbClr val="FF0000"/>
                </a:solidFill>
                <a:latin typeface="Arial" panose="020B0604020202020204"/>
                <a:cs typeface="Arial" panose="020B0604020202020204"/>
              </a:rPr>
              <a:t>T </a:t>
            </a:r>
            <a:r>
              <a:rPr sz="1100" dirty="0">
                <a:solidFill>
                  <a:srgbClr val="FF0000"/>
                </a:solidFill>
                <a:latin typeface="Tahoma" panose="020B0604030504040204"/>
                <a:cs typeface="Tahoma" panose="020B0604030504040204"/>
              </a:rPr>
              <a:t>(</a:t>
            </a:r>
            <a:r>
              <a:rPr sz="1100" i="1" dirty="0">
                <a:solidFill>
                  <a:srgbClr val="FF0000"/>
                </a:solidFill>
                <a:latin typeface="Arial" panose="020B0604020202020204"/>
                <a:cs typeface="Arial" panose="020B0604020202020204"/>
              </a:rPr>
              <a:t>n</a:t>
            </a:r>
            <a:r>
              <a:rPr sz="1100" dirty="0">
                <a:solidFill>
                  <a:srgbClr val="FF0000"/>
                </a:solidFill>
                <a:latin typeface="Tahoma" panose="020B0604030504040204"/>
                <a:cs typeface="Tahoma" panose="020B0604030504040204"/>
              </a:rPr>
              <a:t>) = </a:t>
            </a:r>
            <a:r>
              <a:rPr sz="1100" i="1" dirty="0">
                <a:solidFill>
                  <a:srgbClr val="FF0000"/>
                </a:solidFill>
                <a:latin typeface="Arial" panose="020B0604020202020204"/>
                <a:cs typeface="Arial" panose="020B0604020202020204"/>
              </a:rPr>
              <a:t>aT </a:t>
            </a:r>
            <a:r>
              <a:rPr sz="1100" dirty="0">
                <a:solidFill>
                  <a:srgbClr val="FF0000"/>
                </a:solidFill>
                <a:latin typeface="Tahoma" panose="020B0604030504040204"/>
                <a:cs typeface="Tahoma" panose="020B0604030504040204"/>
              </a:rPr>
              <a:t>(</a:t>
            </a:r>
            <a:r>
              <a:rPr sz="1100" dirty="0" smtClean="0">
                <a:solidFill>
                  <a:srgbClr val="FF0000"/>
                </a:solidFill>
                <a:latin typeface="Arial Unicode MS"/>
                <a:cs typeface="Arial Unicode MS"/>
              </a:rPr>
              <a:t>I</a:t>
            </a:r>
            <a:r>
              <a:rPr sz="1100" i="1" dirty="0" smtClean="0">
                <a:solidFill>
                  <a:srgbClr val="FF0000"/>
                </a:solidFill>
                <a:latin typeface="Arial" panose="020B0604020202020204"/>
                <a:cs typeface="Arial" panose="020B0604020202020204"/>
              </a:rPr>
              <a:t>n</a:t>
            </a:r>
            <a:r>
              <a:rPr lang="en-US" sz="1100" i="1" dirty="0">
                <a:solidFill>
                  <a:srgbClr val="FF0000"/>
                </a:solidFill>
                <a:latin typeface="Verdana" panose="020B0604030504040204"/>
                <a:cs typeface="Verdana" panose="020B0604030504040204"/>
              </a:rPr>
              <a:t> </a:t>
            </a:r>
            <a:r>
              <a:rPr sz="1100" i="1" dirty="0" err="1" smtClean="0">
                <a:solidFill>
                  <a:srgbClr val="FF0000"/>
                </a:solidFill>
                <a:latin typeface="Arial" panose="020B0604020202020204"/>
                <a:cs typeface="Arial" panose="020B0604020202020204"/>
              </a:rPr>
              <a:t>b</a:t>
            </a:r>
            <a:r>
              <a:rPr sz="1100" dirty="0" err="1" smtClean="0">
                <a:solidFill>
                  <a:srgbClr val="FF0000"/>
                </a:solidFill>
                <a:latin typeface="Arial Unicode MS"/>
                <a:cs typeface="Arial Unicode MS"/>
              </a:rPr>
              <a:t>l</a:t>
            </a:r>
            <a:r>
              <a:rPr lang="en-US" sz="1100" dirty="0" smtClean="0">
                <a:solidFill>
                  <a:srgbClr val="FF0000"/>
                </a:solidFill>
                <a:latin typeface="Arial Unicode MS"/>
                <a:cs typeface="Arial Unicode MS"/>
              </a:rPr>
              <a:t>  </a:t>
            </a:r>
            <a:r>
              <a:rPr sz="1100" dirty="0" smtClean="0">
                <a:solidFill>
                  <a:srgbClr val="FF0000"/>
                </a:solidFill>
                <a:latin typeface="Tahoma" panose="020B0604030504040204"/>
                <a:cs typeface="Tahoma" panose="020B0604030504040204"/>
              </a:rPr>
              <a:t>) </a:t>
            </a:r>
            <a:r>
              <a:rPr sz="1100" dirty="0">
                <a:solidFill>
                  <a:srgbClr val="FF0000"/>
                </a:solidFill>
                <a:latin typeface="Tahoma" panose="020B0604030504040204"/>
                <a:cs typeface="Tahoma" panose="020B0604030504040204"/>
              </a:rPr>
              <a:t>+ </a:t>
            </a:r>
            <a:r>
              <a:rPr sz="1100" i="1" dirty="0">
                <a:solidFill>
                  <a:srgbClr val="FF0000"/>
                </a:solidFill>
                <a:latin typeface="Arial" panose="020B0604020202020204"/>
                <a:cs typeface="Arial" panose="020B0604020202020204"/>
              </a:rPr>
              <a:t>O</a:t>
            </a:r>
            <a:r>
              <a:rPr sz="1100" dirty="0">
                <a:solidFill>
                  <a:srgbClr val="FF0000"/>
                </a:solidFill>
                <a:latin typeface="Tahoma" panose="020B0604030504040204"/>
                <a:cs typeface="Tahoma" panose="020B0604030504040204"/>
              </a:rPr>
              <a:t>(</a:t>
            </a:r>
            <a:r>
              <a:rPr sz="1100" i="1" dirty="0">
                <a:solidFill>
                  <a:srgbClr val="FF0000"/>
                </a:solidFill>
                <a:latin typeface="Arial" panose="020B0604020202020204"/>
                <a:cs typeface="Arial" panose="020B0604020202020204"/>
              </a:rPr>
              <a:t>n</a:t>
            </a:r>
            <a:r>
              <a:rPr sz="1100" i="1" baseline="42000" dirty="0">
                <a:solidFill>
                  <a:srgbClr val="FF0000"/>
                </a:solidFill>
                <a:latin typeface="Arial" panose="020B0604020202020204"/>
                <a:cs typeface="Arial" panose="020B0604020202020204"/>
              </a:rPr>
              <a:t>d </a:t>
            </a:r>
            <a:r>
              <a:rPr sz="1100" dirty="0">
                <a:solidFill>
                  <a:srgbClr val="FF0000"/>
                </a:solidFill>
                <a:latin typeface="Tahoma" panose="020B0604030504040204"/>
                <a:cs typeface="Tahoma" panose="020B0604030504040204"/>
              </a:rPr>
              <a:t>)</a:t>
            </a:r>
            <a:endParaRPr sz="1100" dirty="0">
              <a:latin typeface="Tahoma" panose="020B0604030504040204"/>
              <a:cs typeface="Tahoma" panose="020B0604030504040204"/>
            </a:endParaRPr>
          </a:p>
        </p:txBody>
      </p:sp>
      <p:sp>
        <p:nvSpPr>
          <p:cNvPr id="4" name="object 4"/>
          <p:cNvSpPr txBox="1"/>
          <p:nvPr/>
        </p:nvSpPr>
        <p:spPr>
          <a:xfrm>
            <a:off x="347294" y="1448374"/>
            <a:ext cx="3176956" cy="169277"/>
          </a:xfrm>
          <a:prstGeom prst="rect">
            <a:avLst/>
          </a:prstGeom>
        </p:spPr>
        <p:txBody>
          <a:bodyPr vert="horz" wrap="square" lIns="0" tIns="0" rIns="0" bIns="0" rtlCol="0">
            <a:spAutoFit/>
          </a:bodyPr>
          <a:lstStyle/>
          <a:p>
            <a:pPr marL="12700">
              <a:lnSpc>
                <a:spcPct val="100000"/>
              </a:lnSpc>
            </a:pPr>
            <a:r>
              <a:rPr sz="1100" dirty="0">
                <a:latin typeface="Tahoma" panose="020B0604030504040204"/>
                <a:cs typeface="Tahoma" panose="020B0604030504040204"/>
              </a:rPr>
              <a:t>for some constants </a:t>
            </a:r>
            <a:r>
              <a:rPr sz="1100" i="1" dirty="0">
                <a:latin typeface="Arial" panose="020B0604020202020204"/>
                <a:cs typeface="Arial" panose="020B0604020202020204"/>
              </a:rPr>
              <a:t>a </a:t>
            </a:r>
            <a:r>
              <a:rPr sz="1100" i="1" dirty="0">
                <a:latin typeface="Verdana" panose="020B0604030504040204"/>
                <a:cs typeface="Verdana" panose="020B0604030504040204"/>
              </a:rPr>
              <a:t>&gt; </a:t>
            </a:r>
            <a:r>
              <a:rPr sz="1100" dirty="0">
                <a:latin typeface="Tahoma" panose="020B0604030504040204"/>
                <a:cs typeface="Tahoma" panose="020B0604030504040204"/>
              </a:rPr>
              <a:t>0, </a:t>
            </a:r>
            <a:r>
              <a:rPr sz="1100" i="1" dirty="0">
                <a:latin typeface="Arial" panose="020B0604020202020204"/>
                <a:cs typeface="Arial" panose="020B0604020202020204"/>
              </a:rPr>
              <a:t>b </a:t>
            </a:r>
            <a:r>
              <a:rPr sz="1100" i="1" dirty="0">
                <a:latin typeface="Verdana" panose="020B0604030504040204"/>
                <a:cs typeface="Verdana" panose="020B0604030504040204"/>
              </a:rPr>
              <a:t>&gt; </a:t>
            </a:r>
            <a:r>
              <a:rPr sz="1100" dirty="0">
                <a:latin typeface="Tahoma" panose="020B0604030504040204"/>
                <a:cs typeface="Tahoma" panose="020B0604030504040204"/>
              </a:rPr>
              <a:t>1, and </a:t>
            </a:r>
            <a:r>
              <a:rPr sz="1100" i="1" dirty="0">
                <a:latin typeface="Arial" panose="020B0604020202020204"/>
                <a:cs typeface="Arial" panose="020B0604020202020204"/>
              </a:rPr>
              <a:t>d  </a:t>
            </a:r>
            <a:r>
              <a:rPr sz="1100" dirty="0">
                <a:latin typeface="Arial Unicode MS"/>
                <a:cs typeface="Arial Unicode MS"/>
              </a:rPr>
              <a:t>≥ </a:t>
            </a:r>
            <a:r>
              <a:rPr sz="1100" dirty="0">
                <a:latin typeface="Tahoma" panose="020B0604030504040204"/>
                <a:cs typeface="Tahoma" panose="020B0604030504040204"/>
              </a:rPr>
              <a:t>0, then</a:t>
            </a:r>
            <a:endParaRPr sz="1100" dirty="0">
              <a:latin typeface="Tahoma" panose="020B0604030504040204"/>
              <a:cs typeface="Tahoma" panose="020B0604030504040204"/>
            </a:endParaRPr>
          </a:p>
        </p:txBody>
      </p:sp>
      <p:sp>
        <p:nvSpPr>
          <p:cNvPr id="5" name="object 5"/>
          <p:cNvSpPr txBox="1"/>
          <p:nvPr/>
        </p:nvSpPr>
        <p:spPr>
          <a:xfrm>
            <a:off x="1376743" y="1796122"/>
            <a:ext cx="397510" cy="138499"/>
          </a:xfrm>
          <a:prstGeom prst="rect">
            <a:avLst/>
          </a:prstGeom>
        </p:spPr>
        <p:txBody>
          <a:bodyPr vert="horz" wrap="square" lIns="0" tIns="0" rIns="0" bIns="0" rtlCol="0">
            <a:spAutoFit/>
          </a:bodyPr>
          <a:lstStyle/>
          <a:p>
            <a:pPr marL="12700">
              <a:lnSpc>
                <a:spcPct val="100000"/>
              </a:lnSpc>
            </a:pPr>
            <a:r>
              <a:rPr sz="900" i="1" dirty="0">
                <a:latin typeface="Arial" panose="020B0604020202020204"/>
                <a:cs typeface="Arial" panose="020B0604020202020204"/>
              </a:rPr>
              <a:t>T </a:t>
            </a:r>
            <a:r>
              <a:rPr sz="900" dirty="0">
                <a:latin typeface="Tahoma" panose="020B0604030504040204"/>
                <a:cs typeface="Tahoma" panose="020B0604030504040204"/>
              </a:rPr>
              <a:t>(</a:t>
            </a:r>
            <a:r>
              <a:rPr sz="900" i="1" dirty="0">
                <a:latin typeface="Arial" panose="020B0604020202020204"/>
                <a:cs typeface="Arial" panose="020B0604020202020204"/>
              </a:rPr>
              <a:t>n</a:t>
            </a:r>
            <a:r>
              <a:rPr sz="900" dirty="0">
                <a:latin typeface="Tahoma" panose="020B0604030504040204"/>
                <a:cs typeface="Tahoma" panose="020B0604030504040204"/>
              </a:rPr>
              <a:t>) =</a:t>
            </a:r>
            <a:endParaRPr sz="900">
              <a:latin typeface="Tahoma" panose="020B0604030504040204"/>
              <a:cs typeface="Tahoma" panose="020B0604030504040204"/>
            </a:endParaRPr>
          </a:p>
        </p:txBody>
      </p:sp>
      <p:sp>
        <p:nvSpPr>
          <p:cNvPr id="9" name="object 9"/>
          <p:cNvSpPr txBox="1"/>
          <p:nvPr/>
        </p:nvSpPr>
        <p:spPr>
          <a:xfrm>
            <a:off x="2554289" y="1768636"/>
            <a:ext cx="628650" cy="138499"/>
          </a:xfrm>
          <a:prstGeom prst="rect">
            <a:avLst/>
          </a:prstGeom>
        </p:spPr>
        <p:txBody>
          <a:bodyPr vert="horz" wrap="square" lIns="0" tIns="0" rIns="0" bIns="0" rtlCol="0">
            <a:spAutoFit/>
          </a:bodyPr>
          <a:lstStyle/>
          <a:p>
            <a:pPr marL="12700">
              <a:lnSpc>
                <a:spcPct val="100000"/>
              </a:lnSpc>
            </a:pPr>
            <a:r>
              <a:rPr sz="900" dirty="0">
                <a:latin typeface="Tahoma" panose="020B0604030504040204"/>
                <a:cs typeface="Tahoma" panose="020B0604030504040204"/>
              </a:rPr>
              <a:t>if </a:t>
            </a:r>
            <a:r>
              <a:rPr sz="900" i="1" dirty="0">
                <a:latin typeface="Arial" panose="020B0604020202020204"/>
                <a:cs typeface="Arial" panose="020B0604020202020204"/>
              </a:rPr>
              <a:t>d </a:t>
            </a:r>
            <a:r>
              <a:rPr sz="900" i="1" dirty="0">
                <a:latin typeface="Verdana" panose="020B0604030504040204"/>
                <a:cs typeface="Verdana" panose="020B0604030504040204"/>
              </a:rPr>
              <a:t>&gt; </a:t>
            </a:r>
            <a:r>
              <a:rPr sz="900" dirty="0">
                <a:latin typeface="Tahoma" panose="020B0604030504040204"/>
                <a:cs typeface="Tahoma" panose="020B0604030504040204"/>
              </a:rPr>
              <a:t>log</a:t>
            </a:r>
            <a:r>
              <a:rPr sz="900" i="1" baseline="-19000" dirty="0">
                <a:latin typeface="Arial" panose="020B0604020202020204"/>
                <a:cs typeface="Arial" panose="020B0604020202020204"/>
              </a:rPr>
              <a:t>b </a:t>
            </a:r>
            <a:r>
              <a:rPr sz="900" i="1" dirty="0">
                <a:latin typeface="Arial" panose="020B0604020202020204"/>
                <a:cs typeface="Arial" panose="020B0604020202020204"/>
              </a:rPr>
              <a:t>a</a:t>
            </a:r>
            <a:endParaRPr sz="900" dirty="0">
              <a:latin typeface="Arial" panose="020B0604020202020204"/>
              <a:cs typeface="Arial" panose="020B0604020202020204"/>
            </a:endParaRPr>
          </a:p>
        </p:txBody>
      </p:sp>
      <p:sp>
        <p:nvSpPr>
          <p:cNvPr id="10" name="object 10"/>
          <p:cNvSpPr txBox="1"/>
          <p:nvPr/>
        </p:nvSpPr>
        <p:spPr>
          <a:xfrm>
            <a:off x="1885492" y="1800911"/>
            <a:ext cx="577215" cy="138499"/>
          </a:xfrm>
          <a:prstGeom prst="rect">
            <a:avLst/>
          </a:prstGeom>
        </p:spPr>
        <p:txBody>
          <a:bodyPr vert="horz" wrap="square" lIns="0" tIns="0" rIns="0" bIns="0" rtlCol="0">
            <a:spAutoFit/>
          </a:bodyPr>
          <a:lstStyle/>
          <a:p>
            <a:pPr marL="12700">
              <a:lnSpc>
                <a:spcPct val="100000"/>
              </a:lnSpc>
            </a:pPr>
            <a:r>
              <a:rPr sz="900" i="1" dirty="0">
                <a:latin typeface="Arial" panose="020B0604020202020204"/>
                <a:cs typeface="Arial" panose="020B0604020202020204"/>
              </a:rPr>
              <a:t>O</a:t>
            </a:r>
            <a:r>
              <a:rPr sz="900" dirty="0">
                <a:latin typeface="Tahoma" panose="020B0604030504040204"/>
                <a:cs typeface="Tahoma" panose="020B0604030504040204"/>
              </a:rPr>
              <a:t>(</a:t>
            </a:r>
            <a:r>
              <a:rPr sz="900" i="1" dirty="0">
                <a:latin typeface="Arial" panose="020B0604020202020204"/>
                <a:cs typeface="Arial" panose="020B0604020202020204"/>
              </a:rPr>
              <a:t>n</a:t>
            </a:r>
            <a:r>
              <a:rPr sz="900" i="1" baseline="37000" dirty="0">
                <a:latin typeface="Arial" panose="020B0604020202020204"/>
                <a:cs typeface="Arial" panose="020B0604020202020204"/>
              </a:rPr>
              <a:t>d </a:t>
            </a:r>
            <a:r>
              <a:rPr sz="900" dirty="0">
                <a:latin typeface="Tahoma" panose="020B0604030504040204"/>
                <a:cs typeface="Tahoma" panose="020B0604030504040204"/>
              </a:rPr>
              <a:t>log </a:t>
            </a:r>
            <a:r>
              <a:rPr sz="900" i="1" dirty="0">
                <a:latin typeface="Arial" panose="020B0604020202020204"/>
                <a:cs typeface="Arial" panose="020B0604020202020204"/>
              </a:rPr>
              <a:t>n</a:t>
            </a:r>
            <a:r>
              <a:rPr sz="900" dirty="0">
                <a:latin typeface="Tahoma" panose="020B0604030504040204"/>
                <a:cs typeface="Tahoma" panose="020B0604030504040204"/>
              </a:rPr>
              <a:t>)</a:t>
            </a:r>
            <a:endParaRPr sz="900">
              <a:latin typeface="Tahoma" panose="020B0604030504040204"/>
              <a:cs typeface="Tahoma" panose="020B0604030504040204"/>
            </a:endParaRPr>
          </a:p>
        </p:txBody>
      </p:sp>
      <p:sp>
        <p:nvSpPr>
          <p:cNvPr id="11" name="object 11"/>
          <p:cNvSpPr txBox="1"/>
          <p:nvPr/>
        </p:nvSpPr>
        <p:spPr>
          <a:xfrm>
            <a:off x="2554278" y="1934892"/>
            <a:ext cx="628650" cy="138499"/>
          </a:xfrm>
          <a:prstGeom prst="rect">
            <a:avLst/>
          </a:prstGeom>
        </p:spPr>
        <p:txBody>
          <a:bodyPr vert="horz" wrap="square" lIns="0" tIns="0" rIns="0" bIns="0" rtlCol="0">
            <a:spAutoFit/>
          </a:bodyPr>
          <a:lstStyle/>
          <a:p>
            <a:pPr marL="12700">
              <a:lnSpc>
                <a:spcPct val="100000"/>
              </a:lnSpc>
            </a:pPr>
            <a:r>
              <a:rPr sz="900" dirty="0">
                <a:latin typeface="Tahoma" panose="020B0604030504040204"/>
                <a:cs typeface="Tahoma" panose="020B0604030504040204"/>
              </a:rPr>
              <a:t>if </a:t>
            </a:r>
            <a:r>
              <a:rPr sz="900" i="1" dirty="0">
                <a:latin typeface="Arial" panose="020B0604020202020204"/>
                <a:cs typeface="Arial" panose="020B0604020202020204"/>
              </a:rPr>
              <a:t>d </a:t>
            </a:r>
            <a:r>
              <a:rPr sz="900" dirty="0">
                <a:latin typeface="Tahoma" panose="020B0604030504040204"/>
                <a:cs typeface="Tahoma" panose="020B0604030504040204"/>
              </a:rPr>
              <a:t>= log  </a:t>
            </a:r>
            <a:r>
              <a:rPr sz="900" i="1" dirty="0">
                <a:latin typeface="Arial" panose="020B0604020202020204"/>
                <a:cs typeface="Arial" panose="020B0604020202020204"/>
              </a:rPr>
              <a:t>a</a:t>
            </a:r>
            <a:endParaRPr sz="900">
              <a:latin typeface="Arial" panose="020B0604020202020204"/>
              <a:cs typeface="Arial" panose="020B0604020202020204"/>
            </a:endParaRPr>
          </a:p>
        </p:txBody>
      </p:sp>
      <p:sp>
        <p:nvSpPr>
          <p:cNvPr id="13" name="object 13"/>
          <p:cNvSpPr txBox="1"/>
          <p:nvPr/>
        </p:nvSpPr>
        <p:spPr>
          <a:xfrm>
            <a:off x="2554270" y="2001452"/>
            <a:ext cx="662305" cy="243656"/>
          </a:xfrm>
          <a:prstGeom prst="rect">
            <a:avLst/>
          </a:prstGeom>
        </p:spPr>
        <p:txBody>
          <a:bodyPr vert="horz" wrap="square" lIns="0" tIns="0" rIns="0" bIns="0" rtlCol="0">
            <a:spAutoFit/>
          </a:bodyPr>
          <a:lstStyle/>
          <a:p>
            <a:pPr marR="123825" algn="r">
              <a:lnSpc>
                <a:spcPct val="100000"/>
              </a:lnSpc>
            </a:pPr>
            <a:r>
              <a:rPr sz="600" i="1" dirty="0">
                <a:latin typeface="Arial" panose="020B0604020202020204"/>
                <a:cs typeface="Arial" panose="020B0604020202020204"/>
              </a:rPr>
              <a:t>b</a:t>
            </a:r>
            <a:endParaRPr sz="600" dirty="0">
              <a:latin typeface="Arial" panose="020B0604020202020204"/>
              <a:cs typeface="Arial" panose="020B0604020202020204"/>
            </a:endParaRPr>
          </a:p>
          <a:p>
            <a:pPr marL="12700">
              <a:lnSpc>
                <a:spcPct val="100000"/>
              </a:lnSpc>
              <a:spcBef>
                <a:spcPts val="65"/>
              </a:spcBef>
            </a:pPr>
            <a:r>
              <a:rPr sz="900" dirty="0">
                <a:latin typeface="Tahoma" panose="020B0604030504040204"/>
                <a:cs typeface="Tahoma" panose="020B0604030504040204"/>
              </a:rPr>
              <a:t>if </a:t>
            </a:r>
            <a:r>
              <a:rPr sz="900" i="1" dirty="0">
                <a:latin typeface="Arial" panose="020B0604020202020204"/>
                <a:cs typeface="Arial" panose="020B0604020202020204"/>
              </a:rPr>
              <a:t>d </a:t>
            </a:r>
            <a:r>
              <a:rPr sz="900" i="1" dirty="0">
                <a:latin typeface="Verdana" panose="020B0604030504040204"/>
                <a:cs typeface="Verdana" panose="020B0604030504040204"/>
              </a:rPr>
              <a:t>&lt; </a:t>
            </a:r>
            <a:r>
              <a:rPr sz="900" dirty="0">
                <a:latin typeface="Tahoma" panose="020B0604030504040204"/>
                <a:cs typeface="Tahoma" panose="020B0604030504040204"/>
              </a:rPr>
              <a:t>log</a:t>
            </a:r>
            <a:r>
              <a:rPr sz="900" i="1" baseline="-19000" dirty="0">
                <a:latin typeface="Arial" panose="020B0604020202020204"/>
                <a:cs typeface="Arial" panose="020B0604020202020204"/>
              </a:rPr>
              <a:t>b </a:t>
            </a:r>
            <a:r>
              <a:rPr sz="900" i="1" dirty="0">
                <a:latin typeface="Arial" panose="020B0604020202020204"/>
                <a:cs typeface="Arial" panose="020B0604020202020204"/>
              </a:rPr>
              <a:t>a</a:t>
            </a:r>
            <a:r>
              <a:rPr sz="900" i="1" dirty="0">
                <a:latin typeface="Verdana" panose="020B0604030504040204"/>
                <a:cs typeface="Verdana" panose="020B0604030504040204"/>
              </a:rPr>
              <a:t>.</a:t>
            </a:r>
            <a:endParaRPr sz="900" dirty="0">
              <a:latin typeface="Verdana" panose="020B0604030504040204"/>
              <a:cs typeface="Verdana" panose="020B0604030504040204"/>
            </a:endParaRPr>
          </a:p>
        </p:txBody>
      </p:sp>
      <p:pic>
        <p:nvPicPr>
          <p:cNvPr id="14" name="图片 13"/>
          <p:cNvPicPr>
            <a:picLocks noChangeAspect="1"/>
          </p:cNvPicPr>
          <p:nvPr/>
        </p:nvPicPr>
        <p:blipFill>
          <a:blip r:embed="rId1"/>
          <a:stretch>
            <a:fillRect/>
          </a:stretch>
        </p:blipFill>
        <p:spPr>
          <a:xfrm>
            <a:off x="2365922" y="1060457"/>
            <a:ext cx="376733" cy="168714"/>
          </a:xfrm>
          <a:prstGeom prst="rect">
            <a:avLst/>
          </a:prstGeom>
        </p:spPr>
      </p:pic>
      <p:pic>
        <p:nvPicPr>
          <p:cNvPr id="15" name="图片 14"/>
          <p:cNvPicPr>
            <a:picLocks noChangeAspect="1"/>
          </p:cNvPicPr>
          <p:nvPr/>
        </p:nvPicPr>
        <p:blipFill>
          <a:blip r:embed="rId2"/>
          <a:stretch>
            <a:fillRect/>
          </a:stretch>
        </p:blipFill>
        <p:spPr>
          <a:xfrm>
            <a:off x="1093052" y="1693352"/>
            <a:ext cx="1376692" cy="612000"/>
          </a:xfrm>
          <a:prstGeom prst="rect">
            <a:avLst/>
          </a:prstGeom>
        </p:spPr>
      </p:pic>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715" y="206375"/>
            <a:ext cx="4155426" cy="215444"/>
          </a:xfrm>
          <a:prstGeom prst="rect">
            <a:avLst/>
          </a:prstGeom>
        </p:spPr>
        <p:txBody>
          <a:bodyPr vert="horz" wrap="square" lIns="0" tIns="0" rIns="0" bIns="0" rtlCol="0">
            <a:spAutoFit/>
          </a:bodyPr>
          <a:lstStyle/>
          <a:p>
            <a:pPr marL="12700">
              <a:lnSpc>
                <a:spcPct val="100000"/>
              </a:lnSpc>
            </a:pPr>
            <a:r>
              <a:rPr sz="1400" b="1" dirty="0"/>
              <a:t>Proof of Master Theorem</a:t>
            </a:r>
            <a:endParaRPr sz="1400" b="1" dirty="0"/>
          </a:p>
        </p:txBody>
      </p:sp>
      <p:sp>
        <p:nvSpPr>
          <p:cNvPr id="3" name="object 3"/>
          <p:cNvSpPr txBox="1"/>
          <p:nvPr/>
        </p:nvSpPr>
        <p:spPr>
          <a:xfrm>
            <a:off x="247650" y="511175"/>
            <a:ext cx="4038600" cy="2282676"/>
          </a:xfrm>
          <a:prstGeom prst="rect">
            <a:avLst/>
          </a:prstGeom>
        </p:spPr>
        <p:txBody>
          <a:bodyPr vert="horz" wrap="square" lIns="0" tIns="0" rIns="0" bIns="0" rtlCol="0">
            <a:spAutoFit/>
          </a:bodyPr>
          <a:lstStyle/>
          <a:p>
            <a:pPr marL="12700" marR="5080">
              <a:lnSpc>
                <a:spcPts val="1400"/>
              </a:lnSpc>
            </a:pPr>
            <a:r>
              <a:rPr sz="1100" dirty="0">
                <a:latin typeface="Tahoma" panose="020B0604030504040204"/>
                <a:cs typeface="Tahoma" panose="020B0604030504040204"/>
              </a:rPr>
              <a:t>Assume that </a:t>
            </a:r>
            <a:r>
              <a:rPr sz="1100" i="1" dirty="0">
                <a:latin typeface="Arial" panose="020B0604020202020204"/>
                <a:cs typeface="Arial" panose="020B0604020202020204"/>
              </a:rPr>
              <a:t>n </a:t>
            </a:r>
            <a:r>
              <a:rPr sz="1100" dirty="0">
                <a:latin typeface="Tahoma" panose="020B0604030504040204"/>
                <a:cs typeface="Tahoma" panose="020B0604030504040204"/>
              </a:rPr>
              <a:t>is a power of </a:t>
            </a:r>
            <a:r>
              <a:rPr sz="1100" i="1" dirty="0">
                <a:latin typeface="Arial" panose="020B0604020202020204"/>
                <a:cs typeface="Arial" panose="020B0604020202020204"/>
              </a:rPr>
              <a:t>b</a:t>
            </a:r>
            <a:r>
              <a:rPr sz="1100" dirty="0">
                <a:latin typeface="Tahoma" panose="020B0604030504040204"/>
                <a:cs typeface="Tahoma" panose="020B0604030504040204"/>
              </a:rPr>
              <a:t>. This will not influence the final bound in any </a:t>
            </a:r>
            <a:r>
              <a:rPr sz="1100" dirty="0" smtClean="0">
                <a:latin typeface="Tahoma" panose="020B0604030504040204"/>
                <a:cs typeface="Tahoma" panose="020B0604030504040204"/>
              </a:rPr>
              <a:t>important </a:t>
            </a:r>
            <a:r>
              <a:rPr sz="1100" dirty="0">
                <a:latin typeface="Tahoma" panose="020B0604030504040204"/>
                <a:cs typeface="Tahoma" panose="020B0604030504040204"/>
              </a:rPr>
              <a:t>way: </a:t>
            </a:r>
            <a:r>
              <a:rPr sz="1100" i="1" dirty="0">
                <a:latin typeface="Arial" panose="020B0604020202020204"/>
                <a:cs typeface="Arial" panose="020B0604020202020204"/>
              </a:rPr>
              <a:t>n </a:t>
            </a:r>
            <a:r>
              <a:rPr sz="1100" dirty="0">
                <a:latin typeface="Tahoma" panose="020B0604030504040204"/>
                <a:cs typeface="Tahoma" panose="020B0604030504040204"/>
              </a:rPr>
              <a:t>is at most a multiplicative factor of </a:t>
            </a:r>
            <a:r>
              <a:rPr sz="1100" i="1" dirty="0">
                <a:latin typeface="Arial" panose="020B0604020202020204"/>
                <a:cs typeface="Arial" panose="020B0604020202020204"/>
              </a:rPr>
              <a:t>b </a:t>
            </a:r>
            <a:r>
              <a:rPr sz="1100" dirty="0">
                <a:latin typeface="Tahoma" panose="020B0604030504040204"/>
                <a:cs typeface="Tahoma" panose="020B0604030504040204"/>
              </a:rPr>
              <a:t>away from some power </a:t>
            </a:r>
            <a:r>
              <a:rPr sz="1100" dirty="0" smtClean="0">
                <a:latin typeface="Tahoma" panose="020B0604030504040204"/>
                <a:cs typeface="Tahoma" panose="020B0604030504040204"/>
              </a:rPr>
              <a:t>of </a:t>
            </a:r>
            <a:r>
              <a:rPr sz="1100" i="1" dirty="0">
                <a:latin typeface="Arial" panose="020B0604020202020204"/>
                <a:cs typeface="Arial" panose="020B0604020202020204"/>
              </a:rPr>
              <a:t>b</a:t>
            </a:r>
            <a:r>
              <a:rPr sz="1100" dirty="0">
                <a:latin typeface="Tahoma" panose="020B0604030504040204"/>
                <a:cs typeface="Tahoma" panose="020B0604030504040204"/>
              </a:rPr>
              <a:t>.</a:t>
            </a:r>
            <a:endParaRPr sz="1100" dirty="0">
              <a:latin typeface="Tahoma" panose="020B0604030504040204"/>
              <a:cs typeface="Tahoma" panose="020B0604030504040204"/>
            </a:endParaRPr>
          </a:p>
          <a:p>
            <a:pPr marL="12700" marR="81915">
              <a:lnSpc>
                <a:spcPts val="1400"/>
              </a:lnSpc>
              <a:spcBef>
                <a:spcPts val="595"/>
              </a:spcBef>
            </a:pPr>
            <a:r>
              <a:rPr sz="1100" dirty="0">
                <a:latin typeface="Tahoma" panose="020B0604030504040204"/>
                <a:cs typeface="Tahoma" panose="020B0604030504040204"/>
              </a:rPr>
              <a:t>Next, notice that the size of the subproblems decreases by a factor of </a:t>
            </a:r>
            <a:r>
              <a:rPr sz="1100" i="1" dirty="0">
                <a:latin typeface="Arial" panose="020B0604020202020204"/>
                <a:cs typeface="Arial" panose="020B0604020202020204"/>
              </a:rPr>
              <a:t>b </a:t>
            </a:r>
            <a:r>
              <a:rPr sz="1100" dirty="0">
                <a:latin typeface="Tahoma" panose="020B0604030504040204"/>
                <a:cs typeface="Tahoma" panose="020B0604030504040204"/>
              </a:rPr>
              <a:t>with </a:t>
            </a:r>
            <a:r>
              <a:rPr sz="1100" dirty="0" smtClean="0">
                <a:latin typeface="Tahoma" panose="020B0604030504040204"/>
                <a:cs typeface="Tahoma" panose="020B0604030504040204"/>
              </a:rPr>
              <a:t>each </a:t>
            </a:r>
            <a:r>
              <a:rPr sz="1100" dirty="0">
                <a:latin typeface="Tahoma" panose="020B0604030504040204"/>
                <a:cs typeface="Tahoma" panose="020B0604030504040204"/>
              </a:rPr>
              <a:t>level of recursion, and therefore reaches the base case after </a:t>
            </a:r>
            <a:r>
              <a:rPr sz="1100" dirty="0">
                <a:solidFill>
                  <a:srgbClr val="FF0000"/>
                </a:solidFill>
                <a:latin typeface="Tahoma" panose="020B0604030504040204"/>
                <a:cs typeface="Tahoma" panose="020B0604030504040204"/>
              </a:rPr>
              <a:t>log</a:t>
            </a:r>
            <a:r>
              <a:rPr sz="1100" i="1" baseline="-19000" dirty="0">
                <a:solidFill>
                  <a:srgbClr val="FF0000"/>
                </a:solidFill>
                <a:latin typeface="Arial" panose="020B0604020202020204"/>
                <a:cs typeface="Arial" panose="020B0604020202020204"/>
              </a:rPr>
              <a:t>b </a:t>
            </a:r>
            <a:r>
              <a:rPr sz="1100" i="1" dirty="0">
                <a:solidFill>
                  <a:srgbClr val="FF0000"/>
                </a:solidFill>
                <a:latin typeface="Arial" panose="020B0604020202020204"/>
                <a:cs typeface="Arial" panose="020B0604020202020204"/>
              </a:rPr>
              <a:t>n </a:t>
            </a:r>
            <a:r>
              <a:rPr sz="1100" dirty="0">
                <a:solidFill>
                  <a:srgbClr val="FF0000"/>
                </a:solidFill>
                <a:latin typeface="Tahoma" panose="020B0604030504040204"/>
                <a:cs typeface="Tahoma" panose="020B0604030504040204"/>
              </a:rPr>
              <a:t>levels</a:t>
            </a:r>
            <a:r>
              <a:rPr sz="1100" dirty="0">
                <a:latin typeface="Tahoma" panose="020B0604030504040204"/>
                <a:cs typeface="Tahoma" panose="020B0604030504040204"/>
              </a:rPr>
              <a:t>. </a:t>
            </a:r>
            <a:r>
              <a:rPr sz="1100" dirty="0" smtClean="0">
                <a:latin typeface="Tahoma" panose="020B0604030504040204"/>
                <a:cs typeface="Tahoma" panose="020B0604030504040204"/>
              </a:rPr>
              <a:t>This </a:t>
            </a:r>
            <a:r>
              <a:rPr sz="1100" dirty="0">
                <a:latin typeface="Tahoma" panose="020B0604030504040204"/>
                <a:cs typeface="Tahoma" panose="020B0604030504040204"/>
              </a:rPr>
              <a:t>is the height of the recursion tree.</a:t>
            </a:r>
            <a:endParaRPr sz="1100" dirty="0">
              <a:latin typeface="Tahoma" panose="020B0604030504040204"/>
              <a:cs typeface="Tahoma" panose="020B0604030504040204"/>
            </a:endParaRPr>
          </a:p>
          <a:p>
            <a:pPr marL="12700" marR="127000">
              <a:lnSpc>
                <a:spcPts val="1400"/>
              </a:lnSpc>
              <a:spcBef>
                <a:spcPts val="595"/>
              </a:spcBef>
            </a:pPr>
            <a:r>
              <a:rPr sz="1100" dirty="0">
                <a:latin typeface="Tahoma" panose="020B0604030504040204"/>
                <a:cs typeface="Tahoma" panose="020B0604030504040204"/>
              </a:rPr>
              <a:t>The branching factor of the recursion tree is </a:t>
            </a:r>
            <a:r>
              <a:rPr sz="1100" i="1" dirty="0">
                <a:latin typeface="Arial" panose="020B0604020202020204"/>
                <a:cs typeface="Arial" panose="020B0604020202020204"/>
              </a:rPr>
              <a:t>a</a:t>
            </a:r>
            <a:r>
              <a:rPr sz="1100" dirty="0">
                <a:latin typeface="Tahoma" panose="020B0604030504040204"/>
                <a:cs typeface="Tahoma" panose="020B0604030504040204"/>
              </a:rPr>
              <a:t>, so the </a:t>
            </a:r>
            <a:r>
              <a:rPr sz="1100" i="1" dirty="0">
                <a:latin typeface="Arial" panose="020B0604020202020204"/>
                <a:cs typeface="Arial" panose="020B0604020202020204"/>
              </a:rPr>
              <a:t>k</a:t>
            </a:r>
            <a:r>
              <a:rPr sz="1100" dirty="0">
                <a:latin typeface="Tahoma" panose="020B0604030504040204"/>
                <a:cs typeface="Tahoma" panose="020B0604030504040204"/>
              </a:rPr>
              <a:t>th level of the tree is  made up of </a:t>
            </a:r>
            <a:r>
              <a:rPr sz="1100" i="1" dirty="0">
                <a:solidFill>
                  <a:srgbClr val="0000FF"/>
                </a:solidFill>
                <a:latin typeface="Arial" panose="020B0604020202020204"/>
                <a:cs typeface="Arial" panose="020B0604020202020204"/>
              </a:rPr>
              <a:t>a</a:t>
            </a:r>
            <a:r>
              <a:rPr sz="1100" i="1" baseline="37000" dirty="0">
                <a:solidFill>
                  <a:srgbClr val="0000FF"/>
                </a:solidFill>
                <a:latin typeface="Arial" panose="020B0604020202020204"/>
                <a:cs typeface="Arial" panose="020B0604020202020204"/>
              </a:rPr>
              <a:t>k   </a:t>
            </a:r>
            <a:r>
              <a:rPr sz="1100" dirty="0">
                <a:solidFill>
                  <a:srgbClr val="0000FF"/>
                </a:solidFill>
                <a:latin typeface="Tahoma" panose="020B0604030504040204"/>
                <a:cs typeface="Tahoma" panose="020B0604030504040204"/>
              </a:rPr>
              <a:t>subproblems</a:t>
            </a:r>
            <a:r>
              <a:rPr sz="1100" dirty="0">
                <a:latin typeface="Tahoma" panose="020B0604030504040204"/>
                <a:cs typeface="Tahoma" panose="020B0604030504040204"/>
              </a:rPr>
              <a:t>, each </a:t>
            </a:r>
            <a:r>
              <a:rPr sz="1100" dirty="0" smtClean="0">
                <a:latin typeface="Tahoma" panose="020B0604030504040204"/>
                <a:cs typeface="Tahoma" panose="020B0604030504040204"/>
              </a:rPr>
              <a:t>of</a:t>
            </a:r>
            <a:r>
              <a:rPr lang="en-US" sz="1100" dirty="0" smtClean="0">
                <a:latin typeface="Tahoma" panose="020B0604030504040204"/>
                <a:cs typeface="Tahoma" panose="020B0604030504040204"/>
              </a:rPr>
              <a:t> </a:t>
            </a:r>
            <a:r>
              <a:rPr sz="1100" dirty="0" smtClean="0">
                <a:solidFill>
                  <a:srgbClr val="FF0000"/>
                </a:solidFill>
                <a:latin typeface="Tahoma" panose="020B0604030504040204"/>
                <a:cs typeface="Tahoma" panose="020B0604030504040204"/>
              </a:rPr>
              <a:t>size </a:t>
            </a:r>
            <a:r>
              <a:rPr sz="1100" i="1" dirty="0">
                <a:solidFill>
                  <a:srgbClr val="FF0000"/>
                </a:solidFill>
                <a:latin typeface="Arial" panose="020B0604020202020204"/>
                <a:cs typeface="Arial" panose="020B0604020202020204"/>
              </a:rPr>
              <a:t>n </a:t>
            </a:r>
            <a:r>
              <a:rPr lang="en-US" sz="1100" dirty="0" smtClean="0">
                <a:solidFill>
                  <a:srgbClr val="FF0000"/>
                </a:solidFill>
                <a:latin typeface="Tahoma" panose="020B0604030504040204"/>
                <a:cs typeface="Tahoma" panose="020B0604030504040204"/>
              </a:rPr>
              <a:t>/</a:t>
            </a:r>
            <a:r>
              <a:rPr sz="1100" dirty="0" smtClean="0">
                <a:solidFill>
                  <a:srgbClr val="FF0000"/>
                </a:solidFill>
                <a:latin typeface="Tahoma" panose="020B0604030504040204"/>
                <a:cs typeface="Tahoma" panose="020B0604030504040204"/>
              </a:rPr>
              <a:t> </a:t>
            </a:r>
            <a:r>
              <a:rPr sz="1100" i="1" dirty="0">
                <a:solidFill>
                  <a:srgbClr val="FF0000"/>
                </a:solidFill>
                <a:latin typeface="Arial" panose="020B0604020202020204"/>
                <a:cs typeface="Arial" panose="020B0604020202020204"/>
              </a:rPr>
              <a:t>b</a:t>
            </a:r>
            <a:r>
              <a:rPr sz="1100" i="1" baseline="37000" dirty="0">
                <a:solidFill>
                  <a:srgbClr val="FF0000"/>
                </a:solidFill>
                <a:latin typeface="Arial" panose="020B0604020202020204"/>
                <a:cs typeface="Arial" panose="020B0604020202020204"/>
              </a:rPr>
              <a:t>k </a:t>
            </a:r>
            <a:r>
              <a:rPr sz="1100" dirty="0">
                <a:latin typeface="Tahoma" panose="020B0604030504040204"/>
                <a:cs typeface="Tahoma" panose="020B0604030504040204"/>
              </a:rPr>
              <a:t>.</a:t>
            </a:r>
            <a:endParaRPr sz="1100" dirty="0">
              <a:latin typeface="Tahoma" panose="020B0604030504040204"/>
              <a:cs typeface="Tahoma" panose="020B0604030504040204"/>
            </a:endParaRPr>
          </a:p>
          <a:p>
            <a:pPr marL="12700">
              <a:lnSpc>
                <a:spcPts val="1400"/>
              </a:lnSpc>
              <a:spcBef>
                <a:spcPts val="605"/>
              </a:spcBef>
            </a:pPr>
            <a:r>
              <a:rPr sz="1100" dirty="0">
                <a:latin typeface="Tahoma" panose="020B0604030504040204"/>
                <a:cs typeface="Tahoma" panose="020B0604030504040204"/>
              </a:rPr>
              <a:t>The total work done at this level </a:t>
            </a:r>
            <a:r>
              <a:rPr sz="1100" dirty="0" smtClean="0">
                <a:latin typeface="Tahoma" panose="020B0604030504040204"/>
                <a:cs typeface="Tahoma" panose="020B0604030504040204"/>
              </a:rPr>
              <a:t>is</a:t>
            </a:r>
            <a:endParaRPr lang="en-US" sz="1100" dirty="0" smtClean="0">
              <a:latin typeface="Tahoma" panose="020B0604030504040204"/>
              <a:cs typeface="Tahoma" panose="020B0604030504040204"/>
            </a:endParaRPr>
          </a:p>
          <a:p>
            <a:pPr marL="12700">
              <a:lnSpc>
                <a:spcPts val="1400"/>
              </a:lnSpc>
              <a:spcBef>
                <a:spcPts val="605"/>
              </a:spcBef>
            </a:pPr>
            <a:endParaRPr sz="1100" dirty="0">
              <a:latin typeface="Tahoma" panose="020B0604030504040204"/>
              <a:cs typeface="Tahoma" panose="020B0604030504040204"/>
            </a:endParaRPr>
          </a:p>
        </p:txBody>
      </p:sp>
      <p:sp>
        <p:nvSpPr>
          <p:cNvPr id="10" name="object 10"/>
          <p:cNvSpPr txBox="1"/>
          <p:nvPr/>
        </p:nvSpPr>
        <p:spPr>
          <a:xfrm>
            <a:off x="2835173" y="2291740"/>
            <a:ext cx="113030" cy="138499"/>
          </a:xfrm>
          <a:prstGeom prst="rect">
            <a:avLst/>
          </a:prstGeom>
        </p:spPr>
        <p:txBody>
          <a:bodyPr vert="horz" wrap="square" lIns="0" tIns="0" rIns="0" bIns="0" rtlCol="0">
            <a:spAutoFit/>
          </a:bodyPr>
          <a:lstStyle/>
          <a:p>
            <a:pPr marL="12700">
              <a:lnSpc>
                <a:spcPct val="100000"/>
              </a:lnSpc>
            </a:pPr>
            <a:r>
              <a:rPr sz="900" u="sng" dirty="0">
                <a:solidFill>
                  <a:srgbClr val="0000FF"/>
                </a:solidFill>
                <a:latin typeface="Times New Roman" panose="02020603050405020304"/>
                <a:cs typeface="Times New Roman" panose="02020603050405020304"/>
              </a:rPr>
              <a:t> </a:t>
            </a:r>
            <a:endParaRPr sz="900" dirty="0">
              <a:latin typeface="Arial" panose="020B0604020202020204"/>
              <a:cs typeface="Arial" panose="020B0604020202020204"/>
            </a:endParaRPr>
          </a:p>
        </p:txBody>
      </p:sp>
      <p:pic>
        <p:nvPicPr>
          <p:cNvPr id="14" name="图片 13"/>
          <p:cNvPicPr>
            <a:picLocks noChangeAspect="1"/>
          </p:cNvPicPr>
          <p:nvPr/>
        </p:nvPicPr>
        <p:blipFill>
          <a:blip r:embed="rId1"/>
          <a:stretch>
            <a:fillRect/>
          </a:stretch>
        </p:blipFill>
        <p:spPr>
          <a:xfrm>
            <a:off x="1009650" y="2578204"/>
            <a:ext cx="1981200" cy="323359"/>
          </a:xfrm>
          <a:prstGeom prst="rect">
            <a:avLst/>
          </a:prstGeom>
        </p:spPr>
      </p:pic>
    </p:spTree>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095" y="206375"/>
            <a:ext cx="4091483" cy="215444"/>
          </a:xfrm>
          <a:prstGeom prst="rect">
            <a:avLst/>
          </a:prstGeom>
        </p:spPr>
        <p:txBody>
          <a:bodyPr vert="horz" wrap="square" lIns="0" tIns="0" rIns="0" bIns="0" rtlCol="0">
            <a:spAutoFit/>
          </a:bodyPr>
          <a:lstStyle/>
          <a:p>
            <a:pPr marL="12700">
              <a:lnSpc>
                <a:spcPct val="100000"/>
              </a:lnSpc>
            </a:pPr>
            <a:r>
              <a:rPr sz="1400" b="1" dirty="0"/>
              <a:t>Proof of Master Theorem</a:t>
            </a:r>
            <a:endParaRPr sz="1400" b="1" dirty="0"/>
          </a:p>
        </p:txBody>
      </p:sp>
      <p:sp>
        <p:nvSpPr>
          <p:cNvPr id="3" name="object 3"/>
          <p:cNvSpPr txBox="1"/>
          <p:nvPr/>
        </p:nvSpPr>
        <p:spPr>
          <a:xfrm>
            <a:off x="347294" y="535565"/>
            <a:ext cx="1246390" cy="279564"/>
          </a:xfrm>
          <a:prstGeom prst="rect">
            <a:avLst/>
          </a:prstGeom>
        </p:spPr>
        <p:txBody>
          <a:bodyPr vert="horz" wrap="square" lIns="0" tIns="0" rIns="0" bIns="0" rtlCol="0">
            <a:spAutoFit/>
          </a:bodyPr>
          <a:lstStyle/>
          <a:p>
            <a:pPr marL="12700">
              <a:lnSpc>
                <a:spcPct val="100000"/>
              </a:lnSpc>
            </a:pPr>
            <a:r>
              <a:rPr sz="900" dirty="0">
                <a:latin typeface="Tahoma" panose="020B0604030504040204"/>
                <a:cs typeface="Tahoma" panose="020B0604030504040204"/>
              </a:rPr>
              <a:t>The total work done is</a:t>
            </a:r>
            <a:endParaRPr sz="900" dirty="0">
              <a:latin typeface="Tahoma" panose="020B0604030504040204"/>
              <a:cs typeface="Tahoma" panose="020B0604030504040204"/>
            </a:endParaRPr>
          </a:p>
          <a:p>
            <a:pPr marR="234315" algn="r">
              <a:lnSpc>
                <a:spcPct val="100000"/>
              </a:lnSpc>
              <a:spcBef>
                <a:spcPts val="535"/>
              </a:spcBef>
            </a:pPr>
            <a:endParaRPr sz="500" dirty="0">
              <a:latin typeface="Arial" panose="020B0604020202020204"/>
              <a:cs typeface="Arial" panose="020B0604020202020204"/>
            </a:endParaRPr>
          </a:p>
        </p:txBody>
      </p:sp>
      <p:sp>
        <p:nvSpPr>
          <p:cNvPr id="19" name="object 19"/>
          <p:cNvSpPr txBox="1"/>
          <p:nvPr/>
        </p:nvSpPr>
        <p:spPr>
          <a:xfrm>
            <a:off x="347294" y="1221346"/>
            <a:ext cx="4091356" cy="962058"/>
          </a:xfrm>
          <a:prstGeom prst="rect">
            <a:avLst/>
          </a:prstGeom>
        </p:spPr>
        <p:txBody>
          <a:bodyPr vert="horz" wrap="square" lIns="0" tIns="0" rIns="0" bIns="0" rtlCol="0">
            <a:spAutoFit/>
          </a:bodyPr>
          <a:lstStyle/>
          <a:p>
            <a:pPr marL="12700">
              <a:lnSpc>
                <a:spcPct val="100000"/>
              </a:lnSpc>
            </a:pPr>
            <a:r>
              <a:rPr sz="900" dirty="0">
                <a:latin typeface="Tahoma" panose="020B0604030504040204"/>
                <a:cs typeface="Tahoma" panose="020B0604030504040204"/>
              </a:rPr>
              <a:t>It’s the sum of a geometric series with </a:t>
            </a:r>
            <a:r>
              <a:rPr sz="900" dirty="0" smtClean="0">
                <a:solidFill>
                  <a:srgbClr val="FF0000"/>
                </a:solidFill>
                <a:latin typeface="Tahoma" panose="020B0604030504040204"/>
                <a:cs typeface="Tahoma" panose="020B0604030504040204"/>
              </a:rPr>
              <a:t>ratio </a:t>
            </a:r>
            <a:r>
              <a:rPr sz="900" i="1" dirty="0">
                <a:solidFill>
                  <a:srgbClr val="FF0000"/>
                </a:solidFill>
                <a:latin typeface="Arial" panose="020B0604020202020204"/>
                <a:cs typeface="Arial" panose="020B0604020202020204"/>
              </a:rPr>
              <a:t>a</a:t>
            </a:r>
            <a:r>
              <a:rPr sz="900" i="1" dirty="0">
                <a:solidFill>
                  <a:srgbClr val="FF0000"/>
                </a:solidFill>
                <a:latin typeface="Verdana" panose="020B0604030504040204"/>
                <a:cs typeface="Verdana" panose="020B0604030504040204"/>
              </a:rPr>
              <a:t>/</a:t>
            </a:r>
            <a:r>
              <a:rPr sz="900" i="1" dirty="0">
                <a:solidFill>
                  <a:srgbClr val="FF0000"/>
                </a:solidFill>
                <a:latin typeface="Arial" panose="020B0604020202020204"/>
                <a:cs typeface="Arial" panose="020B0604020202020204"/>
              </a:rPr>
              <a:t>b</a:t>
            </a:r>
            <a:r>
              <a:rPr sz="900" i="1" baseline="37000" dirty="0">
                <a:solidFill>
                  <a:srgbClr val="FF0000"/>
                </a:solidFill>
                <a:latin typeface="Arial" panose="020B0604020202020204"/>
                <a:cs typeface="Arial" panose="020B0604020202020204"/>
              </a:rPr>
              <a:t>d </a:t>
            </a:r>
            <a:r>
              <a:rPr sz="900" dirty="0">
                <a:latin typeface="Tahoma" panose="020B0604030504040204"/>
                <a:cs typeface="Tahoma" panose="020B0604030504040204"/>
              </a:rPr>
              <a:t>.</a:t>
            </a:r>
            <a:endParaRPr sz="900" dirty="0">
              <a:latin typeface="Tahoma" panose="020B0604030504040204"/>
              <a:cs typeface="Tahoma" panose="020B0604030504040204"/>
            </a:endParaRPr>
          </a:p>
          <a:p>
            <a:pPr>
              <a:lnSpc>
                <a:spcPct val="100000"/>
              </a:lnSpc>
            </a:pPr>
            <a:endParaRPr sz="950" dirty="0">
              <a:latin typeface="Times New Roman" panose="02020603050405020304"/>
              <a:cs typeface="Times New Roman" panose="02020603050405020304"/>
            </a:endParaRPr>
          </a:p>
          <a:p>
            <a:pPr marL="246380" marR="69215" indent="-149225">
              <a:lnSpc>
                <a:spcPts val="1400"/>
              </a:lnSpc>
              <a:buClr>
                <a:srgbClr val="3333B2"/>
              </a:buClr>
              <a:buAutoNum type="arabicPeriod"/>
              <a:tabLst>
                <a:tab pos="247015" algn="l"/>
              </a:tabLst>
            </a:pPr>
            <a:r>
              <a:rPr sz="900" dirty="0">
                <a:latin typeface="Tahoma" panose="020B0604030504040204"/>
                <a:cs typeface="Tahoma" panose="020B0604030504040204"/>
              </a:rPr>
              <a:t>The ratio is less than 1. Then the series is decreasing, and its sum is just  given by its first term, </a:t>
            </a:r>
            <a:r>
              <a:rPr sz="900" i="1" dirty="0">
                <a:latin typeface="Arial" panose="020B0604020202020204"/>
                <a:cs typeface="Arial" panose="020B0604020202020204"/>
              </a:rPr>
              <a:t>O</a:t>
            </a:r>
            <a:r>
              <a:rPr sz="900" dirty="0">
                <a:latin typeface="Tahoma" panose="020B0604030504040204"/>
                <a:cs typeface="Tahoma" panose="020B0604030504040204"/>
              </a:rPr>
              <a:t>(</a:t>
            </a:r>
            <a:r>
              <a:rPr sz="900" i="1" dirty="0">
                <a:latin typeface="Arial" panose="020B0604020202020204"/>
                <a:cs typeface="Arial" panose="020B0604020202020204"/>
              </a:rPr>
              <a:t>n</a:t>
            </a:r>
            <a:r>
              <a:rPr sz="900" i="1" baseline="37000" dirty="0">
                <a:latin typeface="Arial" panose="020B0604020202020204"/>
                <a:cs typeface="Arial" panose="020B0604020202020204"/>
              </a:rPr>
              <a:t>d </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246380" marR="5080" indent="-149225">
              <a:lnSpc>
                <a:spcPct val="101000"/>
              </a:lnSpc>
              <a:spcBef>
                <a:spcPts val="295"/>
              </a:spcBef>
              <a:buClr>
                <a:srgbClr val="3333B2"/>
              </a:buClr>
              <a:buAutoNum type="arabicPeriod"/>
              <a:tabLst>
                <a:tab pos="247015" algn="l"/>
              </a:tabLst>
            </a:pPr>
            <a:r>
              <a:rPr sz="900" dirty="0">
                <a:latin typeface="Tahoma" panose="020B0604030504040204"/>
                <a:cs typeface="Tahoma" panose="020B0604030504040204"/>
              </a:rPr>
              <a:t>The ratio is greater than 1. The series is increasing and its sum is given by  its last term, </a:t>
            </a:r>
            <a:r>
              <a:rPr sz="900" i="1" dirty="0">
                <a:latin typeface="Arial" panose="020B0604020202020204"/>
                <a:cs typeface="Arial" panose="020B0604020202020204"/>
              </a:rPr>
              <a:t>O</a:t>
            </a:r>
            <a:r>
              <a:rPr sz="900" dirty="0">
                <a:latin typeface="Tahoma" panose="020B0604030504040204"/>
                <a:cs typeface="Tahoma" panose="020B0604030504040204"/>
              </a:rPr>
              <a:t>(</a:t>
            </a:r>
            <a:r>
              <a:rPr sz="900" i="1" dirty="0">
                <a:latin typeface="Arial" panose="020B0604020202020204"/>
                <a:cs typeface="Arial" panose="020B0604020202020204"/>
              </a:rPr>
              <a:t>n</a:t>
            </a:r>
            <a:r>
              <a:rPr sz="900" baseline="37000" dirty="0">
                <a:latin typeface="Tahoma" panose="020B0604030504040204"/>
                <a:cs typeface="Tahoma" panose="020B0604030504040204"/>
              </a:rPr>
              <a:t>log</a:t>
            </a:r>
            <a:r>
              <a:rPr sz="750" i="1" baseline="22000" dirty="0">
                <a:latin typeface="Arial" panose="020B0604020202020204"/>
                <a:cs typeface="Arial" panose="020B0604020202020204"/>
              </a:rPr>
              <a:t>b </a:t>
            </a:r>
            <a:r>
              <a:rPr sz="900" i="1" baseline="37000" dirty="0">
                <a:latin typeface="Arial" panose="020B0604020202020204"/>
                <a:cs typeface="Arial" panose="020B0604020202020204"/>
              </a:rPr>
              <a:t>a </a:t>
            </a:r>
            <a:r>
              <a:rPr sz="900" dirty="0">
                <a:latin typeface="Tahoma" panose="020B0604030504040204"/>
                <a:cs typeface="Tahoma" panose="020B0604030504040204"/>
              </a:rPr>
              <a:t>):</a:t>
            </a:r>
            <a:endParaRPr sz="900" dirty="0">
              <a:latin typeface="Tahoma" panose="020B0604030504040204"/>
              <a:cs typeface="Tahoma" panose="020B0604030504040204"/>
            </a:endParaRPr>
          </a:p>
        </p:txBody>
      </p:sp>
      <p:sp>
        <p:nvSpPr>
          <p:cNvPr id="23" name="object 23"/>
          <p:cNvSpPr/>
          <p:nvPr/>
        </p:nvSpPr>
        <p:spPr>
          <a:xfrm>
            <a:off x="1863712" y="2355570"/>
            <a:ext cx="419734" cy="0"/>
          </a:xfrm>
          <a:custGeom>
            <a:avLst/>
            <a:gdLst/>
            <a:ahLst/>
            <a:cxnLst/>
            <a:rect l="l" t="t" r="r" b="b"/>
            <a:pathLst>
              <a:path w="419735">
                <a:moveTo>
                  <a:pt x="0" y="0"/>
                </a:moveTo>
                <a:lnTo>
                  <a:pt x="419658" y="0"/>
                </a:lnTo>
              </a:path>
            </a:pathLst>
          </a:custGeom>
          <a:ln w="4813">
            <a:solidFill>
              <a:srgbClr val="0000FF"/>
            </a:solidFill>
          </a:ln>
        </p:spPr>
        <p:txBody>
          <a:bodyPr wrap="square" lIns="0" tIns="0" rIns="0" bIns="0" rtlCol="0"/>
          <a:lstStyle/>
          <a:p/>
        </p:txBody>
      </p:sp>
      <p:sp>
        <p:nvSpPr>
          <p:cNvPr id="26" name="object 26"/>
          <p:cNvSpPr txBox="1"/>
          <p:nvPr/>
        </p:nvSpPr>
        <p:spPr>
          <a:xfrm>
            <a:off x="2686456" y="2286927"/>
            <a:ext cx="776605" cy="76944"/>
          </a:xfrm>
          <a:prstGeom prst="rect">
            <a:avLst/>
          </a:prstGeom>
        </p:spPr>
        <p:txBody>
          <a:bodyPr vert="horz" wrap="square" lIns="0" tIns="0" rIns="0" bIns="0" rtlCol="0">
            <a:spAutoFit/>
          </a:bodyPr>
          <a:lstStyle/>
          <a:p>
            <a:pPr marL="12700">
              <a:lnSpc>
                <a:spcPct val="100000"/>
              </a:lnSpc>
              <a:tabLst>
                <a:tab pos="466725" algn="l"/>
                <a:tab pos="728345" algn="l"/>
              </a:tabLst>
            </a:pPr>
            <a:r>
              <a:rPr sz="500" i="1" dirty="0">
                <a:solidFill>
                  <a:srgbClr val="0000FF"/>
                </a:solidFill>
                <a:latin typeface="Arial" panose="020B0604020202020204"/>
                <a:cs typeface="Arial" panose="020B0604020202020204"/>
              </a:rPr>
              <a:t>b	a	b</a:t>
            </a:r>
            <a:endParaRPr sz="500">
              <a:latin typeface="Arial" panose="020B0604020202020204"/>
              <a:cs typeface="Arial" panose="020B0604020202020204"/>
            </a:endParaRPr>
          </a:p>
        </p:txBody>
      </p:sp>
      <p:sp>
        <p:nvSpPr>
          <p:cNvPr id="27" name="object 27"/>
          <p:cNvSpPr txBox="1"/>
          <p:nvPr/>
        </p:nvSpPr>
        <p:spPr>
          <a:xfrm>
            <a:off x="2585427" y="2253145"/>
            <a:ext cx="972819" cy="92333"/>
          </a:xfrm>
          <a:prstGeom prst="rect">
            <a:avLst/>
          </a:prstGeom>
        </p:spPr>
        <p:txBody>
          <a:bodyPr vert="horz" wrap="square" lIns="0" tIns="0" rIns="0" bIns="0" rtlCol="0">
            <a:spAutoFit/>
          </a:bodyPr>
          <a:lstStyle/>
          <a:p>
            <a:pPr marL="12700">
              <a:lnSpc>
                <a:spcPct val="100000"/>
              </a:lnSpc>
              <a:tabLst>
                <a:tab pos="434975" algn="l"/>
              </a:tabLst>
            </a:pPr>
            <a:r>
              <a:rPr sz="600" dirty="0">
                <a:solidFill>
                  <a:srgbClr val="0000FF"/>
                </a:solidFill>
                <a:latin typeface="Tahoma" panose="020B0604030504040204"/>
                <a:cs typeface="Tahoma" panose="020B0604030504040204"/>
              </a:rPr>
              <a:t>log  </a:t>
            </a:r>
            <a:r>
              <a:rPr sz="600" i="1" dirty="0">
                <a:solidFill>
                  <a:srgbClr val="0000FF"/>
                </a:solidFill>
                <a:latin typeface="Arial" panose="020B0604020202020204"/>
                <a:cs typeface="Arial" panose="020B0604020202020204"/>
              </a:rPr>
              <a:t>n	</a:t>
            </a:r>
            <a:r>
              <a:rPr sz="600" dirty="0">
                <a:solidFill>
                  <a:srgbClr val="0000FF"/>
                </a:solidFill>
                <a:latin typeface="Tahoma" panose="020B0604030504040204"/>
                <a:cs typeface="Tahoma" panose="020B0604030504040204"/>
              </a:rPr>
              <a:t>(log  </a:t>
            </a:r>
            <a:r>
              <a:rPr sz="600" i="1" dirty="0">
                <a:solidFill>
                  <a:srgbClr val="0000FF"/>
                </a:solidFill>
                <a:latin typeface="Arial" panose="020B0604020202020204"/>
                <a:cs typeface="Arial" panose="020B0604020202020204"/>
              </a:rPr>
              <a:t>n</a:t>
            </a:r>
            <a:r>
              <a:rPr sz="600" dirty="0">
                <a:solidFill>
                  <a:srgbClr val="0000FF"/>
                </a:solidFill>
                <a:latin typeface="Tahoma" panose="020B0604030504040204"/>
                <a:cs typeface="Tahoma" panose="020B0604030504040204"/>
              </a:rPr>
              <a:t>)(log  </a:t>
            </a:r>
            <a:r>
              <a:rPr sz="600" i="1" dirty="0">
                <a:solidFill>
                  <a:srgbClr val="0000FF"/>
                </a:solidFill>
                <a:latin typeface="Arial" panose="020B0604020202020204"/>
                <a:cs typeface="Arial" panose="020B0604020202020204"/>
              </a:rPr>
              <a:t>a</a:t>
            </a:r>
            <a:r>
              <a:rPr sz="600" dirty="0">
                <a:solidFill>
                  <a:srgbClr val="0000FF"/>
                </a:solidFill>
                <a:latin typeface="Tahoma" panose="020B0604030504040204"/>
                <a:cs typeface="Tahoma" panose="020B0604030504040204"/>
              </a:rPr>
              <a:t>)</a:t>
            </a:r>
            <a:endParaRPr sz="600">
              <a:latin typeface="Tahoma" panose="020B0604030504040204"/>
              <a:cs typeface="Tahoma" panose="020B0604030504040204"/>
            </a:endParaRPr>
          </a:p>
        </p:txBody>
      </p:sp>
      <p:sp>
        <p:nvSpPr>
          <p:cNvPr id="28" name="object 28"/>
          <p:cNvSpPr txBox="1"/>
          <p:nvPr/>
        </p:nvSpPr>
        <p:spPr>
          <a:xfrm>
            <a:off x="2404516" y="2269744"/>
            <a:ext cx="1376680" cy="138499"/>
          </a:xfrm>
          <a:prstGeom prst="rect">
            <a:avLst/>
          </a:prstGeom>
        </p:spPr>
        <p:txBody>
          <a:bodyPr vert="horz" wrap="square" lIns="0" tIns="0" rIns="0" bIns="0" rtlCol="0">
            <a:spAutoFit/>
          </a:bodyPr>
          <a:lstStyle/>
          <a:p>
            <a:pPr marL="12700">
              <a:lnSpc>
                <a:spcPct val="100000"/>
              </a:lnSpc>
              <a:tabLst>
                <a:tab pos="434975" algn="l"/>
                <a:tab pos="1179195" algn="l"/>
              </a:tabLst>
            </a:pPr>
            <a:r>
              <a:rPr sz="900" dirty="0">
                <a:solidFill>
                  <a:srgbClr val="0000FF"/>
                </a:solidFill>
                <a:latin typeface="Tahoma" panose="020B0604030504040204"/>
                <a:cs typeface="Tahoma" panose="020B0604030504040204"/>
              </a:rPr>
              <a:t>= </a:t>
            </a:r>
            <a:r>
              <a:rPr sz="900" i="1" dirty="0">
                <a:solidFill>
                  <a:srgbClr val="0000FF"/>
                </a:solidFill>
                <a:latin typeface="Arial" panose="020B0604020202020204"/>
                <a:cs typeface="Arial" panose="020B0604020202020204"/>
              </a:rPr>
              <a:t>a	</a:t>
            </a:r>
            <a:r>
              <a:rPr sz="900" dirty="0">
                <a:solidFill>
                  <a:srgbClr val="0000FF"/>
                </a:solidFill>
                <a:latin typeface="Tahoma" panose="020B0604030504040204"/>
                <a:cs typeface="Tahoma" panose="020B0604030504040204"/>
              </a:rPr>
              <a:t>= </a:t>
            </a:r>
            <a:r>
              <a:rPr sz="900" i="1" dirty="0">
                <a:solidFill>
                  <a:srgbClr val="0000FF"/>
                </a:solidFill>
                <a:latin typeface="Arial" panose="020B0604020202020204"/>
                <a:cs typeface="Arial" panose="020B0604020202020204"/>
              </a:rPr>
              <a:t>a	</a:t>
            </a:r>
            <a:r>
              <a:rPr sz="900" dirty="0">
                <a:solidFill>
                  <a:srgbClr val="0000FF"/>
                </a:solidFill>
                <a:latin typeface="Tahoma" panose="020B0604030504040204"/>
                <a:cs typeface="Tahoma" panose="020B0604030504040204"/>
              </a:rPr>
              <a:t>= </a:t>
            </a:r>
            <a:r>
              <a:rPr sz="900" i="1" dirty="0">
                <a:solidFill>
                  <a:srgbClr val="0000FF"/>
                </a:solidFill>
                <a:latin typeface="Arial" panose="020B0604020202020204"/>
                <a:cs typeface="Arial" panose="020B0604020202020204"/>
              </a:rPr>
              <a:t>n</a:t>
            </a:r>
            <a:endParaRPr sz="900">
              <a:latin typeface="Arial" panose="020B0604020202020204"/>
              <a:cs typeface="Arial" panose="020B0604020202020204"/>
            </a:endParaRPr>
          </a:p>
        </p:txBody>
      </p:sp>
      <p:sp>
        <p:nvSpPr>
          <p:cNvPr id="29" name="object 29"/>
          <p:cNvSpPr txBox="1"/>
          <p:nvPr/>
        </p:nvSpPr>
        <p:spPr>
          <a:xfrm>
            <a:off x="3757574" y="2253145"/>
            <a:ext cx="224790" cy="92333"/>
          </a:xfrm>
          <a:prstGeom prst="rect">
            <a:avLst/>
          </a:prstGeom>
        </p:spPr>
        <p:txBody>
          <a:bodyPr vert="horz" wrap="square" lIns="0" tIns="0" rIns="0" bIns="0" rtlCol="0">
            <a:spAutoFit/>
          </a:bodyPr>
          <a:lstStyle/>
          <a:p>
            <a:pPr marL="12700">
              <a:lnSpc>
                <a:spcPct val="100000"/>
              </a:lnSpc>
            </a:pPr>
            <a:r>
              <a:rPr sz="600" dirty="0">
                <a:solidFill>
                  <a:srgbClr val="0000FF"/>
                </a:solidFill>
                <a:latin typeface="Tahoma" panose="020B0604030504040204"/>
                <a:cs typeface="Tahoma" panose="020B0604030504040204"/>
              </a:rPr>
              <a:t>log  </a:t>
            </a:r>
            <a:r>
              <a:rPr sz="600" i="1" dirty="0">
                <a:solidFill>
                  <a:srgbClr val="0000FF"/>
                </a:solidFill>
                <a:latin typeface="Arial" panose="020B0604020202020204"/>
                <a:cs typeface="Arial" panose="020B0604020202020204"/>
              </a:rPr>
              <a:t>a</a:t>
            </a:r>
            <a:endParaRPr sz="600">
              <a:latin typeface="Arial" panose="020B0604020202020204"/>
              <a:cs typeface="Arial" panose="020B0604020202020204"/>
            </a:endParaRPr>
          </a:p>
        </p:txBody>
      </p:sp>
      <p:sp>
        <p:nvSpPr>
          <p:cNvPr id="30" name="object 30"/>
          <p:cNvSpPr txBox="1"/>
          <p:nvPr/>
        </p:nvSpPr>
        <p:spPr>
          <a:xfrm>
            <a:off x="3858602" y="2236127"/>
            <a:ext cx="163195" cy="138499"/>
          </a:xfrm>
          <a:prstGeom prst="rect">
            <a:avLst/>
          </a:prstGeom>
        </p:spPr>
        <p:txBody>
          <a:bodyPr vert="horz" wrap="square" lIns="0" tIns="0" rIns="0" bIns="0" rtlCol="0">
            <a:spAutoFit/>
          </a:bodyPr>
          <a:lstStyle/>
          <a:p>
            <a:pPr marL="12700">
              <a:lnSpc>
                <a:spcPct val="100000"/>
              </a:lnSpc>
            </a:pPr>
            <a:r>
              <a:rPr sz="500" i="1" dirty="0">
                <a:solidFill>
                  <a:srgbClr val="0000FF"/>
                </a:solidFill>
                <a:latin typeface="Arial" panose="020B0604020202020204"/>
                <a:cs typeface="Arial" panose="020B0604020202020204"/>
              </a:rPr>
              <a:t>b   </a:t>
            </a:r>
            <a:r>
              <a:rPr sz="1350" i="1" baseline="-15000" dirty="0">
                <a:solidFill>
                  <a:srgbClr val="0000FF"/>
                </a:solidFill>
                <a:latin typeface="Verdana" panose="020B0604030504040204"/>
                <a:cs typeface="Verdana" panose="020B0604030504040204"/>
              </a:rPr>
              <a:t>.</a:t>
            </a:r>
            <a:endParaRPr sz="1350" baseline="-15000">
              <a:latin typeface="Verdana" panose="020B0604030504040204"/>
              <a:cs typeface="Verdana" panose="020B0604030504040204"/>
            </a:endParaRPr>
          </a:p>
        </p:txBody>
      </p:sp>
      <p:sp>
        <p:nvSpPr>
          <p:cNvPr id="31" name="object 31"/>
          <p:cNvSpPr txBox="1"/>
          <p:nvPr/>
        </p:nvSpPr>
        <p:spPr>
          <a:xfrm>
            <a:off x="431825" y="2575826"/>
            <a:ext cx="3702025" cy="339965"/>
          </a:xfrm>
          <a:prstGeom prst="rect">
            <a:avLst/>
          </a:prstGeom>
        </p:spPr>
        <p:txBody>
          <a:bodyPr vert="horz" wrap="square" lIns="0" tIns="0" rIns="0" bIns="0" rtlCol="0">
            <a:spAutoFit/>
          </a:bodyPr>
          <a:lstStyle/>
          <a:p>
            <a:pPr marL="161925" marR="5080" indent="-149860">
              <a:lnSpc>
                <a:spcPts val="1400"/>
              </a:lnSpc>
            </a:pPr>
            <a:r>
              <a:rPr sz="900" dirty="0">
                <a:solidFill>
                  <a:srgbClr val="3333B2"/>
                </a:solidFill>
                <a:latin typeface="Tahoma" panose="020B0604030504040204"/>
                <a:cs typeface="Tahoma" panose="020B0604030504040204"/>
              </a:rPr>
              <a:t>3. </a:t>
            </a:r>
            <a:r>
              <a:rPr sz="900" dirty="0">
                <a:latin typeface="Tahoma" panose="020B0604030504040204"/>
                <a:cs typeface="Tahoma" panose="020B0604030504040204"/>
              </a:rPr>
              <a:t>The ratio is exactly 1. In this case all </a:t>
            </a:r>
            <a:r>
              <a:rPr sz="900" i="1" dirty="0">
                <a:latin typeface="Arial" panose="020B0604020202020204"/>
                <a:cs typeface="Arial" panose="020B0604020202020204"/>
              </a:rPr>
              <a:t>O</a:t>
            </a:r>
            <a:r>
              <a:rPr sz="900" dirty="0">
                <a:latin typeface="Tahoma" panose="020B0604030504040204"/>
                <a:cs typeface="Tahoma" panose="020B0604030504040204"/>
              </a:rPr>
              <a:t>(log </a:t>
            </a:r>
            <a:r>
              <a:rPr sz="900" i="1" dirty="0">
                <a:latin typeface="Arial" panose="020B0604020202020204"/>
                <a:cs typeface="Arial" panose="020B0604020202020204"/>
              </a:rPr>
              <a:t>n</a:t>
            </a:r>
            <a:r>
              <a:rPr sz="900" dirty="0">
                <a:latin typeface="Tahoma" panose="020B0604030504040204"/>
                <a:cs typeface="Tahoma" panose="020B0604030504040204"/>
              </a:rPr>
              <a:t>) terms of the series are  equal to </a:t>
            </a:r>
            <a:r>
              <a:rPr sz="900" i="1" dirty="0">
                <a:latin typeface="Arial" panose="020B0604020202020204"/>
                <a:cs typeface="Arial" panose="020B0604020202020204"/>
              </a:rPr>
              <a:t>O</a:t>
            </a:r>
            <a:r>
              <a:rPr sz="900" dirty="0">
                <a:latin typeface="Tahoma" panose="020B0604030504040204"/>
                <a:cs typeface="Tahoma" panose="020B0604030504040204"/>
              </a:rPr>
              <a:t>(</a:t>
            </a:r>
            <a:r>
              <a:rPr sz="900" i="1" dirty="0">
                <a:latin typeface="Arial" panose="020B0604020202020204"/>
                <a:cs typeface="Arial" panose="020B0604020202020204"/>
              </a:rPr>
              <a:t>n</a:t>
            </a:r>
            <a:r>
              <a:rPr sz="900" i="1" baseline="37000" dirty="0">
                <a:latin typeface="Arial" panose="020B0604020202020204"/>
                <a:cs typeface="Arial" panose="020B0604020202020204"/>
              </a:rPr>
              <a:t>d </a:t>
            </a:r>
            <a:r>
              <a:rPr sz="900" dirty="0">
                <a:latin typeface="Tahoma" panose="020B0604030504040204"/>
                <a:cs typeface="Tahoma" panose="020B0604030504040204"/>
              </a:rPr>
              <a:t>).</a:t>
            </a:r>
            <a:endParaRPr sz="900" dirty="0">
              <a:latin typeface="Tahoma" panose="020B0604030504040204"/>
              <a:cs typeface="Tahoma" panose="020B0604030504040204"/>
            </a:endParaRPr>
          </a:p>
        </p:txBody>
      </p:sp>
      <p:pic>
        <p:nvPicPr>
          <p:cNvPr id="36" name="图片 35"/>
          <p:cNvPicPr>
            <a:picLocks noChangeAspect="1"/>
          </p:cNvPicPr>
          <p:nvPr/>
        </p:nvPicPr>
        <p:blipFill>
          <a:blip r:embed="rId1"/>
          <a:stretch>
            <a:fillRect/>
          </a:stretch>
        </p:blipFill>
        <p:spPr>
          <a:xfrm>
            <a:off x="870539" y="741005"/>
            <a:ext cx="2898163" cy="360000"/>
          </a:xfrm>
          <a:prstGeom prst="rect">
            <a:avLst/>
          </a:prstGeom>
        </p:spPr>
      </p:pic>
      <p:pic>
        <p:nvPicPr>
          <p:cNvPr id="37" name="图片 36"/>
          <p:cNvPicPr>
            <a:picLocks noChangeAspect="1"/>
          </p:cNvPicPr>
          <p:nvPr/>
        </p:nvPicPr>
        <p:blipFill>
          <a:blip r:embed="rId2"/>
          <a:stretch>
            <a:fillRect/>
          </a:stretch>
        </p:blipFill>
        <p:spPr>
          <a:xfrm>
            <a:off x="770899" y="2176788"/>
            <a:ext cx="1610411" cy="324000"/>
          </a:xfrm>
          <a:prstGeom prst="rect">
            <a:avLst/>
          </a:prstGeom>
        </p:spPr>
      </p:pic>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130175"/>
            <a:ext cx="4419498" cy="215444"/>
          </a:xfrm>
          <a:prstGeom prst="rect">
            <a:avLst/>
          </a:prstGeom>
        </p:spPr>
        <p:txBody>
          <a:bodyPr vert="horz" wrap="square" lIns="0" tIns="0" rIns="0" bIns="0" rtlCol="0">
            <a:spAutoFit/>
          </a:bodyPr>
          <a:lstStyle/>
          <a:p>
            <a:pPr marL="12700">
              <a:lnSpc>
                <a:spcPct val="100000"/>
              </a:lnSpc>
            </a:pPr>
            <a:r>
              <a:rPr sz="1400" b="1" dirty="0"/>
              <a:t>The typical setting for cryptography</a:t>
            </a:r>
            <a:endParaRPr sz="1400" b="1" dirty="0"/>
          </a:p>
        </p:txBody>
      </p:sp>
      <p:sp>
        <p:nvSpPr>
          <p:cNvPr id="3" name="object 3"/>
          <p:cNvSpPr txBox="1"/>
          <p:nvPr/>
        </p:nvSpPr>
        <p:spPr>
          <a:xfrm>
            <a:off x="95250" y="511176"/>
            <a:ext cx="4419600" cy="2577629"/>
          </a:xfrm>
          <a:prstGeom prst="rect">
            <a:avLst/>
          </a:prstGeom>
        </p:spPr>
        <p:txBody>
          <a:bodyPr vert="horz" wrap="square" lIns="0" tIns="0" rIns="0" bIns="0" rtlCol="0">
            <a:spAutoFit/>
          </a:bodyPr>
          <a:lstStyle/>
          <a:p>
            <a:pPr marL="120015">
              <a:lnSpc>
                <a:spcPts val="1400"/>
              </a:lnSpc>
            </a:pPr>
            <a:r>
              <a:rPr sz="900" baseline="9000" dirty="0">
                <a:solidFill>
                  <a:srgbClr val="3333B2"/>
                </a:solidFill>
                <a:latin typeface="Arial" panose="020B0604020202020204"/>
                <a:cs typeface="Arial" panose="020B0604020202020204"/>
              </a:rPr>
              <a:t>..,   </a:t>
            </a:r>
            <a:r>
              <a:rPr sz="1000" b="1" dirty="0">
                <a:latin typeface="Arial" panose="020B0604020202020204"/>
                <a:cs typeface="Arial" panose="020B0604020202020204"/>
              </a:rPr>
              <a:t>Alice </a:t>
            </a:r>
            <a:r>
              <a:rPr sz="1000" dirty="0">
                <a:latin typeface="Tahoma" panose="020B0604030504040204"/>
                <a:cs typeface="Tahoma" panose="020B0604030504040204"/>
              </a:rPr>
              <a:t>and </a:t>
            </a:r>
            <a:r>
              <a:rPr sz="1000" b="1" dirty="0">
                <a:latin typeface="Arial" panose="020B0604020202020204"/>
                <a:cs typeface="Arial" panose="020B0604020202020204"/>
              </a:rPr>
              <a:t>Bob</a:t>
            </a:r>
            <a:r>
              <a:rPr sz="1000" dirty="0">
                <a:latin typeface="Tahoma" panose="020B0604030504040204"/>
                <a:cs typeface="Tahoma" panose="020B0604030504040204"/>
              </a:rPr>
              <a:t>, who wish to communicate in </a:t>
            </a:r>
            <a:r>
              <a:rPr sz="1000" dirty="0" smtClean="0">
                <a:latin typeface="Tahoma" panose="020B0604030504040204"/>
                <a:cs typeface="Tahoma" panose="020B0604030504040204"/>
              </a:rPr>
              <a:t>private</a:t>
            </a:r>
            <a:r>
              <a:rPr sz="1000" dirty="0">
                <a:latin typeface="Tahoma" panose="020B0604030504040204"/>
                <a:cs typeface="Tahoma" panose="020B0604030504040204"/>
              </a:rPr>
              <a:t>.</a:t>
            </a:r>
            <a:endParaRPr sz="1000" dirty="0">
              <a:latin typeface="Tahoma" panose="020B0604030504040204"/>
              <a:cs typeface="Tahoma" panose="020B0604030504040204"/>
            </a:endParaRPr>
          </a:p>
          <a:p>
            <a:pPr marL="246380" marR="70485" indent="-126365">
              <a:lnSpc>
                <a:spcPts val="1400"/>
              </a:lnSpc>
              <a:spcBef>
                <a:spcPts val="295"/>
              </a:spcBef>
            </a:pPr>
            <a:r>
              <a:rPr sz="1000" baseline="9000" dirty="0" smtClean="0">
                <a:solidFill>
                  <a:srgbClr val="3333B2"/>
                </a:solidFill>
                <a:latin typeface="Arial" panose="020B0604020202020204"/>
                <a:cs typeface="Arial" panose="020B0604020202020204"/>
              </a:rPr>
              <a:t>..</a:t>
            </a:r>
            <a:r>
              <a:rPr lang="en-US" sz="1000" dirty="0" smtClean="0">
                <a:solidFill>
                  <a:srgbClr val="3333B2"/>
                </a:solidFill>
                <a:latin typeface="Arial" panose="020B0604020202020204"/>
                <a:cs typeface="Arial" panose="020B0604020202020204"/>
              </a:rPr>
              <a:t> </a:t>
            </a:r>
            <a:r>
              <a:rPr sz="1000" baseline="9000" dirty="0" smtClean="0">
                <a:solidFill>
                  <a:srgbClr val="3333B2"/>
                </a:solidFill>
                <a:latin typeface="Arial" panose="020B0604020202020204"/>
                <a:cs typeface="Arial" panose="020B0604020202020204"/>
              </a:rPr>
              <a:t> </a:t>
            </a:r>
            <a:r>
              <a:rPr lang="en-US" sz="1000" baseline="9000" dirty="0" smtClean="0">
                <a:solidFill>
                  <a:srgbClr val="3333B2"/>
                </a:solidFill>
                <a:latin typeface="Arial" panose="020B0604020202020204"/>
                <a:cs typeface="Arial" panose="020B0604020202020204"/>
              </a:rPr>
              <a:t> </a:t>
            </a:r>
            <a:r>
              <a:rPr lang="en-US" sz="1000" dirty="0" smtClean="0">
                <a:solidFill>
                  <a:srgbClr val="3333B2"/>
                </a:solidFill>
                <a:latin typeface="Arial" panose="020B0604020202020204"/>
                <a:cs typeface="Arial" panose="020B0604020202020204"/>
              </a:rPr>
              <a:t> </a:t>
            </a:r>
            <a:r>
              <a:rPr sz="1000" b="1" dirty="0" smtClean="0">
                <a:latin typeface="Arial" panose="020B0604020202020204"/>
                <a:cs typeface="Arial" panose="020B0604020202020204"/>
              </a:rPr>
              <a:t>Eve</a:t>
            </a:r>
            <a:r>
              <a:rPr sz="1000" dirty="0">
                <a:latin typeface="Tahoma" panose="020B0604030504040204"/>
                <a:cs typeface="Tahoma" panose="020B0604030504040204"/>
              </a:rPr>
              <a:t>, an eavesdropper, will go to great lengths to find out what Alice and </a:t>
            </a:r>
            <a:r>
              <a:rPr sz="1000" dirty="0" smtClean="0">
                <a:latin typeface="Tahoma" panose="020B0604030504040204"/>
                <a:cs typeface="Tahoma" panose="020B0604030504040204"/>
              </a:rPr>
              <a:t>Bob </a:t>
            </a:r>
            <a:r>
              <a:rPr sz="1000" dirty="0">
                <a:latin typeface="Tahoma" panose="020B0604030504040204"/>
                <a:cs typeface="Tahoma" panose="020B0604030504040204"/>
              </a:rPr>
              <a:t>are saying.</a:t>
            </a:r>
            <a:endParaRPr sz="1000" dirty="0">
              <a:latin typeface="Tahoma" panose="020B0604030504040204"/>
              <a:cs typeface="Tahoma" panose="020B0604030504040204"/>
            </a:endParaRPr>
          </a:p>
          <a:p>
            <a:pPr marL="12700">
              <a:lnSpc>
                <a:spcPts val="1400"/>
              </a:lnSpc>
              <a:spcBef>
                <a:spcPts val="505"/>
              </a:spcBef>
            </a:pPr>
            <a:r>
              <a:rPr sz="1000" dirty="0">
                <a:latin typeface="Tahoma" panose="020B0604030504040204"/>
                <a:cs typeface="Tahoma" panose="020B0604030504040204"/>
              </a:rPr>
              <a:t>Alice wants to send a </a:t>
            </a:r>
            <a:r>
              <a:rPr sz="1000" i="1" dirty="0">
                <a:solidFill>
                  <a:srgbClr val="0000FF"/>
                </a:solidFill>
                <a:latin typeface="Trebuchet MS" panose="020B0603020202020204"/>
                <a:cs typeface="Trebuchet MS" panose="020B0603020202020204"/>
              </a:rPr>
              <a:t>specific message </a:t>
            </a:r>
            <a:r>
              <a:rPr sz="1000" i="1" dirty="0">
                <a:solidFill>
                  <a:srgbClr val="0000FF"/>
                </a:solidFill>
                <a:latin typeface="Arial" panose="020B0604020202020204"/>
                <a:cs typeface="Arial" panose="020B0604020202020204"/>
              </a:rPr>
              <a:t>x </a:t>
            </a:r>
            <a:r>
              <a:rPr sz="1000" dirty="0">
                <a:latin typeface="Tahoma" panose="020B0604030504040204"/>
                <a:cs typeface="Tahoma" panose="020B0604030504040204"/>
              </a:rPr>
              <a:t>, written in binary, to her friend </a:t>
            </a:r>
            <a:r>
              <a:rPr sz="1000" dirty="0" smtClean="0">
                <a:latin typeface="Tahoma" panose="020B0604030504040204"/>
                <a:cs typeface="Tahoma" panose="020B0604030504040204"/>
              </a:rPr>
              <a:t>Bob</a:t>
            </a:r>
            <a:r>
              <a:rPr sz="1000" dirty="0">
                <a:latin typeface="Tahoma" panose="020B0604030504040204"/>
                <a:cs typeface="Tahoma" panose="020B0604030504040204"/>
              </a:rPr>
              <a:t>.</a:t>
            </a:r>
            <a:endParaRPr sz="1000" dirty="0">
              <a:latin typeface="Tahoma" panose="020B0604030504040204"/>
              <a:cs typeface="Tahoma" panose="020B0604030504040204"/>
            </a:endParaRPr>
          </a:p>
          <a:p>
            <a:pPr>
              <a:lnSpc>
                <a:spcPts val="1400"/>
              </a:lnSpc>
              <a:spcBef>
                <a:spcPts val="10"/>
              </a:spcBef>
            </a:pPr>
            <a:endParaRPr sz="1000" dirty="0">
              <a:latin typeface="Times New Roman" panose="02020603050405020304"/>
              <a:cs typeface="Times New Roman" panose="02020603050405020304"/>
            </a:endParaRPr>
          </a:p>
          <a:p>
            <a:pPr marL="246380" indent="-149225">
              <a:lnSpc>
                <a:spcPts val="1400"/>
              </a:lnSpc>
              <a:spcBef>
                <a:spcPts val="5"/>
              </a:spcBef>
              <a:buClr>
                <a:srgbClr val="3333B2"/>
              </a:buClr>
              <a:buAutoNum type="arabicPeriod"/>
              <a:tabLst>
                <a:tab pos="247015" algn="l"/>
              </a:tabLst>
            </a:pPr>
            <a:r>
              <a:rPr sz="1000" dirty="0">
                <a:latin typeface="Tahoma" panose="020B0604030504040204"/>
                <a:cs typeface="Tahoma" panose="020B0604030504040204"/>
              </a:rPr>
              <a:t>Alice encodes it as </a:t>
            </a:r>
            <a:r>
              <a:rPr sz="1000" i="1" dirty="0">
                <a:solidFill>
                  <a:srgbClr val="FF0000"/>
                </a:solidFill>
                <a:latin typeface="Arial" panose="020B0604020202020204"/>
                <a:cs typeface="Arial" panose="020B0604020202020204"/>
              </a:rPr>
              <a:t>e </a:t>
            </a:r>
            <a:r>
              <a:rPr sz="1000" dirty="0">
                <a:solidFill>
                  <a:srgbClr val="FF0000"/>
                </a:solidFill>
                <a:latin typeface="Tahoma" panose="020B0604030504040204"/>
                <a:cs typeface="Tahoma" panose="020B0604030504040204"/>
              </a:rPr>
              <a:t>(</a:t>
            </a:r>
            <a:r>
              <a:rPr sz="1000" i="1" dirty="0" smtClean="0">
                <a:solidFill>
                  <a:srgbClr val="FF0000"/>
                </a:solidFill>
                <a:latin typeface="Arial" panose="020B0604020202020204"/>
                <a:cs typeface="Arial" panose="020B0604020202020204"/>
              </a:rPr>
              <a:t>x</a:t>
            </a:r>
            <a:r>
              <a:rPr sz="1000" dirty="0" smtClean="0">
                <a:solidFill>
                  <a:srgbClr val="FF0000"/>
                </a:solidFill>
                <a:latin typeface="Tahoma" panose="020B0604030504040204"/>
                <a:cs typeface="Tahoma" panose="020B0604030504040204"/>
              </a:rPr>
              <a:t>)</a:t>
            </a:r>
            <a:r>
              <a:rPr sz="1000" dirty="0" smtClean="0">
                <a:latin typeface="Tahoma" panose="020B0604030504040204"/>
                <a:cs typeface="Tahoma" panose="020B0604030504040204"/>
              </a:rPr>
              <a:t>, </a:t>
            </a:r>
            <a:r>
              <a:rPr sz="1000" dirty="0">
                <a:latin typeface="Tahoma" panose="020B0604030504040204"/>
                <a:cs typeface="Tahoma" panose="020B0604030504040204"/>
              </a:rPr>
              <a:t>sends it over.</a:t>
            </a:r>
            <a:endParaRPr sz="1000" dirty="0">
              <a:latin typeface="Tahoma" panose="020B0604030504040204"/>
              <a:cs typeface="Tahoma" panose="020B0604030504040204"/>
            </a:endParaRPr>
          </a:p>
          <a:p>
            <a:pPr marL="246380" indent="-149225">
              <a:lnSpc>
                <a:spcPts val="1400"/>
              </a:lnSpc>
              <a:spcBef>
                <a:spcPts val="310"/>
              </a:spcBef>
              <a:buClr>
                <a:srgbClr val="3333B2"/>
              </a:buClr>
              <a:buAutoNum type="arabicPeriod"/>
              <a:tabLst>
                <a:tab pos="247015" algn="l"/>
              </a:tabLst>
            </a:pPr>
            <a:r>
              <a:rPr sz="1000" dirty="0">
                <a:latin typeface="Tahoma" panose="020B0604030504040204"/>
                <a:cs typeface="Tahoma" panose="020B0604030504040204"/>
              </a:rPr>
              <a:t>Bob applies his </a:t>
            </a:r>
            <a:r>
              <a:rPr sz="1000" i="1" dirty="0">
                <a:solidFill>
                  <a:srgbClr val="0000FF"/>
                </a:solidFill>
                <a:latin typeface="Trebuchet MS" panose="020B0603020202020204"/>
                <a:cs typeface="Trebuchet MS" panose="020B0603020202020204"/>
              </a:rPr>
              <a:t>decryption function </a:t>
            </a:r>
            <a:r>
              <a:rPr sz="1000" i="1" dirty="0">
                <a:solidFill>
                  <a:srgbClr val="0000FF"/>
                </a:solidFill>
                <a:latin typeface="Arial" panose="020B0604020202020204"/>
                <a:cs typeface="Arial" panose="020B0604020202020204"/>
              </a:rPr>
              <a:t>d </a:t>
            </a:r>
            <a:r>
              <a:rPr sz="1000" dirty="0">
                <a:solidFill>
                  <a:srgbClr val="0000FF"/>
                </a:solidFill>
                <a:latin typeface="Arial Unicode MS"/>
                <a:cs typeface="Arial Unicode MS"/>
              </a:rPr>
              <a:t>·</a:t>
            </a:r>
            <a:r>
              <a:rPr sz="1000" dirty="0">
                <a:solidFill>
                  <a:srgbClr val="0000FF"/>
                </a:solidFill>
                <a:latin typeface="Tahoma" panose="020B0604030504040204"/>
                <a:cs typeface="Tahoma" panose="020B0604030504040204"/>
              </a:rPr>
              <a:t>) </a:t>
            </a:r>
            <a:r>
              <a:rPr sz="1000" dirty="0">
                <a:latin typeface="Tahoma" panose="020B0604030504040204"/>
                <a:cs typeface="Tahoma" panose="020B0604030504040204"/>
              </a:rPr>
              <a:t>to decode it: </a:t>
            </a:r>
            <a:r>
              <a:rPr sz="1000" i="1" dirty="0">
                <a:latin typeface="Arial" panose="020B0604020202020204"/>
                <a:cs typeface="Arial" panose="020B0604020202020204"/>
              </a:rPr>
              <a:t>d </a:t>
            </a:r>
            <a:r>
              <a:rPr sz="1000" dirty="0">
                <a:latin typeface="Tahoma" panose="020B0604030504040204"/>
                <a:cs typeface="Tahoma" panose="020B0604030504040204"/>
              </a:rPr>
              <a:t>(</a:t>
            </a:r>
            <a:r>
              <a:rPr sz="1000" i="1" dirty="0">
                <a:latin typeface="Arial" panose="020B0604020202020204"/>
                <a:cs typeface="Arial" panose="020B0604020202020204"/>
              </a:rPr>
              <a:t>e </a:t>
            </a:r>
            <a:r>
              <a:rPr sz="1000" dirty="0">
                <a:latin typeface="Tahoma" panose="020B0604030504040204"/>
                <a:cs typeface="Tahoma" panose="020B0604030504040204"/>
              </a:rPr>
              <a:t>(</a:t>
            </a:r>
            <a:r>
              <a:rPr sz="1000" i="1" dirty="0" smtClean="0">
                <a:latin typeface="Arial" panose="020B0604020202020204"/>
                <a:cs typeface="Arial" panose="020B0604020202020204"/>
              </a:rPr>
              <a:t>x</a:t>
            </a:r>
            <a:r>
              <a:rPr sz="1000" dirty="0" smtClean="0">
                <a:latin typeface="Tahoma" panose="020B0604030504040204"/>
                <a:cs typeface="Tahoma" panose="020B0604030504040204"/>
              </a:rPr>
              <a:t>)) </a:t>
            </a:r>
            <a:r>
              <a:rPr sz="1000" dirty="0">
                <a:latin typeface="Tahoma" panose="020B0604030504040204"/>
                <a:cs typeface="Tahoma" panose="020B0604030504040204"/>
              </a:rPr>
              <a:t>= </a:t>
            </a:r>
            <a:r>
              <a:rPr sz="1000" i="1" dirty="0">
                <a:latin typeface="Arial" panose="020B0604020202020204"/>
                <a:cs typeface="Arial" panose="020B0604020202020204"/>
              </a:rPr>
              <a:t>x </a:t>
            </a:r>
            <a:r>
              <a:rPr sz="1000" dirty="0">
                <a:latin typeface="Tahoma" panose="020B0604030504040204"/>
                <a:cs typeface="Tahoma" panose="020B0604030504040204"/>
              </a:rPr>
              <a:t>.</a:t>
            </a:r>
            <a:endParaRPr sz="1000" dirty="0">
              <a:latin typeface="Tahoma" panose="020B0604030504040204"/>
              <a:cs typeface="Tahoma" panose="020B0604030504040204"/>
            </a:endParaRPr>
          </a:p>
          <a:p>
            <a:pPr marL="246380" marR="389255" indent="-149225">
              <a:lnSpc>
                <a:spcPts val="1400"/>
              </a:lnSpc>
              <a:spcBef>
                <a:spcPts val="300"/>
              </a:spcBef>
              <a:buClr>
                <a:srgbClr val="3333B2"/>
              </a:buClr>
              <a:buAutoNum type="arabicPeriod"/>
              <a:tabLst>
                <a:tab pos="247015" algn="l"/>
              </a:tabLst>
            </a:pPr>
            <a:r>
              <a:rPr sz="1000" dirty="0">
                <a:latin typeface="Tahoma" panose="020B0604030504040204"/>
                <a:cs typeface="Tahoma" panose="020B0604030504040204"/>
              </a:rPr>
              <a:t>Eve, will intercept </a:t>
            </a:r>
            <a:r>
              <a:rPr sz="1000" i="1" dirty="0">
                <a:latin typeface="Arial" panose="020B0604020202020204"/>
                <a:cs typeface="Arial" panose="020B0604020202020204"/>
              </a:rPr>
              <a:t>e </a:t>
            </a:r>
            <a:r>
              <a:rPr sz="1000" dirty="0">
                <a:latin typeface="Tahoma" panose="020B0604030504040204"/>
                <a:cs typeface="Tahoma" panose="020B0604030504040204"/>
              </a:rPr>
              <a:t>(</a:t>
            </a:r>
            <a:r>
              <a:rPr sz="1000" i="1" dirty="0" smtClean="0">
                <a:latin typeface="Arial" panose="020B0604020202020204"/>
                <a:cs typeface="Arial" panose="020B0604020202020204"/>
              </a:rPr>
              <a:t>x</a:t>
            </a:r>
            <a:r>
              <a:rPr sz="1000" dirty="0" smtClean="0">
                <a:latin typeface="Tahoma" panose="020B0604030504040204"/>
                <a:cs typeface="Tahoma" panose="020B0604030504040204"/>
              </a:rPr>
              <a:t>): </a:t>
            </a:r>
            <a:r>
              <a:rPr sz="1000" dirty="0">
                <a:latin typeface="Tahoma" panose="020B0604030504040204"/>
                <a:cs typeface="Tahoma" panose="020B0604030504040204"/>
              </a:rPr>
              <a:t>for instance, she might be a sniffer on the </a:t>
            </a:r>
            <a:r>
              <a:rPr sz="1000" dirty="0" smtClean="0">
                <a:latin typeface="Tahoma" panose="020B0604030504040204"/>
                <a:cs typeface="Tahoma" panose="020B0604030504040204"/>
              </a:rPr>
              <a:t>network</a:t>
            </a:r>
            <a:r>
              <a:rPr sz="1000" dirty="0">
                <a:latin typeface="Tahoma" panose="020B0604030504040204"/>
                <a:cs typeface="Tahoma" panose="020B0604030504040204"/>
              </a:rPr>
              <a:t>.</a:t>
            </a:r>
            <a:endParaRPr sz="1000" dirty="0">
              <a:latin typeface="Tahoma" panose="020B0604030504040204"/>
              <a:cs typeface="Tahoma" panose="020B0604030504040204"/>
            </a:endParaRPr>
          </a:p>
          <a:p>
            <a:pPr marL="12700" marR="5080">
              <a:lnSpc>
                <a:spcPts val="1400"/>
              </a:lnSpc>
              <a:spcBef>
                <a:spcPts val="495"/>
              </a:spcBef>
            </a:pPr>
            <a:r>
              <a:rPr sz="1000" dirty="0">
                <a:latin typeface="Tahoma" panose="020B0604030504040204"/>
                <a:cs typeface="Tahoma" panose="020B0604030504040204"/>
              </a:rPr>
              <a:t>Ideally the encryption function </a:t>
            </a:r>
            <a:r>
              <a:rPr sz="1000" i="1" dirty="0">
                <a:latin typeface="Arial" panose="020B0604020202020204"/>
                <a:cs typeface="Arial" panose="020B0604020202020204"/>
              </a:rPr>
              <a:t>e </a:t>
            </a:r>
            <a:r>
              <a:rPr sz="1000" dirty="0">
                <a:latin typeface="Tahoma" panose="020B0604030504040204"/>
                <a:cs typeface="Tahoma" panose="020B0604030504040204"/>
              </a:rPr>
              <a:t>(</a:t>
            </a:r>
            <a:r>
              <a:rPr sz="1000" dirty="0">
                <a:latin typeface="Arial Unicode MS"/>
                <a:cs typeface="Arial Unicode MS"/>
              </a:rPr>
              <a:t>·</a:t>
            </a:r>
            <a:r>
              <a:rPr sz="1000" dirty="0">
                <a:latin typeface="Tahoma" panose="020B0604030504040204"/>
                <a:cs typeface="Tahoma" panose="020B0604030504040204"/>
              </a:rPr>
              <a:t>) is so chosen that without knowing </a:t>
            </a:r>
            <a:r>
              <a:rPr sz="1000" i="1" dirty="0">
                <a:latin typeface="Arial" panose="020B0604020202020204"/>
                <a:cs typeface="Arial" panose="020B0604020202020204"/>
              </a:rPr>
              <a:t>d </a:t>
            </a:r>
            <a:r>
              <a:rPr sz="1000" dirty="0">
                <a:latin typeface="Tahoma" panose="020B0604030504040204"/>
                <a:cs typeface="Tahoma" panose="020B0604030504040204"/>
              </a:rPr>
              <a:t>(</a:t>
            </a:r>
            <a:r>
              <a:rPr sz="1000" dirty="0">
                <a:latin typeface="Arial Unicode MS"/>
                <a:cs typeface="Arial Unicode MS"/>
              </a:rPr>
              <a:t>·</a:t>
            </a:r>
            <a:r>
              <a:rPr sz="1000" dirty="0">
                <a:latin typeface="Tahoma" panose="020B0604030504040204"/>
                <a:cs typeface="Tahoma" panose="020B0604030504040204"/>
              </a:rPr>
              <a:t>), Eve </a:t>
            </a:r>
            <a:r>
              <a:rPr sz="1000" dirty="0" smtClean="0">
                <a:latin typeface="Tahoma" panose="020B0604030504040204"/>
                <a:cs typeface="Tahoma" panose="020B0604030504040204"/>
              </a:rPr>
              <a:t>cannot </a:t>
            </a:r>
            <a:r>
              <a:rPr sz="1000" dirty="0">
                <a:latin typeface="Tahoma" panose="020B0604030504040204"/>
                <a:cs typeface="Tahoma" panose="020B0604030504040204"/>
              </a:rPr>
              <a:t>do anything with the information she has picked </a:t>
            </a:r>
            <a:r>
              <a:rPr sz="1000" dirty="0" smtClean="0">
                <a:latin typeface="Tahoma" panose="020B0604030504040204"/>
                <a:cs typeface="Tahoma" panose="020B0604030504040204"/>
              </a:rPr>
              <a:t>up</a:t>
            </a:r>
            <a:r>
              <a:rPr sz="1000" dirty="0">
                <a:latin typeface="Tahoma" panose="020B0604030504040204"/>
                <a:cs typeface="Tahoma" panose="020B0604030504040204"/>
              </a:rPr>
              <a:t>.</a:t>
            </a:r>
            <a:endParaRPr sz="1000" dirty="0">
              <a:latin typeface="Tahoma" panose="020B0604030504040204"/>
              <a:cs typeface="Tahoma" panose="020B0604030504040204"/>
            </a:endParaRPr>
          </a:p>
          <a:p>
            <a:pPr marL="12700">
              <a:lnSpc>
                <a:spcPts val="1400"/>
              </a:lnSpc>
              <a:spcBef>
                <a:spcPts val="10"/>
              </a:spcBef>
            </a:pPr>
            <a:r>
              <a:rPr sz="1000" i="1" dirty="0">
                <a:solidFill>
                  <a:srgbClr val="0000FF"/>
                </a:solidFill>
                <a:latin typeface="Trebuchet MS" panose="020B0603020202020204"/>
                <a:cs typeface="Trebuchet MS" panose="020B0603020202020204"/>
              </a:rPr>
              <a:t>In other words, knowing </a:t>
            </a:r>
            <a:r>
              <a:rPr sz="1000" i="1" dirty="0">
                <a:solidFill>
                  <a:srgbClr val="0000FF"/>
                </a:solidFill>
                <a:latin typeface="Arial" panose="020B0604020202020204"/>
                <a:cs typeface="Arial" panose="020B0604020202020204"/>
              </a:rPr>
              <a:t>e </a:t>
            </a:r>
            <a:r>
              <a:rPr sz="1000" dirty="0">
                <a:solidFill>
                  <a:srgbClr val="0000FF"/>
                </a:solidFill>
                <a:latin typeface="Tahoma" panose="020B0604030504040204"/>
                <a:cs typeface="Tahoma" panose="020B0604030504040204"/>
              </a:rPr>
              <a:t>(</a:t>
            </a:r>
            <a:r>
              <a:rPr sz="1000" i="1" dirty="0" smtClean="0">
                <a:solidFill>
                  <a:srgbClr val="0000FF"/>
                </a:solidFill>
                <a:latin typeface="Arial" panose="020B0604020202020204"/>
                <a:cs typeface="Arial" panose="020B0604020202020204"/>
              </a:rPr>
              <a:t>x</a:t>
            </a:r>
            <a:r>
              <a:rPr sz="1000" dirty="0" smtClean="0">
                <a:solidFill>
                  <a:srgbClr val="0000FF"/>
                </a:solidFill>
                <a:latin typeface="Tahoma" panose="020B0604030504040204"/>
                <a:cs typeface="Tahoma" panose="020B0604030504040204"/>
              </a:rPr>
              <a:t>) </a:t>
            </a:r>
            <a:r>
              <a:rPr sz="1000" i="1" dirty="0">
                <a:solidFill>
                  <a:srgbClr val="0000FF"/>
                </a:solidFill>
                <a:latin typeface="Trebuchet MS" panose="020B0603020202020204"/>
                <a:cs typeface="Trebuchet MS" panose="020B0603020202020204"/>
              </a:rPr>
              <a:t>tells her little or nothing about what </a:t>
            </a:r>
            <a:r>
              <a:rPr sz="1000" i="1" dirty="0">
                <a:solidFill>
                  <a:srgbClr val="0000FF"/>
                </a:solidFill>
                <a:latin typeface="Arial" panose="020B0604020202020204"/>
                <a:cs typeface="Arial" panose="020B0604020202020204"/>
              </a:rPr>
              <a:t>x </a:t>
            </a:r>
            <a:r>
              <a:rPr sz="1000" i="1" dirty="0" smtClean="0">
                <a:solidFill>
                  <a:srgbClr val="0000FF"/>
                </a:solidFill>
                <a:latin typeface="Trebuchet MS" panose="020B0603020202020204"/>
                <a:cs typeface="Trebuchet MS" panose="020B0603020202020204"/>
              </a:rPr>
              <a:t>might be</a:t>
            </a:r>
            <a:r>
              <a:rPr sz="1000" i="1" dirty="0">
                <a:solidFill>
                  <a:srgbClr val="0000FF"/>
                </a:solidFill>
                <a:latin typeface="Trebuchet MS" panose="020B0603020202020204"/>
                <a:cs typeface="Trebuchet MS" panose="020B0603020202020204"/>
              </a:rPr>
              <a:t>.</a:t>
            </a:r>
            <a:endParaRPr sz="1000" dirty="0">
              <a:latin typeface="Trebuchet MS" panose="020B0603020202020204"/>
              <a:cs typeface="Trebuchet MS" panose="020B0603020202020204"/>
            </a:endParaRPr>
          </a:p>
        </p:txBody>
      </p:sp>
      <p:pic>
        <p:nvPicPr>
          <p:cNvPr id="4" name="图片 3"/>
          <p:cNvPicPr>
            <a:picLocks noChangeAspect="1"/>
          </p:cNvPicPr>
          <p:nvPr/>
        </p:nvPicPr>
        <p:blipFill>
          <a:blip r:embed="rId1"/>
          <a:stretch>
            <a:fillRect/>
          </a:stretch>
        </p:blipFill>
        <p:spPr>
          <a:xfrm>
            <a:off x="224205" y="552475"/>
            <a:ext cx="138095" cy="108000"/>
          </a:xfrm>
          <a:prstGeom prst="rect">
            <a:avLst/>
          </a:prstGeom>
        </p:spPr>
      </p:pic>
      <p:pic>
        <p:nvPicPr>
          <p:cNvPr id="5" name="图片 4"/>
          <p:cNvPicPr>
            <a:picLocks noChangeAspect="1"/>
          </p:cNvPicPr>
          <p:nvPr/>
        </p:nvPicPr>
        <p:blipFill>
          <a:blip r:embed="rId1"/>
          <a:stretch>
            <a:fillRect/>
          </a:stretch>
        </p:blipFill>
        <p:spPr>
          <a:xfrm>
            <a:off x="224204" y="747600"/>
            <a:ext cx="138095" cy="108000"/>
          </a:xfrm>
          <a:prstGeom prst="rect">
            <a:avLst/>
          </a:prstGeom>
        </p:spPr>
      </p:pic>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9644" y="358775"/>
            <a:ext cx="4191000" cy="2491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5450" y="1349375"/>
            <a:ext cx="16764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Merge</a:t>
            </a:r>
            <a:r>
              <a:rPr sz="1400" b="1" spc="-70" dirty="0">
                <a:solidFill>
                  <a:srgbClr val="0000FF"/>
                </a:solidFill>
              </a:rPr>
              <a:t> </a:t>
            </a:r>
            <a:r>
              <a:rPr sz="1400" b="1" dirty="0">
                <a:solidFill>
                  <a:srgbClr val="0000FF"/>
                </a:solidFill>
              </a:rPr>
              <a:t>sort</a:t>
            </a:r>
            <a:endParaRPr sz="1400" b="1" dirty="0">
              <a:solidFill>
                <a:srgbClr val="0000FF"/>
              </a:solidFill>
            </a:endParaRPr>
          </a:p>
        </p:txBody>
      </p:sp>
    </p:spTree>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98" y="130175"/>
            <a:ext cx="4419498" cy="215444"/>
          </a:xfrm>
          <a:prstGeom prst="rect">
            <a:avLst/>
          </a:prstGeom>
        </p:spPr>
        <p:txBody>
          <a:bodyPr vert="horz" wrap="square" lIns="0" tIns="0" rIns="0" bIns="0" rtlCol="0">
            <a:spAutoFit/>
          </a:bodyPr>
          <a:lstStyle/>
          <a:p>
            <a:pPr marL="12700">
              <a:lnSpc>
                <a:spcPct val="100000"/>
              </a:lnSpc>
            </a:pPr>
            <a:r>
              <a:rPr sz="1400" b="1" dirty="0"/>
              <a:t>The algorithm</a:t>
            </a:r>
            <a:endParaRPr sz="1400" b="1" dirty="0"/>
          </a:p>
        </p:txBody>
      </p:sp>
      <p:sp>
        <p:nvSpPr>
          <p:cNvPr id="3" name="object 3"/>
          <p:cNvSpPr txBox="1"/>
          <p:nvPr/>
        </p:nvSpPr>
        <p:spPr>
          <a:xfrm>
            <a:off x="589965" y="417472"/>
            <a:ext cx="3428365" cy="1338828"/>
          </a:xfrm>
          <a:prstGeom prst="rect">
            <a:avLst/>
          </a:prstGeom>
          <a:ln w="5054">
            <a:solidFill>
              <a:srgbClr val="000000"/>
            </a:solidFill>
          </a:ln>
        </p:spPr>
        <p:txBody>
          <a:bodyPr vert="horz" wrap="square" lIns="0" tIns="43180" rIns="0" bIns="0" rtlCol="0">
            <a:spAutoFit/>
          </a:bodyPr>
          <a:lstStyle/>
          <a:p>
            <a:pPr marL="110490">
              <a:lnSpc>
                <a:spcPts val="1400"/>
              </a:lnSpc>
              <a:spcBef>
                <a:spcPts val="340"/>
              </a:spcBef>
            </a:pPr>
            <a:r>
              <a:rPr sz="900" dirty="0">
                <a:latin typeface="Arial" panose="020B0604020202020204"/>
                <a:cs typeface="Arial" panose="020B0604020202020204"/>
              </a:rPr>
              <a:t>mergesort</a:t>
            </a:r>
            <a:r>
              <a:rPr sz="900" dirty="0">
                <a:latin typeface="Tahoma" panose="020B0604030504040204"/>
                <a:cs typeface="Tahoma" panose="020B0604030504040204"/>
              </a:rPr>
              <a:t>(</a:t>
            </a:r>
            <a:r>
              <a:rPr sz="900" i="1" dirty="0">
                <a:latin typeface="Arial" panose="020B0604020202020204"/>
                <a:cs typeface="Arial" panose="020B0604020202020204"/>
              </a:rPr>
              <a:t>a</a:t>
            </a:r>
            <a:r>
              <a:rPr sz="900" dirty="0">
                <a:latin typeface="Tahoma" panose="020B0604030504040204"/>
                <a:cs typeface="Tahoma" panose="020B0604030504040204"/>
              </a:rPr>
              <a:t>[1 </a:t>
            </a:r>
            <a:r>
              <a:rPr sz="900" i="1" dirty="0">
                <a:latin typeface="Verdana" panose="020B0604030504040204"/>
                <a:cs typeface="Verdana" panose="020B0604030504040204"/>
              </a:rPr>
              <a:t>. . . </a:t>
            </a:r>
            <a:r>
              <a:rPr sz="900" i="1" dirty="0">
                <a:latin typeface="Arial" panose="020B0604020202020204"/>
                <a:cs typeface="Arial" panose="020B0604020202020204"/>
              </a:rPr>
              <a:t>n</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10490">
              <a:lnSpc>
                <a:spcPts val="1400"/>
              </a:lnSpc>
              <a:spcBef>
                <a:spcPts val="10"/>
              </a:spcBef>
            </a:pPr>
            <a:r>
              <a:rPr sz="900" dirty="0">
                <a:latin typeface="Tahoma" panose="020B0604030504040204"/>
                <a:cs typeface="Tahoma" panose="020B0604030504040204"/>
              </a:rPr>
              <a:t>// Input: an array of numbers </a:t>
            </a:r>
            <a:r>
              <a:rPr sz="900" i="1" dirty="0">
                <a:latin typeface="Arial" panose="020B0604020202020204"/>
                <a:cs typeface="Arial" panose="020B0604020202020204"/>
              </a:rPr>
              <a:t>a</a:t>
            </a:r>
            <a:r>
              <a:rPr sz="900" dirty="0">
                <a:latin typeface="Tahoma" panose="020B0604030504040204"/>
                <a:cs typeface="Tahoma" panose="020B0604030504040204"/>
              </a:rPr>
              <a:t>[1 </a:t>
            </a:r>
            <a:r>
              <a:rPr sz="900" i="1" dirty="0">
                <a:latin typeface="Verdana" panose="020B0604030504040204"/>
                <a:cs typeface="Verdana" panose="020B0604030504040204"/>
              </a:rPr>
              <a:t>. . . </a:t>
            </a:r>
            <a:r>
              <a:rPr sz="900" i="1" dirty="0">
                <a:latin typeface="Arial" panose="020B0604020202020204"/>
                <a:cs typeface="Arial" panose="020B0604020202020204"/>
              </a:rPr>
              <a:t>n</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10490">
              <a:lnSpc>
                <a:spcPts val="1400"/>
              </a:lnSpc>
              <a:spcBef>
                <a:spcPts val="10"/>
              </a:spcBef>
            </a:pPr>
            <a:r>
              <a:rPr sz="900" dirty="0">
                <a:latin typeface="Tahoma" panose="020B0604030504040204"/>
                <a:cs typeface="Tahoma" panose="020B0604030504040204"/>
              </a:rPr>
              <a:t>// Output: A sorted version of this array</a:t>
            </a:r>
            <a:endParaRPr sz="900" dirty="0">
              <a:latin typeface="Tahoma" panose="020B0604030504040204"/>
              <a:cs typeface="Tahoma" panose="020B0604030504040204"/>
            </a:endParaRPr>
          </a:p>
          <a:p>
            <a:pPr marL="383540" indent="-188595">
              <a:lnSpc>
                <a:spcPts val="1400"/>
              </a:lnSpc>
              <a:spcBef>
                <a:spcPts val="310"/>
              </a:spcBef>
              <a:buClr>
                <a:srgbClr val="3333B2"/>
              </a:buClr>
              <a:buFont typeface="Tahoma" panose="020B0604030504040204"/>
              <a:buAutoNum type="arabicPeriod"/>
              <a:tabLst>
                <a:tab pos="384175" algn="l"/>
              </a:tabLst>
            </a:pPr>
            <a:r>
              <a:rPr sz="900" b="1" dirty="0">
                <a:latin typeface="Arial" panose="020B0604020202020204"/>
                <a:cs typeface="Arial" panose="020B0604020202020204"/>
              </a:rPr>
              <a:t>if </a:t>
            </a:r>
            <a:r>
              <a:rPr sz="900" i="1" dirty="0">
                <a:latin typeface="Arial" panose="020B0604020202020204"/>
                <a:cs typeface="Arial" panose="020B0604020202020204"/>
              </a:rPr>
              <a:t>n </a:t>
            </a:r>
            <a:r>
              <a:rPr sz="900" i="1" dirty="0">
                <a:latin typeface="Verdana" panose="020B0604030504040204"/>
                <a:cs typeface="Verdana" panose="020B0604030504040204"/>
              </a:rPr>
              <a:t>&gt; </a:t>
            </a:r>
            <a:r>
              <a:rPr sz="900" dirty="0">
                <a:latin typeface="Tahoma" panose="020B0604030504040204"/>
                <a:cs typeface="Tahoma" panose="020B0604030504040204"/>
              </a:rPr>
              <a:t>1 </a:t>
            </a:r>
            <a:r>
              <a:rPr sz="900" b="1" dirty="0">
                <a:latin typeface="Arial" panose="020B0604020202020204"/>
                <a:cs typeface="Arial" panose="020B0604020202020204"/>
              </a:rPr>
              <a:t>then</a:t>
            </a:r>
            <a:endParaRPr sz="900" dirty="0">
              <a:latin typeface="Arial" panose="020B0604020202020204"/>
              <a:cs typeface="Arial" panose="020B0604020202020204"/>
            </a:endParaRPr>
          </a:p>
          <a:p>
            <a:pPr marL="461645" indent="-266700">
              <a:lnSpc>
                <a:spcPts val="1400"/>
              </a:lnSpc>
              <a:spcBef>
                <a:spcPts val="10"/>
              </a:spcBef>
              <a:buClr>
                <a:srgbClr val="3333B2"/>
              </a:buClr>
              <a:buAutoNum type="arabicPeriod"/>
              <a:tabLst>
                <a:tab pos="462280" algn="l"/>
              </a:tabLst>
            </a:pPr>
            <a:r>
              <a:rPr sz="900" dirty="0">
                <a:latin typeface="Tahoma" panose="020B0604030504040204"/>
                <a:cs typeface="Tahoma" panose="020B0604030504040204"/>
              </a:rPr>
              <a:t>return </a:t>
            </a:r>
            <a:r>
              <a:rPr sz="900" dirty="0">
                <a:latin typeface="Arial" panose="020B0604020202020204"/>
                <a:cs typeface="Arial" panose="020B0604020202020204"/>
              </a:rPr>
              <a:t>merge</a:t>
            </a:r>
            <a:r>
              <a:rPr sz="900" dirty="0">
                <a:latin typeface="Tahoma" panose="020B0604030504040204"/>
                <a:cs typeface="Tahoma" panose="020B0604030504040204"/>
              </a:rPr>
              <a:t>(</a:t>
            </a:r>
            <a:r>
              <a:rPr sz="900" dirty="0">
                <a:latin typeface="Arial" panose="020B0604020202020204"/>
                <a:cs typeface="Arial" panose="020B0604020202020204"/>
              </a:rPr>
              <a:t>mergesort</a:t>
            </a:r>
            <a:r>
              <a:rPr sz="900" dirty="0">
                <a:latin typeface="Tahoma" panose="020B0604030504040204"/>
                <a:cs typeface="Tahoma" panose="020B0604030504040204"/>
              </a:rPr>
              <a:t>(</a:t>
            </a:r>
            <a:r>
              <a:rPr sz="900" i="1" dirty="0">
                <a:latin typeface="Arial" panose="020B0604020202020204"/>
                <a:cs typeface="Arial" panose="020B0604020202020204"/>
              </a:rPr>
              <a:t>a</a:t>
            </a:r>
            <a:r>
              <a:rPr sz="900" dirty="0">
                <a:latin typeface="Tahoma" panose="020B0604030504040204"/>
                <a:cs typeface="Tahoma" panose="020B0604030504040204"/>
              </a:rPr>
              <a:t>[1 </a:t>
            </a:r>
            <a:r>
              <a:rPr sz="900" i="1" dirty="0">
                <a:latin typeface="Verdana" panose="020B0604030504040204"/>
                <a:cs typeface="Verdana" panose="020B0604030504040204"/>
              </a:rPr>
              <a:t>. . </a:t>
            </a:r>
            <a:r>
              <a:rPr sz="900" i="1" dirty="0" smtClean="0">
                <a:latin typeface="Verdana" panose="020B0604030504040204"/>
                <a:cs typeface="Verdana" panose="020B0604030504040204"/>
              </a:rPr>
              <a:t>.</a:t>
            </a:r>
            <a:r>
              <a:rPr lang="en-US" sz="900" i="1" dirty="0" smtClean="0">
                <a:latin typeface="Verdana" panose="020B0604030504040204"/>
                <a:cs typeface="Verdana" panose="020B0604030504040204"/>
              </a:rPr>
              <a:t> </a:t>
            </a:r>
            <a:r>
              <a:rPr sz="900" i="1" dirty="0" smtClean="0">
                <a:latin typeface="Verdana" panose="020B0604030504040204"/>
                <a:cs typeface="Verdana" panose="020B0604030504040204"/>
              </a:rPr>
              <a:t> </a:t>
            </a:r>
            <a:r>
              <a:rPr sz="900" dirty="0" smtClean="0">
                <a:latin typeface="Arial Unicode MS"/>
                <a:cs typeface="Arial Unicode MS"/>
              </a:rPr>
              <a:t>l</a:t>
            </a:r>
            <a:r>
              <a:rPr sz="900" i="1" dirty="0" smtClean="0">
                <a:latin typeface="Arial" panose="020B0604020202020204"/>
                <a:cs typeface="Arial" panose="020B0604020202020204"/>
              </a:rPr>
              <a:t>n</a:t>
            </a:r>
            <a:r>
              <a:rPr sz="900" i="1" dirty="0" smtClean="0">
                <a:latin typeface="Verdana" panose="020B0604030504040204"/>
                <a:cs typeface="Verdana" panose="020B0604030504040204"/>
              </a:rPr>
              <a:t>/</a:t>
            </a:r>
            <a:r>
              <a:rPr sz="900" dirty="0" smtClean="0">
                <a:latin typeface="Tahoma" panose="020B0604030504040204"/>
                <a:cs typeface="Tahoma" panose="020B0604030504040204"/>
              </a:rPr>
              <a:t>2</a:t>
            </a:r>
            <a:r>
              <a:rPr lang="en-US" sz="900" dirty="0" smtClean="0">
                <a:latin typeface="Tahoma" panose="020B0604030504040204"/>
                <a:cs typeface="Tahoma" panose="020B0604030504040204"/>
              </a:rPr>
              <a:t>  </a:t>
            </a:r>
            <a:r>
              <a:rPr sz="900" dirty="0" smtClean="0">
                <a:latin typeface="Tahoma" panose="020B0604030504040204"/>
                <a:cs typeface="Tahoma" panose="020B0604030504040204"/>
              </a:rPr>
              <a:t>])</a:t>
            </a:r>
            <a:r>
              <a:rPr sz="900" i="1" dirty="0" smtClean="0">
                <a:latin typeface="Verdana" panose="020B0604030504040204"/>
                <a:cs typeface="Verdana" panose="020B0604030504040204"/>
              </a:rPr>
              <a:t>,</a:t>
            </a:r>
            <a:endParaRPr sz="900" dirty="0">
              <a:latin typeface="Verdana" panose="020B0604030504040204"/>
              <a:cs typeface="Verdana" panose="020B0604030504040204"/>
            </a:endParaRPr>
          </a:p>
          <a:p>
            <a:pPr marL="1103630" indent="-908685">
              <a:lnSpc>
                <a:spcPts val="1400"/>
              </a:lnSpc>
              <a:spcBef>
                <a:spcPts val="10"/>
              </a:spcBef>
              <a:buClr>
                <a:srgbClr val="3333B2"/>
              </a:buClr>
              <a:buFont typeface="Tahoma" panose="020B0604030504040204"/>
              <a:buAutoNum type="arabicPeriod"/>
              <a:tabLst>
                <a:tab pos="1104265" algn="l"/>
              </a:tabLst>
            </a:pPr>
            <a:r>
              <a:rPr sz="900" dirty="0" err="1" smtClean="0">
                <a:latin typeface="Arial" panose="020B0604020202020204"/>
                <a:cs typeface="Arial" panose="020B0604020202020204"/>
              </a:rPr>
              <a:t>mergesort</a:t>
            </a:r>
            <a:r>
              <a:rPr sz="900" dirty="0" smtClean="0">
                <a:latin typeface="Tahoma" panose="020B0604030504040204"/>
                <a:cs typeface="Tahoma" panose="020B0604030504040204"/>
              </a:rPr>
              <a:t>(</a:t>
            </a:r>
            <a:r>
              <a:rPr sz="900" i="1" dirty="0" smtClean="0">
                <a:latin typeface="Arial" panose="020B0604020202020204"/>
                <a:cs typeface="Arial" panose="020B0604020202020204"/>
              </a:rPr>
              <a:t>a</a:t>
            </a:r>
            <a:r>
              <a:rPr lang="en-US" sz="900" dirty="0" smtClean="0">
                <a:latin typeface="Arial" panose="020B0604020202020204"/>
                <a:cs typeface="Arial" panose="020B0604020202020204"/>
              </a:rPr>
              <a:t>[</a:t>
            </a:r>
            <a:r>
              <a:rPr lang="en-US" sz="900" i="1" dirty="0" smtClean="0">
                <a:latin typeface="Arial" panose="020B0604020202020204"/>
                <a:cs typeface="Arial" panose="020B0604020202020204"/>
              </a:rPr>
              <a:t> </a:t>
            </a:r>
            <a:r>
              <a:rPr lang="en-US" sz="900" dirty="0" smtClean="0">
                <a:latin typeface="Arial Unicode MS"/>
                <a:cs typeface="Arial Unicode MS"/>
              </a:rPr>
              <a:t> </a:t>
            </a:r>
            <a:r>
              <a:rPr sz="900" i="1" dirty="0" smtClean="0">
                <a:latin typeface="Arial" panose="020B0604020202020204"/>
                <a:cs typeface="Arial" panose="020B0604020202020204"/>
              </a:rPr>
              <a:t>n</a:t>
            </a:r>
            <a:r>
              <a:rPr sz="900" i="1" dirty="0" smtClean="0">
                <a:latin typeface="Verdana" panose="020B0604030504040204"/>
                <a:cs typeface="Verdana" panose="020B0604030504040204"/>
              </a:rPr>
              <a:t>/</a:t>
            </a:r>
            <a:r>
              <a:rPr sz="900" dirty="0" smtClean="0">
                <a:latin typeface="Tahoma" panose="020B0604030504040204"/>
                <a:cs typeface="Tahoma" panose="020B0604030504040204"/>
              </a:rPr>
              <a:t>2</a:t>
            </a:r>
            <a:r>
              <a:rPr lang="en-US" sz="900" dirty="0" smtClean="0">
                <a:latin typeface="Arial Unicode MS"/>
                <a:cs typeface="Arial Unicode MS"/>
              </a:rPr>
              <a:t>   </a:t>
            </a:r>
            <a:r>
              <a:rPr sz="900" dirty="0" smtClean="0">
                <a:latin typeface="Arial Unicode MS"/>
                <a:cs typeface="Arial Unicode MS"/>
              </a:rPr>
              <a:t> </a:t>
            </a:r>
            <a:r>
              <a:rPr sz="900" dirty="0">
                <a:latin typeface="Tahoma" panose="020B0604030504040204"/>
                <a:cs typeface="Tahoma" panose="020B0604030504040204"/>
              </a:rPr>
              <a:t>+ 1 </a:t>
            </a:r>
            <a:r>
              <a:rPr sz="900" i="1" dirty="0">
                <a:latin typeface="Verdana" panose="020B0604030504040204"/>
                <a:cs typeface="Verdana" panose="020B0604030504040204"/>
              </a:rPr>
              <a:t>. . . </a:t>
            </a:r>
            <a:r>
              <a:rPr sz="900" i="1" dirty="0">
                <a:latin typeface="Arial" panose="020B0604020202020204"/>
                <a:cs typeface="Arial" panose="020B0604020202020204"/>
              </a:rPr>
              <a:t>n</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743585" indent="-548640">
              <a:lnSpc>
                <a:spcPts val="1400"/>
              </a:lnSpc>
              <a:spcBef>
                <a:spcPts val="10"/>
              </a:spcBef>
              <a:buClr>
                <a:srgbClr val="3333B2"/>
              </a:buClr>
              <a:buFont typeface="Tahoma" panose="020B0604030504040204"/>
              <a:buAutoNum type="arabicPeriod"/>
              <a:tabLst>
                <a:tab pos="744220" algn="l"/>
              </a:tabLst>
            </a:pPr>
            <a:r>
              <a:rPr sz="900" b="1" dirty="0">
                <a:latin typeface="Arial" panose="020B0604020202020204"/>
                <a:cs typeface="Arial" panose="020B0604020202020204"/>
              </a:rPr>
              <a:t>else </a:t>
            </a:r>
            <a:r>
              <a:rPr sz="900" dirty="0">
                <a:latin typeface="Tahoma" panose="020B0604030504040204"/>
                <a:cs typeface="Tahoma" panose="020B0604030504040204"/>
              </a:rPr>
              <a:t>return </a:t>
            </a:r>
            <a:r>
              <a:rPr sz="900" i="1" dirty="0">
                <a:latin typeface="Arial" panose="020B0604020202020204"/>
                <a:cs typeface="Arial" panose="020B0604020202020204"/>
              </a:rPr>
              <a:t>a</a:t>
            </a:r>
            <a:r>
              <a:rPr sz="900" dirty="0">
                <a:latin typeface="Tahoma" panose="020B0604030504040204"/>
                <a:cs typeface="Tahoma" panose="020B0604030504040204"/>
              </a:rPr>
              <a:t>.</a:t>
            </a:r>
            <a:endParaRPr sz="900" dirty="0">
              <a:latin typeface="Tahoma" panose="020B0604030504040204"/>
              <a:cs typeface="Tahoma" panose="020B0604030504040204"/>
            </a:endParaRPr>
          </a:p>
        </p:txBody>
      </p:sp>
      <p:sp>
        <p:nvSpPr>
          <p:cNvPr id="4" name="object 4"/>
          <p:cNvSpPr txBox="1"/>
          <p:nvPr/>
        </p:nvSpPr>
        <p:spPr>
          <a:xfrm>
            <a:off x="589965" y="1760142"/>
            <a:ext cx="3428365" cy="1500667"/>
          </a:xfrm>
          <a:prstGeom prst="rect">
            <a:avLst/>
          </a:prstGeom>
          <a:ln w="5054">
            <a:solidFill>
              <a:srgbClr val="000000"/>
            </a:solidFill>
          </a:ln>
        </p:spPr>
        <p:txBody>
          <a:bodyPr vert="horz" wrap="square" lIns="0" tIns="43180" rIns="0" bIns="0" rtlCol="0">
            <a:spAutoFit/>
          </a:bodyPr>
          <a:lstStyle/>
          <a:p>
            <a:pPr marL="110490">
              <a:lnSpc>
                <a:spcPts val="1400"/>
              </a:lnSpc>
              <a:spcBef>
                <a:spcPts val="340"/>
              </a:spcBef>
            </a:pPr>
            <a:r>
              <a:rPr sz="900" dirty="0">
                <a:latin typeface="Arial" panose="020B0604020202020204"/>
                <a:cs typeface="Arial" panose="020B0604020202020204"/>
              </a:rPr>
              <a:t>merge</a:t>
            </a:r>
            <a:r>
              <a:rPr sz="900" dirty="0">
                <a:latin typeface="Tahoma" panose="020B0604030504040204"/>
                <a:cs typeface="Tahoma" panose="020B0604030504040204"/>
              </a:rPr>
              <a:t>(</a:t>
            </a:r>
            <a:r>
              <a:rPr sz="900" i="1" dirty="0">
                <a:latin typeface="Arial" panose="020B0604020202020204"/>
                <a:cs typeface="Arial" panose="020B0604020202020204"/>
              </a:rPr>
              <a:t>x </a:t>
            </a:r>
            <a:r>
              <a:rPr sz="900" dirty="0">
                <a:latin typeface="Tahoma" panose="020B0604030504040204"/>
                <a:cs typeface="Tahoma" panose="020B0604030504040204"/>
              </a:rPr>
              <a:t>[1 </a:t>
            </a:r>
            <a:r>
              <a:rPr sz="900" i="1" dirty="0">
                <a:latin typeface="Verdana" panose="020B0604030504040204"/>
                <a:cs typeface="Verdana" panose="020B0604030504040204"/>
              </a:rPr>
              <a:t>. . . </a:t>
            </a:r>
            <a:r>
              <a:rPr sz="900" i="1" dirty="0">
                <a:latin typeface="Arial" panose="020B0604020202020204"/>
                <a:cs typeface="Arial" panose="020B0604020202020204"/>
              </a:rPr>
              <a:t>k</a:t>
            </a:r>
            <a:r>
              <a:rPr sz="900" dirty="0">
                <a:latin typeface="Tahoma" panose="020B0604030504040204"/>
                <a:cs typeface="Tahoma" panose="020B0604030504040204"/>
              </a:rPr>
              <a:t>]</a:t>
            </a:r>
            <a:r>
              <a:rPr sz="900" i="1" dirty="0">
                <a:latin typeface="Verdana" panose="020B0604030504040204"/>
                <a:cs typeface="Verdana" panose="020B0604030504040204"/>
              </a:rPr>
              <a:t>, </a:t>
            </a:r>
            <a:r>
              <a:rPr sz="900" i="1" dirty="0">
                <a:latin typeface="Arial" panose="020B0604020202020204"/>
                <a:cs typeface="Arial" panose="020B0604020202020204"/>
              </a:rPr>
              <a:t>y </a:t>
            </a:r>
            <a:r>
              <a:rPr sz="900" dirty="0">
                <a:latin typeface="Tahoma" panose="020B0604030504040204"/>
                <a:cs typeface="Tahoma" panose="020B0604030504040204"/>
              </a:rPr>
              <a:t>[1 </a:t>
            </a:r>
            <a:r>
              <a:rPr sz="900" i="1" dirty="0">
                <a:latin typeface="Verdana" panose="020B0604030504040204"/>
                <a:cs typeface="Verdana" panose="020B0604030504040204"/>
              </a:rPr>
              <a:t>. . . </a:t>
            </a:r>
            <a:r>
              <a:rPr sz="900" i="1" dirty="0" smtClean="0">
                <a:latin typeface="Verdana" panose="020B0604030504040204"/>
                <a:cs typeface="Verdana" panose="020B0604030504040204"/>
              </a:rPr>
              <a:t>f</a:t>
            </a:r>
            <a:r>
              <a:rPr sz="900" dirty="0" smtClean="0">
                <a:latin typeface="Tahoma" panose="020B0604030504040204"/>
                <a:cs typeface="Tahoma" panose="020B0604030504040204"/>
              </a:rPr>
              <a:t>])</a:t>
            </a:r>
            <a:endParaRPr sz="900" dirty="0">
              <a:latin typeface="Tahoma" panose="020B0604030504040204"/>
              <a:cs typeface="Tahoma" panose="020B0604030504040204"/>
            </a:endParaRPr>
          </a:p>
          <a:p>
            <a:pPr marL="110490">
              <a:lnSpc>
                <a:spcPts val="1400"/>
              </a:lnSpc>
              <a:spcBef>
                <a:spcPts val="10"/>
              </a:spcBef>
            </a:pPr>
            <a:r>
              <a:rPr sz="900" dirty="0">
                <a:latin typeface="Tahoma" panose="020B0604030504040204"/>
                <a:cs typeface="Tahoma" panose="020B0604030504040204"/>
              </a:rPr>
              <a:t>// Input:  two sorted arrays </a:t>
            </a:r>
            <a:r>
              <a:rPr sz="900" i="1" dirty="0">
                <a:latin typeface="Arial" panose="020B0604020202020204"/>
                <a:cs typeface="Arial" panose="020B0604020202020204"/>
              </a:rPr>
              <a:t>x  </a:t>
            </a:r>
            <a:r>
              <a:rPr sz="900" dirty="0">
                <a:latin typeface="Tahoma" panose="020B0604030504040204"/>
                <a:cs typeface="Tahoma" panose="020B0604030504040204"/>
              </a:rPr>
              <a:t>and </a:t>
            </a:r>
            <a:r>
              <a:rPr sz="900" i="1" dirty="0">
                <a:latin typeface="Arial" panose="020B0604020202020204"/>
                <a:cs typeface="Arial" panose="020B0604020202020204"/>
              </a:rPr>
              <a:t>y</a:t>
            </a:r>
            <a:endParaRPr sz="900" dirty="0">
              <a:latin typeface="Arial" panose="020B0604020202020204"/>
              <a:cs typeface="Arial" panose="020B0604020202020204"/>
            </a:endParaRPr>
          </a:p>
          <a:p>
            <a:pPr marL="110490">
              <a:lnSpc>
                <a:spcPts val="1400"/>
              </a:lnSpc>
              <a:spcBef>
                <a:spcPts val="10"/>
              </a:spcBef>
            </a:pPr>
            <a:r>
              <a:rPr sz="900" dirty="0">
                <a:latin typeface="Tahoma" panose="020B0604030504040204"/>
                <a:cs typeface="Tahoma" panose="020B0604030504040204"/>
              </a:rPr>
              <a:t>// Output: A sorted version of the union of </a:t>
            </a:r>
            <a:r>
              <a:rPr sz="900" i="1" dirty="0">
                <a:latin typeface="Arial" panose="020B0604020202020204"/>
                <a:cs typeface="Arial" panose="020B0604020202020204"/>
              </a:rPr>
              <a:t>x  </a:t>
            </a:r>
            <a:r>
              <a:rPr sz="900" dirty="0">
                <a:latin typeface="Tahoma" panose="020B0604030504040204"/>
                <a:cs typeface="Tahoma" panose="020B0604030504040204"/>
              </a:rPr>
              <a:t>and </a:t>
            </a:r>
            <a:r>
              <a:rPr sz="900" i="1" dirty="0">
                <a:latin typeface="Arial" panose="020B0604020202020204"/>
                <a:cs typeface="Arial" panose="020B0604020202020204"/>
              </a:rPr>
              <a:t>y</a:t>
            </a:r>
            <a:endParaRPr sz="900" dirty="0">
              <a:latin typeface="Arial" panose="020B0604020202020204"/>
              <a:cs typeface="Arial" panose="020B0604020202020204"/>
            </a:endParaRPr>
          </a:p>
          <a:p>
            <a:pPr marL="194945">
              <a:lnSpc>
                <a:spcPts val="1400"/>
              </a:lnSpc>
              <a:spcBef>
                <a:spcPts val="310"/>
              </a:spcBef>
              <a:buClr>
                <a:srgbClr val="3333B2"/>
              </a:buClr>
              <a:buFont typeface="Tahoma" panose="020B0604030504040204"/>
              <a:buAutoNum type="arabicPeriod"/>
              <a:tabLst>
                <a:tab pos="384175" algn="l"/>
              </a:tabLst>
            </a:pPr>
            <a:r>
              <a:rPr sz="900" b="1" dirty="0">
                <a:latin typeface="Arial" panose="020B0604020202020204"/>
                <a:cs typeface="Arial" panose="020B0604020202020204"/>
              </a:rPr>
              <a:t>if </a:t>
            </a:r>
            <a:r>
              <a:rPr sz="900" i="1" dirty="0">
                <a:latin typeface="Arial" panose="020B0604020202020204"/>
                <a:cs typeface="Arial" panose="020B0604020202020204"/>
              </a:rPr>
              <a:t>k </a:t>
            </a:r>
            <a:r>
              <a:rPr sz="900" dirty="0">
                <a:latin typeface="Tahoma" panose="020B0604030504040204"/>
                <a:cs typeface="Tahoma" panose="020B0604030504040204"/>
              </a:rPr>
              <a:t>= 0 </a:t>
            </a:r>
            <a:r>
              <a:rPr sz="900" b="1" dirty="0">
                <a:latin typeface="Arial" panose="020B0604020202020204"/>
                <a:cs typeface="Arial" panose="020B0604020202020204"/>
              </a:rPr>
              <a:t>then </a:t>
            </a:r>
            <a:r>
              <a:rPr sz="900" dirty="0">
                <a:latin typeface="Tahoma" panose="020B0604030504040204"/>
                <a:cs typeface="Tahoma" panose="020B0604030504040204"/>
              </a:rPr>
              <a:t>return </a:t>
            </a:r>
            <a:r>
              <a:rPr sz="900" i="1" dirty="0">
                <a:latin typeface="Arial" panose="020B0604020202020204"/>
                <a:cs typeface="Arial" panose="020B0604020202020204"/>
              </a:rPr>
              <a:t>y </a:t>
            </a:r>
            <a:r>
              <a:rPr sz="900" dirty="0">
                <a:latin typeface="Tahoma" panose="020B0604030504040204"/>
                <a:cs typeface="Tahoma" panose="020B0604030504040204"/>
              </a:rPr>
              <a:t>[1 </a:t>
            </a:r>
            <a:r>
              <a:rPr sz="900" i="1" dirty="0">
                <a:latin typeface="Verdana" panose="020B0604030504040204"/>
                <a:cs typeface="Verdana" panose="020B0604030504040204"/>
              </a:rPr>
              <a:t>. . . f</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94945" marR="1576070">
              <a:lnSpc>
                <a:spcPts val="1400"/>
              </a:lnSpc>
              <a:buClr>
                <a:srgbClr val="3333B2"/>
              </a:buClr>
              <a:buFont typeface="Tahoma" panose="020B0604030504040204"/>
              <a:buAutoNum type="arabicPeriod"/>
              <a:tabLst>
                <a:tab pos="384175" algn="l"/>
              </a:tabLst>
            </a:pPr>
            <a:r>
              <a:rPr sz="900" b="1" dirty="0" smtClean="0">
                <a:latin typeface="Arial" panose="020B0604020202020204"/>
                <a:cs typeface="Arial" panose="020B0604020202020204"/>
              </a:rPr>
              <a:t>if </a:t>
            </a:r>
            <a:r>
              <a:rPr sz="900" i="1" dirty="0">
                <a:latin typeface="Verdana" panose="020B0604030504040204"/>
                <a:cs typeface="Verdana" panose="020B0604030504040204"/>
              </a:rPr>
              <a:t>f </a:t>
            </a:r>
            <a:r>
              <a:rPr sz="900" dirty="0">
                <a:latin typeface="Tahoma" panose="020B0604030504040204"/>
                <a:cs typeface="Tahoma" panose="020B0604030504040204"/>
              </a:rPr>
              <a:t>= 0 </a:t>
            </a:r>
            <a:r>
              <a:rPr sz="900" b="1" dirty="0">
                <a:latin typeface="Arial" panose="020B0604020202020204"/>
                <a:cs typeface="Arial" panose="020B0604020202020204"/>
              </a:rPr>
              <a:t>then </a:t>
            </a:r>
            <a:r>
              <a:rPr sz="900" dirty="0">
                <a:latin typeface="Tahoma" panose="020B0604030504040204"/>
                <a:cs typeface="Tahoma" panose="020B0604030504040204"/>
              </a:rPr>
              <a:t>return </a:t>
            </a:r>
            <a:r>
              <a:rPr sz="900" i="1" dirty="0">
                <a:latin typeface="Arial" panose="020B0604020202020204"/>
                <a:cs typeface="Arial" panose="020B0604020202020204"/>
              </a:rPr>
              <a:t>x </a:t>
            </a:r>
            <a:r>
              <a:rPr sz="900" dirty="0">
                <a:latin typeface="Tahoma" panose="020B0604030504040204"/>
                <a:cs typeface="Tahoma" panose="020B0604030504040204"/>
              </a:rPr>
              <a:t>[1 </a:t>
            </a:r>
            <a:r>
              <a:rPr sz="900" i="1" dirty="0">
                <a:latin typeface="Verdana" panose="020B0604030504040204"/>
                <a:cs typeface="Verdana" panose="020B0604030504040204"/>
              </a:rPr>
              <a:t>. . </a:t>
            </a:r>
            <a:r>
              <a:rPr sz="900" i="1" dirty="0" smtClean="0">
                <a:latin typeface="Verdana" panose="020B0604030504040204"/>
                <a:cs typeface="Verdana" panose="020B0604030504040204"/>
              </a:rPr>
              <a:t>.</a:t>
            </a:r>
            <a:r>
              <a:rPr sz="900" i="1" dirty="0" smtClean="0">
                <a:latin typeface="Arial" panose="020B0604020202020204"/>
                <a:cs typeface="Arial" panose="020B0604020202020204"/>
              </a:rPr>
              <a:t>k</a:t>
            </a:r>
            <a:r>
              <a:rPr sz="900" dirty="0">
                <a:latin typeface="Tahoma" panose="020B0604030504040204"/>
                <a:cs typeface="Tahoma" panose="020B0604030504040204"/>
              </a:rPr>
              <a:t>]  </a:t>
            </a:r>
            <a:r>
              <a:rPr sz="900" dirty="0">
                <a:solidFill>
                  <a:srgbClr val="3333B2"/>
                </a:solidFill>
                <a:latin typeface="Tahoma" panose="020B0604030504040204"/>
                <a:cs typeface="Tahoma" panose="020B0604030504040204"/>
              </a:rPr>
              <a:t>3.  </a:t>
            </a:r>
            <a:r>
              <a:rPr sz="900" b="1" dirty="0">
                <a:latin typeface="Arial" panose="020B0604020202020204"/>
                <a:cs typeface="Arial" panose="020B0604020202020204"/>
              </a:rPr>
              <a:t>if </a:t>
            </a:r>
            <a:r>
              <a:rPr sz="900" i="1" dirty="0">
                <a:latin typeface="Arial" panose="020B0604020202020204"/>
                <a:cs typeface="Arial" panose="020B0604020202020204"/>
              </a:rPr>
              <a:t>x </a:t>
            </a:r>
            <a:r>
              <a:rPr sz="900" dirty="0">
                <a:latin typeface="Tahoma" panose="020B0604030504040204"/>
                <a:cs typeface="Tahoma" panose="020B0604030504040204"/>
              </a:rPr>
              <a:t>[1] </a:t>
            </a:r>
            <a:r>
              <a:rPr sz="900" dirty="0">
                <a:latin typeface="Arial Unicode MS"/>
                <a:cs typeface="Arial Unicode MS"/>
              </a:rPr>
              <a:t>≤ </a:t>
            </a:r>
            <a:r>
              <a:rPr sz="900" i="1" dirty="0">
                <a:latin typeface="Arial" panose="020B0604020202020204"/>
                <a:cs typeface="Arial" panose="020B0604020202020204"/>
              </a:rPr>
              <a:t>y </a:t>
            </a:r>
            <a:r>
              <a:rPr sz="900" dirty="0">
                <a:latin typeface="Tahoma" panose="020B0604030504040204"/>
                <a:cs typeface="Tahoma" panose="020B0604030504040204"/>
              </a:rPr>
              <a:t>[1]</a:t>
            </a:r>
            <a:endParaRPr sz="900" dirty="0">
              <a:latin typeface="Tahoma" panose="020B0604030504040204"/>
              <a:cs typeface="Tahoma" panose="020B0604030504040204"/>
            </a:endParaRPr>
          </a:p>
          <a:p>
            <a:pPr marL="461645" indent="-266700">
              <a:lnSpc>
                <a:spcPts val="1400"/>
              </a:lnSpc>
              <a:spcBef>
                <a:spcPts val="10"/>
              </a:spcBef>
              <a:buClr>
                <a:srgbClr val="3333B2"/>
              </a:buClr>
              <a:buFont typeface="Tahoma" panose="020B0604030504040204"/>
              <a:buAutoNum type="arabicPeriod" startAt="4"/>
              <a:tabLst>
                <a:tab pos="462280" algn="l"/>
              </a:tabLst>
            </a:pPr>
            <a:r>
              <a:rPr sz="900" b="1" dirty="0">
                <a:latin typeface="Arial" panose="020B0604020202020204"/>
                <a:cs typeface="Arial" panose="020B0604020202020204"/>
              </a:rPr>
              <a:t>then </a:t>
            </a:r>
            <a:r>
              <a:rPr sz="900" dirty="0">
                <a:latin typeface="Tahoma" panose="020B0604030504040204"/>
                <a:cs typeface="Tahoma" panose="020B0604030504040204"/>
              </a:rPr>
              <a:t>return </a:t>
            </a:r>
            <a:r>
              <a:rPr sz="900" i="1" dirty="0">
                <a:latin typeface="Arial" panose="020B0604020202020204"/>
                <a:cs typeface="Arial" panose="020B0604020202020204"/>
              </a:rPr>
              <a:t>x </a:t>
            </a:r>
            <a:r>
              <a:rPr sz="900" dirty="0">
                <a:latin typeface="Tahoma" panose="020B0604030504040204"/>
                <a:cs typeface="Tahoma" panose="020B0604030504040204"/>
              </a:rPr>
              <a:t>[1]</a:t>
            </a:r>
            <a:r>
              <a:rPr sz="900" dirty="0">
                <a:solidFill>
                  <a:srgbClr val="FF0000"/>
                </a:solidFill>
                <a:latin typeface="Arial Unicode MS"/>
                <a:cs typeface="Arial Unicode MS"/>
              </a:rPr>
              <a:t>◦</a:t>
            </a:r>
            <a:r>
              <a:rPr sz="900" dirty="0">
                <a:latin typeface="Arial" panose="020B0604020202020204"/>
                <a:cs typeface="Arial" panose="020B0604020202020204"/>
              </a:rPr>
              <a:t>merge</a:t>
            </a:r>
            <a:r>
              <a:rPr sz="900" dirty="0">
                <a:latin typeface="Tahoma" panose="020B0604030504040204"/>
                <a:cs typeface="Tahoma" panose="020B0604030504040204"/>
              </a:rPr>
              <a:t>(</a:t>
            </a:r>
            <a:r>
              <a:rPr sz="900" i="1" dirty="0">
                <a:latin typeface="Arial" panose="020B0604020202020204"/>
                <a:cs typeface="Arial" panose="020B0604020202020204"/>
              </a:rPr>
              <a:t>x </a:t>
            </a:r>
            <a:r>
              <a:rPr sz="900" dirty="0">
                <a:latin typeface="Tahoma" panose="020B0604030504040204"/>
                <a:cs typeface="Tahoma" panose="020B0604030504040204"/>
              </a:rPr>
              <a:t>[2 </a:t>
            </a:r>
            <a:r>
              <a:rPr sz="900" i="1" dirty="0">
                <a:latin typeface="Verdana" panose="020B0604030504040204"/>
                <a:cs typeface="Verdana" panose="020B0604030504040204"/>
              </a:rPr>
              <a:t>. . . </a:t>
            </a:r>
            <a:r>
              <a:rPr sz="900" i="1" dirty="0">
                <a:latin typeface="Arial" panose="020B0604020202020204"/>
                <a:cs typeface="Arial" panose="020B0604020202020204"/>
              </a:rPr>
              <a:t>k</a:t>
            </a:r>
            <a:r>
              <a:rPr sz="900" dirty="0">
                <a:latin typeface="Tahoma" panose="020B0604030504040204"/>
                <a:cs typeface="Tahoma" panose="020B0604030504040204"/>
              </a:rPr>
              <a:t>]</a:t>
            </a:r>
            <a:r>
              <a:rPr sz="900" i="1" dirty="0">
                <a:latin typeface="Verdana" panose="020B0604030504040204"/>
                <a:cs typeface="Verdana" panose="020B0604030504040204"/>
              </a:rPr>
              <a:t>, </a:t>
            </a:r>
            <a:r>
              <a:rPr sz="900" i="1" dirty="0">
                <a:latin typeface="Arial" panose="020B0604020202020204"/>
                <a:cs typeface="Arial" panose="020B0604020202020204"/>
              </a:rPr>
              <a:t>y </a:t>
            </a:r>
            <a:r>
              <a:rPr sz="900" dirty="0">
                <a:latin typeface="Tahoma" panose="020B0604030504040204"/>
                <a:cs typeface="Tahoma" panose="020B0604030504040204"/>
              </a:rPr>
              <a:t>[1 </a:t>
            </a:r>
            <a:r>
              <a:rPr sz="900" i="1" dirty="0">
                <a:latin typeface="Verdana" panose="020B0604030504040204"/>
                <a:cs typeface="Verdana" panose="020B0604030504040204"/>
              </a:rPr>
              <a:t>. . . f</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461645" indent="-266700">
              <a:lnSpc>
                <a:spcPts val="1400"/>
              </a:lnSpc>
              <a:spcBef>
                <a:spcPts val="10"/>
              </a:spcBef>
              <a:buClr>
                <a:srgbClr val="3333B2"/>
              </a:buClr>
              <a:buFont typeface="Tahoma" panose="020B0604030504040204"/>
              <a:buAutoNum type="arabicPeriod" startAt="4"/>
              <a:tabLst>
                <a:tab pos="462280" algn="l"/>
              </a:tabLst>
            </a:pPr>
            <a:r>
              <a:rPr sz="900" b="1" dirty="0">
                <a:latin typeface="Arial" panose="020B0604020202020204"/>
                <a:cs typeface="Arial" panose="020B0604020202020204"/>
              </a:rPr>
              <a:t>else </a:t>
            </a:r>
            <a:r>
              <a:rPr sz="900" dirty="0">
                <a:latin typeface="Tahoma" panose="020B0604030504040204"/>
                <a:cs typeface="Tahoma" panose="020B0604030504040204"/>
              </a:rPr>
              <a:t>return </a:t>
            </a:r>
            <a:r>
              <a:rPr sz="900" i="1" dirty="0">
                <a:latin typeface="Arial" panose="020B0604020202020204"/>
                <a:cs typeface="Arial" panose="020B0604020202020204"/>
              </a:rPr>
              <a:t>y </a:t>
            </a:r>
            <a:r>
              <a:rPr sz="900" dirty="0">
                <a:latin typeface="Tahoma" panose="020B0604030504040204"/>
                <a:cs typeface="Tahoma" panose="020B0604030504040204"/>
              </a:rPr>
              <a:t>[1]</a:t>
            </a:r>
            <a:r>
              <a:rPr sz="900" dirty="0">
                <a:solidFill>
                  <a:srgbClr val="FF0000"/>
                </a:solidFill>
                <a:latin typeface="Arial Unicode MS"/>
                <a:cs typeface="Arial Unicode MS"/>
              </a:rPr>
              <a:t>◦</a:t>
            </a:r>
            <a:r>
              <a:rPr sz="900" dirty="0">
                <a:latin typeface="Arial" panose="020B0604020202020204"/>
                <a:cs typeface="Arial" panose="020B0604020202020204"/>
              </a:rPr>
              <a:t>merge</a:t>
            </a:r>
            <a:r>
              <a:rPr sz="900" dirty="0">
                <a:latin typeface="Tahoma" panose="020B0604030504040204"/>
                <a:cs typeface="Tahoma" panose="020B0604030504040204"/>
              </a:rPr>
              <a:t>(</a:t>
            </a:r>
            <a:r>
              <a:rPr sz="900" i="1" dirty="0">
                <a:latin typeface="Arial" panose="020B0604020202020204"/>
                <a:cs typeface="Arial" panose="020B0604020202020204"/>
              </a:rPr>
              <a:t>x </a:t>
            </a:r>
            <a:r>
              <a:rPr sz="900" dirty="0">
                <a:latin typeface="Tahoma" panose="020B0604030504040204"/>
                <a:cs typeface="Tahoma" panose="020B0604030504040204"/>
              </a:rPr>
              <a:t>[1 </a:t>
            </a:r>
            <a:r>
              <a:rPr sz="900" i="1" dirty="0">
                <a:latin typeface="Verdana" panose="020B0604030504040204"/>
                <a:cs typeface="Verdana" panose="020B0604030504040204"/>
              </a:rPr>
              <a:t>. . . </a:t>
            </a:r>
            <a:r>
              <a:rPr sz="900" i="1" dirty="0">
                <a:latin typeface="Arial" panose="020B0604020202020204"/>
                <a:cs typeface="Arial" panose="020B0604020202020204"/>
              </a:rPr>
              <a:t>k</a:t>
            </a:r>
            <a:r>
              <a:rPr sz="900" dirty="0">
                <a:latin typeface="Tahoma" panose="020B0604030504040204"/>
                <a:cs typeface="Tahoma" panose="020B0604030504040204"/>
              </a:rPr>
              <a:t>]</a:t>
            </a:r>
            <a:r>
              <a:rPr sz="900" i="1" dirty="0">
                <a:latin typeface="Verdana" panose="020B0604030504040204"/>
                <a:cs typeface="Verdana" panose="020B0604030504040204"/>
              </a:rPr>
              <a:t>, </a:t>
            </a:r>
            <a:r>
              <a:rPr sz="900" i="1" dirty="0">
                <a:latin typeface="Arial" panose="020B0604020202020204"/>
                <a:cs typeface="Arial" panose="020B0604020202020204"/>
              </a:rPr>
              <a:t>y </a:t>
            </a:r>
            <a:r>
              <a:rPr sz="900" dirty="0">
                <a:latin typeface="Tahoma" panose="020B0604030504040204"/>
                <a:cs typeface="Tahoma" panose="020B0604030504040204"/>
              </a:rPr>
              <a:t>[2 </a:t>
            </a:r>
            <a:r>
              <a:rPr sz="900" i="1" dirty="0">
                <a:latin typeface="Verdana" panose="020B0604030504040204"/>
                <a:cs typeface="Verdana" panose="020B0604030504040204"/>
              </a:rPr>
              <a:t>. . . f</a:t>
            </a:r>
            <a:r>
              <a:rPr sz="900" dirty="0">
                <a:latin typeface="Tahoma" panose="020B0604030504040204"/>
                <a:cs typeface="Tahoma" panose="020B0604030504040204"/>
              </a:rPr>
              <a:t>]).</a:t>
            </a:r>
            <a:endParaRPr sz="900" dirty="0">
              <a:latin typeface="Tahoma" panose="020B0604030504040204"/>
              <a:cs typeface="Tahoma" panose="020B0604030504040204"/>
            </a:endParaRPr>
          </a:p>
        </p:txBody>
      </p:sp>
      <p:pic>
        <p:nvPicPr>
          <p:cNvPr id="5" name="图片 4"/>
          <p:cNvPicPr>
            <a:picLocks noChangeAspect="1"/>
          </p:cNvPicPr>
          <p:nvPr/>
        </p:nvPicPr>
        <p:blipFill>
          <a:blip r:embed="rId1"/>
          <a:stretch>
            <a:fillRect/>
          </a:stretch>
        </p:blipFill>
        <p:spPr>
          <a:xfrm>
            <a:off x="2772000" y="1224000"/>
            <a:ext cx="312358" cy="144000"/>
          </a:xfrm>
          <a:prstGeom prst="rect">
            <a:avLst/>
          </a:prstGeom>
        </p:spPr>
      </p:pic>
      <p:pic>
        <p:nvPicPr>
          <p:cNvPr id="6" name="图片 5"/>
          <p:cNvPicPr>
            <a:picLocks noChangeAspect="1"/>
          </p:cNvPicPr>
          <p:nvPr/>
        </p:nvPicPr>
        <p:blipFill>
          <a:blip r:embed="rId1"/>
          <a:stretch>
            <a:fillRect/>
          </a:stretch>
        </p:blipFill>
        <p:spPr>
          <a:xfrm>
            <a:off x="2381250" y="1425575"/>
            <a:ext cx="312358" cy="144000"/>
          </a:xfrm>
          <a:prstGeom prst="rect">
            <a:avLst/>
          </a:prstGeom>
        </p:spPr>
      </p:pic>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2451" y="511176"/>
            <a:ext cx="3276600" cy="2213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82575"/>
            <a:ext cx="4419498" cy="215444"/>
          </a:xfrm>
          <a:prstGeom prst="rect">
            <a:avLst/>
          </a:prstGeom>
        </p:spPr>
        <p:txBody>
          <a:bodyPr vert="horz" wrap="square" lIns="0" tIns="0" rIns="0" bIns="0" rtlCol="0">
            <a:spAutoFit/>
          </a:bodyPr>
          <a:lstStyle/>
          <a:p>
            <a:pPr marL="12700">
              <a:lnSpc>
                <a:spcPct val="100000"/>
              </a:lnSpc>
            </a:pPr>
            <a:r>
              <a:rPr sz="1400" b="1" dirty="0"/>
              <a:t>The time analysis</a:t>
            </a:r>
            <a:endParaRPr sz="1400" b="1" dirty="0"/>
          </a:p>
        </p:txBody>
      </p:sp>
      <p:sp>
        <p:nvSpPr>
          <p:cNvPr id="3" name="object 3"/>
          <p:cNvSpPr txBox="1"/>
          <p:nvPr/>
        </p:nvSpPr>
        <p:spPr>
          <a:xfrm>
            <a:off x="628650" y="1196975"/>
            <a:ext cx="3429000" cy="882293"/>
          </a:xfrm>
          <a:prstGeom prst="rect">
            <a:avLst/>
          </a:prstGeom>
        </p:spPr>
        <p:txBody>
          <a:bodyPr vert="horz" wrap="square" lIns="0" tIns="0" rIns="0" bIns="0" rtlCol="0">
            <a:spAutoFit/>
          </a:bodyPr>
          <a:lstStyle/>
          <a:p>
            <a:pPr marL="12700">
              <a:lnSpc>
                <a:spcPct val="100000"/>
              </a:lnSpc>
            </a:pPr>
            <a:r>
              <a:rPr sz="1100" b="1" dirty="0">
                <a:latin typeface="Arial" panose="020B0604020202020204"/>
                <a:cs typeface="Arial" panose="020B0604020202020204"/>
              </a:rPr>
              <a:t>The recurrence relation:</a:t>
            </a:r>
            <a:endParaRPr sz="1100" dirty="0">
              <a:latin typeface="Arial" panose="020B0604020202020204"/>
              <a:cs typeface="Arial" panose="020B0604020202020204"/>
            </a:endParaRPr>
          </a:p>
          <a:p>
            <a:pPr marL="1316990" algn="ctr">
              <a:lnSpc>
                <a:spcPct val="100000"/>
              </a:lnSpc>
              <a:spcBef>
                <a:spcPts val="805"/>
              </a:spcBef>
            </a:pPr>
            <a:r>
              <a:rPr sz="1100" i="1" dirty="0">
                <a:latin typeface="Arial" panose="020B0604020202020204"/>
                <a:cs typeface="Arial" panose="020B0604020202020204"/>
              </a:rPr>
              <a:t>T </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 = 2</a:t>
            </a:r>
            <a:r>
              <a:rPr sz="1100" i="1" dirty="0">
                <a:latin typeface="Arial" panose="020B0604020202020204"/>
                <a:cs typeface="Arial" panose="020B0604020202020204"/>
              </a:rPr>
              <a:t>T </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i="1" dirty="0">
                <a:latin typeface="Verdana" panose="020B0604030504040204"/>
                <a:cs typeface="Verdana" panose="020B0604030504040204"/>
              </a:rPr>
              <a:t>/</a:t>
            </a:r>
            <a:r>
              <a:rPr sz="1100" dirty="0">
                <a:latin typeface="Tahoma" panose="020B0604030504040204"/>
                <a:cs typeface="Tahoma" panose="020B0604030504040204"/>
              </a:rPr>
              <a:t>2) +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a:t>
            </a:r>
            <a:endParaRPr sz="1100" dirty="0">
              <a:latin typeface="Tahoma" panose="020B0604030504040204"/>
              <a:cs typeface="Tahoma" panose="020B0604030504040204"/>
            </a:endParaRPr>
          </a:p>
          <a:p>
            <a:pPr marL="12700">
              <a:lnSpc>
                <a:spcPct val="100000"/>
              </a:lnSpc>
              <a:spcBef>
                <a:spcPts val="805"/>
              </a:spcBef>
            </a:pPr>
            <a:r>
              <a:rPr sz="1100" dirty="0">
                <a:latin typeface="Tahoma" panose="020B0604030504040204"/>
                <a:cs typeface="Tahoma" panose="020B0604030504040204"/>
              </a:rPr>
              <a:t>By Master Theorem</a:t>
            </a:r>
            <a:endParaRPr sz="1100" dirty="0">
              <a:latin typeface="Tahoma" panose="020B0604030504040204"/>
              <a:cs typeface="Tahoma" panose="020B0604030504040204"/>
            </a:endParaRPr>
          </a:p>
          <a:p>
            <a:pPr marL="1316990" algn="ctr">
              <a:lnSpc>
                <a:spcPct val="100000"/>
              </a:lnSpc>
              <a:spcBef>
                <a:spcPts val="10"/>
              </a:spcBef>
            </a:pPr>
            <a:r>
              <a:rPr sz="1100" i="1" dirty="0">
                <a:latin typeface="Arial" panose="020B0604020202020204"/>
                <a:cs typeface="Arial" panose="020B0604020202020204"/>
              </a:rPr>
              <a:t>T </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 =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 </a:t>
            </a:r>
            <a:r>
              <a:rPr sz="1100" dirty="0">
                <a:latin typeface="Tahoma" panose="020B0604030504040204"/>
                <a:cs typeface="Tahoma" panose="020B0604030504040204"/>
              </a:rPr>
              <a:t>log </a:t>
            </a:r>
            <a:r>
              <a:rPr sz="1100" i="1" dirty="0">
                <a:latin typeface="Arial" panose="020B0604020202020204"/>
                <a:cs typeface="Arial" panose="020B0604020202020204"/>
              </a:rPr>
              <a:t>n</a:t>
            </a:r>
            <a:r>
              <a:rPr sz="1100" dirty="0">
                <a:latin typeface="Tahoma" panose="020B0604030504040204"/>
                <a:cs typeface="Tahoma" panose="020B0604030504040204"/>
              </a:rPr>
              <a:t>)</a:t>
            </a:r>
            <a:r>
              <a:rPr sz="1100" i="1" dirty="0">
                <a:latin typeface="Verdana" panose="020B0604030504040204"/>
                <a:cs typeface="Verdana" panose="020B0604030504040204"/>
              </a:rPr>
              <a:t>.</a:t>
            </a:r>
            <a:endParaRPr sz="1100" dirty="0">
              <a:latin typeface="Verdana" panose="020B0604030504040204"/>
              <a:cs typeface="Verdana" panose="020B0604030504040204"/>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634" y="206375"/>
            <a:ext cx="4419498" cy="215444"/>
          </a:xfrm>
          <a:prstGeom prst="rect">
            <a:avLst/>
          </a:prstGeom>
        </p:spPr>
        <p:txBody>
          <a:bodyPr vert="horz" wrap="square" lIns="0" tIns="0" rIns="0" bIns="0" rtlCol="0">
            <a:spAutoFit/>
          </a:bodyPr>
          <a:lstStyle/>
          <a:p>
            <a:pPr marL="12700">
              <a:lnSpc>
                <a:spcPct val="100000"/>
              </a:lnSpc>
            </a:pPr>
            <a:r>
              <a:rPr sz="1400" b="1" dirty="0"/>
              <a:t>An </a:t>
            </a:r>
            <a:r>
              <a:rPr sz="1400" b="1" i="1" dirty="0">
                <a:latin typeface="Calibri" panose="020F0502020204030204"/>
                <a:cs typeface="Calibri" panose="020F0502020204030204"/>
              </a:rPr>
              <a:t>n </a:t>
            </a:r>
            <a:r>
              <a:rPr sz="1400" b="1" dirty="0"/>
              <a:t>log </a:t>
            </a:r>
            <a:r>
              <a:rPr sz="1400" b="1" i="1" dirty="0">
                <a:latin typeface="Calibri" panose="020F0502020204030204"/>
                <a:cs typeface="Calibri" panose="020F0502020204030204"/>
              </a:rPr>
              <a:t>n  </a:t>
            </a:r>
            <a:r>
              <a:rPr sz="1400" b="1" dirty="0"/>
              <a:t>lower bound for sorting</a:t>
            </a:r>
            <a:endParaRPr sz="1400" b="1" dirty="0"/>
          </a:p>
        </p:txBody>
      </p:sp>
      <p:sp>
        <p:nvSpPr>
          <p:cNvPr id="4" name="object 4"/>
          <p:cNvSpPr txBox="1"/>
          <p:nvPr/>
        </p:nvSpPr>
        <p:spPr>
          <a:xfrm>
            <a:off x="297471" y="587375"/>
            <a:ext cx="4015156" cy="2316019"/>
          </a:xfrm>
          <a:prstGeom prst="rect">
            <a:avLst/>
          </a:prstGeom>
        </p:spPr>
        <p:txBody>
          <a:bodyPr vert="horz" wrap="square" lIns="0" tIns="0" rIns="0" bIns="0" rtlCol="0">
            <a:spAutoFit/>
          </a:bodyPr>
          <a:lstStyle/>
          <a:p>
            <a:pPr marL="12700">
              <a:lnSpc>
                <a:spcPts val="1400"/>
              </a:lnSpc>
            </a:pPr>
            <a:r>
              <a:rPr sz="900" dirty="0">
                <a:latin typeface="Tahoma" panose="020B0604030504040204"/>
                <a:cs typeface="Tahoma" panose="020B0604030504040204"/>
              </a:rPr>
              <a:t>Sorting algorithms can be depicted as </a:t>
            </a:r>
            <a:r>
              <a:rPr sz="900" b="1" dirty="0" smtClean="0">
                <a:latin typeface="Arial" panose="020B0604020202020204"/>
                <a:cs typeface="Arial" panose="020B0604020202020204"/>
              </a:rPr>
              <a:t>trees</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2700" marR="5080">
              <a:lnSpc>
                <a:spcPts val="1400"/>
              </a:lnSpc>
              <a:spcBef>
                <a:spcPts val="595"/>
              </a:spcBef>
            </a:pPr>
            <a:r>
              <a:rPr sz="900" dirty="0">
                <a:latin typeface="Tahoma" panose="020B0604030504040204"/>
                <a:cs typeface="Tahoma" panose="020B0604030504040204"/>
              </a:rPr>
              <a:t>The </a:t>
            </a:r>
            <a:r>
              <a:rPr sz="900" b="1" dirty="0">
                <a:latin typeface="Arial" panose="020B0604020202020204"/>
                <a:cs typeface="Arial" panose="020B0604020202020204"/>
              </a:rPr>
              <a:t>depth </a:t>
            </a:r>
            <a:r>
              <a:rPr sz="900" dirty="0">
                <a:latin typeface="Tahoma" panose="020B0604030504040204"/>
                <a:cs typeface="Tahoma" panose="020B0604030504040204"/>
              </a:rPr>
              <a:t>of the tree – the number of comparisons on the longest path from  root to leaf, is exactly the worst-case time complexity of the </a:t>
            </a:r>
            <a:r>
              <a:rPr sz="900" dirty="0" smtClean="0">
                <a:latin typeface="Tahoma" panose="020B0604030504040204"/>
                <a:cs typeface="Tahoma" panose="020B0604030504040204"/>
              </a:rPr>
              <a:t>algorithm</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2700" marR="11430">
              <a:lnSpc>
                <a:spcPts val="1400"/>
              </a:lnSpc>
              <a:spcBef>
                <a:spcPts val="595"/>
              </a:spcBef>
            </a:pPr>
            <a:r>
              <a:rPr sz="900" dirty="0">
                <a:latin typeface="Tahoma" panose="020B0604030504040204"/>
                <a:cs typeface="Tahoma" panose="020B0604030504040204"/>
              </a:rPr>
              <a:t>Consider any such tree that sorts an array of </a:t>
            </a:r>
            <a:r>
              <a:rPr sz="900" i="1" dirty="0">
                <a:latin typeface="Arial" panose="020B0604020202020204"/>
                <a:cs typeface="Arial" panose="020B0604020202020204"/>
              </a:rPr>
              <a:t>n </a:t>
            </a:r>
            <a:r>
              <a:rPr sz="900" dirty="0">
                <a:latin typeface="Tahoma" panose="020B0604030504040204"/>
                <a:cs typeface="Tahoma" panose="020B0604030504040204"/>
              </a:rPr>
              <a:t>elements. Each of its leaves is  labeled by a </a:t>
            </a:r>
            <a:r>
              <a:rPr sz="900" i="1" dirty="0">
                <a:solidFill>
                  <a:srgbClr val="FF0000"/>
                </a:solidFill>
                <a:latin typeface="Trebuchet MS" panose="020B0603020202020204"/>
                <a:cs typeface="Trebuchet MS" panose="020B0603020202020204"/>
              </a:rPr>
              <a:t>permutation </a:t>
            </a:r>
            <a:r>
              <a:rPr sz="900" dirty="0">
                <a:latin typeface="Tahoma" panose="020B0604030504040204"/>
                <a:cs typeface="Tahoma" panose="020B0604030504040204"/>
              </a:rPr>
              <a:t>of </a:t>
            </a:r>
            <a:r>
              <a:rPr sz="900" dirty="0">
                <a:latin typeface="Arial Unicode MS"/>
                <a:cs typeface="Arial Unicode MS"/>
              </a:rPr>
              <a:t>{</a:t>
            </a:r>
            <a:r>
              <a:rPr sz="900" dirty="0">
                <a:latin typeface="Tahoma" panose="020B0604030504040204"/>
                <a:cs typeface="Tahoma" panose="020B0604030504040204"/>
              </a:rPr>
              <a:t>1</a:t>
            </a:r>
            <a:r>
              <a:rPr sz="900" i="1" dirty="0">
                <a:latin typeface="Verdana" panose="020B0604030504040204"/>
                <a:cs typeface="Verdana" panose="020B0604030504040204"/>
              </a:rPr>
              <a:t>, </a:t>
            </a:r>
            <a:r>
              <a:rPr sz="900" dirty="0">
                <a:latin typeface="Tahoma" panose="020B0604030504040204"/>
                <a:cs typeface="Tahoma" panose="020B0604030504040204"/>
              </a:rPr>
              <a:t>2</a:t>
            </a:r>
            <a:r>
              <a:rPr sz="900" i="1" dirty="0">
                <a:latin typeface="Verdana" panose="020B0604030504040204"/>
                <a:cs typeface="Verdana" panose="020B0604030504040204"/>
              </a:rPr>
              <a:t>, . . . , </a:t>
            </a:r>
            <a:r>
              <a:rPr sz="900" i="1" dirty="0">
                <a:latin typeface="Arial" panose="020B0604020202020204"/>
                <a:cs typeface="Arial" panose="020B0604020202020204"/>
              </a:rPr>
              <a:t>n</a:t>
            </a:r>
            <a:r>
              <a:rPr sz="900" dirty="0">
                <a:latin typeface="Arial Unicode MS"/>
                <a:cs typeface="Arial Unicode MS"/>
              </a:rPr>
              <a:t>}</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654050">
              <a:lnSpc>
                <a:spcPct val="100000"/>
              </a:lnSpc>
              <a:spcBef>
                <a:spcPts val="605"/>
              </a:spcBef>
            </a:pPr>
            <a:r>
              <a:rPr sz="900" i="1" dirty="0">
                <a:solidFill>
                  <a:srgbClr val="0000FF"/>
                </a:solidFill>
                <a:latin typeface="Trebuchet MS" panose="020B0603020202020204"/>
                <a:cs typeface="Trebuchet MS" panose="020B0603020202020204"/>
              </a:rPr>
              <a:t>every permutation must appear as the label of a </a:t>
            </a:r>
            <a:r>
              <a:rPr sz="900" i="1" dirty="0" smtClean="0">
                <a:solidFill>
                  <a:srgbClr val="0000FF"/>
                </a:solidFill>
                <a:latin typeface="Trebuchet MS" panose="020B0603020202020204"/>
                <a:cs typeface="Trebuchet MS" panose="020B0603020202020204"/>
              </a:rPr>
              <a:t>leaf</a:t>
            </a:r>
            <a:r>
              <a:rPr sz="900" i="1" dirty="0">
                <a:solidFill>
                  <a:srgbClr val="0000FF"/>
                </a:solidFill>
                <a:latin typeface="Trebuchet MS" panose="020B0603020202020204"/>
                <a:cs typeface="Trebuchet MS" panose="020B0603020202020204"/>
              </a:rPr>
              <a:t>.</a:t>
            </a:r>
            <a:endParaRPr sz="900" dirty="0">
              <a:latin typeface="Trebuchet MS" panose="020B0603020202020204"/>
              <a:cs typeface="Trebuchet MS" panose="020B0603020202020204"/>
            </a:endParaRPr>
          </a:p>
          <a:p>
            <a:pPr>
              <a:lnSpc>
                <a:spcPct val="100000"/>
              </a:lnSpc>
              <a:spcBef>
                <a:spcPts val="45"/>
              </a:spcBef>
            </a:pPr>
            <a:endParaRPr sz="1000" dirty="0">
              <a:latin typeface="Times New Roman" panose="02020603050405020304"/>
              <a:cs typeface="Times New Roman" panose="02020603050405020304"/>
            </a:endParaRPr>
          </a:p>
          <a:p>
            <a:pPr marL="12700" marR="302895">
              <a:lnSpc>
                <a:spcPts val="1400"/>
              </a:lnSpc>
            </a:pPr>
            <a:r>
              <a:rPr sz="900" dirty="0">
                <a:latin typeface="Tahoma" panose="020B0604030504040204"/>
                <a:cs typeface="Tahoma" panose="020B0604030504040204"/>
              </a:rPr>
              <a:t>This is a binary tree with </a:t>
            </a:r>
            <a:r>
              <a:rPr sz="900" i="1" dirty="0">
                <a:solidFill>
                  <a:srgbClr val="FF0000"/>
                </a:solidFill>
                <a:latin typeface="Arial" panose="020B0604020202020204"/>
                <a:cs typeface="Arial" panose="020B0604020202020204"/>
              </a:rPr>
              <a:t>n</a:t>
            </a:r>
            <a:r>
              <a:rPr sz="900" dirty="0">
                <a:solidFill>
                  <a:srgbClr val="FF0000"/>
                </a:solidFill>
                <a:latin typeface="Tahoma" panose="020B0604030504040204"/>
                <a:cs typeface="Tahoma" panose="020B0604030504040204"/>
              </a:rPr>
              <a:t>! leaves</a:t>
            </a:r>
            <a:r>
              <a:rPr sz="900" dirty="0">
                <a:latin typeface="Tahoma" panose="020B0604030504040204"/>
                <a:cs typeface="Tahoma" panose="020B0604030504040204"/>
              </a:rPr>
              <a:t>. So, the depth of our tree – and the  complexity of our algorithm – must be at </a:t>
            </a:r>
            <a:r>
              <a:rPr sz="900" dirty="0" smtClean="0">
                <a:latin typeface="Tahoma" panose="020B0604030504040204"/>
                <a:cs typeface="Tahoma" panose="020B0604030504040204"/>
              </a:rPr>
              <a:t>least</a:t>
            </a:r>
            <a:endParaRPr sz="900" dirty="0">
              <a:latin typeface="Tahoma" panose="020B0604030504040204"/>
              <a:cs typeface="Tahoma" panose="020B0604030504040204"/>
            </a:endParaRPr>
          </a:p>
          <a:p>
            <a:pPr>
              <a:lnSpc>
                <a:spcPct val="100000"/>
              </a:lnSpc>
              <a:spcBef>
                <a:spcPts val="40"/>
              </a:spcBef>
            </a:pPr>
            <a:endParaRPr sz="850" dirty="0">
              <a:latin typeface="Times New Roman" panose="02020603050405020304"/>
              <a:cs typeface="Times New Roman" panose="02020603050405020304"/>
            </a:endParaRPr>
          </a:p>
          <a:p>
            <a:pPr marL="618490">
              <a:lnSpc>
                <a:spcPct val="100000"/>
              </a:lnSpc>
              <a:spcBef>
                <a:spcPts val="5"/>
              </a:spcBef>
            </a:pPr>
            <a:r>
              <a:rPr sz="900" dirty="0">
                <a:latin typeface="Tahoma" panose="020B0604030504040204"/>
                <a:cs typeface="Tahoma" panose="020B0604030504040204"/>
              </a:rPr>
              <a:t>log(</a:t>
            </a:r>
            <a:r>
              <a:rPr sz="900" i="1" dirty="0">
                <a:latin typeface="Arial" panose="020B0604020202020204"/>
                <a:cs typeface="Arial" panose="020B0604020202020204"/>
              </a:rPr>
              <a:t>n</a:t>
            </a:r>
            <a:r>
              <a:rPr sz="900" dirty="0">
                <a:latin typeface="Tahoma" panose="020B0604030504040204"/>
                <a:cs typeface="Tahoma" panose="020B0604030504040204"/>
              </a:rPr>
              <a:t>!) </a:t>
            </a:r>
            <a:r>
              <a:rPr lang="en-US" sz="900" dirty="0" smtClean="0">
                <a:latin typeface="Tahoma" panose="020B0604030504040204"/>
                <a:cs typeface="Tahoma" panose="020B0604030504040204"/>
              </a:rPr>
              <a:t> </a:t>
            </a:r>
            <a:r>
              <a:rPr sz="900" dirty="0" smtClean="0">
                <a:latin typeface="Arial Unicode MS"/>
                <a:cs typeface="Arial Unicode MS"/>
              </a:rPr>
              <a:t>≈ </a:t>
            </a:r>
            <a:r>
              <a:rPr lang="en-US" sz="900" dirty="0" smtClean="0">
                <a:latin typeface="Arial Unicode MS"/>
                <a:cs typeface="Arial Unicode MS"/>
              </a:rPr>
              <a:t>  </a:t>
            </a:r>
            <a:r>
              <a:rPr sz="900" dirty="0" smtClean="0">
                <a:latin typeface="Tahoma" panose="020B0604030504040204"/>
                <a:cs typeface="Tahoma" panose="020B0604030504040204"/>
              </a:rPr>
              <a:t>log </a:t>
            </a:r>
            <a:r>
              <a:rPr sz="900" i="1" dirty="0" smtClean="0">
                <a:latin typeface="Verdana" panose="020B0604030504040204"/>
                <a:cs typeface="Verdana" panose="020B0604030504040204"/>
              </a:rPr>
              <a:t>π </a:t>
            </a:r>
            <a:r>
              <a:rPr sz="900" dirty="0">
                <a:latin typeface="Tahoma" panose="020B0604030504040204"/>
                <a:cs typeface="Tahoma" panose="020B0604030504040204"/>
              </a:rPr>
              <a:t>(2</a:t>
            </a:r>
            <a:r>
              <a:rPr sz="900" i="1" dirty="0">
                <a:latin typeface="Arial" panose="020B0604020202020204"/>
                <a:cs typeface="Arial" panose="020B0604020202020204"/>
              </a:rPr>
              <a:t>n </a:t>
            </a:r>
            <a:r>
              <a:rPr sz="900" dirty="0">
                <a:latin typeface="Tahoma" panose="020B0604030504040204"/>
                <a:cs typeface="Tahoma" panose="020B0604030504040204"/>
              </a:rPr>
              <a:t>+ 1</a:t>
            </a:r>
            <a:r>
              <a:rPr sz="900" i="1" dirty="0">
                <a:latin typeface="Verdana" panose="020B0604030504040204"/>
                <a:cs typeface="Verdana" panose="020B0604030504040204"/>
              </a:rPr>
              <a:t>/</a:t>
            </a:r>
            <a:r>
              <a:rPr sz="900" dirty="0">
                <a:latin typeface="Tahoma" panose="020B0604030504040204"/>
                <a:cs typeface="Tahoma" panose="020B0604030504040204"/>
              </a:rPr>
              <a:t>3) </a:t>
            </a:r>
            <a:r>
              <a:rPr sz="900" dirty="0">
                <a:latin typeface="Arial Unicode MS"/>
                <a:cs typeface="Arial Unicode MS"/>
              </a:rPr>
              <a:t>· </a:t>
            </a:r>
            <a:r>
              <a:rPr sz="900" i="1" dirty="0">
                <a:latin typeface="Arial" panose="020B0604020202020204"/>
                <a:cs typeface="Arial" panose="020B0604020202020204"/>
              </a:rPr>
              <a:t>n</a:t>
            </a:r>
            <a:r>
              <a:rPr sz="900" i="1" baseline="42000" dirty="0">
                <a:latin typeface="Arial" panose="020B0604020202020204"/>
                <a:cs typeface="Arial" panose="020B0604020202020204"/>
              </a:rPr>
              <a:t>n </a:t>
            </a:r>
            <a:r>
              <a:rPr sz="900" dirty="0">
                <a:latin typeface="Arial Unicode MS"/>
                <a:cs typeface="Arial Unicode MS"/>
              </a:rPr>
              <a:t>· </a:t>
            </a:r>
            <a:r>
              <a:rPr sz="900" i="1" dirty="0">
                <a:latin typeface="Arial" panose="020B0604020202020204"/>
                <a:cs typeface="Arial" panose="020B0604020202020204"/>
              </a:rPr>
              <a:t>e</a:t>
            </a:r>
            <a:r>
              <a:rPr sz="900" i="1" baseline="42000" dirty="0">
                <a:latin typeface="Trebuchet MS" panose="020B0603020202020204"/>
                <a:cs typeface="Trebuchet MS" panose="020B0603020202020204"/>
              </a:rPr>
              <a:t>−</a:t>
            </a:r>
            <a:r>
              <a:rPr sz="900" i="1" baseline="42000" dirty="0">
                <a:latin typeface="Arial" panose="020B0604020202020204"/>
                <a:cs typeface="Arial" panose="020B0604020202020204"/>
              </a:rPr>
              <a:t>n </a:t>
            </a:r>
            <a:r>
              <a:rPr sz="1350" baseline="62000" dirty="0" smtClean="0">
                <a:latin typeface="Arial Unicode MS"/>
                <a:cs typeface="Arial Unicode MS"/>
              </a:rPr>
              <a:t> </a:t>
            </a:r>
            <a:r>
              <a:rPr lang="en-US" sz="1350" baseline="62000" dirty="0" smtClean="0">
                <a:latin typeface="Arial Unicode MS"/>
                <a:cs typeface="Arial Unicode MS"/>
              </a:rPr>
              <a:t>       </a:t>
            </a:r>
            <a:r>
              <a:rPr sz="900" dirty="0" smtClean="0">
                <a:latin typeface="Tahoma" panose="020B0604030504040204"/>
                <a:cs typeface="Tahoma" panose="020B0604030504040204"/>
              </a:rPr>
              <a:t>= </a:t>
            </a:r>
            <a:r>
              <a:rPr sz="900" dirty="0">
                <a:latin typeface="Tahoma" panose="020B0604030504040204"/>
                <a:cs typeface="Tahoma" panose="020B0604030504040204"/>
              </a:rPr>
              <a:t>Ω(</a:t>
            </a:r>
            <a:r>
              <a:rPr sz="900" i="1" dirty="0">
                <a:latin typeface="Arial" panose="020B0604020202020204"/>
                <a:cs typeface="Arial" panose="020B0604020202020204"/>
              </a:rPr>
              <a:t>n </a:t>
            </a:r>
            <a:r>
              <a:rPr sz="900" dirty="0">
                <a:latin typeface="Tahoma" panose="020B0604030504040204"/>
                <a:cs typeface="Tahoma" panose="020B0604030504040204"/>
              </a:rPr>
              <a:t>log </a:t>
            </a:r>
            <a:r>
              <a:rPr sz="900" i="1" dirty="0">
                <a:latin typeface="Arial" panose="020B0604020202020204"/>
                <a:cs typeface="Arial" panose="020B0604020202020204"/>
              </a:rPr>
              <a:t>n</a:t>
            </a:r>
            <a:r>
              <a:rPr sz="900" dirty="0">
                <a:latin typeface="Tahoma" panose="020B0604030504040204"/>
                <a:cs typeface="Tahoma" panose="020B0604030504040204"/>
              </a:rPr>
              <a:t>)</a:t>
            </a:r>
            <a:r>
              <a:rPr sz="900" i="1" dirty="0">
                <a:latin typeface="Verdana" panose="020B0604030504040204"/>
                <a:cs typeface="Verdana" panose="020B0604030504040204"/>
              </a:rPr>
              <a:t>,</a:t>
            </a:r>
            <a:endParaRPr sz="900" dirty="0">
              <a:latin typeface="Verdana" panose="020B0604030504040204"/>
              <a:cs typeface="Verdana" panose="020B0604030504040204"/>
            </a:endParaRPr>
          </a:p>
          <a:p>
            <a:pPr marL="12700">
              <a:lnSpc>
                <a:spcPct val="100000"/>
              </a:lnSpc>
              <a:spcBef>
                <a:spcPts val="1020"/>
              </a:spcBef>
            </a:pPr>
            <a:r>
              <a:rPr sz="900" dirty="0">
                <a:latin typeface="Tahoma" panose="020B0604030504040204"/>
                <a:cs typeface="Tahoma" panose="020B0604030504040204"/>
              </a:rPr>
              <a:t>where we use </a:t>
            </a:r>
            <a:r>
              <a:rPr sz="900" dirty="0">
                <a:solidFill>
                  <a:srgbClr val="0000FF"/>
                </a:solidFill>
                <a:latin typeface="Tahoma" panose="020B0604030504040204"/>
                <a:cs typeface="Tahoma" panose="020B0604030504040204"/>
              </a:rPr>
              <a:t>Stirling’s formula</a:t>
            </a:r>
            <a:r>
              <a:rPr sz="900" dirty="0">
                <a:latin typeface="Tahoma" panose="020B0604030504040204"/>
                <a:cs typeface="Tahoma" panose="020B0604030504040204"/>
              </a:rPr>
              <a:t>.</a:t>
            </a:r>
            <a:endParaRPr sz="900" dirty="0">
              <a:latin typeface="Tahoma" panose="020B0604030504040204"/>
              <a:cs typeface="Tahoma" panose="020B0604030504040204"/>
            </a:endParaRPr>
          </a:p>
        </p:txBody>
      </p:sp>
      <p:pic>
        <p:nvPicPr>
          <p:cNvPr id="5" name="图片 4"/>
          <p:cNvPicPr>
            <a:picLocks noChangeAspect="1"/>
          </p:cNvPicPr>
          <p:nvPr/>
        </p:nvPicPr>
        <p:blipFill>
          <a:blip r:embed="rId1"/>
          <a:stretch>
            <a:fillRect/>
          </a:stretch>
        </p:blipFill>
        <p:spPr>
          <a:xfrm>
            <a:off x="1619249" y="2416175"/>
            <a:ext cx="1692455" cy="228600"/>
          </a:xfrm>
          <a:prstGeom prst="rect">
            <a:avLst/>
          </a:prstGeom>
        </p:spPr>
      </p:pic>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358775"/>
            <a:ext cx="4174016" cy="215444"/>
          </a:xfrm>
        </p:spPr>
        <p:txBody>
          <a:bodyPr/>
          <a:lstStyle/>
          <a:p>
            <a:r>
              <a:rPr lang="en-US" altLang="zh-CN" sz="1400" b="1" dirty="0" smtClean="0"/>
              <a:t>A decision Tree for sorting</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649" y="892175"/>
            <a:ext cx="369146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1650" y="1325829"/>
            <a:ext cx="838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Median</a:t>
            </a:r>
            <a:endParaRPr sz="1400" b="1" dirty="0">
              <a:solidFill>
                <a:srgbClr val="0000FF"/>
              </a:solidFill>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850" y="282575"/>
            <a:ext cx="4114800" cy="215444"/>
          </a:xfrm>
          <a:prstGeom prst="rect">
            <a:avLst/>
          </a:prstGeom>
        </p:spPr>
        <p:txBody>
          <a:bodyPr vert="horz" wrap="square" lIns="0" tIns="0" rIns="0" bIns="0" rtlCol="0">
            <a:spAutoFit/>
          </a:bodyPr>
          <a:lstStyle/>
          <a:p>
            <a:pPr marL="12700">
              <a:lnSpc>
                <a:spcPct val="100000"/>
              </a:lnSpc>
            </a:pPr>
            <a:r>
              <a:rPr sz="1400" b="1" dirty="0"/>
              <a:t>Median</a:t>
            </a:r>
            <a:endParaRPr sz="1400" b="1" dirty="0"/>
          </a:p>
        </p:txBody>
      </p:sp>
      <p:sp>
        <p:nvSpPr>
          <p:cNvPr id="3" name="object 3"/>
          <p:cNvSpPr txBox="1">
            <a:spLocks noGrp="1"/>
          </p:cNvSpPr>
          <p:nvPr>
            <p:ph type="body" idx="1"/>
          </p:nvPr>
        </p:nvSpPr>
        <p:spPr>
          <a:xfrm>
            <a:off x="323850" y="587375"/>
            <a:ext cx="4167504" cy="2548839"/>
          </a:xfrm>
          <a:prstGeom prst="rect">
            <a:avLst/>
          </a:prstGeom>
        </p:spPr>
        <p:txBody>
          <a:bodyPr vert="horz" wrap="square" lIns="0" tIns="0" rIns="0" bIns="0" rtlCol="0">
            <a:spAutoFit/>
          </a:bodyPr>
          <a:lstStyle/>
          <a:p>
            <a:pPr marL="12700" marR="160020">
              <a:lnSpc>
                <a:spcPts val="1400"/>
              </a:lnSpc>
            </a:pPr>
            <a:r>
              <a:rPr sz="1100" dirty="0"/>
              <a:t>The </a:t>
            </a:r>
            <a:r>
              <a:rPr sz="1100" b="1" dirty="0">
                <a:latin typeface="Arial" panose="020B0604020202020204"/>
                <a:cs typeface="Arial" panose="020B0604020202020204"/>
              </a:rPr>
              <a:t>median </a:t>
            </a:r>
            <a:r>
              <a:rPr sz="1100" dirty="0"/>
              <a:t>of a list of numbers is its 50th </a:t>
            </a:r>
            <a:r>
              <a:rPr lang="en-US" altLang="zh-CN" sz="1100" dirty="0"/>
              <a:t>percentile </a:t>
            </a:r>
            <a:r>
              <a:rPr sz="1100" dirty="0" smtClean="0"/>
              <a:t>: </a:t>
            </a:r>
            <a:r>
              <a:rPr sz="1100" dirty="0"/>
              <a:t>half the numbers are  bigger than it, and half are </a:t>
            </a:r>
            <a:r>
              <a:rPr sz="1100" dirty="0" smtClean="0"/>
              <a:t>smaller</a:t>
            </a:r>
            <a:r>
              <a:rPr sz="1100" dirty="0"/>
              <a:t>.</a:t>
            </a:r>
            <a:endParaRPr sz="1100" dirty="0"/>
          </a:p>
          <a:p>
            <a:pPr marL="12700" marR="125730">
              <a:lnSpc>
                <a:spcPts val="1400"/>
              </a:lnSpc>
            </a:pPr>
            <a:r>
              <a:rPr sz="1100" dirty="0"/>
              <a:t>If the list has </a:t>
            </a:r>
            <a:r>
              <a:rPr sz="1100" i="1" dirty="0">
                <a:solidFill>
                  <a:srgbClr val="0000FF"/>
                </a:solidFill>
                <a:latin typeface="Trebuchet MS" panose="020B0603020202020204"/>
                <a:cs typeface="Trebuchet MS" panose="020B0603020202020204"/>
              </a:rPr>
              <a:t>even length</a:t>
            </a:r>
            <a:r>
              <a:rPr sz="1100" dirty="0"/>
              <a:t>, there are two choices for what the middle element </a:t>
            </a:r>
            <a:r>
              <a:rPr sz="1100" dirty="0" smtClean="0"/>
              <a:t>could </a:t>
            </a:r>
            <a:r>
              <a:rPr sz="1100" dirty="0"/>
              <a:t>be, in which case we pick the smaller of the two, </a:t>
            </a:r>
            <a:r>
              <a:rPr sz="1100" dirty="0" smtClean="0"/>
              <a:t>say</a:t>
            </a:r>
            <a:r>
              <a:rPr sz="1100" dirty="0"/>
              <a:t>.</a:t>
            </a:r>
            <a:endParaRPr sz="1100" dirty="0"/>
          </a:p>
          <a:p>
            <a:pPr marL="12700" marR="309880">
              <a:lnSpc>
                <a:spcPts val="1400"/>
              </a:lnSpc>
              <a:spcBef>
                <a:spcPts val="595"/>
              </a:spcBef>
            </a:pPr>
            <a:r>
              <a:rPr sz="1100" dirty="0"/>
              <a:t>The purpose of the median is to summarize a set of numbers by a single,  typical value.</a:t>
            </a:r>
            <a:endParaRPr sz="1100" dirty="0"/>
          </a:p>
          <a:p>
            <a:pPr marL="12700" marR="34290">
              <a:lnSpc>
                <a:spcPts val="1400"/>
              </a:lnSpc>
              <a:spcBef>
                <a:spcPts val="595"/>
              </a:spcBef>
            </a:pPr>
            <a:r>
              <a:rPr sz="1100" dirty="0"/>
              <a:t>Computing the median of </a:t>
            </a:r>
            <a:r>
              <a:rPr sz="1100" i="1" dirty="0">
                <a:latin typeface="Arial" panose="020B0604020202020204"/>
                <a:cs typeface="Arial" panose="020B0604020202020204"/>
              </a:rPr>
              <a:t>n </a:t>
            </a:r>
            <a:r>
              <a:rPr sz="1100" dirty="0"/>
              <a:t>numbers is easy: just sort them. The drawback is </a:t>
            </a:r>
            <a:r>
              <a:rPr sz="1100" dirty="0" smtClean="0"/>
              <a:t>that </a:t>
            </a:r>
            <a:r>
              <a:rPr sz="1100" dirty="0"/>
              <a:t>this takes </a:t>
            </a:r>
            <a:r>
              <a:rPr sz="1100" i="1" dirty="0">
                <a:latin typeface="Arial" panose="020B0604020202020204"/>
                <a:cs typeface="Arial" panose="020B0604020202020204"/>
              </a:rPr>
              <a:t>O</a:t>
            </a:r>
            <a:r>
              <a:rPr sz="1100" dirty="0"/>
              <a:t>(</a:t>
            </a:r>
            <a:r>
              <a:rPr sz="1100" i="1" dirty="0">
                <a:latin typeface="Arial" panose="020B0604020202020204"/>
                <a:cs typeface="Arial" panose="020B0604020202020204"/>
              </a:rPr>
              <a:t>n </a:t>
            </a:r>
            <a:r>
              <a:rPr sz="1100" dirty="0"/>
              <a:t>log </a:t>
            </a:r>
            <a:r>
              <a:rPr sz="1100" i="1" dirty="0">
                <a:latin typeface="Arial" panose="020B0604020202020204"/>
                <a:cs typeface="Arial" panose="020B0604020202020204"/>
              </a:rPr>
              <a:t>n</a:t>
            </a:r>
            <a:r>
              <a:rPr sz="1100" dirty="0"/>
              <a:t>) time, whereas we would ideally like </a:t>
            </a:r>
            <a:r>
              <a:rPr sz="1100" dirty="0" smtClean="0"/>
              <a:t>something </a:t>
            </a:r>
            <a:r>
              <a:rPr sz="1100" i="1" dirty="0">
                <a:solidFill>
                  <a:srgbClr val="FF0000"/>
                </a:solidFill>
                <a:latin typeface="Trebuchet MS" panose="020B0603020202020204"/>
                <a:cs typeface="Trebuchet MS" panose="020B0603020202020204"/>
              </a:rPr>
              <a:t>linear</a:t>
            </a:r>
            <a:r>
              <a:rPr sz="1100" dirty="0"/>
              <a:t>.</a:t>
            </a:r>
            <a:endParaRPr sz="1100" dirty="0"/>
          </a:p>
          <a:p>
            <a:pPr marL="12700" marR="5080">
              <a:lnSpc>
                <a:spcPts val="1400"/>
              </a:lnSpc>
              <a:spcBef>
                <a:spcPts val="595"/>
              </a:spcBef>
            </a:pPr>
            <a:r>
              <a:rPr sz="1100" dirty="0"/>
              <a:t>We have reason to be hopeful, because sorting is doing far more work than we </a:t>
            </a:r>
            <a:r>
              <a:rPr sz="1100" dirty="0" smtClean="0"/>
              <a:t>really </a:t>
            </a:r>
            <a:r>
              <a:rPr sz="1100" dirty="0"/>
              <a:t>need – we just want the middle element and don’t care about the relative </a:t>
            </a:r>
            <a:r>
              <a:rPr sz="1100" dirty="0" smtClean="0"/>
              <a:t>ordering </a:t>
            </a:r>
            <a:r>
              <a:rPr sz="1100" dirty="0"/>
              <a:t>of the rest of them.</a:t>
            </a:r>
            <a:endParaRPr sz="1100" dirty="0"/>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358776"/>
            <a:ext cx="4324248" cy="215444"/>
          </a:xfrm>
          <a:prstGeom prst="rect">
            <a:avLst/>
          </a:prstGeom>
        </p:spPr>
        <p:txBody>
          <a:bodyPr vert="horz" wrap="square" lIns="0" tIns="0" rIns="0" bIns="0" rtlCol="0">
            <a:spAutoFit/>
          </a:bodyPr>
          <a:lstStyle/>
          <a:p>
            <a:pPr marL="12700">
              <a:lnSpc>
                <a:spcPct val="100000"/>
              </a:lnSpc>
            </a:pPr>
            <a:r>
              <a:rPr sz="1400" b="1" dirty="0"/>
              <a:t>Selection</a:t>
            </a:r>
            <a:endParaRPr sz="1400" b="1" dirty="0"/>
          </a:p>
        </p:txBody>
      </p:sp>
      <p:sp>
        <p:nvSpPr>
          <p:cNvPr id="3" name="object 3"/>
          <p:cNvSpPr txBox="1"/>
          <p:nvPr/>
        </p:nvSpPr>
        <p:spPr>
          <a:xfrm>
            <a:off x="933450" y="1177686"/>
            <a:ext cx="2617179" cy="495777"/>
          </a:xfrm>
          <a:prstGeom prst="rect">
            <a:avLst/>
          </a:prstGeom>
        </p:spPr>
        <p:txBody>
          <a:bodyPr vert="horz" wrap="square" lIns="0" tIns="0" rIns="0" bIns="0" rtlCol="0">
            <a:spAutoFit/>
          </a:bodyPr>
          <a:lstStyle/>
          <a:p>
            <a:pPr marL="12700" marR="5080">
              <a:lnSpc>
                <a:spcPct val="101000"/>
              </a:lnSpc>
              <a:spcBef>
                <a:spcPts val="1200"/>
              </a:spcBef>
            </a:pPr>
            <a:r>
              <a:rPr sz="1100" i="1" dirty="0">
                <a:latin typeface="Trebuchet MS" panose="020B0603020202020204"/>
                <a:cs typeface="Trebuchet MS" panose="020B0603020202020204"/>
              </a:rPr>
              <a:t>Input: </a:t>
            </a:r>
            <a:r>
              <a:rPr sz="1100" dirty="0">
                <a:latin typeface="Tahoma" panose="020B0604030504040204"/>
                <a:cs typeface="Tahoma" panose="020B0604030504040204"/>
              </a:rPr>
              <a:t>A list of numbers </a:t>
            </a:r>
            <a:r>
              <a:rPr sz="1100" i="1" dirty="0">
                <a:latin typeface="Arial" panose="020B0604020202020204"/>
                <a:cs typeface="Arial" panose="020B0604020202020204"/>
              </a:rPr>
              <a:t>S </a:t>
            </a:r>
            <a:r>
              <a:rPr sz="1100" dirty="0">
                <a:latin typeface="Tahoma" panose="020B0604030504040204"/>
                <a:cs typeface="Tahoma" panose="020B0604030504040204"/>
              </a:rPr>
              <a:t>; an integer </a:t>
            </a:r>
            <a:r>
              <a:rPr sz="1100" i="1" dirty="0">
                <a:latin typeface="Arial" panose="020B0604020202020204"/>
                <a:cs typeface="Arial" panose="020B0604020202020204"/>
              </a:rPr>
              <a:t>K </a:t>
            </a:r>
            <a:r>
              <a:rPr sz="1100" dirty="0">
                <a:latin typeface="Tahoma" panose="020B0604030504040204"/>
                <a:cs typeface="Tahoma" panose="020B0604030504040204"/>
              </a:rPr>
              <a:t>.  </a:t>
            </a:r>
            <a:endParaRPr lang="en-US" sz="1100" dirty="0" smtClean="0">
              <a:latin typeface="Tahoma" panose="020B0604030504040204"/>
              <a:cs typeface="Tahoma" panose="020B0604030504040204"/>
            </a:endParaRPr>
          </a:p>
          <a:p>
            <a:pPr marL="12700" marR="5080">
              <a:lnSpc>
                <a:spcPct val="101000"/>
              </a:lnSpc>
              <a:spcBef>
                <a:spcPts val="1200"/>
              </a:spcBef>
            </a:pPr>
            <a:r>
              <a:rPr sz="1100" i="1" dirty="0" smtClean="0">
                <a:latin typeface="Trebuchet MS" panose="020B0603020202020204"/>
                <a:cs typeface="Trebuchet MS" panose="020B0603020202020204"/>
              </a:rPr>
              <a:t>Output</a:t>
            </a:r>
            <a:r>
              <a:rPr sz="1100" dirty="0">
                <a:latin typeface="Tahoma" panose="020B0604030504040204"/>
                <a:cs typeface="Tahoma" panose="020B0604030504040204"/>
              </a:rPr>
              <a:t>: The </a:t>
            </a:r>
            <a:r>
              <a:rPr sz="1100" i="1" dirty="0">
                <a:latin typeface="Arial" panose="020B0604020202020204"/>
                <a:cs typeface="Arial" panose="020B0604020202020204"/>
              </a:rPr>
              <a:t>k</a:t>
            </a:r>
            <a:r>
              <a:rPr sz="1100" dirty="0">
                <a:latin typeface="Tahoma" panose="020B0604030504040204"/>
                <a:cs typeface="Tahoma" panose="020B0604030504040204"/>
              </a:rPr>
              <a:t>th smallest element of </a:t>
            </a:r>
            <a:r>
              <a:rPr sz="1100" i="1" dirty="0">
                <a:latin typeface="Arial" panose="020B0604020202020204"/>
                <a:cs typeface="Arial" panose="020B0604020202020204"/>
              </a:rPr>
              <a:t>S </a:t>
            </a:r>
            <a:r>
              <a:rPr sz="1100" dirty="0">
                <a:latin typeface="Tahoma" panose="020B0604030504040204"/>
                <a:cs typeface="Tahoma" panose="020B0604030504040204"/>
              </a:rPr>
              <a:t>.</a:t>
            </a:r>
            <a:endParaRPr sz="1100" dirty="0">
              <a:latin typeface="Tahoma" panose="020B0604030504040204"/>
              <a:cs typeface="Tahoma" panose="020B0604030504040204"/>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858"/>
            <a:ext cx="4419498" cy="215444"/>
          </a:xfrm>
          <a:prstGeom prst="rect">
            <a:avLst/>
          </a:prstGeom>
        </p:spPr>
        <p:txBody>
          <a:bodyPr vert="horz" wrap="square" lIns="0" tIns="0" rIns="0" bIns="0" rtlCol="0">
            <a:spAutoFit/>
          </a:bodyPr>
          <a:lstStyle/>
          <a:p>
            <a:pPr marL="12700">
              <a:lnSpc>
                <a:spcPct val="100000"/>
              </a:lnSpc>
            </a:pPr>
            <a:r>
              <a:rPr sz="1400" b="1" dirty="0"/>
              <a:t>The Rivest-Shamir-Adelman (RSA) cryptosystem</a:t>
            </a:r>
            <a:endParaRPr sz="1400" b="1" dirty="0"/>
          </a:p>
        </p:txBody>
      </p:sp>
      <p:sp>
        <p:nvSpPr>
          <p:cNvPr id="3" name="object 3"/>
          <p:cNvSpPr txBox="1">
            <a:spLocks noGrp="1"/>
          </p:cNvSpPr>
          <p:nvPr>
            <p:ph type="body" idx="1"/>
          </p:nvPr>
        </p:nvSpPr>
        <p:spPr>
          <a:xfrm>
            <a:off x="247650" y="511175"/>
            <a:ext cx="4167556" cy="2372444"/>
          </a:xfrm>
          <a:prstGeom prst="rect">
            <a:avLst/>
          </a:prstGeom>
        </p:spPr>
        <p:txBody>
          <a:bodyPr vert="horz" wrap="square" lIns="0" tIns="0" rIns="0" bIns="0" rtlCol="0">
            <a:spAutoFit/>
          </a:bodyPr>
          <a:lstStyle/>
          <a:p>
            <a:pPr marL="12700">
              <a:lnSpc>
                <a:spcPts val="1400"/>
              </a:lnSpc>
            </a:pPr>
            <a:r>
              <a:rPr sz="1050" dirty="0"/>
              <a:t>An example of </a:t>
            </a:r>
            <a:r>
              <a:rPr sz="1050" b="1" dirty="0" smtClean="0">
                <a:latin typeface="Arial" panose="020B0604020202020204"/>
                <a:cs typeface="Arial" panose="020B0604020202020204"/>
              </a:rPr>
              <a:t>public-key </a:t>
            </a:r>
            <a:r>
              <a:rPr sz="1050" b="1" dirty="0">
                <a:latin typeface="Arial" panose="020B0604020202020204"/>
                <a:cs typeface="Arial" panose="020B0604020202020204"/>
              </a:rPr>
              <a:t>cryptography:</a:t>
            </a:r>
            <a:endParaRPr sz="1050" b="1" dirty="0">
              <a:latin typeface="Arial" panose="020B0604020202020204"/>
              <a:cs typeface="Arial" panose="020B0604020202020204"/>
            </a:endParaRPr>
          </a:p>
          <a:p>
            <a:pPr marL="246380" marR="261620" indent="-126365">
              <a:lnSpc>
                <a:spcPts val="1400"/>
              </a:lnSpc>
              <a:spcBef>
                <a:spcPts val="495"/>
              </a:spcBef>
            </a:pPr>
            <a:r>
              <a:rPr lang="en-US" sz="1050" baseline="9000" dirty="0">
                <a:solidFill>
                  <a:srgbClr val="3333B2"/>
                </a:solidFill>
                <a:latin typeface="Arial" panose="020B0604020202020204"/>
                <a:cs typeface="Arial" panose="020B0604020202020204"/>
              </a:rPr>
              <a:t> </a:t>
            </a:r>
            <a:r>
              <a:rPr lang="en-US" sz="1050" dirty="0" smtClean="0">
                <a:solidFill>
                  <a:srgbClr val="3333B2"/>
                </a:solidFill>
                <a:latin typeface="Arial" panose="020B0604020202020204"/>
                <a:cs typeface="Arial" panose="020B0604020202020204"/>
              </a:rPr>
              <a:t>  </a:t>
            </a:r>
            <a:r>
              <a:rPr sz="1050" baseline="9000" dirty="0" smtClean="0">
                <a:solidFill>
                  <a:srgbClr val="3333B2"/>
                </a:solidFill>
                <a:latin typeface="Arial" panose="020B0604020202020204"/>
                <a:cs typeface="Arial" panose="020B0604020202020204"/>
              </a:rPr>
              <a:t> </a:t>
            </a:r>
            <a:r>
              <a:rPr sz="1050" dirty="0"/>
              <a:t>Anybody can send a message to anybody else using publicly available  information, rather like addresses or phone </a:t>
            </a:r>
            <a:r>
              <a:rPr sz="1050" dirty="0" smtClean="0"/>
              <a:t>numbers</a:t>
            </a:r>
            <a:r>
              <a:rPr sz="1050" dirty="0"/>
              <a:t>.</a:t>
            </a:r>
            <a:endParaRPr sz="1050" dirty="0">
              <a:latin typeface="Arial" panose="020B0604020202020204"/>
              <a:cs typeface="Arial" panose="020B0604020202020204"/>
            </a:endParaRPr>
          </a:p>
          <a:p>
            <a:pPr marL="246380" marR="102235" indent="-126365">
              <a:lnSpc>
                <a:spcPts val="1400"/>
              </a:lnSpc>
              <a:spcBef>
                <a:spcPts val="295"/>
              </a:spcBef>
            </a:pPr>
            <a:r>
              <a:rPr lang="en-US" sz="1050" baseline="9000" dirty="0">
                <a:solidFill>
                  <a:srgbClr val="3333B2"/>
                </a:solidFill>
                <a:latin typeface="Arial" panose="020B0604020202020204"/>
                <a:cs typeface="Arial" panose="020B0604020202020204"/>
              </a:rPr>
              <a:t> </a:t>
            </a:r>
            <a:r>
              <a:rPr lang="en-US" sz="1050" dirty="0" smtClean="0">
                <a:solidFill>
                  <a:srgbClr val="3333B2"/>
                </a:solidFill>
                <a:latin typeface="Arial" panose="020B0604020202020204"/>
                <a:cs typeface="Arial" panose="020B0604020202020204"/>
              </a:rPr>
              <a:t>   </a:t>
            </a:r>
            <a:r>
              <a:rPr sz="1050" dirty="0" smtClean="0"/>
              <a:t>Each </a:t>
            </a:r>
            <a:r>
              <a:rPr sz="1050" dirty="0"/>
              <a:t>person has a public key known to the whole world and a secret key  known only to him- or herself.</a:t>
            </a:r>
            <a:endParaRPr sz="1050" dirty="0">
              <a:latin typeface="Arial" panose="020B0604020202020204"/>
              <a:cs typeface="Arial" panose="020B0604020202020204"/>
            </a:endParaRPr>
          </a:p>
          <a:p>
            <a:pPr marL="120015">
              <a:lnSpc>
                <a:spcPts val="1400"/>
              </a:lnSpc>
              <a:spcBef>
                <a:spcPts val="310"/>
              </a:spcBef>
            </a:pPr>
            <a:r>
              <a:rPr lang="en-US" sz="1050" baseline="9000" dirty="0">
                <a:solidFill>
                  <a:srgbClr val="3333B2"/>
                </a:solidFill>
                <a:latin typeface="Arial" panose="020B0604020202020204"/>
                <a:cs typeface="Arial" panose="020B0604020202020204"/>
              </a:rPr>
              <a:t> </a:t>
            </a:r>
            <a:r>
              <a:rPr lang="en-US" sz="1050" dirty="0" smtClean="0">
                <a:solidFill>
                  <a:srgbClr val="3333B2"/>
                </a:solidFill>
                <a:latin typeface="Arial" panose="020B0604020202020204"/>
                <a:cs typeface="Arial" panose="020B0604020202020204"/>
              </a:rPr>
              <a:t>  </a:t>
            </a:r>
            <a:r>
              <a:rPr sz="1050" baseline="9000" dirty="0" smtClean="0">
                <a:solidFill>
                  <a:srgbClr val="3333B2"/>
                </a:solidFill>
                <a:latin typeface="Arial" panose="020B0604020202020204"/>
                <a:cs typeface="Arial" panose="020B0604020202020204"/>
              </a:rPr>
              <a:t>  </a:t>
            </a:r>
            <a:r>
              <a:rPr sz="1050" dirty="0" smtClean="0"/>
              <a:t>When </a:t>
            </a:r>
            <a:r>
              <a:rPr sz="1050" dirty="0"/>
              <a:t>Alice wants to send message </a:t>
            </a:r>
            <a:r>
              <a:rPr sz="1050" i="1" dirty="0">
                <a:latin typeface="Arial" panose="020B0604020202020204"/>
                <a:cs typeface="Arial" panose="020B0604020202020204"/>
              </a:rPr>
              <a:t>x </a:t>
            </a:r>
            <a:r>
              <a:rPr sz="1050" dirty="0" smtClean="0"/>
              <a:t>to </a:t>
            </a:r>
            <a:r>
              <a:rPr sz="1050" dirty="0"/>
              <a:t>Bob, she encodes it using </a:t>
            </a:r>
            <a:r>
              <a:rPr sz="1050" dirty="0" smtClean="0"/>
              <a:t>his</a:t>
            </a:r>
            <a:r>
              <a:rPr lang="en-US" sz="1050" dirty="0" smtClean="0"/>
              <a:t> </a:t>
            </a:r>
            <a:r>
              <a:rPr sz="1050" i="1" dirty="0" smtClean="0">
                <a:solidFill>
                  <a:srgbClr val="FF0000"/>
                </a:solidFill>
                <a:latin typeface="Trebuchet MS" panose="020B0603020202020204"/>
                <a:cs typeface="Trebuchet MS" panose="020B0603020202020204"/>
              </a:rPr>
              <a:t>public </a:t>
            </a:r>
            <a:r>
              <a:rPr sz="1050" i="1" dirty="0">
                <a:solidFill>
                  <a:srgbClr val="FF0000"/>
                </a:solidFill>
                <a:latin typeface="Trebuchet MS" panose="020B0603020202020204"/>
                <a:cs typeface="Trebuchet MS" panose="020B0603020202020204"/>
              </a:rPr>
              <a:t>key</a:t>
            </a:r>
            <a:r>
              <a:rPr sz="1050" dirty="0"/>
              <a:t>.</a:t>
            </a:r>
            <a:endParaRPr sz="1050" dirty="0"/>
          </a:p>
          <a:p>
            <a:pPr marL="120015">
              <a:lnSpc>
                <a:spcPts val="1400"/>
              </a:lnSpc>
              <a:spcBef>
                <a:spcPts val="310"/>
              </a:spcBef>
            </a:pPr>
            <a:r>
              <a:rPr lang="en-US" sz="1050" baseline="9000" dirty="0">
                <a:solidFill>
                  <a:srgbClr val="3333B2"/>
                </a:solidFill>
                <a:latin typeface="Arial" panose="020B0604020202020204"/>
                <a:cs typeface="Arial" panose="020B0604020202020204"/>
              </a:rPr>
              <a:t> </a:t>
            </a:r>
            <a:r>
              <a:rPr lang="en-US" sz="1050" dirty="0" smtClean="0">
                <a:solidFill>
                  <a:srgbClr val="3333B2"/>
                </a:solidFill>
                <a:latin typeface="Arial" panose="020B0604020202020204"/>
                <a:cs typeface="Arial" panose="020B0604020202020204"/>
              </a:rPr>
              <a:t>  </a:t>
            </a:r>
            <a:r>
              <a:rPr sz="1050" baseline="9000" dirty="0" smtClean="0">
                <a:solidFill>
                  <a:srgbClr val="3333B2"/>
                </a:solidFill>
                <a:latin typeface="Arial" panose="020B0604020202020204"/>
                <a:cs typeface="Arial" panose="020B0604020202020204"/>
              </a:rPr>
              <a:t>  </a:t>
            </a:r>
            <a:r>
              <a:rPr sz="1050" dirty="0" smtClean="0"/>
              <a:t>Bob </a:t>
            </a:r>
            <a:r>
              <a:rPr sz="1050" dirty="0"/>
              <a:t>decrypts it using his </a:t>
            </a:r>
            <a:r>
              <a:rPr sz="1050" i="1" dirty="0">
                <a:solidFill>
                  <a:srgbClr val="FF0000"/>
                </a:solidFill>
                <a:latin typeface="Trebuchet MS" panose="020B0603020202020204"/>
                <a:cs typeface="Trebuchet MS" panose="020B0603020202020204"/>
              </a:rPr>
              <a:t>secret key</a:t>
            </a:r>
            <a:r>
              <a:rPr sz="1050" dirty="0"/>
              <a:t>, to retrieve </a:t>
            </a:r>
            <a:r>
              <a:rPr sz="1050" i="1" dirty="0" smtClean="0">
                <a:latin typeface="Arial" panose="020B0604020202020204"/>
                <a:cs typeface="Arial" panose="020B0604020202020204"/>
              </a:rPr>
              <a:t>x</a:t>
            </a:r>
            <a:r>
              <a:rPr sz="1050" dirty="0" smtClean="0"/>
              <a:t>.</a:t>
            </a:r>
            <a:endParaRPr sz="1050" dirty="0">
              <a:latin typeface="Arial" panose="020B0604020202020204"/>
              <a:cs typeface="Arial" panose="020B0604020202020204"/>
            </a:endParaRPr>
          </a:p>
          <a:p>
            <a:pPr marL="246380" marR="5080" indent="-126365">
              <a:lnSpc>
                <a:spcPts val="1400"/>
              </a:lnSpc>
              <a:spcBef>
                <a:spcPts val="300"/>
              </a:spcBef>
            </a:pPr>
            <a:r>
              <a:rPr lang="en-US" sz="1050" baseline="9000" dirty="0">
                <a:solidFill>
                  <a:srgbClr val="3333B2"/>
                </a:solidFill>
                <a:latin typeface="Arial" panose="020B0604020202020204"/>
                <a:cs typeface="Arial" panose="020B0604020202020204"/>
              </a:rPr>
              <a:t> </a:t>
            </a:r>
            <a:r>
              <a:rPr lang="en-US" sz="1050" dirty="0" smtClean="0">
                <a:solidFill>
                  <a:srgbClr val="3333B2"/>
                </a:solidFill>
                <a:latin typeface="Arial" panose="020B0604020202020204"/>
                <a:cs typeface="Arial" panose="020B0604020202020204"/>
              </a:rPr>
              <a:t>   </a:t>
            </a:r>
            <a:r>
              <a:rPr sz="1050" dirty="0" smtClean="0"/>
              <a:t>Eve </a:t>
            </a:r>
            <a:r>
              <a:rPr sz="1050" dirty="0"/>
              <a:t>is welcome to see as many encrypted messages for Bob as she likes, </a:t>
            </a:r>
            <a:r>
              <a:rPr sz="1050" dirty="0" smtClean="0"/>
              <a:t>but </a:t>
            </a:r>
            <a:r>
              <a:rPr sz="1050" dirty="0"/>
              <a:t>she will not be able to decode them, </a:t>
            </a:r>
            <a:r>
              <a:rPr sz="1050" i="1" dirty="0">
                <a:solidFill>
                  <a:srgbClr val="0000FF"/>
                </a:solidFill>
                <a:latin typeface="Trebuchet MS" panose="020B0603020202020204"/>
                <a:cs typeface="Trebuchet MS" panose="020B0603020202020204"/>
              </a:rPr>
              <a:t>under certain simple </a:t>
            </a:r>
            <a:r>
              <a:rPr sz="1050" i="1" dirty="0" smtClean="0">
                <a:solidFill>
                  <a:srgbClr val="0000FF"/>
                </a:solidFill>
                <a:latin typeface="Trebuchet MS" panose="020B0603020202020204"/>
                <a:cs typeface="Trebuchet MS" panose="020B0603020202020204"/>
              </a:rPr>
              <a:t>assumptions</a:t>
            </a:r>
            <a:r>
              <a:rPr sz="1050" dirty="0"/>
              <a:t>.</a:t>
            </a:r>
            <a:endParaRPr sz="1050" dirty="0">
              <a:latin typeface="Trebuchet MS" panose="020B0603020202020204"/>
              <a:cs typeface="Trebuchet MS" panose="020B0603020202020204"/>
            </a:endParaRPr>
          </a:p>
        </p:txBody>
      </p:sp>
      <p:pic>
        <p:nvPicPr>
          <p:cNvPr id="4" name="图片 3"/>
          <p:cNvPicPr>
            <a:picLocks noChangeAspect="1"/>
          </p:cNvPicPr>
          <p:nvPr/>
        </p:nvPicPr>
        <p:blipFill>
          <a:blip r:embed="rId1"/>
          <a:stretch>
            <a:fillRect/>
          </a:stretch>
        </p:blipFill>
        <p:spPr>
          <a:xfrm>
            <a:off x="300403" y="797900"/>
            <a:ext cx="138095" cy="108000"/>
          </a:xfrm>
          <a:prstGeom prst="rect">
            <a:avLst/>
          </a:prstGeom>
        </p:spPr>
      </p:pic>
      <p:pic>
        <p:nvPicPr>
          <p:cNvPr id="5" name="图片 4"/>
          <p:cNvPicPr>
            <a:picLocks noChangeAspect="1"/>
          </p:cNvPicPr>
          <p:nvPr/>
        </p:nvPicPr>
        <p:blipFill>
          <a:blip r:embed="rId1"/>
          <a:stretch>
            <a:fillRect/>
          </a:stretch>
        </p:blipFill>
        <p:spPr>
          <a:xfrm>
            <a:off x="300406" y="1349375"/>
            <a:ext cx="138095" cy="108000"/>
          </a:xfrm>
          <a:prstGeom prst="rect">
            <a:avLst/>
          </a:prstGeom>
        </p:spPr>
      </p:pic>
      <p:pic>
        <p:nvPicPr>
          <p:cNvPr id="6" name="图片 5"/>
          <p:cNvPicPr>
            <a:picLocks noChangeAspect="1"/>
          </p:cNvPicPr>
          <p:nvPr/>
        </p:nvPicPr>
        <p:blipFill>
          <a:blip r:embed="rId1"/>
          <a:stretch>
            <a:fillRect/>
          </a:stretch>
        </p:blipFill>
        <p:spPr>
          <a:xfrm>
            <a:off x="300406" y="1730375"/>
            <a:ext cx="138095" cy="108000"/>
          </a:xfrm>
          <a:prstGeom prst="rect">
            <a:avLst/>
          </a:prstGeom>
        </p:spPr>
      </p:pic>
      <p:pic>
        <p:nvPicPr>
          <p:cNvPr id="7" name="图片 6"/>
          <p:cNvPicPr>
            <a:picLocks noChangeAspect="1"/>
          </p:cNvPicPr>
          <p:nvPr/>
        </p:nvPicPr>
        <p:blipFill>
          <a:blip r:embed="rId1"/>
          <a:stretch>
            <a:fillRect/>
          </a:stretch>
        </p:blipFill>
        <p:spPr>
          <a:xfrm>
            <a:off x="302032" y="2111375"/>
            <a:ext cx="138095" cy="108000"/>
          </a:xfrm>
          <a:prstGeom prst="rect">
            <a:avLst/>
          </a:prstGeom>
        </p:spPr>
      </p:pic>
      <p:pic>
        <p:nvPicPr>
          <p:cNvPr id="8" name="图片 7"/>
          <p:cNvPicPr>
            <a:picLocks noChangeAspect="1"/>
          </p:cNvPicPr>
          <p:nvPr/>
        </p:nvPicPr>
        <p:blipFill>
          <a:blip r:embed="rId1"/>
          <a:stretch>
            <a:fillRect/>
          </a:stretch>
        </p:blipFill>
        <p:spPr>
          <a:xfrm>
            <a:off x="300402" y="2339975"/>
            <a:ext cx="138095" cy="108000"/>
          </a:xfrm>
          <a:prstGeom prst="rect">
            <a:avLst/>
          </a:prstGeom>
        </p:spPr>
      </p:pic>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446" y="282575"/>
            <a:ext cx="4419498" cy="184666"/>
          </a:xfrm>
          <a:prstGeom prst="rect">
            <a:avLst/>
          </a:prstGeom>
        </p:spPr>
        <p:txBody>
          <a:bodyPr vert="horz" wrap="square" lIns="0" tIns="0" rIns="0" bIns="0" rtlCol="0">
            <a:spAutoFit/>
          </a:bodyPr>
          <a:lstStyle/>
          <a:p>
            <a:pPr marL="12700">
              <a:lnSpc>
                <a:spcPct val="100000"/>
              </a:lnSpc>
            </a:pPr>
            <a:r>
              <a:rPr sz="1200" b="1" dirty="0"/>
              <a:t>A randomized divide-and-conquer algorithm for selection</a:t>
            </a:r>
            <a:endParaRPr sz="1200" b="1" dirty="0"/>
          </a:p>
        </p:txBody>
      </p:sp>
      <p:sp>
        <p:nvSpPr>
          <p:cNvPr id="3" name="object 3"/>
          <p:cNvSpPr txBox="1"/>
          <p:nvPr/>
        </p:nvSpPr>
        <p:spPr>
          <a:xfrm>
            <a:off x="416481" y="898402"/>
            <a:ext cx="3329356" cy="833562"/>
          </a:xfrm>
          <a:prstGeom prst="rect">
            <a:avLst/>
          </a:prstGeom>
        </p:spPr>
        <p:txBody>
          <a:bodyPr vert="horz" wrap="square" lIns="0" tIns="0" rIns="0" bIns="0" rtlCol="0">
            <a:spAutoFit/>
          </a:bodyPr>
          <a:lstStyle/>
          <a:p>
            <a:pPr marL="12700">
              <a:lnSpc>
                <a:spcPts val="1400"/>
              </a:lnSpc>
            </a:pPr>
            <a:r>
              <a:rPr sz="900" dirty="0">
                <a:latin typeface="Tahoma" panose="020B0604030504040204"/>
                <a:cs typeface="Tahoma" panose="020B0604030504040204"/>
              </a:rPr>
              <a:t>For any number </a:t>
            </a:r>
            <a:r>
              <a:rPr sz="900" i="1" dirty="0">
                <a:latin typeface="Arial" panose="020B0604020202020204"/>
                <a:cs typeface="Arial" panose="020B0604020202020204"/>
              </a:rPr>
              <a:t>v </a:t>
            </a:r>
            <a:r>
              <a:rPr sz="900" dirty="0">
                <a:latin typeface="Tahoma" panose="020B0604030504040204"/>
                <a:cs typeface="Tahoma" panose="020B0604030504040204"/>
              </a:rPr>
              <a:t>, imagine splitting list </a:t>
            </a:r>
            <a:r>
              <a:rPr sz="900" i="1" dirty="0">
                <a:latin typeface="Arial" panose="020B0604020202020204"/>
                <a:cs typeface="Arial" panose="020B0604020202020204"/>
              </a:rPr>
              <a:t>S </a:t>
            </a:r>
            <a:r>
              <a:rPr sz="900" dirty="0" smtClean="0">
                <a:latin typeface="Tahoma" panose="020B0604030504040204"/>
                <a:cs typeface="Tahoma" panose="020B0604030504040204"/>
              </a:rPr>
              <a:t>into </a:t>
            </a:r>
            <a:r>
              <a:rPr sz="900" dirty="0">
                <a:latin typeface="Tahoma" panose="020B0604030504040204"/>
                <a:cs typeface="Tahoma" panose="020B0604030504040204"/>
              </a:rPr>
              <a:t>three </a:t>
            </a:r>
            <a:r>
              <a:rPr sz="900" dirty="0" smtClean="0">
                <a:latin typeface="Tahoma" panose="020B0604030504040204"/>
                <a:cs typeface="Tahoma" panose="020B0604030504040204"/>
              </a:rPr>
              <a:t>categories</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20015">
              <a:lnSpc>
                <a:spcPts val="1400"/>
              </a:lnSpc>
              <a:spcBef>
                <a:spcPts val="310"/>
              </a:spcBef>
            </a:pPr>
            <a:r>
              <a:rPr lang="en-US" sz="900" baseline="9000" dirty="0">
                <a:solidFill>
                  <a:srgbClr val="3333B2"/>
                </a:solidFill>
                <a:latin typeface="Arial" panose="020B0604020202020204"/>
                <a:cs typeface="Arial" panose="020B0604020202020204"/>
              </a:rPr>
              <a:t> </a:t>
            </a:r>
            <a:r>
              <a:rPr lang="en-US" sz="900" dirty="0" smtClean="0">
                <a:solidFill>
                  <a:srgbClr val="3333B2"/>
                </a:solidFill>
                <a:latin typeface="Arial" panose="020B0604020202020204"/>
                <a:cs typeface="Arial" panose="020B0604020202020204"/>
              </a:rPr>
              <a:t>  </a:t>
            </a:r>
            <a:r>
              <a:rPr sz="900" baseline="9000" dirty="0" smtClean="0">
                <a:solidFill>
                  <a:srgbClr val="3333B2"/>
                </a:solidFill>
                <a:latin typeface="Arial" panose="020B0604020202020204"/>
                <a:cs typeface="Arial" panose="020B0604020202020204"/>
              </a:rPr>
              <a:t>   </a:t>
            </a:r>
            <a:r>
              <a:rPr sz="900" dirty="0">
                <a:latin typeface="Tahoma" panose="020B0604030504040204"/>
                <a:cs typeface="Tahoma" panose="020B0604030504040204"/>
              </a:rPr>
              <a:t>elements smaller than </a:t>
            </a:r>
            <a:r>
              <a:rPr sz="900" i="1" dirty="0">
                <a:latin typeface="Arial" panose="020B0604020202020204"/>
                <a:cs typeface="Arial" panose="020B0604020202020204"/>
              </a:rPr>
              <a:t>v </a:t>
            </a:r>
            <a:r>
              <a:rPr sz="900" dirty="0">
                <a:latin typeface="Tahoma" panose="020B0604030504040204"/>
                <a:cs typeface="Tahoma" panose="020B0604030504040204"/>
              </a:rPr>
              <a:t>, i.e., </a:t>
            </a:r>
            <a:r>
              <a:rPr sz="900" i="1" dirty="0">
                <a:solidFill>
                  <a:srgbClr val="FF0000"/>
                </a:solidFill>
                <a:latin typeface="Arial" panose="020B0604020202020204"/>
                <a:cs typeface="Arial" panose="020B0604020202020204"/>
              </a:rPr>
              <a:t>S</a:t>
            </a:r>
            <a:r>
              <a:rPr sz="900" i="1" baseline="-9000" dirty="0">
                <a:solidFill>
                  <a:srgbClr val="FF0000"/>
                </a:solidFill>
                <a:latin typeface="Arial" panose="020B0604020202020204"/>
                <a:cs typeface="Arial" panose="020B0604020202020204"/>
              </a:rPr>
              <a:t>L</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20015">
              <a:lnSpc>
                <a:spcPts val="1400"/>
              </a:lnSpc>
              <a:spcBef>
                <a:spcPts val="410"/>
              </a:spcBef>
            </a:pPr>
            <a:r>
              <a:rPr lang="en-US" sz="900" baseline="19000" dirty="0">
                <a:solidFill>
                  <a:srgbClr val="3333B2"/>
                </a:solidFill>
                <a:latin typeface="Arial" panose="020B0604020202020204"/>
                <a:cs typeface="Arial" panose="020B0604020202020204"/>
              </a:rPr>
              <a:t> </a:t>
            </a:r>
            <a:r>
              <a:rPr lang="en-US" sz="900" dirty="0" smtClean="0">
                <a:solidFill>
                  <a:srgbClr val="3333B2"/>
                </a:solidFill>
                <a:latin typeface="Arial" panose="020B0604020202020204"/>
                <a:cs typeface="Arial" panose="020B0604020202020204"/>
              </a:rPr>
              <a:t>  </a:t>
            </a:r>
            <a:r>
              <a:rPr sz="900" baseline="19000" dirty="0" smtClean="0">
                <a:solidFill>
                  <a:srgbClr val="3333B2"/>
                </a:solidFill>
                <a:latin typeface="Arial" panose="020B0604020202020204"/>
                <a:cs typeface="Arial" panose="020B0604020202020204"/>
              </a:rPr>
              <a:t>   </a:t>
            </a:r>
            <a:r>
              <a:rPr sz="1350" baseline="6000" dirty="0">
                <a:latin typeface="Tahoma" panose="020B0604030504040204"/>
                <a:cs typeface="Tahoma" panose="020B0604030504040204"/>
              </a:rPr>
              <a:t>those equal to </a:t>
            </a:r>
            <a:r>
              <a:rPr sz="1350" i="1" baseline="6000" dirty="0">
                <a:latin typeface="Arial" panose="020B0604020202020204"/>
                <a:cs typeface="Arial" panose="020B0604020202020204"/>
              </a:rPr>
              <a:t>v </a:t>
            </a:r>
            <a:r>
              <a:rPr sz="1350" baseline="6000" dirty="0">
                <a:latin typeface="Tahoma" panose="020B0604030504040204"/>
                <a:cs typeface="Tahoma" panose="020B0604030504040204"/>
              </a:rPr>
              <a:t>, i.e., </a:t>
            </a:r>
            <a:r>
              <a:rPr sz="1350" i="1" baseline="6000" dirty="0">
                <a:solidFill>
                  <a:srgbClr val="FF0000"/>
                </a:solidFill>
                <a:latin typeface="Arial" panose="020B0604020202020204"/>
                <a:cs typeface="Arial" panose="020B0604020202020204"/>
              </a:rPr>
              <a:t>S</a:t>
            </a:r>
            <a:r>
              <a:rPr sz="600" i="1" dirty="0">
                <a:solidFill>
                  <a:srgbClr val="FF0000"/>
                </a:solidFill>
                <a:latin typeface="Arial" panose="020B0604020202020204"/>
                <a:cs typeface="Arial" panose="020B0604020202020204"/>
              </a:rPr>
              <a:t>v    </a:t>
            </a:r>
            <a:r>
              <a:rPr sz="1350" baseline="6000" dirty="0">
                <a:latin typeface="Tahoma" panose="020B0604030504040204"/>
                <a:cs typeface="Tahoma" panose="020B0604030504040204"/>
              </a:rPr>
              <a:t>(there might be duplicates);</a:t>
            </a:r>
            <a:endParaRPr sz="1350" baseline="6000" dirty="0">
              <a:latin typeface="Tahoma" panose="020B0604030504040204"/>
              <a:cs typeface="Tahoma" panose="020B0604030504040204"/>
            </a:endParaRPr>
          </a:p>
          <a:p>
            <a:pPr marL="120015">
              <a:lnSpc>
                <a:spcPts val="1400"/>
              </a:lnSpc>
              <a:spcBef>
                <a:spcPts val="210"/>
              </a:spcBef>
            </a:pPr>
            <a:r>
              <a:rPr sz="900" baseline="9000" dirty="0" smtClean="0">
                <a:solidFill>
                  <a:srgbClr val="3333B2"/>
                </a:solidFill>
                <a:latin typeface="Arial" panose="020B0604020202020204"/>
                <a:cs typeface="Arial" panose="020B0604020202020204"/>
              </a:rPr>
              <a:t>.</a:t>
            </a:r>
            <a:r>
              <a:rPr lang="en-US" sz="900" dirty="0" smtClean="0">
                <a:solidFill>
                  <a:srgbClr val="3333B2"/>
                </a:solidFill>
                <a:latin typeface="Arial" panose="020B0604020202020204"/>
                <a:cs typeface="Arial" panose="020B0604020202020204"/>
              </a:rPr>
              <a:t>  </a:t>
            </a:r>
            <a:r>
              <a:rPr sz="900" baseline="9000" dirty="0" smtClean="0">
                <a:solidFill>
                  <a:srgbClr val="3333B2"/>
                </a:solidFill>
                <a:latin typeface="Arial" panose="020B0604020202020204"/>
                <a:cs typeface="Arial" panose="020B0604020202020204"/>
              </a:rPr>
              <a:t>   </a:t>
            </a:r>
            <a:r>
              <a:rPr sz="900" dirty="0">
                <a:latin typeface="Tahoma" panose="020B0604030504040204"/>
                <a:cs typeface="Tahoma" panose="020B0604030504040204"/>
              </a:rPr>
              <a:t>and those greater than </a:t>
            </a:r>
            <a:r>
              <a:rPr sz="900" i="1" dirty="0">
                <a:latin typeface="Arial" panose="020B0604020202020204"/>
                <a:cs typeface="Arial" panose="020B0604020202020204"/>
              </a:rPr>
              <a:t>v </a:t>
            </a:r>
            <a:r>
              <a:rPr sz="900" dirty="0">
                <a:latin typeface="Tahoma" panose="020B0604030504040204"/>
                <a:cs typeface="Tahoma" panose="020B0604030504040204"/>
              </a:rPr>
              <a:t>, i.e., </a:t>
            </a:r>
            <a:r>
              <a:rPr sz="900" i="1" dirty="0">
                <a:solidFill>
                  <a:srgbClr val="FF0000"/>
                </a:solidFill>
                <a:latin typeface="Arial" panose="020B0604020202020204"/>
                <a:cs typeface="Arial" panose="020B0604020202020204"/>
              </a:rPr>
              <a:t>S</a:t>
            </a:r>
            <a:r>
              <a:rPr sz="900" i="1" baseline="-9000" dirty="0">
                <a:solidFill>
                  <a:srgbClr val="FF0000"/>
                </a:solidFill>
                <a:latin typeface="Arial" panose="020B0604020202020204"/>
                <a:cs typeface="Arial" panose="020B0604020202020204"/>
              </a:rPr>
              <a:t>R     </a:t>
            </a:r>
            <a:r>
              <a:rPr sz="900" dirty="0">
                <a:latin typeface="Tahoma" panose="020B0604030504040204"/>
                <a:cs typeface="Tahoma" panose="020B0604030504040204"/>
              </a:rPr>
              <a:t>respectively.</a:t>
            </a:r>
            <a:endParaRPr sz="900" dirty="0">
              <a:latin typeface="Tahoma" panose="020B0604030504040204"/>
              <a:cs typeface="Tahoma" panose="020B0604030504040204"/>
            </a:endParaRPr>
          </a:p>
        </p:txBody>
      </p:sp>
      <p:sp>
        <p:nvSpPr>
          <p:cNvPr id="5" name="object 5"/>
          <p:cNvSpPr txBox="1"/>
          <p:nvPr/>
        </p:nvSpPr>
        <p:spPr>
          <a:xfrm>
            <a:off x="1316439" y="1843646"/>
            <a:ext cx="872490" cy="276999"/>
          </a:xfrm>
          <a:prstGeom prst="rect">
            <a:avLst/>
          </a:prstGeom>
        </p:spPr>
        <p:txBody>
          <a:bodyPr vert="horz" wrap="square" lIns="0" tIns="0" rIns="0" bIns="0" rtlCol="0">
            <a:spAutoFit/>
          </a:bodyPr>
          <a:lstStyle/>
          <a:p>
            <a:pPr marL="12700">
              <a:lnSpc>
                <a:spcPct val="100000"/>
              </a:lnSpc>
            </a:pPr>
            <a:r>
              <a:rPr sz="1350" baseline="3000" dirty="0">
                <a:latin typeface="Arial Unicode MS"/>
                <a:cs typeface="Arial Unicode MS"/>
              </a:rPr>
              <a:t></a:t>
            </a:r>
            <a:r>
              <a:rPr sz="1350" baseline="-15000" dirty="0">
                <a:latin typeface="Arial Unicode MS"/>
                <a:cs typeface="Arial Unicode MS"/>
              </a:rPr>
              <a:t></a:t>
            </a:r>
            <a:r>
              <a:rPr sz="900" dirty="0">
                <a:latin typeface="Tahoma" panose="020B0604030504040204"/>
                <a:cs typeface="Tahoma" panose="020B0604030504040204"/>
              </a:rPr>
              <a:t>selection(</a:t>
            </a:r>
            <a:r>
              <a:rPr sz="900" i="1" dirty="0">
                <a:latin typeface="Arial" panose="020B0604020202020204"/>
                <a:cs typeface="Arial" panose="020B0604020202020204"/>
              </a:rPr>
              <a:t>S</a:t>
            </a:r>
            <a:r>
              <a:rPr sz="900" i="1" baseline="-9000" dirty="0">
                <a:latin typeface="Arial" panose="020B0604020202020204"/>
                <a:cs typeface="Arial" panose="020B0604020202020204"/>
              </a:rPr>
              <a:t>L</a:t>
            </a:r>
            <a:r>
              <a:rPr sz="900" i="1" dirty="0">
                <a:latin typeface="Verdana" panose="020B0604030504040204"/>
                <a:cs typeface="Verdana" panose="020B0604030504040204"/>
              </a:rPr>
              <a:t>, </a:t>
            </a:r>
            <a:r>
              <a:rPr sz="900" i="1" dirty="0">
                <a:latin typeface="Arial" panose="020B0604020202020204"/>
                <a:cs typeface="Arial" panose="020B0604020202020204"/>
              </a:rPr>
              <a:t>k</a:t>
            </a:r>
            <a:r>
              <a:rPr sz="900" dirty="0">
                <a:latin typeface="Tahoma" panose="020B0604030504040204"/>
                <a:cs typeface="Tahoma" panose="020B0604030504040204"/>
              </a:rPr>
              <a:t>)</a:t>
            </a:r>
            <a:endParaRPr sz="900" dirty="0">
              <a:latin typeface="Tahoma" panose="020B0604030504040204"/>
              <a:cs typeface="Tahoma" panose="020B0604030504040204"/>
            </a:endParaRPr>
          </a:p>
        </p:txBody>
      </p:sp>
      <p:sp>
        <p:nvSpPr>
          <p:cNvPr id="6" name="object 6"/>
          <p:cNvSpPr txBox="1"/>
          <p:nvPr/>
        </p:nvSpPr>
        <p:spPr>
          <a:xfrm>
            <a:off x="457415" y="2009902"/>
            <a:ext cx="1042669" cy="138499"/>
          </a:xfrm>
          <a:prstGeom prst="rect">
            <a:avLst/>
          </a:prstGeom>
        </p:spPr>
        <p:txBody>
          <a:bodyPr vert="horz" wrap="square" lIns="0" tIns="0" rIns="0" bIns="0" rtlCol="0">
            <a:spAutoFit/>
          </a:bodyPr>
          <a:lstStyle/>
          <a:p>
            <a:pPr marL="12700">
              <a:lnSpc>
                <a:spcPct val="100000"/>
              </a:lnSpc>
              <a:tabLst>
                <a:tab pos="975360" algn="l"/>
              </a:tabLst>
            </a:pPr>
            <a:r>
              <a:rPr sz="1350" baseline="3000" dirty="0">
                <a:latin typeface="Tahoma" panose="020B0604030504040204"/>
                <a:cs typeface="Tahoma" panose="020B0604030504040204"/>
              </a:rPr>
              <a:t>selection(</a:t>
            </a:r>
            <a:r>
              <a:rPr sz="1350" i="1" baseline="3000" dirty="0">
                <a:latin typeface="Arial" panose="020B0604020202020204"/>
                <a:cs typeface="Arial" panose="020B0604020202020204"/>
              </a:rPr>
              <a:t>S</a:t>
            </a:r>
            <a:r>
              <a:rPr sz="1350" i="1" baseline="3000" dirty="0">
                <a:latin typeface="Verdana" panose="020B0604030504040204"/>
                <a:cs typeface="Verdana" panose="020B0604030504040204"/>
              </a:rPr>
              <a:t>, </a:t>
            </a:r>
            <a:r>
              <a:rPr sz="1350" i="1" baseline="3000" dirty="0">
                <a:latin typeface="Arial" panose="020B0604020202020204"/>
                <a:cs typeface="Arial" panose="020B0604020202020204"/>
              </a:rPr>
              <a:t>k</a:t>
            </a:r>
            <a:r>
              <a:rPr sz="1350" baseline="3000" dirty="0">
                <a:latin typeface="Tahoma" panose="020B0604030504040204"/>
                <a:cs typeface="Tahoma" panose="020B0604030504040204"/>
              </a:rPr>
              <a:t>) =	</a:t>
            </a:r>
            <a:r>
              <a:rPr sz="900" i="1" dirty="0">
                <a:latin typeface="Arial" panose="020B0604020202020204"/>
                <a:cs typeface="Arial" panose="020B0604020202020204"/>
              </a:rPr>
              <a:t>v</a:t>
            </a:r>
            <a:endParaRPr sz="900">
              <a:latin typeface="Arial" panose="020B0604020202020204"/>
              <a:cs typeface="Arial" panose="020B0604020202020204"/>
            </a:endParaRPr>
          </a:p>
        </p:txBody>
      </p:sp>
      <p:sp>
        <p:nvSpPr>
          <p:cNvPr id="7" name="object 7"/>
          <p:cNvSpPr txBox="1"/>
          <p:nvPr/>
        </p:nvSpPr>
        <p:spPr>
          <a:xfrm>
            <a:off x="1316439" y="2176157"/>
            <a:ext cx="1535430" cy="276999"/>
          </a:xfrm>
          <a:prstGeom prst="rect">
            <a:avLst/>
          </a:prstGeom>
        </p:spPr>
        <p:txBody>
          <a:bodyPr vert="horz" wrap="square" lIns="0" tIns="0" rIns="0" bIns="0" rtlCol="0">
            <a:spAutoFit/>
          </a:bodyPr>
          <a:lstStyle/>
          <a:p>
            <a:pPr marL="12700">
              <a:lnSpc>
                <a:spcPct val="100000"/>
              </a:lnSpc>
            </a:pPr>
            <a:r>
              <a:rPr sz="1350" baseline="46000" dirty="0">
                <a:latin typeface="Arial Unicode MS"/>
                <a:cs typeface="Arial Unicode MS"/>
              </a:rPr>
              <a:t></a:t>
            </a:r>
            <a:r>
              <a:rPr sz="1350" baseline="31000" dirty="0">
                <a:latin typeface="Arial Unicode MS"/>
                <a:cs typeface="Arial Unicode MS"/>
              </a:rPr>
              <a:t></a:t>
            </a:r>
            <a:r>
              <a:rPr sz="900" dirty="0">
                <a:latin typeface="Tahoma" panose="020B0604030504040204"/>
                <a:cs typeface="Tahoma" panose="020B0604030504040204"/>
              </a:rPr>
              <a:t>selection(</a:t>
            </a:r>
            <a:r>
              <a:rPr sz="900" i="1" dirty="0">
                <a:latin typeface="Arial" panose="020B0604020202020204"/>
                <a:cs typeface="Arial" panose="020B0604020202020204"/>
              </a:rPr>
              <a:t>S</a:t>
            </a:r>
            <a:r>
              <a:rPr sz="900" i="1" baseline="-9000" dirty="0">
                <a:latin typeface="Arial" panose="020B0604020202020204"/>
                <a:cs typeface="Arial" panose="020B0604020202020204"/>
              </a:rPr>
              <a:t>R </a:t>
            </a:r>
            <a:r>
              <a:rPr sz="900" i="1" dirty="0">
                <a:latin typeface="Verdana" panose="020B0604030504040204"/>
                <a:cs typeface="Verdana" panose="020B0604030504040204"/>
              </a:rPr>
              <a:t>, </a:t>
            </a:r>
            <a:r>
              <a:rPr sz="900" i="1" dirty="0">
                <a:latin typeface="Arial" panose="020B0604020202020204"/>
                <a:cs typeface="Arial" panose="020B0604020202020204"/>
              </a:rPr>
              <a:t>k </a:t>
            </a:r>
            <a:r>
              <a:rPr sz="900" dirty="0">
                <a:latin typeface="Arial Unicode MS"/>
                <a:cs typeface="Arial Unicode MS"/>
              </a:rPr>
              <a:t>− |</a:t>
            </a:r>
            <a:r>
              <a:rPr sz="900" i="1" dirty="0">
                <a:latin typeface="Arial" panose="020B0604020202020204"/>
                <a:cs typeface="Arial" panose="020B0604020202020204"/>
              </a:rPr>
              <a:t>S</a:t>
            </a:r>
            <a:r>
              <a:rPr sz="900" i="1" baseline="-9000" dirty="0">
                <a:latin typeface="Arial" panose="020B0604020202020204"/>
                <a:cs typeface="Arial" panose="020B0604020202020204"/>
              </a:rPr>
              <a:t>L</a:t>
            </a:r>
            <a:r>
              <a:rPr sz="900" dirty="0">
                <a:latin typeface="Arial Unicode MS"/>
                <a:cs typeface="Arial Unicode MS"/>
              </a:rPr>
              <a:t>| − |</a:t>
            </a:r>
            <a:r>
              <a:rPr sz="900" i="1" dirty="0">
                <a:latin typeface="Arial" panose="020B0604020202020204"/>
                <a:cs typeface="Arial" panose="020B0604020202020204"/>
              </a:rPr>
              <a:t>S</a:t>
            </a:r>
            <a:r>
              <a:rPr sz="900" i="1" baseline="-9000" dirty="0">
                <a:latin typeface="Arial" panose="020B0604020202020204"/>
                <a:cs typeface="Arial" panose="020B0604020202020204"/>
              </a:rPr>
              <a:t>v </a:t>
            </a:r>
            <a:r>
              <a:rPr sz="900" dirty="0">
                <a:latin typeface="Arial Unicode MS"/>
                <a:cs typeface="Arial Unicode MS"/>
              </a:rPr>
              <a:t>|</a:t>
            </a:r>
            <a:r>
              <a:rPr sz="900" dirty="0">
                <a:latin typeface="Tahoma" panose="020B0604030504040204"/>
                <a:cs typeface="Tahoma" panose="020B0604030504040204"/>
              </a:rPr>
              <a:t>)</a:t>
            </a:r>
            <a:endParaRPr sz="900">
              <a:latin typeface="Tahoma" panose="020B0604030504040204"/>
              <a:cs typeface="Tahoma" panose="020B0604030504040204"/>
            </a:endParaRPr>
          </a:p>
        </p:txBody>
      </p:sp>
      <p:sp>
        <p:nvSpPr>
          <p:cNvPr id="8" name="object 8"/>
          <p:cNvSpPr txBox="1"/>
          <p:nvPr/>
        </p:nvSpPr>
        <p:spPr>
          <a:xfrm>
            <a:off x="3151831" y="1982146"/>
            <a:ext cx="1439219" cy="586430"/>
          </a:xfrm>
          <a:prstGeom prst="rect">
            <a:avLst/>
          </a:prstGeom>
        </p:spPr>
        <p:txBody>
          <a:bodyPr vert="horz" wrap="square" lIns="0" tIns="0" rIns="0" bIns="0" rtlCol="0">
            <a:spAutoFit/>
          </a:bodyPr>
          <a:lstStyle/>
          <a:p>
            <a:pPr marL="12700">
              <a:lnSpc>
                <a:spcPts val="1400"/>
              </a:lnSpc>
            </a:pPr>
            <a:r>
              <a:rPr sz="900" dirty="0">
                <a:latin typeface="Tahoma" panose="020B0604030504040204"/>
                <a:cs typeface="Tahoma" panose="020B0604030504040204"/>
              </a:rPr>
              <a:t>if </a:t>
            </a:r>
            <a:r>
              <a:rPr sz="900" i="1" dirty="0">
                <a:latin typeface="Arial" panose="020B0604020202020204"/>
                <a:cs typeface="Arial" panose="020B0604020202020204"/>
              </a:rPr>
              <a:t>k </a:t>
            </a:r>
            <a:r>
              <a:rPr sz="900" dirty="0">
                <a:latin typeface="Arial Unicode MS"/>
                <a:cs typeface="Arial Unicode MS"/>
              </a:rPr>
              <a:t>≤ |</a:t>
            </a:r>
            <a:r>
              <a:rPr sz="900" i="1" dirty="0">
                <a:latin typeface="Arial" panose="020B0604020202020204"/>
                <a:cs typeface="Arial" panose="020B0604020202020204"/>
              </a:rPr>
              <a:t>S</a:t>
            </a:r>
            <a:r>
              <a:rPr sz="900" i="1" baseline="-9000" dirty="0">
                <a:latin typeface="Arial" panose="020B0604020202020204"/>
                <a:cs typeface="Arial" panose="020B0604020202020204"/>
              </a:rPr>
              <a:t>L</a:t>
            </a:r>
            <a:r>
              <a:rPr sz="900" dirty="0">
                <a:latin typeface="Arial Unicode MS"/>
                <a:cs typeface="Arial Unicode MS"/>
              </a:rPr>
              <a:t>|</a:t>
            </a:r>
            <a:endParaRPr sz="900" dirty="0">
              <a:latin typeface="Arial Unicode MS"/>
              <a:cs typeface="Arial Unicode MS"/>
            </a:endParaRPr>
          </a:p>
          <a:p>
            <a:pPr marL="12700">
              <a:lnSpc>
                <a:spcPts val="1400"/>
              </a:lnSpc>
              <a:spcBef>
                <a:spcPts val="230"/>
              </a:spcBef>
            </a:pPr>
            <a:r>
              <a:rPr sz="900" dirty="0">
                <a:latin typeface="Tahoma" panose="020B0604030504040204"/>
                <a:cs typeface="Tahoma" panose="020B0604030504040204"/>
              </a:rPr>
              <a:t>if </a:t>
            </a:r>
            <a:r>
              <a:rPr sz="900" dirty="0">
                <a:latin typeface="Arial Unicode MS"/>
                <a:cs typeface="Arial Unicode MS"/>
              </a:rPr>
              <a:t>|</a:t>
            </a:r>
            <a:r>
              <a:rPr sz="900" i="1" dirty="0">
                <a:latin typeface="Arial" panose="020B0604020202020204"/>
                <a:cs typeface="Arial" panose="020B0604020202020204"/>
              </a:rPr>
              <a:t>S</a:t>
            </a:r>
            <a:r>
              <a:rPr sz="900" i="1" baseline="-9000" dirty="0">
                <a:latin typeface="Arial" panose="020B0604020202020204"/>
                <a:cs typeface="Arial" panose="020B0604020202020204"/>
              </a:rPr>
              <a:t>L</a:t>
            </a:r>
            <a:r>
              <a:rPr sz="900" dirty="0">
                <a:latin typeface="Arial Unicode MS"/>
                <a:cs typeface="Arial Unicode MS"/>
              </a:rPr>
              <a:t>| </a:t>
            </a:r>
            <a:r>
              <a:rPr sz="900" i="1" dirty="0">
                <a:latin typeface="Verdana" panose="020B0604030504040204"/>
                <a:cs typeface="Verdana" panose="020B0604030504040204"/>
              </a:rPr>
              <a:t>&lt; </a:t>
            </a:r>
            <a:r>
              <a:rPr sz="900" i="1" dirty="0">
                <a:latin typeface="Arial" panose="020B0604020202020204"/>
                <a:cs typeface="Arial" panose="020B0604020202020204"/>
              </a:rPr>
              <a:t>k </a:t>
            </a:r>
            <a:r>
              <a:rPr sz="900" dirty="0">
                <a:latin typeface="Arial Unicode MS"/>
                <a:cs typeface="Arial Unicode MS"/>
              </a:rPr>
              <a:t>≤ |</a:t>
            </a:r>
            <a:r>
              <a:rPr sz="900" i="1" dirty="0">
                <a:latin typeface="Arial" panose="020B0604020202020204"/>
                <a:cs typeface="Arial" panose="020B0604020202020204"/>
              </a:rPr>
              <a:t>S</a:t>
            </a:r>
            <a:r>
              <a:rPr sz="900" i="1" baseline="-9000" dirty="0">
                <a:latin typeface="Arial" panose="020B0604020202020204"/>
                <a:cs typeface="Arial" panose="020B0604020202020204"/>
              </a:rPr>
              <a:t>L</a:t>
            </a:r>
            <a:r>
              <a:rPr sz="900" dirty="0">
                <a:latin typeface="Arial Unicode MS"/>
                <a:cs typeface="Arial Unicode MS"/>
              </a:rPr>
              <a:t>| </a:t>
            </a:r>
            <a:r>
              <a:rPr sz="900" dirty="0">
                <a:latin typeface="Tahoma" panose="020B0604030504040204"/>
                <a:cs typeface="Tahoma" panose="020B0604030504040204"/>
              </a:rPr>
              <a:t>+ </a:t>
            </a:r>
            <a:r>
              <a:rPr sz="900" dirty="0">
                <a:latin typeface="Arial Unicode MS"/>
                <a:cs typeface="Arial Unicode MS"/>
              </a:rPr>
              <a:t>|</a:t>
            </a:r>
            <a:r>
              <a:rPr sz="900" i="1" dirty="0" err="1">
                <a:latin typeface="Arial" panose="020B0604020202020204"/>
                <a:cs typeface="Arial" panose="020B0604020202020204"/>
              </a:rPr>
              <a:t>S</a:t>
            </a:r>
            <a:r>
              <a:rPr sz="900" i="1" baseline="-9000" dirty="0" err="1">
                <a:latin typeface="Arial" panose="020B0604020202020204"/>
                <a:cs typeface="Arial" panose="020B0604020202020204"/>
              </a:rPr>
              <a:t>v</a:t>
            </a:r>
            <a:r>
              <a:rPr sz="900" i="1" baseline="-9000" dirty="0">
                <a:latin typeface="Arial" panose="020B0604020202020204"/>
                <a:cs typeface="Arial" panose="020B0604020202020204"/>
              </a:rPr>
              <a:t> </a:t>
            </a:r>
            <a:endParaRPr sz="900" dirty="0">
              <a:latin typeface="Arial Unicode MS"/>
              <a:cs typeface="Arial Unicode MS"/>
            </a:endParaRPr>
          </a:p>
          <a:p>
            <a:pPr marL="12700">
              <a:lnSpc>
                <a:spcPts val="1400"/>
              </a:lnSpc>
              <a:spcBef>
                <a:spcPts val="230"/>
              </a:spcBef>
            </a:pPr>
            <a:r>
              <a:rPr sz="900" dirty="0">
                <a:latin typeface="Tahoma" panose="020B0604030504040204"/>
                <a:cs typeface="Tahoma" panose="020B0604030504040204"/>
              </a:rPr>
              <a:t>if </a:t>
            </a:r>
            <a:r>
              <a:rPr sz="900" i="1" dirty="0">
                <a:latin typeface="Arial" panose="020B0604020202020204"/>
                <a:cs typeface="Arial" panose="020B0604020202020204"/>
              </a:rPr>
              <a:t>k </a:t>
            </a:r>
            <a:r>
              <a:rPr sz="900" i="1" dirty="0">
                <a:latin typeface="Verdana" panose="020B0604030504040204"/>
                <a:cs typeface="Verdana" panose="020B0604030504040204"/>
              </a:rPr>
              <a:t>&gt; </a:t>
            </a:r>
            <a:r>
              <a:rPr sz="900" dirty="0">
                <a:latin typeface="Arial Unicode MS"/>
                <a:cs typeface="Arial Unicode MS"/>
              </a:rPr>
              <a:t>|</a:t>
            </a:r>
            <a:r>
              <a:rPr sz="900" i="1" dirty="0">
                <a:latin typeface="Arial" panose="020B0604020202020204"/>
                <a:cs typeface="Arial" panose="020B0604020202020204"/>
              </a:rPr>
              <a:t>S</a:t>
            </a:r>
            <a:r>
              <a:rPr sz="900" i="1" baseline="-9000" dirty="0">
                <a:latin typeface="Arial" panose="020B0604020202020204"/>
                <a:cs typeface="Arial" panose="020B0604020202020204"/>
              </a:rPr>
              <a:t>L</a:t>
            </a:r>
            <a:r>
              <a:rPr sz="900" dirty="0">
                <a:latin typeface="Arial Unicode MS"/>
                <a:cs typeface="Arial Unicode MS"/>
              </a:rPr>
              <a:t>| </a:t>
            </a:r>
            <a:r>
              <a:rPr sz="900" dirty="0">
                <a:latin typeface="Tahoma" panose="020B0604030504040204"/>
                <a:cs typeface="Tahoma" panose="020B0604030504040204"/>
              </a:rPr>
              <a:t>+ </a:t>
            </a:r>
            <a:r>
              <a:rPr sz="900" dirty="0">
                <a:latin typeface="Arial Unicode MS"/>
                <a:cs typeface="Arial Unicode MS"/>
              </a:rPr>
              <a:t>|</a:t>
            </a:r>
            <a:r>
              <a:rPr sz="900" i="1" dirty="0">
                <a:latin typeface="Arial" panose="020B0604020202020204"/>
                <a:cs typeface="Arial" panose="020B0604020202020204"/>
              </a:rPr>
              <a:t>S</a:t>
            </a:r>
            <a:r>
              <a:rPr sz="900" i="1" baseline="-9000" dirty="0">
                <a:latin typeface="Arial" panose="020B0604020202020204"/>
                <a:cs typeface="Arial" panose="020B0604020202020204"/>
              </a:rPr>
              <a:t>v </a:t>
            </a:r>
            <a:r>
              <a:rPr sz="900" dirty="0">
                <a:latin typeface="Arial Unicode MS"/>
                <a:cs typeface="Arial Unicode MS"/>
              </a:rPr>
              <a:t>|</a:t>
            </a:r>
            <a:r>
              <a:rPr sz="900" i="1" dirty="0">
                <a:latin typeface="Verdana" panose="020B0604030504040204"/>
                <a:cs typeface="Verdana" panose="020B0604030504040204"/>
              </a:rPr>
              <a:t>.</a:t>
            </a:r>
            <a:endParaRPr sz="900" dirty="0">
              <a:latin typeface="Verdana" panose="020B0604030504040204"/>
              <a:cs typeface="Verdana" panose="020B0604030504040204"/>
            </a:endParaRPr>
          </a:p>
        </p:txBody>
      </p:sp>
      <p:pic>
        <p:nvPicPr>
          <p:cNvPr id="9" name="图片 8"/>
          <p:cNvPicPr>
            <a:picLocks noChangeAspect="1"/>
          </p:cNvPicPr>
          <p:nvPr/>
        </p:nvPicPr>
        <p:blipFill>
          <a:blip r:embed="rId1"/>
          <a:stretch>
            <a:fillRect/>
          </a:stretch>
        </p:blipFill>
        <p:spPr>
          <a:xfrm>
            <a:off x="336493" y="1152000"/>
            <a:ext cx="138095" cy="108000"/>
          </a:xfrm>
          <a:prstGeom prst="rect">
            <a:avLst/>
          </a:prstGeom>
        </p:spPr>
      </p:pic>
      <p:pic>
        <p:nvPicPr>
          <p:cNvPr id="10" name="图片 9"/>
          <p:cNvPicPr>
            <a:picLocks noChangeAspect="1"/>
          </p:cNvPicPr>
          <p:nvPr/>
        </p:nvPicPr>
        <p:blipFill>
          <a:blip r:embed="rId1"/>
          <a:stretch>
            <a:fillRect/>
          </a:stretch>
        </p:blipFill>
        <p:spPr>
          <a:xfrm>
            <a:off x="336492" y="1368000"/>
            <a:ext cx="138095" cy="108000"/>
          </a:xfrm>
          <a:prstGeom prst="rect">
            <a:avLst/>
          </a:prstGeom>
        </p:spPr>
      </p:pic>
      <p:pic>
        <p:nvPicPr>
          <p:cNvPr id="11" name="图片 10"/>
          <p:cNvPicPr>
            <a:picLocks noChangeAspect="1"/>
          </p:cNvPicPr>
          <p:nvPr/>
        </p:nvPicPr>
        <p:blipFill>
          <a:blip r:embed="rId1"/>
          <a:stretch>
            <a:fillRect/>
          </a:stretch>
        </p:blipFill>
        <p:spPr>
          <a:xfrm>
            <a:off x="347434" y="1604950"/>
            <a:ext cx="138095" cy="108000"/>
          </a:xfrm>
          <a:prstGeom prst="rect">
            <a:avLst/>
          </a:prstGeom>
        </p:spPr>
      </p:pic>
      <p:pic>
        <p:nvPicPr>
          <p:cNvPr id="12" name="图片 11"/>
          <p:cNvPicPr>
            <a:picLocks noChangeAspect="1"/>
          </p:cNvPicPr>
          <p:nvPr/>
        </p:nvPicPr>
        <p:blipFill>
          <a:blip r:embed="rId2"/>
          <a:stretch>
            <a:fillRect/>
          </a:stretch>
        </p:blipFill>
        <p:spPr>
          <a:xfrm>
            <a:off x="-9204" y="1860914"/>
            <a:ext cx="3167865" cy="768021"/>
          </a:xfrm>
          <a:prstGeom prst="rect">
            <a:avLst/>
          </a:prstGeom>
        </p:spPr>
      </p:pic>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82576"/>
            <a:ext cx="4248048" cy="215444"/>
          </a:xfrm>
          <a:prstGeom prst="rect">
            <a:avLst/>
          </a:prstGeom>
        </p:spPr>
        <p:txBody>
          <a:bodyPr vert="horz" wrap="square" lIns="0" tIns="0" rIns="0" bIns="0" rtlCol="0">
            <a:spAutoFit/>
          </a:bodyPr>
          <a:lstStyle/>
          <a:p>
            <a:pPr marL="12700">
              <a:lnSpc>
                <a:spcPct val="100000"/>
              </a:lnSpc>
            </a:pPr>
            <a:r>
              <a:rPr sz="1400" b="1" dirty="0"/>
              <a:t>How to choose </a:t>
            </a:r>
            <a:r>
              <a:rPr sz="1400" b="1" i="1" dirty="0">
                <a:latin typeface="Calibri" panose="020F0502020204030204"/>
                <a:cs typeface="Calibri" panose="020F0502020204030204"/>
              </a:rPr>
              <a:t>v </a:t>
            </a:r>
            <a:r>
              <a:rPr sz="1400" b="1" dirty="0"/>
              <a:t>?</a:t>
            </a:r>
            <a:endParaRPr sz="1400" b="1" dirty="0"/>
          </a:p>
        </p:txBody>
      </p:sp>
      <p:sp>
        <p:nvSpPr>
          <p:cNvPr id="3" name="object 3"/>
          <p:cNvSpPr txBox="1"/>
          <p:nvPr/>
        </p:nvSpPr>
        <p:spPr>
          <a:xfrm>
            <a:off x="347293" y="793264"/>
            <a:ext cx="3862756" cy="359073"/>
          </a:xfrm>
          <a:prstGeom prst="rect">
            <a:avLst/>
          </a:prstGeom>
        </p:spPr>
        <p:txBody>
          <a:bodyPr vert="horz" wrap="square" lIns="0" tIns="0" rIns="0" bIns="0" rtlCol="0">
            <a:spAutoFit/>
          </a:bodyPr>
          <a:lstStyle/>
          <a:p>
            <a:pPr marL="12700" marR="5080">
              <a:lnSpc>
                <a:spcPts val="1400"/>
              </a:lnSpc>
            </a:pPr>
            <a:r>
              <a:rPr sz="1100" dirty="0">
                <a:latin typeface="Tahoma" panose="020B0604030504040204"/>
                <a:cs typeface="Tahoma" panose="020B0604030504040204"/>
              </a:rPr>
              <a:t>It should be picked quickly, and it should shrink the array substantially, the </a:t>
            </a:r>
            <a:r>
              <a:rPr sz="1100" dirty="0" smtClean="0">
                <a:latin typeface="Tahoma" panose="020B0604030504040204"/>
                <a:cs typeface="Tahoma" panose="020B0604030504040204"/>
              </a:rPr>
              <a:t>ideal </a:t>
            </a:r>
            <a:r>
              <a:rPr sz="1100" dirty="0">
                <a:latin typeface="Tahoma" panose="020B0604030504040204"/>
                <a:cs typeface="Tahoma" panose="020B0604030504040204"/>
              </a:rPr>
              <a:t>situation being</a:t>
            </a:r>
            <a:endParaRPr sz="1100" dirty="0">
              <a:latin typeface="Tahoma" panose="020B0604030504040204"/>
              <a:cs typeface="Tahoma" panose="020B0604030504040204"/>
            </a:endParaRPr>
          </a:p>
        </p:txBody>
      </p:sp>
      <p:sp>
        <p:nvSpPr>
          <p:cNvPr id="5" name="object 5"/>
          <p:cNvSpPr txBox="1"/>
          <p:nvPr/>
        </p:nvSpPr>
        <p:spPr>
          <a:xfrm>
            <a:off x="1898167" y="1295501"/>
            <a:ext cx="812165" cy="207749"/>
          </a:xfrm>
          <a:prstGeom prst="rect">
            <a:avLst/>
          </a:prstGeom>
        </p:spPr>
        <p:txBody>
          <a:bodyPr vert="horz" wrap="square" lIns="0" tIns="0" rIns="0" bIns="0" rtlCol="0">
            <a:spAutoFit/>
          </a:bodyPr>
          <a:lstStyle/>
          <a:p>
            <a:pPr marL="12700">
              <a:lnSpc>
                <a:spcPct val="100000"/>
              </a:lnSpc>
            </a:pPr>
            <a:r>
              <a:rPr sz="900" dirty="0">
                <a:latin typeface="Arial Unicode MS"/>
                <a:cs typeface="Arial Unicode MS"/>
              </a:rPr>
              <a:t>|</a:t>
            </a:r>
            <a:r>
              <a:rPr sz="900" i="1" dirty="0">
                <a:latin typeface="Arial" panose="020B0604020202020204"/>
                <a:cs typeface="Arial" panose="020B0604020202020204"/>
              </a:rPr>
              <a:t>S</a:t>
            </a:r>
            <a:r>
              <a:rPr sz="900" i="1" baseline="-9000" dirty="0">
                <a:latin typeface="Arial" panose="020B0604020202020204"/>
                <a:cs typeface="Arial" panose="020B0604020202020204"/>
              </a:rPr>
              <a:t>L</a:t>
            </a:r>
            <a:r>
              <a:rPr sz="900" dirty="0">
                <a:latin typeface="Arial Unicode MS"/>
                <a:cs typeface="Arial Unicode MS"/>
              </a:rPr>
              <a:t>|</a:t>
            </a:r>
            <a:r>
              <a:rPr sz="900" i="1" dirty="0">
                <a:latin typeface="Verdana" panose="020B0604030504040204"/>
                <a:cs typeface="Verdana" panose="020B0604030504040204"/>
              </a:rPr>
              <a:t>, </a:t>
            </a:r>
            <a:r>
              <a:rPr sz="900" dirty="0">
                <a:latin typeface="Arial Unicode MS"/>
                <a:cs typeface="Arial Unicode MS"/>
              </a:rPr>
              <a:t>|</a:t>
            </a:r>
            <a:r>
              <a:rPr sz="900" i="1" dirty="0">
                <a:latin typeface="Arial" panose="020B0604020202020204"/>
                <a:cs typeface="Arial" panose="020B0604020202020204"/>
              </a:rPr>
              <a:t>S</a:t>
            </a:r>
            <a:r>
              <a:rPr sz="900" i="1" baseline="-9000" dirty="0">
                <a:latin typeface="Arial" panose="020B0604020202020204"/>
                <a:cs typeface="Arial" panose="020B0604020202020204"/>
              </a:rPr>
              <a:t>R </a:t>
            </a:r>
            <a:r>
              <a:rPr sz="900" dirty="0">
                <a:latin typeface="Arial Unicode MS"/>
                <a:cs typeface="Arial Unicode MS"/>
              </a:rPr>
              <a:t>| ≈ </a:t>
            </a:r>
            <a:r>
              <a:rPr lang="en-US" sz="1350" baseline="37000" dirty="0">
                <a:latin typeface="Arial Unicode MS"/>
                <a:cs typeface="Arial Unicode MS"/>
              </a:rPr>
              <a:t> </a:t>
            </a:r>
            <a:r>
              <a:rPr lang="en-US" sz="1350" dirty="0" smtClean="0">
                <a:latin typeface="Arial Unicode MS"/>
                <a:cs typeface="Arial Unicode MS"/>
              </a:rPr>
              <a:t> </a:t>
            </a:r>
            <a:r>
              <a:rPr sz="1350" baseline="37000" dirty="0" smtClean="0">
                <a:latin typeface="Arial Unicode MS"/>
                <a:cs typeface="Arial Unicode MS"/>
              </a:rPr>
              <a:t>  </a:t>
            </a:r>
            <a:r>
              <a:rPr sz="900" i="1" dirty="0">
                <a:latin typeface="Verdana" panose="020B0604030504040204"/>
                <a:cs typeface="Verdana" panose="020B0604030504040204"/>
              </a:rPr>
              <a:t>.</a:t>
            </a:r>
            <a:endParaRPr sz="900" dirty="0">
              <a:latin typeface="Verdana" panose="020B0604030504040204"/>
              <a:cs typeface="Verdana" panose="020B0604030504040204"/>
            </a:endParaRPr>
          </a:p>
        </p:txBody>
      </p:sp>
      <p:sp>
        <p:nvSpPr>
          <p:cNvPr id="6" name="object 6"/>
          <p:cNvSpPr txBox="1"/>
          <p:nvPr/>
        </p:nvSpPr>
        <p:spPr>
          <a:xfrm>
            <a:off x="287040" y="1249648"/>
            <a:ext cx="4075409" cy="743793"/>
          </a:xfrm>
          <a:prstGeom prst="rect">
            <a:avLst/>
          </a:prstGeom>
        </p:spPr>
        <p:txBody>
          <a:bodyPr vert="horz" wrap="square" lIns="0" tIns="0" rIns="0" bIns="0" rtlCol="0">
            <a:spAutoFit/>
          </a:bodyPr>
          <a:lstStyle/>
          <a:p>
            <a:pPr marL="758190" algn="ctr">
              <a:lnSpc>
                <a:spcPts val="1400"/>
              </a:lnSpc>
            </a:pPr>
            <a:endParaRPr sz="900" dirty="0">
              <a:latin typeface="Tahoma" panose="020B0604030504040204"/>
              <a:cs typeface="Tahoma" panose="020B0604030504040204"/>
            </a:endParaRPr>
          </a:p>
          <a:p>
            <a:pPr marL="12700">
              <a:lnSpc>
                <a:spcPts val="1400"/>
              </a:lnSpc>
              <a:spcBef>
                <a:spcPts val="140"/>
              </a:spcBef>
            </a:pPr>
            <a:endParaRPr lang="en-US" sz="900" dirty="0" smtClean="0">
              <a:latin typeface="Tahoma" panose="020B0604030504040204"/>
              <a:cs typeface="Tahoma" panose="020B0604030504040204"/>
            </a:endParaRPr>
          </a:p>
          <a:p>
            <a:pPr marL="12700">
              <a:lnSpc>
                <a:spcPts val="1400"/>
              </a:lnSpc>
              <a:spcBef>
                <a:spcPts val="140"/>
              </a:spcBef>
            </a:pPr>
            <a:r>
              <a:rPr sz="1100" dirty="0" smtClean="0">
                <a:latin typeface="Tahoma" panose="020B0604030504040204"/>
                <a:cs typeface="Tahoma" panose="020B0604030504040204"/>
              </a:rPr>
              <a:t>If </a:t>
            </a:r>
            <a:r>
              <a:rPr sz="1100" dirty="0">
                <a:latin typeface="Tahoma" panose="020B0604030504040204"/>
                <a:cs typeface="Tahoma" panose="020B0604030504040204"/>
              </a:rPr>
              <a:t>we could always guarantee this situation, we </a:t>
            </a:r>
            <a:r>
              <a:rPr sz="1100" dirty="0" smtClean="0">
                <a:latin typeface="Tahoma" panose="020B0604030504040204"/>
                <a:cs typeface="Tahoma" panose="020B0604030504040204"/>
              </a:rPr>
              <a:t>would </a:t>
            </a:r>
            <a:r>
              <a:rPr sz="1100" dirty="0">
                <a:latin typeface="Tahoma" panose="020B0604030504040204"/>
                <a:cs typeface="Tahoma" panose="020B0604030504040204"/>
              </a:rPr>
              <a:t>get a running time of</a:t>
            </a:r>
            <a:endParaRPr sz="1100" dirty="0">
              <a:latin typeface="Tahoma" panose="020B0604030504040204"/>
              <a:cs typeface="Tahoma" panose="020B0604030504040204"/>
            </a:endParaRPr>
          </a:p>
        </p:txBody>
      </p:sp>
      <p:sp>
        <p:nvSpPr>
          <p:cNvPr id="7" name="object 7"/>
          <p:cNvSpPr txBox="1"/>
          <p:nvPr/>
        </p:nvSpPr>
        <p:spPr>
          <a:xfrm>
            <a:off x="306466" y="2035175"/>
            <a:ext cx="3964533" cy="743793"/>
          </a:xfrm>
          <a:prstGeom prst="rect">
            <a:avLst/>
          </a:prstGeom>
        </p:spPr>
        <p:txBody>
          <a:bodyPr vert="horz" wrap="square" lIns="0" tIns="0" rIns="0" bIns="0" rtlCol="0">
            <a:spAutoFit/>
          </a:bodyPr>
          <a:lstStyle/>
          <a:p>
            <a:pPr marL="1156970">
              <a:lnSpc>
                <a:spcPts val="1400"/>
              </a:lnSpc>
            </a:pPr>
            <a:r>
              <a:rPr sz="1100" i="1" dirty="0">
                <a:latin typeface="Arial" panose="020B0604020202020204"/>
                <a:cs typeface="Arial" panose="020B0604020202020204"/>
              </a:rPr>
              <a:t>T </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 = </a:t>
            </a:r>
            <a:r>
              <a:rPr sz="1100" i="1" dirty="0">
                <a:latin typeface="Arial" panose="020B0604020202020204"/>
                <a:cs typeface="Arial" panose="020B0604020202020204"/>
              </a:rPr>
              <a:t>T </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i="1" dirty="0">
                <a:latin typeface="Verdana" panose="020B0604030504040204"/>
                <a:cs typeface="Verdana" panose="020B0604030504040204"/>
              </a:rPr>
              <a:t>/</a:t>
            </a:r>
            <a:r>
              <a:rPr sz="1100" dirty="0">
                <a:latin typeface="Tahoma" panose="020B0604030504040204"/>
                <a:cs typeface="Tahoma" panose="020B0604030504040204"/>
              </a:rPr>
              <a:t>2) +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 =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a:t>
            </a:r>
            <a:r>
              <a:rPr sz="1100" i="1" dirty="0">
                <a:latin typeface="Verdana" panose="020B0604030504040204"/>
                <a:cs typeface="Verdana" panose="020B0604030504040204"/>
              </a:rPr>
              <a:t>.</a:t>
            </a:r>
            <a:endParaRPr sz="1100" dirty="0">
              <a:latin typeface="Verdana" panose="020B0604030504040204"/>
              <a:cs typeface="Verdana" panose="020B0604030504040204"/>
            </a:endParaRPr>
          </a:p>
          <a:p>
            <a:pPr marL="12700" marR="5080">
              <a:lnSpc>
                <a:spcPts val="1400"/>
              </a:lnSpc>
              <a:spcBef>
                <a:spcPts val="195"/>
              </a:spcBef>
            </a:pPr>
            <a:r>
              <a:rPr sz="1100" dirty="0">
                <a:latin typeface="Tahoma" panose="020B0604030504040204"/>
                <a:cs typeface="Tahoma" panose="020B0604030504040204"/>
              </a:rPr>
              <a:t>But this requires picking </a:t>
            </a:r>
            <a:r>
              <a:rPr sz="1100" i="1" dirty="0">
                <a:latin typeface="Arial" panose="020B0604020202020204"/>
                <a:cs typeface="Arial" panose="020B0604020202020204"/>
              </a:rPr>
              <a:t>v </a:t>
            </a:r>
            <a:r>
              <a:rPr sz="1100" dirty="0">
                <a:latin typeface="Tahoma" panose="020B0604030504040204"/>
                <a:cs typeface="Tahoma" panose="020B0604030504040204"/>
              </a:rPr>
              <a:t>to be the median, which is our ultimate goal!  Instead, we follow a much simpler alternative: </a:t>
            </a:r>
            <a:r>
              <a:rPr sz="1100" dirty="0" smtClean="0">
                <a:latin typeface="Tahoma" panose="020B0604030504040204"/>
                <a:cs typeface="Tahoma" panose="020B0604030504040204"/>
              </a:rPr>
              <a:t>we </a:t>
            </a:r>
            <a:r>
              <a:rPr sz="1100" dirty="0">
                <a:latin typeface="Tahoma" panose="020B0604030504040204"/>
                <a:cs typeface="Tahoma" panose="020B0604030504040204"/>
              </a:rPr>
              <a:t>pick </a:t>
            </a:r>
            <a:r>
              <a:rPr sz="1100" i="1" dirty="0">
                <a:latin typeface="Arial" panose="020B0604020202020204"/>
                <a:cs typeface="Arial" panose="020B0604020202020204"/>
              </a:rPr>
              <a:t>v  </a:t>
            </a:r>
            <a:r>
              <a:rPr sz="1100" dirty="0">
                <a:solidFill>
                  <a:srgbClr val="FF0000"/>
                </a:solidFill>
                <a:latin typeface="Tahoma" panose="020B0604030504040204"/>
                <a:cs typeface="Tahoma" panose="020B0604030504040204"/>
              </a:rPr>
              <a:t>randomly </a:t>
            </a:r>
            <a:r>
              <a:rPr sz="1100" dirty="0">
                <a:latin typeface="Tahoma" panose="020B0604030504040204"/>
                <a:cs typeface="Tahoma" panose="020B0604030504040204"/>
              </a:rPr>
              <a:t>from </a:t>
            </a:r>
            <a:r>
              <a:rPr sz="1100" i="1" dirty="0" smtClean="0">
                <a:latin typeface="Arial" panose="020B0604020202020204"/>
                <a:cs typeface="Arial" panose="020B0604020202020204"/>
              </a:rPr>
              <a:t>S </a:t>
            </a:r>
            <a:r>
              <a:rPr sz="1100" dirty="0">
                <a:latin typeface="Tahoma" panose="020B0604030504040204"/>
                <a:cs typeface="Tahoma" panose="020B0604030504040204"/>
              </a:rPr>
              <a:t>.</a:t>
            </a:r>
            <a:endParaRPr sz="1100" dirty="0">
              <a:latin typeface="Tahoma" panose="020B0604030504040204"/>
              <a:cs typeface="Tahoma" panose="020B0604030504040204"/>
            </a:endParaRPr>
          </a:p>
        </p:txBody>
      </p:sp>
      <p:pic>
        <p:nvPicPr>
          <p:cNvPr id="8" name="图片 7"/>
          <p:cNvPicPr>
            <a:picLocks noChangeAspect="1"/>
          </p:cNvPicPr>
          <p:nvPr/>
        </p:nvPicPr>
        <p:blipFill>
          <a:blip r:embed="rId1"/>
          <a:stretch>
            <a:fillRect/>
          </a:stretch>
        </p:blipFill>
        <p:spPr>
          <a:xfrm>
            <a:off x="2710332" y="1297969"/>
            <a:ext cx="155103" cy="247015"/>
          </a:xfrm>
          <a:prstGeom prst="rect">
            <a:avLst/>
          </a:prstGeom>
        </p:spPr>
      </p:pic>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910" y="358775"/>
            <a:ext cx="4144540" cy="215444"/>
          </a:xfrm>
          <a:prstGeom prst="rect">
            <a:avLst/>
          </a:prstGeom>
        </p:spPr>
        <p:txBody>
          <a:bodyPr vert="horz" wrap="square" lIns="0" tIns="0" rIns="0" bIns="0" rtlCol="0">
            <a:spAutoFit/>
          </a:bodyPr>
          <a:lstStyle/>
          <a:p>
            <a:pPr marL="12700">
              <a:lnSpc>
                <a:spcPct val="100000"/>
              </a:lnSpc>
            </a:pPr>
            <a:r>
              <a:rPr sz="1400" b="1" dirty="0"/>
              <a:t>How to choose </a:t>
            </a:r>
            <a:r>
              <a:rPr sz="1400" b="1" i="1" dirty="0">
                <a:latin typeface="Calibri" panose="020F0502020204030204"/>
                <a:cs typeface="Calibri" panose="020F0502020204030204"/>
              </a:rPr>
              <a:t>v </a:t>
            </a:r>
            <a:r>
              <a:rPr sz="1400" b="1" dirty="0"/>
              <a:t>? (cont’d)</a:t>
            </a:r>
            <a:endParaRPr sz="1400" b="1" dirty="0"/>
          </a:p>
        </p:txBody>
      </p:sp>
      <p:sp>
        <p:nvSpPr>
          <p:cNvPr id="3" name="object 3"/>
          <p:cNvSpPr txBox="1"/>
          <p:nvPr/>
        </p:nvSpPr>
        <p:spPr>
          <a:xfrm>
            <a:off x="247650" y="968375"/>
            <a:ext cx="4091356" cy="1481881"/>
          </a:xfrm>
          <a:prstGeom prst="rect">
            <a:avLst/>
          </a:prstGeom>
        </p:spPr>
        <p:txBody>
          <a:bodyPr vert="horz" wrap="square" lIns="0" tIns="0" rIns="0" bIns="0" rtlCol="0">
            <a:spAutoFit/>
          </a:bodyPr>
          <a:lstStyle/>
          <a:p>
            <a:pPr marL="12700">
              <a:lnSpc>
                <a:spcPct val="100000"/>
              </a:lnSpc>
            </a:pPr>
            <a:r>
              <a:rPr sz="1100" b="1" dirty="0">
                <a:latin typeface="Arial" panose="020B0604020202020204"/>
                <a:cs typeface="Arial" panose="020B0604020202020204"/>
              </a:rPr>
              <a:t>Worst-case </a:t>
            </a:r>
            <a:r>
              <a:rPr sz="1100" dirty="0">
                <a:latin typeface="Tahoma" panose="020B0604030504040204"/>
                <a:cs typeface="Tahoma" panose="020B0604030504040204"/>
              </a:rPr>
              <a:t>scenario would force our selection algorithm to  perform</a:t>
            </a:r>
            <a:endParaRPr sz="1100" dirty="0">
              <a:latin typeface="Tahoma" panose="020B0604030504040204"/>
              <a:cs typeface="Tahoma" panose="020B0604030504040204"/>
            </a:endParaRPr>
          </a:p>
          <a:p>
            <a:pPr marL="962660">
              <a:lnSpc>
                <a:spcPct val="100000"/>
              </a:lnSpc>
              <a:spcBef>
                <a:spcPts val="805"/>
              </a:spcBef>
            </a:pPr>
            <a:r>
              <a:rPr sz="1100" i="1" dirty="0">
                <a:latin typeface="Arial" panose="020B0604020202020204"/>
                <a:cs typeface="Arial" panose="020B0604020202020204"/>
              </a:rPr>
              <a:t>n </a:t>
            </a:r>
            <a:r>
              <a:rPr sz="1100" dirty="0">
                <a:latin typeface="Tahoma" panose="020B0604030504040204"/>
                <a:cs typeface="Tahoma" panose="020B0604030504040204"/>
              </a:rPr>
              <a:t>+ (</a:t>
            </a:r>
            <a:r>
              <a:rPr sz="1100" i="1" dirty="0">
                <a:latin typeface="Arial" panose="020B0604020202020204"/>
                <a:cs typeface="Arial" panose="020B0604020202020204"/>
              </a:rPr>
              <a:t>n </a:t>
            </a:r>
            <a:r>
              <a:rPr sz="1100" dirty="0">
                <a:latin typeface="Arial Unicode MS"/>
                <a:cs typeface="Arial Unicode MS"/>
              </a:rPr>
              <a:t>− </a:t>
            </a:r>
            <a:r>
              <a:rPr sz="1100" dirty="0">
                <a:latin typeface="Tahoma" panose="020B0604030504040204"/>
                <a:cs typeface="Tahoma" panose="020B0604030504040204"/>
              </a:rPr>
              <a:t>1) + (</a:t>
            </a:r>
            <a:r>
              <a:rPr sz="1100" i="1" dirty="0">
                <a:latin typeface="Arial" panose="020B0604020202020204"/>
                <a:cs typeface="Arial" panose="020B0604020202020204"/>
              </a:rPr>
              <a:t>n </a:t>
            </a:r>
            <a:r>
              <a:rPr sz="1100" dirty="0">
                <a:latin typeface="Arial Unicode MS"/>
                <a:cs typeface="Arial Unicode MS"/>
              </a:rPr>
              <a:t>− </a:t>
            </a:r>
            <a:r>
              <a:rPr sz="1100" dirty="0">
                <a:latin typeface="Tahoma" panose="020B0604030504040204"/>
                <a:cs typeface="Tahoma" panose="020B0604030504040204"/>
              </a:rPr>
              <a:t>2) + </a:t>
            </a:r>
            <a:r>
              <a:rPr sz="1100" dirty="0">
                <a:latin typeface="Arial Unicode MS"/>
                <a:cs typeface="Arial Unicode MS"/>
              </a:rPr>
              <a:t>· · · </a:t>
            </a:r>
            <a:r>
              <a:rPr sz="1100" dirty="0">
                <a:latin typeface="Tahoma" panose="020B0604030504040204"/>
                <a:cs typeface="Tahoma" panose="020B0604030504040204"/>
              </a:rPr>
              <a:t>+ 1 = Θ(</a:t>
            </a:r>
            <a:r>
              <a:rPr sz="1100" i="1" dirty="0">
                <a:latin typeface="Arial" panose="020B0604020202020204"/>
                <a:cs typeface="Arial" panose="020B0604020202020204"/>
              </a:rPr>
              <a:t>n</a:t>
            </a:r>
            <a:r>
              <a:rPr sz="1100" baseline="42000" dirty="0">
                <a:latin typeface="Tahoma" panose="020B0604030504040204"/>
                <a:cs typeface="Tahoma" panose="020B0604030504040204"/>
              </a:rPr>
              <a:t>2</a:t>
            </a:r>
            <a:r>
              <a:rPr sz="1100" dirty="0">
                <a:latin typeface="Tahoma" panose="020B0604030504040204"/>
                <a:cs typeface="Tahoma" panose="020B0604030504040204"/>
              </a:rPr>
              <a:t>)</a:t>
            </a:r>
            <a:endParaRPr sz="1100" dirty="0">
              <a:latin typeface="Tahoma" panose="020B0604030504040204"/>
              <a:cs typeface="Tahoma" panose="020B0604030504040204"/>
            </a:endParaRPr>
          </a:p>
          <a:p>
            <a:pPr marL="12700">
              <a:lnSpc>
                <a:spcPct val="100000"/>
              </a:lnSpc>
              <a:spcBef>
                <a:spcPts val="805"/>
              </a:spcBef>
            </a:pPr>
            <a:r>
              <a:rPr sz="1100" b="1" dirty="0">
                <a:latin typeface="Arial" panose="020B0604020202020204"/>
                <a:cs typeface="Arial" panose="020B0604020202020204"/>
              </a:rPr>
              <a:t>Best-case </a:t>
            </a:r>
            <a:r>
              <a:rPr sz="1100" dirty="0">
                <a:latin typeface="Tahoma" panose="020B0604030504040204"/>
                <a:cs typeface="Tahoma" panose="020B0604030504040204"/>
              </a:rPr>
              <a:t>scenario: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a:t>
            </a:r>
            <a:endParaRPr sz="1100" dirty="0">
              <a:latin typeface="Tahoma" panose="020B0604030504040204"/>
              <a:cs typeface="Tahoma" panose="020B0604030504040204"/>
            </a:endParaRPr>
          </a:p>
          <a:p>
            <a:pPr marL="12700" marR="5080">
              <a:lnSpc>
                <a:spcPts val="1400"/>
              </a:lnSpc>
              <a:spcBef>
                <a:spcPts val="595"/>
              </a:spcBef>
            </a:pPr>
            <a:r>
              <a:rPr sz="1100" dirty="0">
                <a:latin typeface="Tahoma" panose="020B0604030504040204"/>
                <a:cs typeface="Tahoma" panose="020B0604030504040204"/>
              </a:rPr>
              <a:t>Where, in this spectrum from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 to Θ(</a:t>
            </a:r>
            <a:r>
              <a:rPr sz="1100" i="1" dirty="0">
                <a:latin typeface="Arial" panose="020B0604020202020204"/>
                <a:cs typeface="Arial" panose="020B0604020202020204"/>
              </a:rPr>
              <a:t>n</a:t>
            </a:r>
            <a:r>
              <a:rPr sz="1100" baseline="37000" dirty="0">
                <a:latin typeface="Tahoma" panose="020B0604030504040204"/>
                <a:cs typeface="Tahoma" panose="020B0604030504040204"/>
              </a:rPr>
              <a:t>2</a:t>
            </a:r>
            <a:r>
              <a:rPr sz="1100" dirty="0">
                <a:latin typeface="Tahoma" panose="020B0604030504040204"/>
                <a:cs typeface="Tahoma" panose="020B0604030504040204"/>
              </a:rPr>
              <a:t>), does the average running time </a:t>
            </a:r>
            <a:r>
              <a:rPr sz="1100" dirty="0" smtClean="0">
                <a:latin typeface="Tahoma" panose="020B0604030504040204"/>
                <a:cs typeface="Tahoma" panose="020B0604030504040204"/>
              </a:rPr>
              <a:t>lie</a:t>
            </a:r>
            <a:r>
              <a:rPr sz="1100" dirty="0">
                <a:latin typeface="Tahoma" panose="020B0604030504040204"/>
                <a:cs typeface="Tahoma" panose="020B0604030504040204"/>
              </a:rPr>
              <a:t>? </a:t>
            </a:r>
            <a:r>
              <a:rPr sz="1100" dirty="0" smtClean="0">
                <a:latin typeface="Tahoma" panose="020B0604030504040204"/>
                <a:cs typeface="Tahoma" panose="020B0604030504040204"/>
              </a:rPr>
              <a:t>Fortunately</a:t>
            </a:r>
            <a:r>
              <a:rPr sz="1100" dirty="0">
                <a:latin typeface="Tahoma" panose="020B0604030504040204"/>
                <a:cs typeface="Tahoma" panose="020B0604030504040204"/>
              </a:rPr>
              <a:t>, it lies very close to the best-case time.</a:t>
            </a:r>
            <a:endParaRPr sz="1100" dirty="0">
              <a:latin typeface="Tahoma" panose="020B0604030504040204"/>
              <a:cs typeface="Tahoma" panose="020B0604030504040204"/>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374" y="130175"/>
            <a:ext cx="4095648" cy="215444"/>
          </a:xfrm>
          <a:prstGeom prst="rect">
            <a:avLst/>
          </a:prstGeom>
        </p:spPr>
        <p:txBody>
          <a:bodyPr vert="horz" wrap="square" lIns="0" tIns="0" rIns="0" bIns="0" rtlCol="0">
            <a:spAutoFit/>
          </a:bodyPr>
          <a:lstStyle/>
          <a:p>
            <a:pPr marL="12700">
              <a:lnSpc>
                <a:spcPct val="100000"/>
              </a:lnSpc>
            </a:pPr>
            <a:r>
              <a:rPr sz="1400" b="1" dirty="0"/>
              <a:t>The efficiency analysis</a:t>
            </a:r>
            <a:endParaRPr sz="1400" b="1" dirty="0"/>
          </a:p>
        </p:txBody>
      </p:sp>
      <p:sp>
        <p:nvSpPr>
          <p:cNvPr id="3" name="object 3"/>
          <p:cNvSpPr txBox="1"/>
          <p:nvPr/>
        </p:nvSpPr>
        <p:spPr>
          <a:xfrm>
            <a:off x="347294" y="434975"/>
            <a:ext cx="4091356" cy="2225866"/>
          </a:xfrm>
          <a:prstGeom prst="rect">
            <a:avLst/>
          </a:prstGeom>
        </p:spPr>
        <p:txBody>
          <a:bodyPr vert="horz" wrap="square" lIns="0" tIns="0" rIns="0" bIns="0" rtlCol="0">
            <a:spAutoFit/>
          </a:bodyPr>
          <a:lstStyle/>
          <a:p>
            <a:pPr marL="12700" marR="176530">
              <a:lnSpc>
                <a:spcPts val="1440"/>
              </a:lnSpc>
            </a:pPr>
            <a:r>
              <a:rPr sz="1000" i="1" dirty="0">
                <a:latin typeface="Arial" panose="020B0604020202020204"/>
                <a:cs typeface="Arial" panose="020B0604020202020204"/>
              </a:rPr>
              <a:t>v </a:t>
            </a:r>
            <a:r>
              <a:rPr sz="1000" dirty="0">
                <a:latin typeface="Tahoma" panose="020B0604030504040204"/>
                <a:cs typeface="Tahoma" panose="020B0604030504040204"/>
              </a:rPr>
              <a:t>is </a:t>
            </a:r>
            <a:r>
              <a:rPr sz="1000" i="1" dirty="0">
                <a:solidFill>
                  <a:srgbClr val="FF0000"/>
                </a:solidFill>
                <a:latin typeface="Trebuchet MS" panose="020B0603020202020204"/>
                <a:cs typeface="Trebuchet MS" panose="020B0603020202020204"/>
              </a:rPr>
              <a:t>good </a:t>
            </a:r>
            <a:r>
              <a:rPr sz="1000" dirty="0">
                <a:latin typeface="Tahoma" panose="020B0604030504040204"/>
                <a:cs typeface="Tahoma" panose="020B0604030504040204"/>
              </a:rPr>
              <a:t>if it lies within the 25th to 75th percentile of the array that it is </a:t>
            </a:r>
            <a:r>
              <a:rPr sz="1000" dirty="0" smtClean="0">
                <a:latin typeface="Tahoma" panose="020B0604030504040204"/>
                <a:cs typeface="Tahoma" panose="020B0604030504040204"/>
              </a:rPr>
              <a:t>chosen </a:t>
            </a:r>
            <a:r>
              <a:rPr sz="1000" dirty="0">
                <a:latin typeface="Tahoma" panose="020B0604030504040204"/>
                <a:cs typeface="Tahoma" panose="020B0604030504040204"/>
              </a:rPr>
              <a:t>from.</a:t>
            </a:r>
            <a:endParaRPr sz="1000" dirty="0">
              <a:latin typeface="Tahoma" panose="020B0604030504040204"/>
              <a:cs typeface="Tahoma" panose="020B0604030504040204"/>
            </a:endParaRPr>
          </a:p>
          <a:p>
            <a:pPr marL="12700">
              <a:lnSpc>
                <a:spcPts val="1440"/>
              </a:lnSpc>
              <a:spcBef>
                <a:spcPts val="605"/>
              </a:spcBef>
            </a:pPr>
            <a:r>
              <a:rPr sz="1000" dirty="0">
                <a:latin typeface="Tahoma" panose="020B0604030504040204"/>
                <a:cs typeface="Tahoma" panose="020B0604030504040204"/>
              </a:rPr>
              <a:t>A randomly chosen v has a </a:t>
            </a:r>
            <a:r>
              <a:rPr sz="1000" dirty="0">
                <a:solidFill>
                  <a:srgbClr val="0000FF"/>
                </a:solidFill>
                <a:latin typeface="Tahoma" panose="020B0604030504040204"/>
                <a:cs typeface="Tahoma" panose="020B0604030504040204"/>
              </a:rPr>
              <a:t>50% chance of being </a:t>
            </a:r>
            <a:r>
              <a:rPr sz="1000" dirty="0" smtClean="0">
                <a:solidFill>
                  <a:srgbClr val="0000FF"/>
                </a:solidFill>
                <a:latin typeface="Tahoma" panose="020B0604030504040204"/>
                <a:cs typeface="Tahoma" panose="020B0604030504040204"/>
              </a:rPr>
              <a:t>good</a:t>
            </a:r>
            <a:r>
              <a:rPr lang="en-US" sz="1000" dirty="0">
                <a:latin typeface="Tahoma" panose="020B0604030504040204"/>
                <a:cs typeface="Tahoma" panose="020B0604030504040204"/>
              </a:rPr>
              <a:t>.</a:t>
            </a:r>
            <a:endParaRPr lang="en-US" sz="1000" dirty="0">
              <a:latin typeface="Times New Roman" panose="02020603050405020304"/>
              <a:cs typeface="Times New Roman" panose="02020603050405020304"/>
            </a:endParaRPr>
          </a:p>
          <a:p>
            <a:pPr marL="12700">
              <a:lnSpc>
                <a:spcPts val="1440"/>
              </a:lnSpc>
              <a:spcBef>
                <a:spcPts val="1200"/>
              </a:spcBef>
            </a:pPr>
            <a:r>
              <a:rPr sz="1000" dirty="0" smtClean="0">
                <a:solidFill>
                  <a:srgbClr val="3333B2"/>
                </a:solidFill>
                <a:latin typeface="Tahoma" panose="020B0604030504040204"/>
                <a:cs typeface="Tahoma" panose="020B0604030504040204"/>
              </a:rPr>
              <a:t>Lemma</a:t>
            </a:r>
            <a:endParaRPr sz="1000" dirty="0">
              <a:latin typeface="Tahoma" panose="020B0604030504040204"/>
              <a:cs typeface="Tahoma" panose="020B0604030504040204"/>
            </a:endParaRPr>
          </a:p>
          <a:p>
            <a:pPr marL="12700">
              <a:lnSpc>
                <a:spcPts val="1440"/>
              </a:lnSpc>
            </a:pPr>
            <a:r>
              <a:rPr sz="1000" i="1" dirty="0">
                <a:latin typeface="Trebuchet MS" panose="020B0603020202020204"/>
                <a:cs typeface="Trebuchet MS" panose="020B0603020202020204"/>
              </a:rPr>
              <a:t>On average a </a:t>
            </a:r>
            <a:r>
              <a:rPr sz="1000" i="1" dirty="0">
                <a:solidFill>
                  <a:srgbClr val="FF0000"/>
                </a:solidFill>
                <a:latin typeface="Trebuchet MS" panose="020B0603020202020204"/>
                <a:cs typeface="Trebuchet MS" panose="020B0603020202020204"/>
              </a:rPr>
              <a:t>fair </a:t>
            </a:r>
            <a:r>
              <a:rPr sz="1000" i="1" dirty="0">
                <a:latin typeface="Trebuchet MS" panose="020B0603020202020204"/>
                <a:cs typeface="Trebuchet MS" panose="020B0603020202020204"/>
              </a:rPr>
              <a:t>coin needs to be tossed two times before a “heads” is seen</a:t>
            </a:r>
            <a:r>
              <a:rPr sz="1000" i="1" dirty="0" smtClean="0">
                <a:latin typeface="Trebuchet MS" panose="020B0603020202020204"/>
                <a:cs typeface="Trebuchet MS" panose="020B0603020202020204"/>
              </a:rPr>
              <a:t>.</a:t>
            </a:r>
            <a:endParaRPr sz="1000" dirty="0">
              <a:latin typeface="Trebuchet MS" panose="020B0603020202020204"/>
              <a:cs typeface="Trebuchet MS" panose="020B0603020202020204"/>
            </a:endParaRPr>
          </a:p>
          <a:p>
            <a:pPr marL="12700">
              <a:lnSpc>
                <a:spcPts val="1440"/>
              </a:lnSpc>
              <a:spcBef>
                <a:spcPts val="1200"/>
              </a:spcBef>
            </a:pPr>
            <a:r>
              <a:rPr sz="1000" dirty="0" smtClean="0">
                <a:solidFill>
                  <a:srgbClr val="3333B2"/>
                </a:solidFill>
                <a:latin typeface="Tahoma" panose="020B0604030504040204"/>
                <a:cs typeface="Tahoma" panose="020B0604030504040204"/>
              </a:rPr>
              <a:t>Proof</a:t>
            </a:r>
            <a:r>
              <a:rPr sz="1000" dirty="0">
                <a:solidFill>
                  <a:srgbClr val="3333B2"/>
                </a:solidFill>
                <a:latin typeface="Tahoma" panose="020B0604030504040204"/>
                <a:cs typeface="Tahoma" panose="020B0604030504040204"/>
              </a:rPr>
              <a:t>.</a:t>
            </a:r>
            <a:endParaRPr sz="1000" dirty="0">
              <a:latin typeface="Tahoma" panose="020B0604030504040204"/>
              <a:cs typeface="Tahoma" panose="020B0604030504040204"/>
            </a:endParaRPr>
          </a:p>
          <a:p>
            <a:pPr marL="672465">
              <a:lnSpc>
                <a:spcPts val="1440"/>
              </a:lnSpc>
            </a:pPr>
            <a:r>
              <a:rPr sz="1000" i="1" dirty="0" smtClean="0">
                <a:solidFill>
                  <a:srgbClr val="0000FF"/>
                </a:solidFill>
                <a:latin typeface="Arial" panose="020B0604020202020204"/>
                <a:cs typeface="Arial" panose="020B0604020202020204"/>
              </a:rPr>
              <a:t>E  </a:t>
            </a:r>
            <a:r>
              <a:rPr sz="1000" dirty="0">
                <a:solidFill>
                  <a:srgbClr val="0000FF"/>
                </a:solidFill>
                <a:latin typeface="Tahoma" panose="020B0604030504040204"/>
                <a:cs typeface="Tahoma" panose="020B0604030504040204"/>
              </a:rPr>
              <a:t>:= expected number of tosses before head is  seen</a:t>
            </a:r>
            <a:r>
              <a:rPr sz="1000" i="1" dirty="0">
                <a:latin typeface="Verdana" panose="020B0604030504040204"/>
                <a:cs typeface="Verdana" panose="020B0604030504040204"/>
              </a:rPr>
              <a:t>.</a:t>
            </a:r>
            <a:endParaRPr sz="1000" dirty="0">
              <a:latin typeface="Verdana" panose="020B0604030504040204"/>
              <a:cs typeface="Verdana" panose="020B0604030504040204"/>
            </a:endParaRPr>
          </a:p>
          <a:p>
            <a:pPr marL="12700">
              <a:lnSpc>
                <a:spcPts val="1440"/>
              </a:lnSpc>
              <a:spcBef>
                <a:spcPts val="505"/>
              </a:spcBef>
            </a:pPr>
            <a:r>
              <a:rPr sz="1000" dirty="0">
                <a:latin typeface="Tahoma" panose="020B0604030504040204"/>
                <a:cs typeface="Tahoma" panose="020B0604030504040204"/>
              </a:rPr>
              <a:t>We need at least one toss, and it’s heads, we’re </a:t>
            </a:r>
            <a:r>
              <a:rPr sz="1000" dirty="0" smtClean="0">
                <a:latin typeface="Tahoma" panose="020B0604030504040204"/>
                <a:cs typeface="Tahoma" panose="020B0604030504040204"/>
              </a:rPr>
              <a:t>done</a:t>
            </a:r>
            <a:r>
              <a:rPr sz="1000" dirty="0">
                <a:latin typeface="Tahoma" panose="020B0604030504040204"/>
                <a:cs typeface="Tahoma" panose="020B0604030504040204"/>
              </a:rPr>
              <a:t>.</a:t>
            </a:r>
            <a:endParaRPr sz="1000" dirty="0">
              <a:latin typeface="Tahoma" panose="020B0604030504040204"/>
              <a:cs typeface="Tahoma" panose="020B0604030504040204"/>
            </a:endParaRPr>
          </a:p>
          <a:p>
            <a:pPr marL="12700">
              <a:lnSpc>
                <a:spcPts val="1440"/>
              </a:lnSpc>
              <a:spcBef>
                <a:spcPts val="10"/>
              </a:spcBef>
            </a:pPr>
            <a:r>
              <a:rPr sz="1000" dirty="0">
                <a:latin typeface="Tahoma" panose="020B0604030504040204"/>
                <a:cs typeface="Tahoma" panose="020B0604030504040204"/>
              </a:rPr>
              <a:t>If it’s tail (with probability 1</a:t>
            </a:r>
            <a:r>
              <a:rPr sz="1000" i="1" dirty="0">
                <a:latin typeface="Verdana" panose="020B0604030504040204"/>
                <a:cs typeface="Verdana" panose="020B0604030504040204"/>
              </a:rPr>
              <a:t>/</a:t>
            </a:r>
            <a:r>
              <a:rPr sz="1000" dirty="0">
                <a:latin typeface="Tahoma" panose="020B0604030504040204"/>
                <a:cs typeface="Tahoma" panose="020B0604030504040204"/>
              </a:rPr>
              <a:t>2), we need to repeat. </a:t>
            </a:r>
            <a:r>
              <a:rPr sz="1000" dirty="0" smtClean="0">
                <a:latin typeface="Tahoma" panose="020B0604030504040204"/>
                <a:cs typeface="Tahoma" panose="020B0604030504040204"/>
              </a:rPr>
              <a:t>Hence</a:t>
            </a:r>
            <a:endParaRPr sz="1000" dirty="0">
              <a:latin typeface="Tahoma" panose="020B0604030504040204"/>
              <a:cs typeface="Tahoma" panose="020B0604030504040204"/>
            </a:endParaRPr>
          </a:p>
        </p:txBody>
      </p:sp>
      <p:sp>
        <p:nvSpPr>
          <p:cNvPr id="6" name="object 6"/>
          <p:cNvSpPr txBox="1"/>
          <p:nvPr/>
        </p:nvSpPr>
        <p:spPr>
          <a:xfrm>
            <a:off x="356755" y="3052172"/>
            <a:ext cx="1797565" cy="153888"/>
          </a:xfrm>
          <a:prstGeom prst="rect">
            <a:avLst/>
          </a:prstGeom>
        </p:spPr>
        <p:txBody>
          <a:bodyPr vert="horz" wrap="square" lIns="0" tIns="0" rIns="0" bIns="0" rtlCol="0">
            <a:spAutoFit/>
          </a:bodyPr>
          <a:lstStyle/>
          <a:p>
            <a:pPr marL="12700">
              <a:lnSpc>
                <a:spcPct val="100000"/>
              </a:lnSpc>
            </a:pPr>
            <a:r>
              <a:rPr sz="1000" dirty="0">
                <a:latin typeface="Tahoma" panose="020B0604030504040204"/>
                <a:cs typeface="Tahoma" panose="020B0604030504040204"/>
              </a:rPr>
              <a:t>whose solution is </a:t>
            </a:r>
            <a:r>
              <a:rPr sz="1000" i="1" dirty="0">
                <a:latin typeface="Arial" panose="020B0604020202020204"/>
                <a:cs typeface="Arial" panose="020B0604020202020204"/>
              </a:rPr>
              <a:t>E  </a:t>
            </a:r>
            <a:r>
              <a:rPr sz="1000" dirty="0">
                <a:latin typeface="Tahoma" panose="020B0604030504040204"/>
                <a:cs typeface="Tahoma" panose="020B0604030504040204"/>
              </a:rPr>
              <a:t>= 2</a:t>
            </a:r>
            <a:endParaRPr sz="1000" dirty="0">
              <a:latin typeface="Tahoma" panose="020B0604030504040204"/>
              <a:cs typeface="Tahoma" panose="020B0604030504040204"/>
            </a:endParaRPr>
          </a:p>
        </p:txBody>
      </p:sp>
      <p:pic>
        <p:nvPicPr>
          <p:cNvPr id="11" name="图片 10"/>
          <p:cNvPicPr>
            <a:picLocks noChangeAspect="1"/>
          </p:cNvPicPr>
          <p:nvPr/>
        </p:nvPicPr>
        <p:blipFill>
          <a:blip r:embed="rId1"/>
          <a:stretch>
            <a:fillRect/>
          </a:stretch>
        </p:blipFill>
        <p:spPr>
          <a:xfrm>
            <a:off x="1770722" y="2764172"/>
            <a:ext cx="767196" cy="288000"/>
          </a:xfrm>
          <a:prstGeom prst="rect">
            <a:avLst/>
          </a:prstGeom>
        </p:spPr>
      </p:pic>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82575"/>
            <a:ext cx="4419498" cy="215444"/>
          </a:xfrm>
          <a:prstGeom prst="rect">
            <a:avLst/>
          </a:prstGeom>
        </p:spPr>
        <p:txBody>
          <a:bodyPr vert="horz" wrap="square" lIns="0" tIns="0" rIns="0" bIns="0" rtlCol="0">
            <a:spAutoFit/>
          </a:bodyPr>
          <a:lstStyle/>
          <a:p>
            <a:pPr marL="12700">
              <a:lnSpc>
                <a:spcPct val="100000"/>
              </a:lnSpc>
            </a:pPr>
            <a:r>
              <a:rPr sz="1400" b="1" dirty="0"/>
              <a:t>The efficiency analysis (cont’d)</a:t>
            </a:r>
            <a:endParaRPr sz="1400" b="1" dirty="0"/>
          </a:p>
        </p:txBody>
      </p:sp>
      <p:sp>
        <p:nvSpPr>
          <p:cNvPr id="3" name="object 3"/>
          <p:cNvSpPr txBox="1"/>
          <p:nvPr/>
        </p:nvSpPr>
        <p:spPr>
          <a:xfrm>
            <a:off x="347294" y="968375"/>
            <a:ext cx="3710356" cy="610424"/>
          </a:xfrm>
          <a:prstGeom prst="rect">
            <a:avLst/>
          </a:prstGeom>
        </p:spPr>
        <p:txBody>
          <a:bodyPr vert="horz" wrap="square" lIns="0" tIns="0" rIns="0" bIns="0" rtlCol="0">
            <a:spAutoFit/>
          </a:bodyPr>
          <a:lstStyle/>
          <a:p>
            <a:pPr marL="12700">
              <a:lnSpc>
                <a:spcPct val="100000"/>
              </a:lnSpc>
            </a:pPr>
            <a:r>
              <a:rPr sz="1100" dirty="0">
                <a:latin typeface="Tahoma" panose="020B0604030504040204"/>
                <a:cs typeface="Tahoma" panose="020B0604030504040204"/>
              </a:rPr>
              <a:t>Let </a:t>
            </a:r>
            <a:r>
              <a:rPr sz="1100" i="1" dirty="0">
                <a:latin typeface="Arial" panose="020B0604020202020204"/>
                <a:cs typeface="Arial" panose="020B0604020202020204"/>
              </a:rPr>
              <a:t>T </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 be the </a:t>
            </a:r>
            <a:r>
              <a:rPr sz="1100" b="1" dirty="0">
                <a:latin typeface="Arial" panose="020B0604020202020204"/>
                <a:cs typeface="Arial" panose="020B0604020202020204"/>
              </a:rPr>
              <a:t>expected  running  time </a:t>
            </a:r>
            <a:r>
              <a:rPr sz="1100" dirty="0">
                <a:latin typeface="Tahoma" panose="020B0604030504040204"/>
                <a:cs typeface="Tahoma" panose="020B0604030504040204"/>
              </a:rPr>
              <a:t>on an array of size </a:t>
            </a:r>
            <a:r>
              <a:rPr sz="1100" i="1" dirty="0">
                <a:latin typeface="Arial" panose="020B0604020202020204"/>
                <a:cs typeface="Arial" panose="020B0604020202020204"/>
              </a:rPr>
              <a:t>n</a:t>
            </a:r>
            <a:r>
              <a:rPr sz="1100" dirty="0">
                <a:latin typeface="Tahoma" panose="020B0604030504040204"/>
                <a:cs typeface="Tahoma" panose="020B0604030504040204"/>
              </a:rPr>
              <a:t>, we </a:t>
            </a:r>
            <a:r>
              <a:rPr sz="1100" dirty="0" smtClean="0">
                <a:latin typeface="Tahoma" panose="020B0604030504040204"/>
                <a:cs typeface="Tahoma" panose="020B0604030504040204"/>
              </a:rPr>
              <a:t>get</a:t>
            </a:r>
            <a:endParaRPr sz="1100" dirty="0">
              <a:latin typeface="Tahoma" panose="020B0604030504040204"/>
              <a:cs typeface="Tahoma" panose="020B0604030504040204"/>
            </a:endParaRPr>
          </a:p>
          <a:p>
            <a:pPr marL="1127760">
              <a:lnSpc>
                <a:spcPct val="100000"/>
              </a:lnSpc>
              <a:spcBef>
                <a:spcPts val="805"/>
              </a:spcBef>
            </a:pPr>
            <a:r>
              <a:rPr sz="1100" i="1" dirty="0">
                <a:latin typeface="Arial" panose="020B0604020202020204"/>
                <a:cs typeface="Arial" panose="020B0604020202020204"/>
              </a:rPr>
              <a:t>T </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 </a:t>
            </a:r>
            <a:r>
              <a:rPr sz="1100" dirty="0">
                <a:latin typeface="Arial Unicode MS"/>
                <a:cs typeface="Arial Unicode MS"/>
              </a:rPr>
              <a:t>≤ </a:t>
            </a:r>
            <a:r>
              <a:rPr sz="1100" i="1" dirty="0">
                <a:latin typeface="Arial" panose="020B0604020202020204"/>
                <a:cs typeface="Arial" panose="020B0604020202020204"/>
              </a:rPr>
              <a:t>T </a:t>
            </a:r>
            <a:r>
              <a:rPr sz="1100" dirty="0">
                <a:latin typeface="Tahoma" panose="020B0604030504040204"/>
                <a:cs typeface="Tahoma" panose="020B0604030504040204"/>
              </a:rPr>
              <a:t>(3</a:t>
            </a:r>
            <a:r>
              <a:rPr sz="1100" i="1" dirty="0">
                <a:latin typeface="Arial" panose="020B0604020202020204"/>
                <a:cs typeface="Arial" panose="020B0604020202020204"/>
              </a:rPr>
              <a:t>n</a:t>
            </a:r>
            <a:r>
              <a:rPr sz="1100" i="1" dirty="0">
                <a:latin typeface="Verdana" panose="020B0604030504040204"/>
                <a:cs typeface="Verdana" panose="020B0604030504040204"/>
              </a:rPr>
              <a:t>/</a:t>
            </a:r>
            <a:r>
              <a:rPr sz="1100" dirty="0">
                <a:latin typeface="Tahoma" panose="020B0604030504040204"/>
                <a:cs typeface="Tahoma" panose="020B0604030504040204"/>
              </a:rPr>
              <a:t>4) +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 =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dirty="0">
                <a:latin typeface="Tahoma" panose="020B0604030504040204"/>
                <a:cs typeface="Tahoma" panose="020B0604030504040204"/>
              </a:rPr>
              <a:t>)</a:t>
            </a:r>
            <a:r>
              <a:rPr sz="1100" i="1" dirty="0">
                <a:latin typeface="Verdana" panose="020B0604030504040204"/>
                <a:cs typeface="Verdana" panose="020B0604030504040204"/>
              </a:rPr>
              <a:t>.</a:t>
            </a:r>
            <a:endParaRPr sz="1100" dirty="0">
              <a:latin typeface="Verdana" panose="020B0604030504040204"/>
              <a:cs typeface="Verdana" panose="020B0604030504040204"/>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251" y="1315047"/>
            <a:ext cx="21336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Matrix</a:t>
            </a:r>
            <a:r>
              <a:rPr sz="1400" b="1" spc="-20" dirty="0">
                <a:solidFill>
                  <a:srgbClr val="0000FF"/>
                </a:solidFill>
              </a:rPr>
              <a:t> </a:t>
            </a:r>
            <a:r>
              <a:rPr sz="1400" b="1" dirty="0">
                <a:solidFill>
                  <a:srgbClr val="0000FF"/>
                </a:solidFill>
              </a:rPr>
              <a:t>multiplication</a:t>
            </a:r>
            <a:endParaRPr sz="1400" b="1" dirty="0">
              <a:solidFill>
                <a:srgbClr val="0000FF"/>
              </a:solidFill>
            </a:endParaRP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250" y="683213"/>
            <a:ext cx="4419600" cy="2026196"/>
          </a:xfrm>
          <a:prstGeom prst="rect">
            <a:avLst/>
          </a:prstGeom>
        </p:spPr>
        <p:txBody>
          <a:bodyPr vert="horz" wrap="square" lIns="0" tIns="0" rIns="0" bIns="0" rtlCol="0">
            <a:spAutoFit/>
          </a:bodyPr>
          <a:lstStyle/>
          <a:p>
            <a:pPr marL="12700" marR="5080">
              <a:lnSpc>
                <a:spcPts val="1400"/>
              </a:lnSpc>
            </a:pPr>
            <a:r>
              <a:rPr sz="1100" dirty="0">
                <a:latin typeface="Tahoma" panose="020B0604030504040204"/>
                <a:cs typeface="Tahoma" panose="020B0604030504040204"/>
              </a:rPr>
              <a:t>The product of two </a:t>
            </a:r>
            <a:r>
              <a:rPr sz="1100" i="1" dirty="0">
                <a:latin typeface="Arial" panose="020B0604020202020204"/>
                <a:cs typeface="Arial" panose="020B0604020202020204"/>
              </a:rPr>
              <a:t>n </a:t>
            </a:r>
            <a:r>
              <a:rPr sz="1100" dirty="0">
                <a:latin typeface="Arial Unicode MS"/>
                <a:cs typeface="Arial Unicode MS"/>
              </a:rPr>
              <a:t>× </a:t>
            </a:r>
            <a:r>
              <a:rPr sz="1100" i="1" dirty="0">
                <a:latin typeface="Arial" panose="020B0604020202020204"/>
                <a:cs typeface="Arial" panose="020B0604020202020204"/>
              </a:rPr>
              <a:t>n </a:t>
            </a:r>
            <a:r>
              <a:rPr sz="1100" dirty="0">
                <a:latin typeface="Tahoma" panose="020B0604030504040204"/>
                <a:cs typeface="Tahoma" panose="020B0604030504040204"/>
              </a:rPr>
              <a:t>matrices </a:t>
            </a:r>
            <a:r>
              <a:rPr sz="1100" i="1" dirty="0">
                <a:latin typeface="Arial" panose="020B0604020202020204"/>
                <a:cs typeface="Arial" panose="020B0604020202020204"/>
              </a:rPr>
              <a:t>X </a:t>
            </a:r>
            <a:r>
              <a:rPr sz="1100" dirty="0">
                <a:latin typeface="Tahoma" panose="020B0604030504040204"/>
                <a:cs typeface="Tahoma" panose="020B0604030504040204"/>
              </a:rPr>
              <a:t>and </a:t>
            </a:r>
            <a:r>
              <a:rPr sz="1100" i="1" dirty="0">
                <a:latin typeface="Arial" panose="020B0604020202020204"/>
                <a:cs typeface="Arial" panose="020B0604020202020204"/>
              </a:rPr>
              <a:t>Y </a:t>
            </a:r>
            <a:r>
              <a:rPr sz="1100" dirty="0">
                <a:latin typeface="Tahoma" panose="020B0604030504040204"/>
                <a:cs typeface="Tahoma" panose="020B0604030504040204"/>
              </a:rPr>
              <a:t>is a third </a:t>
            </a:r>
            <a:r>
              <a:rPr sz="1100" i="1" dirty="0">
                <a:latin typeface="Arial" panose="020B0604020202020204"/>
                <a:cs typeface="Arial" panose="020B0604020202020204"/>
              </a:rPr>
              <a:t>n </a:t>
            </a:r>
            <a:r>
              <a:rPr sz="1100" dirty="0">
                <a:latin typeface="Arial Unicode MS"/>
                <a:cs typeface="Arial Unicode MS"/>
              </a:rPr>
              <a:t>× </a:t>
            </a:r>
            <a:r>
              <a:rPr sz="1100" i="1" dirty="0">
                <a:latin typeface="Arial" panose="020B0604020202020204"/>
                <a:cs typeface="Arial" panose="020B0604020202020204"/>
              </a:rPr>
              <a:t>n </a:t>
            </a:r>
            <a:r>
              <a:rPr sz="1100" dirty="0">
                <a:latin typeface="Tahoma" panose="020B0604030504040204"/>
                <a:cs typeface="Tahoma" panose="020B0604030504040204"/>
              </a:rPr>
              <a:t>matrix </a:t>
            </a:r>
            <a:r>
              <a:rPr sz="1100" i="1" dirty="0">
                <a:latin typeface="Arial" panose="020B0604020202020204"/>
                <a:cs typeface="Arial" panose="020B0604020202020204"/>
              </a:rPr>
              <a:t>Z </a:t>
            </a:r>
            <a:r>
              <a:rPr sz="1100" dirty="0">
                <a:latin typeface="Tahoma" panose="020B0604030504040204"/>
                <a:cs typeface="Tahoma" panose="020B0604030504040204"/>
              </a:rPr>
              <a:t>= </a:t>
            </a:r>
            <a:r>
              <a:rPr sz="1100" i="1" dirty="0">
                <a:latin typeface="Arial" panose="020B0604020202020204"/>
                <a:cs typeface="Arial" panose="020B0604020202020204"/>
              </a:rPr>
              <a:t>XY </a:t>
            </a:r>
            <a:r>
              <a:rPr sz="1100" dirty="0">
                <a:latin typeface="Tahoma" panose="020B0604030504040204"/>
                <a:cs typeface="Tahoma" panose="020B0604030504040204"/>
              </a:rPr>
              <a:t>,  with (</a:t>
            </a:r>
            <a:r>
              <a:rPr sz="1100" i="1" dirty="0">
                <a:latin typeface="Arial" panose="020B0604020202020204"/>
                <a:cs typeface="Arial" panose="020B0604020202020204"/>
              </a:rPr>
              <a:t>i</a:t>
            </a:r>
            <a:r>
              <a:rPr sz="1100" i="1" dirty="0">
                <a:latin typeface="Verdana" panose="020B0604030504040204"/>
                <a:cs typeface="Verdana" panose="020B0604030504040204"/>
              </a:rPr>
              <a:t>, </a:t>
            </a:r>
            <a:r>
              <a:rPr sz="1100" i="1" dirty="0">
                <a:latin typeface="Arial" panose="020B0604020202020204"/>
                <a:cs typeface="Arial" panose="020B0604020202020204"/>
              </a:rPr>
              <a:t>j</a:t>
            </a:r>
            <a:r>
              <a:rPr sz="1100" dirty="0">
                <a:latin typeface="Tahoma" panose="020B0604030504040204"/>
                <a:cs typeface="Tahoma" panose="020B0604030504040204"/>
              </a:rPr>
              <a:t>)th entry</a:t>
            </a:r>
            <a:endParaRPr sz="1100" dirty="0">
              <a:latin typeface="Tahoma" panose="020B0604030504040204"/>
              <a:cs typeface="Tahoma" panose="020B0604030504040204"/>
            </a:endParaRPr>
          </a:p>
          <a:p>
            <a:pPr marL="29210" algn="ctr">
              <a:lnSpc>
                <a:spcPts val="1400"/>
              </a:lnSpc>
            </a:pPr>
            <a:endParaRPr sz="600" dirty="0">
              <a:latin typeface="Arial" panose="020B0604020202020204"/>
              <a:cs typeface="Arial" panose="020B0604020202020204"/>
            </a:endParaRPr>
          </a:p>
          <a:p>
            <a:pPr marL="12700">
              <a:lnSpc>
                <a:spcPts val="1400"/>
              </a:lnSpc>
              <a:spcBef>
                <a:spcPts val="300"/>
              </a:spcBef>
            </a:pPr>
            <a:endParaRPr lang="en-US" sz="900" dirty="0" smtClean="0">
              <a:latin typeface="Tahoma" panose="020B0604030504040204"/>
              <a:cs typeface="Tahoma" panose="020B0604030504040204"/>
            </a:endParaRPr>
          </a:p>
          <a:p>
            <a:pPr marL="12700">
              <a:lnSpc>
                <a:spcPts val="1400"/>
              </a:lnSpc>
              <a:spcBef>
                <a:spcPts val="300"/>
              </a:spcBef>
            </a:pPr>
            <a:r>
              <a:rPr sz="1100" dirty="0" smtClean="0">
                <a:latin typeface="Tahoma" panose="020B0604030504040204"/>
                <a:cs typeface="Tahoma" panose="020B0604030504040204"/>
              </a:rPr>
              <a:t>That </a:t>
            </a:r>
            <a:r>
              <a:rPr sz="1100" dirty="0">
                <a:latin typeface="Tahoma" panose="020B0604030504040204"/>
                <a:cs typeface="Tahoma" panose="020B0604030504040204"/>
              </a:rPr>
              <a:t>is, </a:t>
            </a:r>
            <a:r>
              <a:rPr sz="1100" i="1" dirty="0">
                <a:latin typeface="Arial" panose="020B0604020202020204"/>
                <a:cs typeface="Arial" panose="020B0604020202020204"/>
              </a:rPr>
              <a:t>Z</a:t>
            </a:r>
            <a:r>
              <a:rPr sz="1100" i="1" baseline="-9000" dirty="0">
                <a:latin typeface="Arial" panose="020B0604020202020204"/>
                <a:cs typeface="Arial" panose="020B0604020202020204"/>
              </a:rPr>
              <a:t>ij  </a:t>
            </a:r>
            <a:r>
              <a:rPr sz="1100" dirty="0">
                <a:latin typeface="Tahoma" panose="020B0604030504040204"/>
                <a:cs typeface="Tahoma" panose="020B0604030504040204"/>
              </a:rPr>
              <a:t>is the </a:t>
            </a:r>
            <a:r>
              <a:rPr sz="1100" dirty="0">
                <a:solidFill>
                  <a:srgbClr val="0000FF"/>
                </a:solidFill>
                <a:latin typeface="Tahoma" panose="020B0604030504040204"/>
                <a:cs typeface="Tahoma" panose="020B0604030504040204"/>
              </a:rPr>
              <a:t>dot product </a:t>
            </a:r>
            <a:r>
              <a:rPr sz="1100" dirty="0">
                <a:latin typeface="Tahoma" panose="020B0604030504040204"/>
                <a:cs typeface="Tahoma" panose="020B0604030504040204"/>
              </a:rPr>
              <a:t>of the </a:t>
            </a:r>
            <a:r>
              <a:rPr sz="1100" i="1" dirty="0">
                <a:latin typeface="Arial" panose="020B0604020202020204"/>
                <a:cs typeface="Arial" panose="020B0604020202020204"/>
              </a:rPr>
              <a:t>i </a:t>
            </a:r>
            <a:r>
              <a:rPr sz="1100" dirty="0">
                <a:latin typeface="Tahoma" panose="020B0604030504040204"/>
                <a:cs typeface="Tahoma" panose="020B0604030504040204"/>
              </a:rPr>
              <a:t>th row of </a:t>
            </a:r>
            <a:r>
              <a:rPr sz="1100" i="1" dirty="0">
                <a:latin typeface="Arial" panose="020B0604020202020204"/>
                <a:cs typeface="Arial" panose="020B0604020202020204"/>
              </a:rPr>
              <a:t>X  </a:t>
            </a:r>
            <a:r>
              <a:rPr sz="1100" dirty="0">
                <a:latin typeface="Tahoma" panose="020B0604030504040204"/>
                <a:cs typeface="Tahoma" panose="020B0604030504040204"/>
              </a:rPr>
              <a:t>with the </a:t>
            </a:r>
            <a:r>
              <a:rPr sz="1100" i="1" dirty="0" smtClean="0">
                <a:latin typeface="Arial" panose="020B0604020202020204"/>
                <a:cs typeface="Arial" panose="020B0604020202020204"/>
              </a:rPr>
              <a:t>j</a:t>
            </a:r>
            <a:r>
              <a:rPr lang="en-US" sz="1100" i="1" dirty="0" smtClean="0">
                <a:latin typeface="Arial" panose="020B0604020202020204"/>
                <a:cs typeface="Arial" panose="020B0604020202020204"/>
              </a:rPr>
              <a:t> </a:t>
            </a:r>
            <a:r>
              <a:rPr sz="1100" dirty="0" err="1" smtClean="0">
                <a:latin typeface="Tahoma" panose="020B0604030504040204"/>
                <a:cs typeface="Tahoma" panose="020B0604030504040204"/>
              </a:rPr>
              <a:t>th</a:t>
            </a:r>
            <a:r>
              <a:rPr sz="1100" dirty="0" smtClean="0">
                <a:latin typeface="Tahoma" panose="020B0604030504040204"/>
                <a:cs typeface="Tahoma" panose="020B0604030504040204"/>
              </a:rPr>
              <a:t> </a:t>
            </a:r>
            <a:r>
              <a:rPr sz="1100" dirty="0">
                <a:latin typeface="Tahoma" panose="020B0604030504040204"/>
                <a:cs typeface="Tahoma" panose="020B0604030504040204"/>
              </a:rPr>
              <a:t>column of </a:t>
            </a:r>
            <a:r>
              <a:rPr sz="1100" i="1" dirty="0" smtClean="0">
                <a:latin typeface="Arial" panose="020B0604020202020204"/>
                <a:cs typeface="Arial" panose="020B0604020202020204"/>
              </a:rPr>
              <a:t>Y </a:t>
            </a:r>
            <a:r>
              <a:rPr sz="1100" dirty="0">
                <a:latin typeface="Tahoma" panose="020B0604030504040204"/>
                <a:cs typeface="Tahoma" panose="020B0604030504040204"/>
              </a:rPr>
              <a:t>.</a:t>
            </a:r>
            <a:endParaRPr sz="1100" dirty="0">
              <a:latin typeface="Tahoma" panose="020B0604030504040204"/>
              <a:cs typeface="Tahoma" panose="020B0604030504040204"/>
            </a:endParaRPr>
          </a:p>
          <a:p>
            <a:pPr marL="12700" marR="551815">
              <a:lnSpc>
                <a:spcPts val="1400"/>
              </a:lnSpc>
              <a:spcBef>
                <a:spcPts val="595"/>
              </a:spcBef>
            </a:pPr>
            <a:r>
              <a:rPr sz="1100" dirty="0">
                <a:latin typeface="Tahoma" panose="020B0604030504040204"/>
                <a:cs typeface="Tahoma" panose="020B0604030504040204"/>
              </a:rPr>
              <a:t>In general, </a:t>
            </a:r>
            <a:r>
              <a:rPr sz="1100" i="1" dirty="0">
                <a:latin typeface="Arial" panose="020B0604020202020204"/>
                <a:cs typeface="Arial" panose="020B0604020202020204"/>
              </a:rPr>
              <a:t>XY </a:t>
            </a:r>
            <a:r>
              <a:rPr sz="1100" dirty="0">
                <a:latin typeface="Tahoma" panose="020B0604030504040204"/>
                <a:cs typeface="Tahoma" panose="020B0604030504040204"/>
              </a:rPr>
              <a:t>is not the same as </a:t>
            </a:r>
            <a:r>
              <a:rPr sz="1100" i="1" dirty="0">
                <a:latin typeface="Arial" panose="020B0604020202020204"/>
                <a:cs typeface="Arial" panose="020B0604020202020204"/>
              </a:rPr>
              <a:t>YX </a:t>
            </a:r>
            <a:r>
              <a:rPr sz="1100" dirty="0">
                <a:latin typeface="Tahoma" panose="020B0604030504040204"/>
                <a:cs typeface="Tahoma" panose="020B0604030504040204"/>
              </a:rPr>
              <a:t>; </a:t>
            </a:r>
            <a:r>
              <a:rPr sz="1100" i="1" dirty="0">
                <a:solidFill>
                  <a:srgbClr val="FF0000"/>
                </a:solidFill>
                <a:latin typeface="Trebuchet MS" panose="020B0603020202020204"/>
                <a:cs typeface="Trebuchet MS" panose="020B0603020202020204"/>
              </a:rPr>
              <a:t>matrix multiplication is </a:t>
            </a:r>
            <a:r>
              <a:rPr sz="1100" i="1">
                <a:solidFill>
                  <a:srgbClr val="FF0000"/>
                </a:solidFill>
                <a:latin typeface="Trebuchet MS" panose="020B0603020202020204"/>
                <a:cs typeface="Trebuchet MS" panose="020B0603020202020204"/>
              </a:rPr>
              <a:t>not </a:t>
            </a:r>
            <a:r>
              <a:rPr sz="1100" i="1" smtClean="0">
                <a:solidFill>
                  <a:srgbClr val="FF0000"/>
                </a:solidFill>
                <a:latin typeface="Trebuchet MS" panose="020B0603020202020204"/>
                <a:cs typeface="Trebuchet MS" panose="020B0603020202020204"/>
              </a:rPr>
              <a:t>commutative</a:t>
            </a:r>
            <a:r>
              <a:rPr sz="1100" dirty="0">
                <a:latin typeface="Tahoma" panose="020B0604030504040204"/>
                <a:cs typeface="Tahoma" panose="020B0604030504040204"/>
              </a:rPr>
              <a:t>.</a:t>
            </a:r>
            <a:endParaRPr sz="1100" dirty="0">
              <a:latin typeface="Tahoma" panose="020B0604030504040204"/>
              <a:cs typeface="Tahoma" panose="020B0604030504040204"/>
            </a:endParaRPr>
          </a:p>
          <a:p>
            <a:pPr marL="12700">
              <a:lnSpc>
                <a:spcPts val="1400"/>
              </a:lnSpc>
              <a:spcBef>
                <a:spcPts val="605"/>
              </a:spcBef>
            </a:pPr>
            <a:r>
              <a:rPr sz="1100" dirty="0">
                <a:latin typeface="Tahoma" panose="020B0604030504040204"/>
                <a:cs typeface="Tahoma" panose="020B0604030504040204"/>
              </a:rPr>
              <a:t>The preceding formula implies an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baseline="37000" dirty="0">
                <a:latin typeface="Tahoma" panose="020B0604030504040204"/>
                <a:cs typeface="Tahoma" panose="020B0604030504040204"/>
              </a:rPr>
              <a:t>3</a:t>
            </a:r>
            <a:r>
              <a:rPr sz="1100" dirty="0">
                <a:latin typeface="Tahoma" panose="020B0604030504040204"/>
                <a:cs typeface="Tahoma" panose="020B0604030504040204"/>
              </a:rPr>
              <a:t>) algorithm for matrix </a:t>
            </a:r>
            <a:r>
              <a:rPr sz="1100" dirty="0" smtClean="0">
                <a:latin typeface="Tahoma" panose="020B0604030504040204"/>
                <a:cs typeface="Tahoma" panose="020B0604030504040204"/>
              </a:rPr>
              <a:t>multiplication</a:t>
            </a:r>
            <a:r>
              <a:rPr sz="1100" dirty="0">
                <a:latin typeface="Tahoma" panose="020B0604030504040204"/>
                <a:cs typeface="Tahoma" panose="020B0604030504040204"/>
              </a:rPr>
              <a:t>.</a:t>
            </a:r>
            <a:endParaRPr sz="1100" dirty="0">
              <a:latin typeface="Tahoma" panose="020B0604030504040204"/>
              <a:cs typeface="Tahoma" panose="020B0604030504040204"/>
            </a:endParaRPr>
          </a:p>
        </p:txBody>
      </p:sp>
      <p:pic>
        <p:nvPicPr>
          <p:cNvPr id="3" name="图片 2"/>
          <p:cNvPicPr>
            <a:picLocks noChangeAspect="1"/>
          </p:cNvPicPr>
          <p:nvPr/>
        </p:nvPicPr>
        <p:blipFill>
          <a:blip r:embed="rId1"/>
          <a:stretch>
            <a:fillRect/>
          </a:stretch>
        </p:blipFill>
        <p:spPr>
          <a:xfrm>
            <a:off x="1918918" y="1044575"/>
            <a:ext cx="871905" cy="396000"/>
          </a:xfrm>
          <a:prstGeom prst="rect">
            <a:avLst/>
          </a:prstGeom>
        </p:spPr>
      </p:pic>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84202" y="282575"/>
            <a:ext cx="1439966" cy="1799951"/>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1506943" y="388709"/>
            <a:ext cx="1594485" cy="0"/>
          </a:xfrm>
          <a:custGeom>
            <a:avLst/>
            <a:gdLst/>
            <a:ahLst/>
            <a:cxnLst/>
            <a:rect l="l" t="t" r="r" b="b"/>
            <a:pathLst>
              <a:path w="1594485">
                <a:moveTo>
                  <a:pt x="0" y="0"/>
                </a:moveTo>
                <a:lnTo>
                  <a:pt x="1594104" y="0"/>
                </a:lnTo>
              </a:path>
            </a:pathLst>
          </a:custGeom>
          <a:ln w="5054">
            <a:solidFill>
              <a:srgbClr val="000000"/>
            </a:solidFill>
          </a:ln>
        </p:spPr>
        <p:txBody>
          <a:bodyPr wrap="square" lIns="0" tIns="0" rIns="0" bIns="0" rtlCol="0"/>
          <a:lstStyle/>
          <a:p/>
        </p:txBody>
      </p:sp>
      <p:sp>
        <p:nvSpPr>
          <p:cNvPr id="4" name="object 4"/>
          <p:cNvSpPr/>
          <p:nvPr/>
        </p:nvSpPr>
        <p:spPr>
          <a:xfrm>
            <a:off x="1509483" y="388709"/>
            <a:ext cx="0" cy="1949450"/>
          </a:xfrm>
          <a:custGeom>
            <a:avLst/>
            <a:gdLst/>
            <a:ahLst/>
            <a:cxnLst/>
            <a:rect l="l" t="t" r="r" b="b"/>
            <a:pathLst>
              <a:path h="1949450">
                <a:moveTo>
                  <a:pt x="0" y="1949018"/>
                </a:moveTo>
                <a:lnTo>
                  <a:pt x="0" y="0"/>
                </a:lnTo>
              </a:path>
            </a:pathLst>
          </a:custGeom>
          <a:ln w="5054">
            <a:solidFill>
              <a:srgbClr val="000000"/>
            </a:solidFill>
          </a:ln>
        </p:spPr>
        <p:txBody>
          <a:bodyPr wrap="square" lIns="0" tIns="0" rIns="0" bIns="0" rtlCol="0"/>
          <a:lstStyle/>
          <a:p/>
        </p:txBody>
      </p:sp>
      <p:sp>
        <p:nvSpPr>
          <p:cNvPr id="5" name="object 5"/>
          <p:cNvSpPr/>
          <p:nvPr/>
        </p:nvSpPr>
        <p:spPr>
          <a:xfrm>
            <a:off x="3098520" y="388709"/>
            <a:ext cx="0" cy="1949450"/>
          </a:xfrm>
          <a:custGeom>
            <a:avLst/>
            <a:gdLst/>
            <a:ahLst/>
            <a:cxnLst/>
            <a:rect l="l" t="t" r="r" b="b"/>
            <a:pathLst>
              <a:path h="1949450">
                <a:moveTo>
                  <a:pt x="0" y="1949018"/>
                </a:moveTo>
                <a:lnTo>
                  <a:pt x="0" y="0"/>
                </a:lnTo>
              </a:path>
            </a:pathLst>
          </a:custGeom>
          <a:ln w="5054">
            <a:solidFill>
              <a:srgbClr val="000000"/>
            </a:solidFill>
          </a:ln>
        </p:spPr>
        <p:txBody>
          <a:bodyPr wrap="square" lIns="0" tIns="0" rIns="0" bIns="0" rtlCol="0"/>
          <a:lstStyle/>
          <a:p/>
        </p:txBody>
      </p:sp>
      <p:sp>
        <p:nvSpPr>
          <p:cNvPr id="6" name="object 6"/>
          <p:cNvSpPr/>
          <p:nvPr/>
        </p:nvSpPr>
        <p:spPr>
          <a:xfrm>
            <a:off x="1506943" y="2337727"/>
            <a:ext cx="1594485" cy="0"/>
          </a:xfrm>
          <a:custGeom>
            <a:avLst/>
            <a:gdLst/>
            <a:ahLst/>
            <a:cxnLst/>
            <a:rect l="l" t="t" r="r" b="b"/>
            <a:pathLst>
              <a:path w="1594485">
                <a:moveTo>
                  <a:pt x="0" y="0"/>
                </a:moveTo>
                <a:lnTo>
                  <a:pt x="1594104" y="0"/>
                </a:lnTo>
              </a:path>
            </a:pathLst>
          </a:custGeom>
          <a:ln w="5054">
            <a:solidFill>
              <a:srgbClr val="000000"/>
            </a:solidFill>
          </a:ln>
        </p:spPr>
        <p:txBody>
          <a:bodyPr wrap="square" lIns="0" tIns="0" rIns="0" bIns="0" rtlCol="0"/>
          <a:lstStyle/>
          <a:p/>
        </p:txBody>
      </p:sp>
      <p:sp>
        <p:nvSpPr>
          <p:cNvPr id="7" name="object 7"/>
          <p:cNvSpPr txBox="1"/>
          <p:nvPr/>
        </p:nvSpPr>
        <p:spPr>
          <a:xfrm>
            <a:off x="347294" y="2475852"/>
            <a:ext cx="4091356" cy="646331"/>
          </a:xfrm>
          <a:prstGeom prst="rect">
            <a:avLst/>
          </a:prstGeom>
        </p:spPr>
        <p:txBody>
          <a:bodyPr vert="horz" wrap="square" lIns="0" tIns="0" rIns="0" bIns="0" rtlCol="0">
            <a:spAutoFit/>
          </a:bodyPr>
          <a:lstStyle/>
          <a:p>
            <a:pPr marL="115570" algn="ctr">
              <a:lnSpc>
                <a:spcPct val="100000"/>
              </a:lnSpc>
              <a:tabLst>
                <a:tab pos="1156335" algn="l"/>
                <a:tab pos="1689735" algn="l"/>
              </a:tabLst>
            </a:pPr>
            <a:r>
              <a:rPr sz="1200" b="1" dirty="0">
                <a:latin typeface="Arial" panose="020B0604020202020204"/>
                <a:cs typeface="Arial" panose="020B0604020202020204"/>
              </a:rPr>
              <a:t>Volker Strassen	</a:t>
            </a:r>
            <a:r>
              <a:rPr sz="1200" dirty="0">
                <a:latin typeface="Tahoma" panose="020B0604030504040204"/>
                <a:cs typeface="Tahoma" panose="020B0604030504040204"/>
              </a:rPr>
              <a:t>(1936 </a:t>
            </a:r>
            <a:r>
              <a:rPr sz="1200" dirty="0" smtClean="0">
                <a:latin typeface="Tahoma" panose="020B0604030504040204"/>
                <a:cs typeface="Tahoma" panose="020B0604030504040204"/>
              </a:rPr>
              <a:t>–</a:t>
            </a:r>
            <a:r>
              <a:rPr lang="en-US" sz="1200" dirty="0" smtClean="0">
                <a:latin typeface="Tahoma" panose="020B0604030504040204"/>
                <a:cs typeface="Tahoma" panose="020B0604030504040204"/>
              </a:rPr>
              <a:t>  </a:t>
            </a:r>
            <a:r>
              <a:rPr sz="1200" dirty="0" smtClean="0">
                <a:latin typeface="Tahoma" panose="020B0604030504040204"/>
                <a:cs typeface="Tahoma" panose="020B0604030504040204"/>
              </a:rPr>
              <a:t>)</a:t>
            </a:r>
            <a:endParaRPr sz="1200" dirty="0">
              <a:latin typeface="Tahoma" panose="020B0604030504040204"/>
              <a:cs typeface="Tahoma" panose="020B0604030504040204"/>
            </a:endParaRPr>
          </a:p>
          <a:p>
            <a:pPr marL="12700">
              <a:lnSpc>
                <a:spcPts val="1400"/>
              </a:lnSpc>
              <a:spcBef>
                <a:spcPts val="805"/>
              </a:spcBef>
            </a:pPr>
            <a:r>
              <a:rPr sz="1100" dirty="0">
                <a:latin typeface="Tahoma" panose="020B0604030504040204"/>
                <a:cs typeface="Tahoma" panose="020B0604030504040204"/>
              </a:rPr>
              <a:t>In 1969, the German mathematician </a:t>
            </a:r>
            <a:r>
              <a:rPr sz="1100" b="1" dirty="0">
                <a:latin typeface="Arial" panose="020B0604020202020204"/>
                <a:cs typeface="Arial" panose="020B0604020202020204"/>
              </a:rPr>
              <a:t>Volker Strassen  </a:t>
            </a:r>
            <a:r>
              <a:rPr sz="1100" dirty="0">
                <a:latin typeface="Tahoma" panose="020B0604030504040204"/>
                <a:cs typeface="Tahoma" panose="020B0604030504040204"/>
              </a:rPr>
              <a:t>announced a </a:t>
            </a:r>
            <a:r>
              <a:rPr sz="1100" dirty="0" smtClean="0">
                <a:latin typeface="Tahoma" panose="020B0604030504040204"/>
                <a:cs typeface="Tahoma" panose="020B0604030504040204"/>
              </a:rPr>
              <a:t>surprising</a:t>
            </a:r>
            <a:r>
              <a:rPr lang="en-US" sz="1100" dirty="0" smtClean="0">
                <a:latin typeface="Tahoma" panose="020B0604030504040204"/>
                <a:cs typeface="Tahoma" panose="020B0604030504040204"/>
              </a:rPr>
              <a:t> </a:t>
            </a:r>
            <a:r>
              <a:rPr sz="1100" i="1" dirty="0" smtClean="0">
                <a:solidFill>
                  <a:srgbClr val="FF0000"/>
                </a:solidFill>
                <a:latin typeface="Arial" panose="020B0604020202020204"/>
                <a:cs typeface="Arial" panose="020B0604020202020204"/>
              </a:rPr>
              <a:t>O</a:t>
            </a:r>
            <a:r>
              <a:rPr sz="1100" dirty="0" smtClean="0">
                <a:solidFill>
                  <a:srgbClr val="FF0000"/>
                </a:solidFill>
                <a:latin typeface="Tahoma" panose="020B0604030504040204"/>
                <a:cs typeface="Tahoma" panose="020B0604030504040204"/>
              </a:rPr>
              <a:t>(</a:t>
            </a:r>
            <a:r>
              <a:rPr sz="1100" i="1" dirty="0" smtClean="0">
                <a:solidFill>
                  <a:srgbClr val="FF0000"/>
                </a:solidFill>
                <a:latin typeface="Arial" panose="020B0604020202020204"/>
                <a:cs typeface="Arial" panose="020B0604020202020204"/>
              </a:rPr>
              <a:t>n</a:t>
            </a:r>
            <a:r>
              <a:rPr sz="1100" baseline="37000" dirty="0" smtClean="0">
                <a:solidFill>
                  <a:srgbClr val="FF0000"/>
                </a:solidFill>
                <a:latin typeface="Tahoma" panose="020B0604030504040204"/>
                <a:cs typeface="Tahoma" panose="020B0604030504040204"/>
              </a:rPr>
              <a:t>2</a:t>
            </a:r>
            <a:r>
              <a:rPr sz="1100" i="1" baseline="37000" dirty="0" smtClean="0">
                <a:solidFill>
                  <a:srgbClr val="FF0000"/>
                </a:solidFill>
                <a:latin typeface="Trebuchet MS" panose="020B0603020202020204"/>
                <a:cs typeface="Trebuchet MS" panose="020B0603020202020204"/>
              </a:rPr>
              <a:t>.</a:t>
            </a:r>
            <a:r>
              <a:rPr sz="1100" baseline="37000" dirty="0" smtClean="0">
                <a:solidFill>
                  <a:srgbClr val="FF0000"/>
                </a:solidFill>
                <a:latin typeface="Tahoma" panose="020B0604030504040204"/>
                <a:cs typeface="Tahoma" panose="020B0604030504040204"/>
              </a:rPr>
              <a:t>81</a:t>
            </a:r>
            <a:r>
              <a:rPr sz="1100" dirty="0">
                <a:solidFill>
                  <a:srgbClr val="FF0000"/>
                </a:solidFill>
                <a:latin typeface="Tahoma" panose="020B0604030504040204"/>
                <a:cs typeface="Tahoma" panose="020B0604030504040204"/>
              </a:rPr>
              <a:t>) </a:t>
            </a:r>
            <a:r>
              <a:rPr sz="1100" dirty="0">
                <a:latin typeface="Tahoma" panose="020B0604030504040204"/>
                <a:cs typeface="Tahoma" panose="020B0604030504040204"/>
              </a:rPr>
              <a:t>algorithm.</a:t>
            </a:r>
            <a:endParaRPr sz="1100" dirty="0">
              <a:latin typeface="Tahoma" panose="020B0604030504040204"/>
              <a:cs typeface="Tahoma" panose="020B0604030504040204"/>
            </a:endParaRP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015" y="282576"/>
            <a:ext cx="4127235" cy="215444"/>
          </a:xfrm>
          <a:prstGeom prst="rect">
            <a:avLst/>
          </a:prstGeom>
        </p:spPr>
        <p:txBody>
          <a:bodyPr vert="horz" wrap="square" lIns="0" tIns="0" rIns="0" bIns="0" rtlCol="0">
            <a:spAutoFit/>
          </a:bodyPr>
          <a:lstStyle/>
          <a:p>
            <a:pPr marL="12700">
              <a:lnSpc>
                <a:spcPct val="100000"/>
              </a:lnSpc>
            </a:pPr>
            <a:r>
              <a:rPr sz="1400" b="1" dirty="0"/>
              <a:t>Divide and conquer</a:t>
            </a:r>
            <a:endParaRPr sz="1400" b="1" dirty="0"/>
          </a:p>
        </p:txBody>
      </p:sp>
      <p:sp>
        <p:nvSpPr>
          <p:cNvPr id="3" name="object 3"/>
          <p:cNvSpPr txBox="1"/>
          <p:nvPr/>
        </p:nvSpPr>
        <p:spPr>
          <a:xfrm>
            <a:off x="1454518" y="1038313"/>
            <a:ext cx="242570" cy="138499"/>
          </a:xfrm>
          <a:prstGeom prst="rect">
            <a:avLst/>
          </a:prstGeom>
        </p:spPr>
        <p:txBody>
          <a:bodyPr vert="horz" wrap="square" lIns="0" tIns="0" rIns="0" bIns="0" rtlCol="0">
            <a:spAutoFit/>
          </a:bodyPr>
          <a:lstStyle/>
          <a:p>
            <a:pPr marL="12700">
              <a:lnSpc>
                <a:spcPct val="100000"/>
              </a:lnSpc>
            </a:pPr>
            <a:r>
              <a:rPr sz="900" i="1" dirty="0">
                <a:latin typeface="Arial" panose="020B0604020202020204"/>
                <a:cs typeface="Arial" panose="020B0604020202020204"/>
              </a:rPr>
              <a:t>X </a:t>
            </a:r>
            <a:r>
              <a:rPr sz="900" dirty="0">
                <a:latin typeface="Tahoma" panose="020B0604030504040204"/>
                <a:cs typeface="Tahoma" panose="020B0604030504040204"/>
              </a:rPr>
              <a:t>=</a:t>
            </a:r>
            <a:endParaRPr sz="900">
              <a:latin typeface="Tahoma" panose="020B0604030504040204"/>
              <a:cs typeface="Tahoma" panose="020B0604030504040204"/>
            </a:endParaRPr>
          </a:p>
        </p:txBody>
      </p:sp>
      <p:sp>
        <p:nvSpPr>
          <p:cNvPr id="5" name="object 5"/>
          <p:cNvSpPr txBox="1"/>
          <p:nvPr/>
        </p:nvSpPr>
        <p:spPr>
          <a:xfrm>
            <a:off x="2154974" y="1038313"/>
            <a:ext cx="58419" cy="138499"/>
          </a:xfrm>
          <a:prstGeom prst="rect">
            <a:avLst/>
          </a:prstGeom>
        </p:spPr>
        <p:txBody>
          <a:bodyPr vert="horz" wrap="square" lIns="0" tIns="0" rIns="0" bIns="0" rtlCol="0">
            <a:spAutoFit/>
          </a:bodyPr>
          <a:lstStyle/>
          <a:p>
            <a:pPr marL="12700">
              <a:lnSpc>
                <a:spcPct val="100000"/>
              </a:lnSpc>
            </a:pPr>
            <a:r>
              <a:rPr sz="900" i="1" dirty="0">
                <a:latin typeface="Verdana" panose="020B0604030504040204"/>
                <a:cs typeface="Verdana" panose="020B0604030504040204"/>
              </a:rPr>
              <a:t>,</a:t>
            </a:r>
            <a:endParaRPr sz="900">
              <a:latin typeface="Verdana" panose="020B0604030504040204"/>
              <a:cs typeface="Verdana" panose="020B0604030504040204"/>
            </a:endParaRPr>
          </a:p>
        </p:txBody>
      </p:sp>
      <p:sp>
        <p:nvSpPr>
          <p:cNvPr id="6" name="object 6"/>
          <p:cNvSpPr txBox="1"/>
          <p:nvPr/>
        </p:nvSpPr>
        <p:spPr>
          <a:xfrm>
            <a:off x="2440533" y="1038313"/>
            <a:ext cx="247015" cy="138499"/>
          </a:xfrm>
          <a:prstGeom prst="rect">
            <a:avLst/>
          </a:prstGeom>
        </p:spPr>
        <p:txBody>
          <a:bodyPr vert="horz" wrap="square" lIns="0" tIns="0" rIns="0" bIns="0" rtlCol="0">
            <a:spAutoFit/>
          </a:bodyPr>
          <a:lstStyle/>
          <a:p>
            <a:pPr marL="12700">
              <a:lnSpc>
                <a:spcPct val="100000"/>
              </a:lnSpc>
            </a:pPr>
            <a:r>
              <a:rPr sz="900" i="1" dirty="0">
                <a:latin typeface="Arial" panose="020B0604020202020204"/>
                <a:cs typeface="Arial" panose="020B0604020202020204"/>
              </a:rPr>
              <a:t>Y </a:t>
            </a:r>
            <a:r>
              <a:rPr sz="900" dirty="0">
                <a:latin typeface="Tahoma" panose="020B0604030504040204"/>
                <a:cs typeface="Tahoma" panose="020B0604030504040204"/>
              </a:rPr>
              <a:t>=</a:t>
            </a:r>
            <a:endParaRPr sz="900">
              <a:latin typeface="Tahoma" panose="020B0604030504040204"/>
              <a:cs typeface="Tahoma" panose="020B0604030504040204"/>
            </a:endParaRPr>
          </a:p>
        </p:txBody>
      </p:sp>
      <p:sp>
        <p:nvSpPr>
          <p:cNvPr id="8" name="object 8"/>
          <p:cNvSpPr txBox="1"/>
          <p:nvPr/>
        </p:nvSpPr>
        <p:spPr>
          <a:xfrm>
            <a:off x="347294" y="1341348"/>
            <a:ext cx="278130" cy="138499"/>
          </a:xfrm>
          <a:prstGeom prst="rect">
            <a:avLst/>
          </a:prstGeom>
        </p:spPr>
        <p:txBody>
          <a:bodyPr vert="horz" wrap="square" lIns="0" tIns="0" rIns="0" bIns="0" rtlCol="0">
            <a:spAutoFit/>
          </a:bodyPr>
          <a:lstStyle/>
          <a:p>
            <a:pPr marL="12700">
              <a:lnSpc>
                <a:spcPct val="100000"/>
              </a:lnSpc>
            </a:pPr>
            <a:r>
              <a:rPr sz="900" dirty="0">
                <a:latin typeface="Tahoma" panose="020B0604030504040204"/>
                <a:cs typeface="Tahoma" panose="020B0604030504040204"/>
              </a:rPr>
              <a:t>Then</a:t>
            </a:r>
            <a:endParaRPr sz="900">
              <a:latin typeface="Tahoma" panose="020B0604030504040204"/>
              <a:cs typeface="Tahoma" panose="020B0604030504040204"/>
            </a:endParaRPr>
          </a:p>
        </p:txBody>
      </p:sp>
      <p:sp>
        <p:nvSpPr>
          <p:cNvPr id="9" name="object 9"/>
          <p:cNvSpPr txBox="1"/>
          <p:nvPr/>
        </p:nvSpPr>
        <p:spPr>
          <a:xfrm>
            <a:off x="1002626" y="1521015"/>
            <a:ext cx="325120" cy="138499"/>
          </a:xfrm>
          <a:prstGeom prst="rect">
            <a:avLst/>
          </a:prstGeom>
        </p:spPr>
        <p:txBody>
          <a:bodyPr vert="horz" wrap="square" lIns="0" tIns="0" rIns="0" bIns="0" rtlCol="0">
            <a:spAutoFit/>
          </a:bodyPr>
          <a:lstStyle/>
          <a:p>
            <a:pPr marL="12700">
              <a:lnSpc>
                <a:spcPct val="100000"/>
              </a:lnSpc>
            </a:pPr>
            <a:r>
              <a:rPr sz="900" i="1" dirty="0">
                <a:latin typeface="Arial" panose="020B0604020202020204"/>
                <a:cs typeface="Arial" panose="020B0604020202020204"/>
              </a:rPr>
              <a:t>XY </a:t>
            </a:r>
            <a:r>
              <a:rPr sz="900" dirty="0">
                <a:latin typeface="Tahoma" panose="020B0604030504040204"/>
                <a:cs typeface="Tahoma" panose="020B0604030504040204"/>
              </a:rPr>
              <a:t>=</a:t>
            </a:r>
            <a:endParaRPr sz="900">
              <a:latin typeface="Tahoma" panose="020B0604030504040204"/>
              <a:cs typeface="Tahoma" panose="020B0604030504040204"/>
            </a:endParaRPr>
          </a:p>
        </p:txBody>
      </p:sp>
      <p:sp>
        <p:nvSpPr>
          <p:cNvPr id="11" name="object 11"/>
          <p:cNvSpPr txBox="1"/>
          <p:nvPr/>
        </p:nvSpPr>
        <p:spPr>
          <a:xfrm>
            <a:off x="2251925" y="1521015"/>
            <a:ext cx="116839" cy="138499"/>
          </a:xfrm>
          <a:prstGeom prst="rect">
            <a:avLst/>
          </a:prstGeom>
        </p:spPr>
        <p:txBody>
          <a:bodyPr vert="horz" wrap="square" lIns="0" tIns="0" rIns="0" bIns="0" rtlCol="0">
            <a:spAutoFit/>
          </a:bodyPr>
          <a:lstStyle/>
          <a:p>
            <a:pPr marL="12700">
              <a:lnSpc>
                <a:spcPct val="100000"/>
              </a:lnSpc>
            </a:pPr>
            <a:r>
              <a:rPr sz="900" dirty="0">
                <a:latin typeface="Tahoma" panose="020B0604030504040204"/>
                <a:cs typeface="Tahoma" panose="020B0604030504040204"/>
              </a:rPr>
              <a:t>=</a:t>
            </a:r>
            <a:endParaRPr sz="900">
              <a:latin typeface="Tahoma" panose="020B0604030504040204"/>
              <a:cs typeface="Tahoma" panose="020B0604030504040204"/>
            </a:endParaRPr>
          </a:p>
        </p:txBody>
      </p:sp>
      <p:sp>
        <p:nvSpPr>
          <p:cNvPr id="15" name="object 15"/>
          <p:cNvSpPr txBox="1"/>
          <p:nvPr/>
        </p:nvSpPr>
        <p:spPr>
          <a:xfrm>
            <a:off x="264666" y="1882775"/>
            <a:ext cx="4091356" cy="1187505"/>
          </a:xfrm>
          <a:prstGeom prst="rect">
            <a:avLst/>
          </a:prstGeom>
        </p:spPr>
        <p:txBody>
          <a:bodyPr vert="horz" wrap="square" lIns="0" tIns="0" rIns="0" bIns="0" rtlCol="0">
            <a:spAutoFit/>
          </a:bodyPr>
          <a:lstStyle/>
          <a:p>
            <a:pPr marL="12700">
              <a:lnSpc>
                <a:spcPts val="1400"/>
              </a:lnSpc>
            </a:pPr>
            <a:r>
              <a:rPr sz="1100" dirty="0">
                <a:latin typeface="Tahoma" panose="020B0604030504040204"/>
                <a:cs typeface="Tahoma" panose="020B0604030504040204"/>
              </a:rPr>
              <a:t>To compute the size-</a:t>
            </a:r>
            <a:r>
              <a:rPr sz="1100" i="1" dirty="0">
                <a:latin typeface="Arial" panose="020B0604020202020204"/>
                <a:cs typeface="Arial" panose="020B0604020202020204"/>
              </a:rPr>
              <a:t>n </a:t>
            </a:r>
            <a:r>
              <a:rPr sz="1100" dirty="0">
                <a:latin typeface="Tahoma" panose="020B0604030504040204"/>
                <a:cs typeface="Tahoma" panose="020B0604030504040204"/>
              </a:rPr>
              <a:t>product </a:t>
            </a:r>
            <a:r>
              <a:rPr sz="1100" i="1" dirty="0">
                <a:latin typeface="Arial" panose="020B0604020202020204"/>
                <a:cs typeface="Arial" panose="020B0604020202020204"/>
              </a:rPr>
              <a:t>XY </a:t>
            </a:r>
            <a:r>
              <a:rPr sz="1100" dirty="0">
                <a:latin typeface="Tahoma" panose="020B0604030504040204"/>
                <a:cs typeface="Tahoma" panose="020B0604030504040204"/>
              </a:rPr>
              <a:t>, recursively compute eight size-</a:t>
            </a:r>
            <a:r>
              <a:rPr sz="1100" i="1" dirty="0">
                <a:latin typeface="Arial" panose="020B0604020202020204"/>
                <a:cs typeface="Arial" panose="020B0604020202020204"/>
              </a:rPr>
              <a:t>n</a:t>
            </a:r>
            <a:r>
              <a:rPr sz="1100" i="1" dirty="0">
                <a:latin typeface="Verdana" panose="020B0604030504040204"/>
                <a:cs typeface="Verdana" panose="020B0604030504040204"/>
              </a:rPr>
              <a:t>/</a:t>
            </a:r>
            <a:r>
              <a:rPr sz="1100" dirty="0">
                <a:latin typeface="Tahoma" panose="020B0604030504040204"/>
                <a:cs typeface="Tahoma" panose="020B0604030504040204"/>
              </a:rPr>
              <a:t>2 </a:t>
            </a:r>
            <a:r>
              <a:rPr sz="1100" dirty="0" smtClean="0">
                <a:latin typeface="Tahoma" panose="020B0604030504040204"/>
                <a:cs typeface="Tahoma" panose="020B0604030504040204"/>
              </a:rPr>
              <a:t>products</a:t>
            </a:r>
            <a:r>
              <a:rPr lang="en-US" sz="1100" dirty="0" smtClean="0">
                <a:latin typeface="Tahoma" panose="020B0604030504040204"/>
                <a:cs typeface="Tahoma" panose="020B0604030504040204"/>
              </a:rPr>
              <a:t> </a:t>
            </a:r>
            <a:r>
              <a:rPr sz="1100" i="1" dirty="0" smtClean="0">
                <a:latin typeface="Arial" panose="020B0604020202020204"/>
                <a:cs typeface="Arial" panose="020B0604020202020204"/>
              </a:rPr>
              <a:t>AE </a:t>
            </a:r>
            <a:r>
              <a:rPr sz="1100" dirty="0">
                <a:latin typeface="Tahoma" panose="020B0604030504040204"/>
                <a:cs typeface="Tahoma" panose="020B0604030504040204"/>
              </a:rPr>
              <a:t>, </a:t>
            </a:r>
            <a:r>
              <a:rPr sz="1100" i="1" dirty="0">
                <a:latin typeface="Arial" panose="020B0604020202020204"/>
                <a:cs typeface="Arial" panose="020B0604020202020204"/>
              </a:rPr>
              <a:t>BG </a:t>
            </a:r>
            <a:r>
              <a:rPr sz="1100" dirty="0">
                <a:latin typeface="Tahoma" panose="020B0604030504040204"/>
                <a:cs typeface="Tahoma" panose="020B0604030504040204"/>
              </a:rPr>
              <a:t>, </a:t>
            </a:r>
            <a:r>
              <a:rPr sz="1100" i="1" dirty="0">
                <a:latin typeface="Arial" panose="020B0604020202020204"/>
                <a:cs typeface="Arial" panose="020B0604020202020204"/>
              </a:rPr>
              <a:t>AF </a:t>
            </a:r>
            <a:r>
              <a:rPr sz="1100" dirty="0">
                <a:latin typeface="Tahoma" panose="020B0604030504040204"/>
                <a:cs typeface="Tahoma" panose="020B0604030504040204"/>
              </a:rPr>
              <a:t>, </a:t>
            </a:r>
            <a:r>
              <a:rPr sz="1100" i="1" dirty="0">
                <a:latin typeface="Arial" panose="020B0604020202020204"/>
                <a:cs typeface="Arial" panose="020B0604020202020204"/>
              </a:rPr>
              <a:t>BH</a:t>
            </a:r>
            <a:r>
              <a:rPr sz="1100" dirty="0">
                <a:latin typeface="Tahoma" panose="020B0604030504040204"/>
                <a:cs typeface="Tahoma" panose="020B0604030504040204"/>
              </a:rPr>
              <a:t>, </a:t>
            </a:r>
            <a:r>
              <a:rPr sz="1100" i="1" dirty="0">
                <a:latin typeface="Arial" panose="020B0604020202020204"/>
                <a:cs typeface="Arial" panose="020B0604020202020204"/>
              </a:rPr>
              <a:t>CE </a:t>
            </a:r>
            <a:r>
              <a:rPr sz="1100" dirty="0">
                <a:latin typeface="Tahoma" panose="020B0604030504040204"/>
                <a:cs typeface="Tahoma" panose="020B0604030504040204"/>
              </a:rPr>
              <a:t>, </a:t>
            </a:r>
            <a:r>
              <a:rPr sz="1100" i="1" dirty="0">
                <a:latin typeface="Arial" panose="020B0604020202020204"/>
                <a:cs typeface="Arial" panose="020B0604020202020204"/>
              </a:rPr>
              <a:t>DG </a:t>
            </a:r>
            <a:r>
              <a:rPr sz="1100" dirty="0">
                <a:latin typeface="Tahoma" panose="020B0604030504040204"/>
                <a:cs typeface="Tahoma" panose="020B0604030504040204"/>
              </a:rPr>
              <a:t>, </a:t>
            </a:r>
            <a:r>
              <a:rPr sz="1100" i="1" dirty="0">
                <a:latin typeface="Arial" panose="020B0604020202020204"/>
                <a:cs typeface="Arial" panose="020B0604020202020204"/>
              </a:rPr>
              <a:t>CF </a:t>
            </a:r>
            <a:r>
              <a:rPr sz="1100" dirty="0">
                <a:latin typeface="Tahoma" panose="020B0604030504040204"/>
                <a:cs typeface="Tahoma" panose="020B0604030504040204"/>
              </a:rPr>
              <a:t>, </a:t>
            </a:r>
            <a:r>
              <a:rPr sz="1100" i="1" dirty="0">
                <a:latin typeface="Arial" panose="020B0604020202020204"/>
                <a:cs typeface="Arial" panose="020B0604020202020204"/>
              </a:rPr>
              <a:t>DH  </a:t>
            </a:r>
            <a:r>
              <a:rPr sz="1100" dirty="0">
                <a:latin typeface="Tahoma" panose="020B0604030504040204"/>
                <a:cs typeface="Tahoma" panose="020B0604030504040204"/>
              </a:rPr>
              <a:t>and then do some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baseline="37000" dirty="0">
                <a:latin typeface="Tahoma" panose="020B0604030504040204"/>
                <a:cs typeface="Tahoma" panose="020B0604030504040204"/>
              </a:rPr>
              <a:t>2</a:t>
            </a:r>
            <a:r>
              <a:rPr sz="1100" dirty="0">
                <a:latin typeface="Tahoma" panose="020B0604030504040204"/>
                <a:cs typeface="Tahoma" panose="020B0604030504040204"/>
              </a:rPr>
              <a:t>)-time addition.</a:t>
            </a:r>
            <a:endParaRPr sz="1100" dirty="0">
              <a:latin typeface="Tahoma" panose="020B0604030504040204"/>
              <a:cs typeface="Tahoma" panose="020B0604030504040204"/>
            </a:endParaRPr>
          </a:p>
          <a:p>
            <a:pPr marL="12700">
              <a:lnSpc>
                <a:spcPct val="100000"/>
              </a:lnSpc>
              <a:spcBef>
                <a:spcPts val="605"/>
              </a:spcBef>
            </a:pPr>
            <a:r>
              <a:rPr sz="1100" dirty="0">
                <a:latin typeface="Tahoma" panose="020B0604030504040204"/>
                <a:cs typeface="Tahoma" panose="020B0604030504040204"/>
              </a:rPr>
              <a:t>The recurrence is</a:t>
            </a:r>
            <a:endParaRPr sz="1100" dirty="0">
              <a:latin typeface="Tahoma" panose="020B0604030504040204"/>
              <a:cs typeface="Tahoma" panose="020B0604030504040204"/>
            </a:endParaRPr>
          </a:p>
          <a:p>
            <a:pPr algn="ctr">
              <a:lnSpc>
                <a:spcPct val="100000"/>
              </a:lnSpc>
              <a:spcBef>
                <a:spcPts val="10"/>
              </a:spcBef>
            </a:pPr>
            <a:r>
              <a:rPr sz="1100" i="1" dirty="0">
                <a:solidFill>
                  <a:srgbClr val="FF0000"/>
                </a:solidFill>
                <a:latin typeface="Arial" panose="020B0604020202020204"/>
                <a:cs typeface="Arial" panose="020B0604020202020204"/>
              </a:rPr>
              <a:t>T </a:t>
            </a:r>
            <a:r>
              <a:rPr sz="1100" dirty="0">
                <a:solidFill>
                  <a:srgbClr val="FF0000"/>
                </a:solidFill>
                <a:latin typeface="Tahoma" panose="020B0604030504040204"/>
                <a:cs typeface="Tahoma" panose="020B0604030504040204"/>
              </a:rPr>
              <a:t>(</a:t>
            </a:r>
            <a:r>
              <a:rPr sz="1100" i="1" dirty="0">
                <a:solidFill>
                  <a:srgbClr val="FF0000"/>
                </a:solidFill>
                <a:latin typeface="Arial" panose="020B0604020202020204"/>
                <a:cs typeface="Arial" panose="020B0604020202020204"/>
              </a:rPr>
              <a:t>n</a:t>
            </a:r>
            <a:r>
              <a:rPr sz="1100" dirty="0">
                <a:solidFill>
                  <a:srgbClr val="FF0000"/>
                </a:solidFill>
                <a:latin typeface="Tahoma" panose="020B0604030504040204"/>
                <a:cs typeface="Tahoma" panose="020B0604030504040204"/>
              </a:rPr>
              <a:t>) = 8</a:t>
            </a:r>
            <a:r>
              <a:rPr sz="1100" i="1" dirty="0">
                <a:solidFill>
                  <a:srgbClr val="FF0000"/>
                </a:solidFill>
                <a:latin typeface="Arial" panose="020B0604020202020204"/>
                <a:cs typeface="Arial" panose="020B0604020202020204"/>
              </a:rPr>
              <a:t>T </a:t>
            </a:r>
            <a:r>
              <a:rPr sz="1100" dirty="0">
                <a:solidFill>
                  <a:srgbClr val="FF0000"/>
                </a:solidFill>
                <a:latin typeface="Tahoma" panose="020B0604030504040204"/>
                <a:cs typeface="Tahoma" panose="020B0604030504040204"/>
              </a:rPr>
              <a:t>(</a:t>
            </a:r>
            <a:r>
              <a:rPr sz="1100" i="1" dirty="0">
                <a:solidFill>
                  <a:srgbClr val="FF0000"/>
                </a:solidFill>
                <a:latin typeface="Arial" panose="020B0604020202020204"/>
                <a:cs typeface="Arial" panose="020B0604020202020204"/>
              </a:rPr>
              <a:t>n</a:t>
            </a:r>
            <a:r>
              <a:rPr sz="1100" i="1" dirty="0">
                <a:solidFill>
                  <a:srgbClr val="FF0000"/>
                </a:solidFill>
                <a:latin typeface="Verdana" panose="020B0604030504040204"/>
                <a:cs typeface="Verdana" panose="020B0604030504040204"/>
              </a:rPr>
              <a:t>/</a:t>
            </a:r>
            <a:r>
              <a:rPr sz="1100" dirty="0">
                <a:solidFill>
                  <a:srgbClr val="FF0000"/>
                </a:solidFill>
                <a:latin typeface="Tahoma" panose="020B0604030504040204"/>
                <a:cs typeface="Tahoma" panose="020B0604030504040204"/>
              </a:rPr>
              <a:t>2) + </a:t>
            </a:r>
            <a:r>
              <a:rPr sz="1100" i="1" dirty="0">
                <a:solidFill>
                  <a:srgbClr val="FF0000"/>
                </a:solidFill>
                <a:latin typeface="Arial" panose="020B0604020202020204"/>
                <a:cs typeface="Arial" panose="020B0604020202020204"/>
              </a:rPr>
              <a:t>O</a:t>
            </a:r>
            <a:r>
              <a:rPr sz="1100" dirty="0">
                <a:solidFill>
                  <a:srgbClr val="FF0000"/>
                </a:solidFill>
                <a:latin typeface="Tahoma" panose="020B0604030504040204"/>
                <a:cs typeface="Tahoma" panose="020B0604030504040204"/>
              </a:rPr>
              <a:t>(</a:t>
            </a:r>
            <a:r>
              <a:rPr sz="1100" i="1" dirty="0">
                <a:solidFill>
                  <a:srgbClr val="FF0000"/>
                </a:solidFill>
                <a:latin typeface="Arial" panose="020B0604020202020204"/>
                <a:cs typeface="Arial" panose="020B0604020202020204"/>
              </a:rPr>
              <a:t>n</a:t>
            </a:r>
            <a:r>
              <a:rPr sz="1100" baseline="42000" dirty="0">
                <a:solidFill>
                  <a:srgbClr val="FF0000"/>
                </a:solidFill>
                <a:latin typeface="Tahoma" panose="020B0604030504040204"/>
                <a:cs typeface="Tahoma" panose="020B0604030504040204"/>
              </a:rPr>
              <a:t>2</a:t>
            </a:r>
            <a:r>
              <a:rPr sz="1100" dirty="0">
                <a:solidFill>
                  <a:srgbClr val="FF0000"/>
                </a:solidFill>
                <a:latin typeface="Tahoma" panose="020B0604030504040204"/>
                <a:cs typeface="Tahoma" panose="020B0604030504040204"/>
              </a:rPr>
              <a:t>)</a:t>
            </a:r>
            <a:endParaRPr sz="1100" dirty="0">
              <a:latin typeface="Tahoma" panose="020B0604030504040204"/>
              <a:cs typeface="Tahoma" panose="020B0604030504040204"/>
            </a:endParaRPr>
          </a:p>
          <a:p>
            <a:pPr marL="12700">
              <a:lnSpc>
                <a:spcPct val="100000"/>
              </a:lnSpc>
              <a:spcBef>
                <a:spcPts val="510"/>
              </a:spcBef>
            </a:pPr>
            <a:r>
              <a:rPr sz="1100" dirty="0">
                <a:latin typeface="Tahoma" panose="020B0604030504040204"/>
                <a:cs typeface="Tahoma" panose="020B0604030504040204"/>
              </a:rPr>
              <a:t>with solution </a:t>
            </a:r>
            <a:r>
              <a:rPr sz="1100" i="1" dirty="0">
                <a:latin typeface="Arial" panose="020B0604020202020204"/>
                <a:cs typeface="Arial" panose="020B0604020202020204"/>
              </a:rPr>
              <a:t>O</a:t>
            </a:r>
            <a:r>
              <a:rPr sz="1100" dirty="0">
                <a:latin typeface="Tahoma" panose="020B0604030504040204"/>
                <a:cs typeface="Tahoma" panose="020B0604030504040204"/>
              </a:rPr>
              <a:t>(</a:t>
            </a:r>
            <a:r>
              <a:rPr sz="1100" i="1" dirty="0">
                <a:latin typeface="Arial" panose="020B0604020202020204"/>
                <a:cs typeface="Arial" panose="020B0604020202020204"/>
              </a:rPr>
              <a:t>n</a:t>
            </a:r>
            <a:r>
              <a:rPr sz="1100" baseline="37000" dirty="0">
                <a:latin typeface="Tahoma" panose="020B0604030504040204"/>
                <a:cs typeface="Tahoma" panose="020B0604030504040204"/>
              </a:rPr>
              <a:t>3</a:t>
            </a:r>
            <a:r>
              <a:rPr sz="1100" dirty="0">
                <a:latin typeface="Tahoma" panose="020B0604030504040204"/>
                <a:cs typeface="Tahoma" panose="020B0604030504040204"/>
              </a:rPr>
              <a:t>).</a:t>
            </a:r>
            <a:endParaRPr sz="1100" dirty="0">
              <a:latin typeface="Tahoma" panose="020B0604030504040204"/>
              <a:cs typeface="Tahoma" panose="020B0604030504040204"/>
            </a:endParaRPr>
          </a:p>
        </p:txBody>
      </p:sp>
      <p:pic>
        <p:nvPicPr>
          <p:cNvPr id="16" name="图片 15"/>
          <p:cNvPicPr>
            <a:picLocks noChangeAspect="1"/>
          </p:cNvPicPr>
          <p:nvPr/>
        </p:nvPicPr>
        <p:blipFill>
          <a:blip r:embed="rId1"/>
          <a:stretch>
            <a:fillRect/>
          </a:stretch>
        </p:blipFill>
        <p:spPr>
          <a:xfrm>
            <a:off x="1704048" y="936722"/>
            <a:ext cx="502606" cy="360000"/>
          </a:xfrm>
          <a:prstGeom prst="rect">
            <a:avLst/>
          </a:prstGeom>
        </p:spPr>
      </p:pic>
      <p:pic>
        <p:nvPicPr>
          <p:cNvPr id="17" name="图片 16"/>
          <p:cNvPicPr>
            <a:picLocks noChangeAspect="1"/>
          </p:cNvPicPr>
          <p:nvPr/>
        </p:nvPicPr>
        <p:blipFill>
          <a:blip r:embed="rId2"/>
          <a:stretch>
            <a:fillRect/>
          </a:stretch>
        </p:blipFill>
        <p:spPr>
          <a:xfrm>
            <a:off x="2653213" y="929098"/>
            <a:ext cx="526277" cy="360000"/>
          </a:xfrm>
          <a:prstGeom prst="rect">
            <a:avLst/>
          </a:prstGeom>
        </p:spPr>
      </p:pic>
      <p:pic>
        <p:nvPicPr>
          <p:cNvPr id="18" name="图片 17"/>
          <p:cNvPicPr>
            <a:picLocks noChangeAspect="1"/>
          </p:cNvPicPr>
          <p:nvPr/>
        </p:nvPicPr>
        <p:blipFill>
          <a:blip r:embed="rId3"/>
          <a:stretch>
            <a:fillRect/>
          </a:stretch>
        </p:blipFill>
        <p:spPr>
          <a:xfrm>
            <a:off x="1295893" y="1419168"/>
            <a:ext cx="987885" cy="360000"/>
          </a:xfrm>
          <a:prstGeom prst="rect">
            <a:avLst/>
          </a:prstGeom>
        </p:spPr>
      </p:pic>
      <p:pic>
        <p:nvPicPr>
          <p:cNvPr id="19" name="图片 18"/>
          <p:cNvPicPr>
            <a:picLocks noChangeAspect="1"/>
          </p:cNvPicPr>
          <p:nvPr/>
        </p:nvPicPr>
        <p:blipFill>
          <a:blip r:embed="rId4"/>
          <a:stretch>
            <a:fillRect/>
          </a:stretch>
        </p:blipFill>
        <p:spPr>
          <a:xfrm>
            <a:off x="2368764" y="1410597"/>
            <a:ext cx="1338135" cy="360000"/>
          </a:xfrm>
          <a:prstGeom prst="rect">
            <a:avLst/>
          </a:prstGeom>
        </p:spPr>
      </p:pic>
    </p:spTree>
  </p:cSld>
  <p:clrMapOvr>
    <a:masterClrMapping/>
  </p:clrMapOvr>
  <p:transition>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06375"/>
            <a:ext cx="4248048" cy="215444"/>
          </a:xfrm>
          <a:prstGeom prst="rect">
            <a:avLst/>
          </a:prstGeom>
        </p:spPr>
        <p:txBody>
          <a:bodyPr vert="horz" wrap="square" lIns="0" tIns="0" rIns="0" bIns="0" rtlCol="0">
            <a:spAutoFit/>
          </a:bodyPr>
          <a:lstStyle/>
          <a:p>
            <a:pPr marL="12700">
              <a:lnSpc>
                <a:spcPct val="100000"/>
              </a:lnSpc>
            </a:pPr>
            <a:r>
              <a:rPr sz="1400" b="1" dirty="0"/>
              <a:t>Strassen’s trick</a:t>
            </a:r>
            <a:endParaRPr sz="1400" b="1" dirty="0"/>
          </a:p>
        </p:txBody>
      </p:sp>
      <p:sp>
        <p:nvSpPr>
          <p:cNvPr id="3" name="object 3"/>
          <p:cNvSpPr txBox="1"/>
          <p:nvPr/>
        </p:nvSpPr>
        <p:spPr>
          <a:xfrm>
            <a:off x="1041978" y="874426"/>
            <a:ext cx="325120" cy="138499"/>
          </a:xfrm>
          <a:prstGeom prst="rect">
            <a:avLst/>
          </a:prstGeom>
        </p:spPr>
        <p:txBody>
          <a:bodyPr vert="horz" wrap="square" lIns="0" tIns="0" rIns="0" bIns="0" rtlCol="0">
            <a:spAutoFit/>
          </a:bodyPr>
          <a:lstStyle/>
          <a:p>
            <a:pPr marL="12700">
              <a:lnSpc>
                <a:spcPct val="100000"/>
              </a:lnSpc>
            </a:pPr>
            <a:r>
              <a:rPr sz="900" i="1" dirty="0">
                <a:latin typeface="Arial" panose="020B0604020202020204"/>
                <a:cs typeface="Arial" panose="020B0604020202020204"/>
              </a:rPr>
              <a:t>XY </a:t>
            </a:r>
            <a:r>
              <a:rPr sz="900" dirty="0">
                <a:latin typeface="Tahoma" panose="020B0604030504040204"/>
                <a:cs typeface="Tahoma" panose="020B0604030504040204"/>
              </a:rPr>
              <a:t>=</a:t>
            </a:r>
            <a:endParaRPr sz="900" dirty="0">
              <a:latin typeface="Tahoma" panose="020B0604030504040204"/>
              <a:cs typeface="Tahoma" panose="020B0604030504040204"/>
            </a:endParaRPr>
          </a:p>
        </p:txBody>
      </p:sp>
      <p:graphicFrame>
        <p:nvGraphicFramePr>
          <p:cNvPr id="8" name="object 8"/>
          <p:cNvGraphicFramePr>
            <a:graphicFrameLocks noGrp="1"/>
          </p:cNvGraphicFramePr>
          <p:nvPr/>
        </p:nvGraphicFramePr>
        <p:xfrm>
          <a:off x="337769" y="1256270"/>
          <a:ext cx="3364972" cy="874890"/>
        </p:xfrm>
        <a:graphic>
          <a:graphicData uri="http://schemas.openxmlformats.org/drawingml/2006/table">
            <a:tbl>
              <a:tblPr firstRow="1" bandRow="1">
                <a:tableStyleId>{2D5ABB26-0587-4C30-8999-92F81FD0307C}</a:tableStyleId>
              </a:tblPr>
              <a:tblGrid>
                <a:gridCol w="771246"/>
                <a:gridCol w="220697"/>
                <a:gridCol w="809417"/>
                <a:gridCol w="425229"/>
                <a:gridCol w="220697"/>
                <a:gridCol w="917686"/>
              </a:tblGrid>
              <a:tr h="321705">
                <a:tc>
                  <a:txBody>
                    <a:bodyPr/>
                    <a:lstStyle/>
                    <a:p>
                      <a:pPr marL="22225">
                        <a:lnSpc>
                          <a:spcPts val="1035"/>
                        </a:lnSpc>
                      </a:pPr>
                      <a:r>
                        <a:rPr sz="1100" spc="-45" dirty="0">
                          <a:latin typeface="Tahoma" panose="020B0604030504040204"/>
                          <a:cs typeface="Tahoma" panose="020B0604030504040204"/>
                        </a:rPr>
                        <a:t>where</a:t>
                      </a:r>
                      <a:endParaRPr sz="1100" dirty="0">
                        <a:latin typeface="Tahoma" panose="020B0604030504040204"/>
                        <a:cs typeface="Tahoma" panose="020B0604030504040204"/>
                      </a:endParaRPr>
                    </a:p>
                    <a:p>
                      <a:pPr marR="58420" algn="r">
                        <a:lnSpc>
                          <a:spcPts val="1400"/>
                        </a:lnSpc>
                        <a:spcBef>
                          <a:spcPts val="680"/>
                        </a:spcBef>
                      </a:pPr>
                      <a:r>
                        <a:rPr sz="1350" i="1" baseline="6000" dirty="0">
                          <a:latin typeface="Arial" panose="020B0604020202020204"/>
                          <a:cs typeface="Arial" panose="020B0604020202020204"/>
                        </a:rPr>
                        <a:t>P</a:t>
                      </a:r>
                      <a:r>
                        <a:rPr sz="600" dirty="0">
                          <a:latin typeface="Tahoma" panose="020B0604030504040204"/>
                          <a:cs typeface="Tahoma" panose="020B0604030504040204"/>
                        </a:rPr>
                        <a:t>1</a:t>
                      </a:r>
                      <a:endParaRPr sz="600" dirty="0">
                        <a:latin typeface="Tahoma" panose="020B0604030504040204"/>
                        <a:cs typeface="Tahoma" panose="020B0604030504040204"/>
                      </a:endParaRPr>
                    </a:p>
                  </a:txBody>
                  <a:tcPr marL="0" marR="0" marT="0" marB="0"/>
                </a:tc>
                <a:tc>
                  <a:txBody>
                    <a:bodyPr/>
                    <a:lstStyle/>
                    <a:p>
                      <a:pPr>
                        <a:lnSpc>
                          <a:spcPct val="100000"/>
                        </a:lnSpc>
                      </a:pPr>
                      <a:endParaRPr sz="900" dirty="0">
                        <a:latin typeface="Times New Roman" panose="02020603050405020304"/>
                        <a:cs typeface="Times New Roman" panose="02020603050405020304"/>
                      </a:endParaRPr>
                    </a:p>
                    <a:p>
                      <a:pPr marL="2540" algn="ctr">
                        <a:lnSpc>
                          <a:spcPct val="100000"/>
                        </a:lnSpc>
                        <a:spcBef>
                          <a:spcPts val="575"/>
                        </a:spcBef>
                      </a:pPr>
                      <a:r>
                        <a:rPr sz="900" dirty="0">
                          <a:latin typeface="Tahoma" panose="020B0604030504040204"/>
                          <a:cs typeface="Tahoma" panose="020B0604030504040204"/>
                        </a:rPr>
                        <a:t>=</a:t>
                      </a:r>
                      <a:endParaRPr sz="900" dirty="0">
                        <a:latin typeface="Tahoma" panose="020B0604030504040204"/>
                        <a:cs typeface="Tahoma" panose="020B0604030504040204"/>
                      </a:endParaRPr>
                    </a:p>
                  </a:txBody>
                  <a:tcPr marL="0" marR="0" marT="0" marB="0"/>
                </a:tc>
                <a:tc>
                  <a:txBody>
                    <a:bodyPr/>
                    <a:lstStyle/>
                    <a:p>
                      <a:pPr>
                        <a:lnSpc>
                          <a:spcPct val="100000"/>
                        </a:lnSpc>
                      </a:pPr>
                      <a:endParaRPr sz="1400">
                        <a:latin typeface="Times New Roman" panose="02020603050405020304"/>
                        <a:cs typeface="Times New Roman" panose="02020603050405020304"/>
                      </a:endParaRPr>
                    </a:p>
                    <a:p>
                      <a:pPr marL="62865">
                        <a:lnSpc>
                          <a:spcPct val="100000"/>
                        </a:lnSpc>
                      </a:pPr>
                      <a:r>
                        <a:rPr sz="900" i="1" dirty="0">
                          <a:latin typeface="Arial" panose="020B0604020202020204"/>
                          <a:cs typeface="Arial" panose="020B0604020202020204"/>
                        </a:rPr>
                        <a:t>A</a:t>
                      </a:r>
                      <a:r>
                        <a:rPr sz="900" dirty="0">
                          <a:latin typeface="Tahoma" panose="020B0604030504040204"/>
                          <a:cs typeface="Tahoma" panose="020B0604030504040204"/>
                        </a:rPr>
                        <a:t>(</a:t>
                      </a:r>
                      <a:r>
                        <a:rPr sz="900" i="1" dirty="0">
                          <a:latin typeface="Arial" panose="020B0604020202020204"/>
                          <a:cs typeface="Arial" panose="020B0604020202020204"/>
                        </a:rPr>
                        <a:t>F </a:t>
                      </a:r>
                      <a:r>
                        <a:rPr sz="900" spc="190" dirty="0">
                          <a:latin typeface="Arial Unicode MS"/>
                          <a:cs typeface="Arial Unicode MS"/>
                        </a:rPr>
                        <a:t>−</a:t>
                      </a:r>
                      <a:r>
                        <a:rPr sz="900" spc="-60" dirty="0">
                          <a:latin typeface="Arial Unicode MS"/>
                          <a:cs typeface="Arial Unicode MS"/>
                        </a:rPr>
                        <a:t> </a:t>
                      </a:r>
                      <a:r>
                        <a:rPr sz="900" i="1" spc="40" dirty="0">
                          <a:latin typeface="Arial" panose="020B0604020202020204"/>
                          <a:cs typeface="Arial" panose="020B0604020202020204"/>
                        </a:rPr>
                        <a:t>H</a:t>
                      </a:r>
                      <a:r>
                        <a:rPr sz="900" spc="40" dirty="0">
                          <a:latin typeface="Tahoma" panose="020B0604030504040204"/>
                          <a:cs typeface="Tahoma" panose="020B0604030504040204"/>
                        </a:rPr>
                        <a:t>)</a:t>
                      </a:r>
                      <a:endParaRPr sz="900">
                        <a:latin typeface="Tahoma" panose="020B0604030504040204"/>
                        <a:cs typeface="Tahoma" panose="020B0604030504040204"/>
                      </a:endParaRPr>
                    </a:p>
                  </a:txBody>
                  <a:tcPr marL="0" marR="0" marT="0" marB="0"/>
                </a:tc>
                <a:tc>
                  <a:txBody>
                    <a:bodyPr/>
                    <a:lstStyle/>
                    <a:p>
                      <a:pPr>
                        <a:lnSpc>
                          <a:spcPct val="100000"/>
                        </a:lnSpc>
                      </a:pPr>
                      <a:endParaRPr sz="900">
                        <a:latin typeface="Times New Roman" panose="02020603050405020304"/>
                        <a:cs typeface="Times New Roman" panose="02020603050405020304"/>
                      </a:endParaRPr>
                    </a:p>
                    <a:p>
                      <a:pPr marR="58420" algn="r">
                        <a:lnSpc>
                          <a:spcPct val="100000"/>
                        </a:lnSpc>
                        <a:spcBef>
                          <a:spcPts val="675"/>
                        </a:spcBef>
                      </a:pPr>
                      <a:r>
                        <a:rPr sz="1350" i="1" baseline="6000" dirty="0">
                          <a:latin typeface="Arial" panose="020B0604020202020204"/>
                          <a:cs typeface="Arial" panose="020B0604020202020204"/>
                        </a:rPr>
                        <a:t>P</a:t>
                      </a:r>
                      <a:r>
                        <a:rPr sz="600" dirty="0">
                          <a:latin typeface="Tahoma" panose="020B0604030504040204"/>
                          <a:cs typeface="Tahoma" panose="020B0604030504040204"/>
                        </a:rPr>
                        <a:t>5</a:t>
                      </a:r>
                      <a:endParaRPr sz="600">
                        <a:latin typeface="Tahoma" panose="020B0604030504040204"/>
                        <a:cs typeface="Tahoma" panose="020B0604030504040204"/>
                      </a:endParaRPr>
                    </a:p>
                  </a:txBody>
                  <a:tcPr marL="0" marR="0" marT="0" marB="0"/>
                </a:tc>
                <a:tc>
                  <a:txBody>
                    <a:bodyPr/>
                    <a:lstStyle/>
                    <a:p>
                      <a:pPr>
                        <a:lnSpc>
                          <a:spcPct val="100000"/>
                        </a:lnSpc>
                      </a:pPr>
                      <a:endParaRPr sz="900">
                        <a:latin typeface="Times New Roman" panose="02020603050405020304"/>
                        <a:cs typeface="Times New Roman" panose="02020603050405020304"/>
                      </a:endParaRPr>
                    </a:p>
                    <a:p>
                      <a:pPr marR="55245" algn="r">
                        <a:lnSpc>
                          <a:spcPct val="100000"/>
                        </a:lnSpc>
                        <a:spcBef>
                          <a:spcPts val="575"/>
                        </a:spcBef>
                      </a:pPr>
                      <a:r>
                        <a:rPr sz="900" dirty="0">
                          <a:latin typeface="Tahoma" panose="020B0604030504040204"/>
                          <a:cs typeface="Tahoma" panose="020B0604030504040204"/>
                        </a:rPr>
                        <a:t>=</a:t>
                      </a:r>
                      <a:endParaRPr sz="900">
                        <a:latin typeface="Tahoma" panose="020B0604030504040204"/>
                        <a:cs typeface="Tahoma" panose="020B0604030504040204"/>
                      </a:endParaRPr>
                    </a:p>
                  </a:txBody>
                  <a:tcPr marL="0" marR="0" marT="0" marB="0"/>
                </a:tc>
                <a:tc>
                  <a:txBody>
                    <a:bodyPr/>
                    <a:lstStyle/>
                    <a:p>
                      <a:pPr>
                        <a:lnSpc>
                          <a:spcPct val="100000"/>
                        </a:lnSpc>
                      </a:pPr>
                      <a:endParaRPr sz="900">
                        <a:latin typeface="Times New Roman" panose="02020603050405020304"/>
                        <a:cs typeface="Times New Roman" panose="02020603050405020304"/>
                      </a:endParaRPr>
                    </a:p>
                    <a:p>
                      <a:pPr marL="23495" algn="ctr">
                        <a:lnSpc>
                          <a:spcPct val="100000"/>
                        </a:lnSpc>
                        <a:spcBef>
                          <a:spcPts val="575"/>
                        </a:spcBef>
                      </a:pPr>
                      <a:r>
                        <a:rPr sz="900" spc="10" dirty="0">
                          <a:latin typeface="Tahoma" panose="020B0604030504040204"/>
                          <a:cs typeface="Tahoma" panose="020B0604030504040204"/>
                        </a:rPr>
                        <a:t>(</a:t>
                      </a:r>
                      <a:r>
                        <a:rPr sz="900" i="1" spc="10" dirty="0">
                          <a:latin typeface="Arial" panose="020B0604020202020204"/>
                          <a:cs typeface="Arial" panose="020B0604020202020204"/>
                        </a:rPr>
                        <a:t>A</a:t>
                      </a:r>
                      <a:r>
                        <a:rPr sz="900" i="1" spc="-65" dirty="0">
                          <a:latin typeface="Arial" panose="020B0604020202020204"/>
                          <a:cs typeface="Arial" panose="020B0604020202020204"/>
                        </a:rPr>
                        <a:t> </a:t>
                      </a:r>
                      <a:r>
                        <a:rPr sz="900" spc="60" dirty="0">
                          <a:latin typeface="Tahoma" panose="020B0604030504040204"/>
                          <a:cs typeface="Tahoma" panose="020B0604030504040204"/>
                        </a:rPr>
                        <a:t>+</a:t>
                      </a:r>
                      <a:r>
                        <a:rPr sz="900" spc="-100" dirty="0">
                          <a:latin typeface="Tahoma" panose="020B0604030504040204"/>
                          <a:cs typeface="Tahoma" panose="020B0604030504040204"/>
                        </a:rPr>
                        <a:t> </a:t>
                      </a:r>
                      <a:r>
                        <a:rPr sz="900" i="1" spc="15" dirty="0">
                          <a:latin typeface="Arial" panose="020B0604020202020204"/>
                          <a:cs typeface="Arial" panose="020B0604020202020204"/>
                        </a:rPr>
                        <a:t>D</a:t>
                      </a:r>
                      <a:r>
                        <a:rPr sz="900" spc="15" dirty="0">
                          <a:latin typeface="Tahoma" panose="020B0604030504040204"/>
                          <a:cs typeface="Tahoma" panose="020B0604030504040204"/>
                        </a:rPr>
                        <a:t>)(</a:t>
                      </a:r>
                      <a:r>
                        <a:rPr sz="900" i="1" spc="15" dirty="0">
                          <a:latin typeface="Arial" panose="020B0604020202020204"/>
                          <a:cs typeface="Arial" panose="020B0604020202020204"/>
                        </a:rPr>
                        <a:t>E</a:t>
                      </a:r>
                      <a:r>
                        <a:rPr sz="900" i="1" spc="30" dirty="0">
                          <a:latin typeface="Arial" panose="020B0604020202020204"/>
                          <a:cs typeface="Arial" panose="020B0604020202020204"/>
                        </a:rPr>
                        <a:t> </a:t>
                      </a:r>
                      <a:r>
                        <a:rPr sz="900" spc="60" dirty="0">
                          <a:latin typeface="Tahoma" panose="020B0604030504040204"/>
                          <a:cs typeface="Tahoma" panose="020B0604030504040204"/>
                        </a:rPr>
                        <a:t>+</a:t>
                      </a:r>
                      <a:r>
                        <a:rPr sz="900" spc="-100" dirty="0">
                          <a:latin typeface="Tahoma" panose="020B0604030504040204"/>
                          <a:cs typeface="Tahoma" panose="020B0604030504040204"/>
                        </a:rPr>
                        <a:t> </a:t>
                      </a:r>
                      <a:r>
                        <a:rPr sz="900" i="1" spc="40" dirty="0">
                          <a:latin typeface="Arial" panose="020B0604020202020204"/>
                          <a:cs typeface="Arial" panose="020B0604020202020204"/>
                        </a:rPr>
                        <a:t>H</a:t>
                      </a:r>
                      <a:r>
                        <a:rPr sz="900" spc="40" dirty="0">
                          <a:latin typeface="Tahoma" panose="020B0604030504040204"/>
                          <a:cs typeface="Tahoma" panose="020B0604030504040204"/>
                        </a:rPr>
                        <a:t>)</a:t>
                      </a:r>
                      <a:endParaRPr sz="900">
                        <a:latin typeface="Tahoma" panose="020B0604030504040204"/>
                        <a:cs typeface="Tahoma" panose="020B0604030504040204"/>
                      </a:endParaRPr>
                    </a:p>
                  </a:txBody>
                  <a:tcPr marL="0" marR="0" marT="0" marB="0"/>
                </a:tc>
              </a:tr>
              <a:tr h="138550">
                <a:tc>
                  <a:txBody>
                    <a:bodyPr/>
                    <a:lstStyle/>
                    <a:p>
                      <a:pPr marR="58420" algn="r">
                        <a:lnSpc>
                          <a:spcPts val="915"/>
                        </a:lnSpc>
                      </a:pPr>
                      <a:r>
                        <a:rPr sz="1350" i="1" baseline="6000" dirty="0">
                          <a:latin typeface="Arial" panose="020B0604020202020204"/>
                          <a:cs typeface="Arial" panose="020B0604020202020204"/>
                        </a:rPr>
                        <a:t>P</a:t>
                      </a:r>
                      <a:r>
                        <a:rPr sz="600" dirty="0">
                          <a:latin typeface="Tahoma" panose="020B0604030504040204"/>
                          <a:cs typeface="Tahoma" panose="020B0604030504040204"/>
                        </a:rPr>
                        <a:t>2</a:t>
                      </a:r>
                      <a:endParaRPr sz="600">
                        <a:latin typeface="Tahoma" panose="020B0604030504040204"/>
                        <a:cs typeface="Tahoma" panose="020B0604030504040204"/>
                      </a:endParaRPr>
                    </a:p>
                  </a:txBody>
                  <a:tcPr marL="0" marR="0" marT="0" marB="0"/>
                </a:tc>
                <a:tc>
                  <a:txBody>
                    <a:bodyPr/>
                    <a:lstStyle/>
                    <a:p>
                      <a:pPr marL="2540" algn="ctr">
                        <a:lnSpc>
                          <a:spcPts val="815"/>
                        </a:lnSpc>
                      </a:pPr>
                      <a:r>
                        <a:rPr sz="900" dirty="0">
                          <a:latin typeface="Tahoma" panose="020B0604030504040204"/>
                          <a:cs typeface="Tahoma" panose="020B0604030504040204"/>
                        </a:rPr>
                        <a:t>=</a:t>
                      </a:r>
                      <a:endParaRPr sz="900" dirty="0">
                        <a:latin typeface="Tahoma" panose="020B0604030504040204"/>
                        <a:cs typeface="Tahoma" panose="020B0604030504040204"/>
                      </a:endParaRPr>
                    </a:p>
                  </a:txBody>
                  <a:tcPr marL="0" marR="0" marT="0" marB="0"/>
                </a:tc>
                <a:tc>
                  <a:txBody>
                    <a:bodyPr/>
                    <a:lstStyle/>
                    <a:p>
                      <a:pPr marL="62865">
                        <a:lnSpc>
                          <a:spcPts val="815"/>
                        </a:lnSpc>
                      </a:pPr>
                      <a:r>
                        <a:rPr sz="900" spc="10" dirty="0">
                          <a:latin typeface="Tahoma" panose="020B0604030504040204"/>
                          <a:cs typeface="Tahoma" panose="020B0604030504040204"/>
                        </a:rPr>
                        <a:t>(</a:t>
                      </a:r>
                      <a:r>
                        <a:rPr sz="900" i="1" spc="10" dirty="0">
                          <a:latin typeface="Arial" panose="020B0604020202020204"/>
                          <a:cs typeface="Arial" panose="020B0604020202020204"/>
                        </a:rPr>
                        <a:t>A </a:t>
                      </a:r>
                      <a:r>
                        <a:rPr sz="900" spc="60" dirty="0">
                          <a:latin typeface="Tahoma" panose="020B0604030504040204"/>
                          <a:cs typeface="Tahoma" panose="020B0604030504040204"/>
                        </a:rPr>
                        <a:t>+</a:t>
                      </a:r>
                      <a:r>
                        <a:rPr sz="900" spc="-220" dirty="0">
                          <a:latin typeface="Tahoma" panose="020B0604030504040204"/>
                          <a:cs typeface="Tahoma" panose="020B0604030504040204"/>
                        </a:rPr>
                        <a:t> </a:t>
                      </a:r>
                      <a:r>
                        <a:rPr sz="900" i="1" spc="30" dirty="0">
                          <a:latin typeface="Arial" panose="020B0604020202020204"/>
                          <a:cs typeface="Arial" panose="020B0604020202020204"/>
                        </a:rPr>
                        <a:t>B</a:t>
                      </a:r>
                      <a:r>
                        <a:rPr sz="900" spc="30" dirty="0">
                          <a:latin typeface="Tahoma" panose="020B0604030504040204"/>
                          <a:cs typeface="Tahoma" panose="020B0604030504040204"/>
                        </a:rPr>
                        <a:t>)</a:t>
                      </a:r>
                      <a:r>
                        <a:rPr sz="900" i="1" spc="30" dirty="0">
                          <a:latin typeface="Arial" panose="020B0604020202020204"/>
                          <a:cs typeface="Arial" panose="020B0604020202020204"/>
                        </a:rPr>
                        <a:t>H</a:t>
                      </a:r>
                      <a:endParaRPr sz="900" dirty="0">
                        <a:latin typeface="Arial" panose="020B0604020202020204"/>
                        <a:cs typeface="Arial" panose="020B0604020202020204"/>
                      </a:endParaRPr>
                    </a:p>
                  </a:txBody>
                  <a:tcPr marL="0" marR="0" marT="0" marB="0"/>
                </a:tc>
                <a:tc>
                  <a:txBody>
                    <a:bodyPr/>
                    <a:lstStyle/>
                    <a:p>
                      <a:pPr marR="58420" algn="r">
                        <a:lnSpc>
                          <a:spcPts val="915"/>
                        </a:lnSpc>
                      </a:pPr>
                      <a:r>
                        <a:rPr sz="1350" i="1" baseline="6000" dirty="0">
                          <a:latin typeface="Arial" panose="020B0604020202020204"/>
                          <a:cs typeface="Arial" panose="020B0604020202020204"/>
                        </a:rPr>
                        <a:t>P</a:t>
                      </a:r>
                      <a:r>
                        <a:rPr sz="600" dirty="0">
                          <a:latin typeface="Tahoma" panose="020B0604030504040204"/>
                          <a:cs typeface="Tahoma" panose="020B0604030504040204"/>
                        </a:rPr>
                        <a:t>6</a:t>
                      </a:r>
                      <a:endParaRPr sz="600">
                        <a:latin typeface="Tahoma" panose="020B0604030504040204"/>
                        <a:cs typeface="Tahoma" panose="020B0604030504040204"/>
                      </a:endParaRPr>
                    </a:p>
                  </a:txBody>
                  <a:tcPr marL="0" marR="0" marT="0" marB="0"/>
                </a:tc>
                <a:tc>
                  <a:txBody>
                    <a:bodyPr/>
                    <a:lstStyle/>
                    <a:p>
                      <a:pPr marR="55245" algn="r">
                        <a:lnSpc>
                          <a:spcPts val="815"/>
                        </a:lnSpc>
                      </a:pPr>
                      <a:r>
                        <a:rPr sz="900" dirty="0">
                          <a:latin typeface="Tahoma" panose="020B0604030504040204"/>
                          <a:cs typeface="Tahoma" panose="020B0604030504040204"/>
                        </a:rPr>
                        <a:t>=</a:t>
                      </a:r>
                      <a:endParaRPr sz="900">
                        <a:latin typeface="Tahoma" panose="020B0604030504040204"/>
                        <a:cs typeface="Tahoma" panose="020B0604030504040204"/>
                      </a:endParaRPr>
                    </a:p>
                  </a:txBody>
                  <a:tcPr marL="0" marR="0" marT="0" marB="0"/>
                </a:tc>
                <a:tc>
                  <a:txBody>
                    <a:bodyPr/>
                    <a:lstStyle/>
                    <a:p>
                      <a:pPr marL="40640" algn="ctr">
                        <a:lnSpc>
                          <a:spcPts val="815"/>
                        </a:lnSpc>
                      </a:pPr>
                      <a:r>
                        <a:rPr sz="900" spc="10" dirty="0">
                          <a:latin typeface="Tahoma" panose="020B0604030504040204"/>
                          <a:cs typeface="Tahoma" panose="020B0604030504040204"/>
                        </a:rPr>
                        <a:t>(</a:t>
                      </a:r>
                      <a:r>
                        <a:rPr sz="900" i="1" spc="10" dirty="0">
                          <a:latin typeface="Arial" panose="020B0604020202020204"/>
                          <a:cs typeface="Arial" panose="020B0604020202020204"/>
                        </a:rPr>
                        <a:t>B</a:t>
                      </a:r>
                      <a:r>
                        <a:rPr sz="900" i="1" dirty="0">
                          <a:latin typeface="Arial" panose="020B0604020202020204"/>
                          <a:cs typeface="Arial" panose="020B0604020202020204"/>
                        </a:rPr>
                        <a:t> </a:t>
                      </a:r>
                      <a:r>
                        <a:rPr sz="900" spc="190" dirty="0">
                          <a:latin typeface="Arial Unicode MS"/>
                          <a:cs typeface="Arial Unicode MS"/>
                        </a:rPr>
                        <a:t>−</a:t>
                      </a:r>
                      <a:r>
                        <a:rPr sz="900" spc="-65" dirty="0">
                          <a:latin typeface="Arial Unicode MS"/>
                          <a:cs typeface="Arial Unicode MS"/>
                        </a:rPr>
                        <a:t> </a:t>
                      </a:r>
                      <a:r>
                        <a:rPr sz="900" i="1" spc="5" dirty="0">
                          <a:latin typeface="Arial" panose="020B0604020202020204"/>
                          <a:cs typeface="Arial" panose="020B0604020202020204"/>
                        </a:rPr>
                        <a:t>D</a:t>
                      </a:r>
                      <a:r>
                        <a:rPr sz="900" spc="5" dirty="0">
                          <a:latin typeface="Tahoma" panose="020B0604030504040204"/>
                          <a:cs typeface="Tahoma" panose="020B0604030504040204"/>
                        </a:rPr>
                        <a:t>)(</a:t>
                      </a:r>
                      <a:r>
                        <a:rPr sz="900" i="1" spc="5" dirty="0">
                          <a:latin typeface="Arial" panose="020B0604020202020204"/>
                          <a:cs typeface="Arial" panose="020B0604020202020204"/>
                        </a:rPr>
                        <a:t>G</a:t>
                      </a:r>
                      <a:r>
                        <a:rPr sz="900" i="1" spc="30" dirty="0">
                          <a:latin typeface="Arial" panose="020B0604020202020204"/>
                          <a:cs typeface="Arial" panose="020B0604020202020204"/>
                        </a:rPr>
                        <a:t> </a:t>
                      </a:r>
                      <a:r>
                        <a:rPr sz="900" spc="60" dirty="0">
                          <a:latin typeface="Tahoma" panose="020B0604030504040204"/>
                          <a:cs typeface="Tahoma" panose="020B0604030504040204"/>
                        </a:rPr>
                        <a:t>+</a:t>
                      </a:r>
                      <a:r>
                        <a:rPr sz="900" spc="-100" dirty="0">
                          <a:latin typeface="Tahoma" panose="020B0604030504040204"/>
                          <a:cs typeface="Tahoma" panose="020B0604030504040204"/>
                        </a:rPr>
                        <a:t> </a:t>
                      </a:r>
                      <a:r>
                        <a:rPr sz="900" i="1" spc="40" dirty="0">
                          <a:latin typeface="Arial" panose="020B0604020202020204"/>
                          <a:cs typeface="Arial" panose="020B0604020202020204"/>
                        </a:rPr>
                        <a:t>H</a:t>
                      </a:r>
                      <a:r>
                        <a:rPr sz="900" spc="40" dirty="0">
                          <a:latin typeface="Tahoma" panose="020B0604030504040204"/>
                          <a:cs typeface="Tahoma" panose="020B0604030504040204"/>
                        </a:rPr>
                        <a:t>)</a:t>
                      </a:r>
                      <a:endParaRPr sz="900">
                        <a:latin typeface="Tahoma" panose="020B0604030504040204"/>
                        <a:cs typeface="Tahoma" panose="020B0604030504040204"/>
                      </a:endParaRPr>
                    </a:p>
                  </a:txBody>
                  <a:tcPr marL="0" marR="0" marT="0" marB="0"/>
                </a:tc>
              </a:tr>
              <a:tr h="138544">
                <a:tc>
                  <a:txBody>
                    <a:bodyPr/>
                    <a:lstStyle/>
                    <a:p>
                      <a:pPr marR="58420" algn="r">
                        <a:lnSpc>
                          <a:spcPts val="915"/>
                        </a:lnSpc>
                      </a:pPr>
                      <a:r>
                        <a:rPr sz="1350" i="1" baseline="6000" dirty="0">
                          <a:latin typeface="Arial" panose="020B0604020202020204"/>
                          <a:cs typeface="Arial" panose="020B0604020202020204"/>
                        </a:rPr>
                        <a:t>P</a:t>
                      </a:r>
                      <a:r>
                        <a:rPr sz="600" dirty="0">
                          <a:latin typeface="Tahoma" panose="020B0604030504040204"/>
                          <a:cs typeface="Tahoma" panose="020B0604030504040204"/>
                        </a:rPr>
                        <a:t>3</a:t>
                      </a:r>
                      <a:endParaRPr sz="600">
                        <a:latin typeface="Tahoma" panose="020B0604030504040204"/>
                        <a:cs typeface="Tahoma" panose="020B0604030504040204"/>
                      </a:endParaRPr>
                    </a:p>
                  </a:txBody>
                  <a:tcPr marL="0" marR="0" marT="0" marB="0"/>
                </a:tc>
                <a:tc>
                  <a:txBody>
                    <a:bodyPr/>
                    <a:lstStyle/>
                    <a:p>
                      <a:pPr marL="2540" algn="ctr">
                        <a:lnSpc>
                          <a:spcPts val="815"/>
                        </a:lnSpc>
                      </a:pPr>
                      <a:r>
                        <a:rPr sz="900" dirty="0">
                          <a:latin typeface="Tahoma" panose="020B0604030504040204"/>
                          <a:cs typeface="Tahoma" panose="020B0604030504040204"/>
                        </a:rPr>
                        <a:t>=</a:t>
                      </a:r>
                      <a:endParaRPr sz="900">
                        <a:latin typeface="Tahoma" panose="020B0604030504040204"/>
                        <a:cs typeface="Tahoma" panose="020B0604030504040204"/>
                      </a:endParaRPr>
                    </a:p>
                  </a:txBody>
                  <a:tcPr marL="0" marR="0" marT="0" marB="0"/>
                </a:tc>
                <a:tc>
                  <a:txBody>
                    <a:bodyPr/>
                    <a:lstStyle/>
                    <a:p>
                      <a:pPr marL="62865">
                        <a:lnSpc>
                          <a:spcPts val="815"/>
                        </a:lnSpc>
                      </a:pPr>
                      <a:r>
                        <a:rPr sz="900" spc="-25" dirty="0">
                          <a:latin typeface="Tahoma" panose="020B0604030504040204"/>
                          <a:cs typeface="Tahoma" panose="020B0604030504040204"/>
                        </a:rPr>
                        <a:t>(</a:t>
                      </a:r>
                      <a:r>
                        <a:rPr sz="900" i="1" spc="-25" dirty="0">
                          <a:latin typeface="Arial" panose="020B0604020202020204"/>
                          <a:cs typeface="Arial" panose="020B0604020202020204"/>
                        </a:rPr>
                        <a:t>C </a:t>
                      </a:r>
                      <a:r>
                        <a:rPr sz="900" spc="60" dirty="0">
                          <a:latin typeface="Tahoma" panose="020B0604030504040204"/>
                          <a:cs typeface="Tahoma" panose="020B0604030504040204"/>
                        </a:rPr>
                        <a:t>+</a:t>
                      </a:r>
                      <a:r>
                        <a:rPr sz="900" spc="-90" dirty="0">
                          <a:latin typeface="Tahoma" panose="020B0604030504040204"/>
                          <a:cs typeface="Tahoma" panose="020B0604030504040204"/>
                        </a:rPr>
                        <a:t> </a:t>
                      </a:r>
                      <a:r>
                        <a:rPr sz="900" i="1" spc="15" dirty="0">
                          <a:latin typeface="Arial" panose="020B0604020202020204"/>
                          <a:cs typeface="Arial" panose="020B0604020202020204"/>
                        </a:rPr>
                        <a:t>D</a:t>
                      </a:r>
                      <a:r>
                        <a:rPr sz="900" spc="15" dirty="0">
                          <a:latin typeface="Tahoma" panose="020B0604030504040204"/>
                          <a:cs typeface="Tahoma" panose="020B0604030504040204"/>
                        </a:rPr>
                        <a:t>)</a:t>
                      </a:r>
                      <a:r>
                        <a:rPr sz="900" i="1" spc="15" dirty="0">
                          <a:latin typeface="Arial" panose="020B0604020202020204"/>
                          <a:cs typeface="Arial" panose="020B0604020202020204"/>
                        </a:rPr>
                        <a:t>E</a:t>
                      </a:r>
                      <a:endParaRPr sz="900">
                        <a:latin typeface="Arial" panose="020B0604020202020204"/>
                        <a:cs typeface="Arial" panose="020B0604020202020204"/>
                      </a:endParaRPr>
                    </a:p>
                  </a:txBody>
                  <a:tcPr marL="0" marR="0" marT="0" marB="0"/>
                </a:tc>
                <a:tc>
                  <a:txBody>
                    <a:bodyPr/>
                    <a:lstStyle/>
                    <a:p>
                      <a:pPr marR="58420" algn="r">
                        <a:lnSpc>
                          <a:spcPts val="915"/>
                        </a:lnSpc>
                      </a:pPr>
                      <a:r>
                        <a:rPr sz="1350" i="1" baseline="6000" dirty="0">
                          <a:latin typeface="Arial" panose="020B0604020202020204"/>
                          <a:cs typeface="Arial" panose="020B0604020202020204"/>
                        </a:rPr>
                        <a:t>P</a:t>
                      </a:r>
                      <a:r>
                        <a:rPr sz="600" dirty="0">
                          <a:latin typeface="Tahoma" panose="020B0604030504040204"/>
                          <a:cs typeface="Tahoma" panose="020B0604030504040204"/>
                        </a:rPr>
                        <a:t>7</a:t>
                      </a:r>
                      <a:endParaRPr sz="600">
                        <a:latin typeface="Tahoma" panose="020B0604030504040204"/>
                        <a:cs typeface="Tahoma" panose="020B0604030504040204"/>
                      </a:endParaRPr>
                    </a:p>
                  </a:txBody>
                  <a:tcPr marL="0" marR="0" marT="0" marB="0"/>
                </a:tc>
                <a:tc>
                  <a:txBody>
                    <a:bodyPr/>
                    <a:lstStyle/>
                    <a:p>
                      <a:pPr marR="55245" algn="r">
                        <a:lnSpc>
                          <a:spcPts val="815"/>
                        </a:lnSpc>
                      </a:pPr>
                      <a:r>
                        <a:rPr sz="900" dirty="0">
                          <a:latin typeface="Tahoma" panose="020B0604030504040204"/>
                          <a:cs typeface="Tahoma" panose="020B0604030504040204"/>
                        </a:rPr>
                        <a:t>=</a:t>
                      </a:r>
                      <a:endParaRPr sz="900">
                        <a:latin typeface="Tahoma" panose="020B0604030504040204"/>
                        <a:cs typeface="Tahoma" panose="020B0604030504040204"/>
                      </a:endParaRPr>
                    </a:p>
                  </a:txBody>
                  <a:tcPr marL="0" marR="0" marT="0" marB="0"/>
                </a:tc>
                <a:tc>
                  <a:txBody>
                    <a:bodyPr/>
                    <a:lstStyle/>
                    <a:p>
                      <a:pPr marL="9525" algn="ctr">
                        <a:lnSpc>
                          <a:spcPts val="815"/>
                        </a:lnSpc>
                      </a:pPr>
                      <a:r>
                        <a:rPr sz="900" spc="10" dirty="0">
                          <a:latin typeface="Tahoma" panose="020B0604030504040204"/>
                          <a:cs typeface="Tahoma" panose="020B0604030504040204"/>
                        </a:rPr>
                        <a:t>(</a:t>
                      </a:r>
                      <a:r>
                        <a:rPr sz="900" i="1" spc="10" dirty="0">
                          <a:latin typeface="Arial" panose="020B0604020202020204"/>
                          <a:cs typeface="Arial" panose="020B0604020202020204"/>
                        </a:rPr>
                        <a:t>A</a:t>
                      </a:r>
                      <a:r>
                        <a:rPr sz="900" i="1" spc="-60" dirty="0">
                          <a:latin typeface="Arial" panose="020B0604020202020204"/>
                          <a:cs typeface="Arial" panose="020B0604020202020204"/>
                        </a:rPr>
                        <a:t> </a:t>
                      </a:r>
                      <a:r>
                        <a:rPr sz="900" spc="190" dirty="0">
                          <a:latin typeface="Arial Unicode MS"/>
                          <a:cs typeface="Arial Unicode MS"/>
                        </a:rPr>
                        <a:t>−</a:t>
                      </a:r>
                      <a:r>
                        <a:rPr sz="900" spc="-60" dirty="0">
                          <a:latin typeface="Arial Unicode MS"/>
                          <a:cs typeface="Arial Unicode MS"/>
                        </a:rPr>
                        <a:t> </a:t>
                      </a:r>
                      <a:r>
                        <a:rPr sz="900" i="1" spc="-65" dirty="0">
                          <a:latin typeface="Arial" panose="020B0604020202020204"/>
                          <a:cs typeface="Arial" panose="020B0604020202020204"/>
                        </a:rPr>
                        <a:t>C</a:t>
                      </a:r>
                      <a:r>
                        <a:rPr sz="900" i="1" spc="-155" dirty="0">
                          <a:latin typeface="Arial" panose="020B0604020202020204"/>
                          <a:cs typeface="Arial" panose="020B0604020202020204"/>
                        </a:rPr>
                        <a:t> </a:t>
                      </a:r>
                      <a:r>
                        <a:rPr sz="900" spc="-10" dirty="0">
                          <a:latin typeface="Tahoma" panose="020B0604030504040204"/>
                          <a:cs typeface="Tahoma" panose="020B0604030504040204"/>
                        </a:rPr>
                        <a:t>)(</a:t>
                      </a:r>
                      <a:r>
                        <a:rPr sz="900" i="1" spc="-10" dirty="0">
                          <a:latin typeface="Arial" panose="020B0604020202020204"/>
                          <a:cs typeface="Arial" panose="020B0604020202020204"/>
                        </a:rPr>
                        <a:t>E</a:t>
                      </a:r>
                      <a:r>
                        <a:rPr sz="900" i="1" spc="40" dirty="0">
                          <a:latin typeface="Arial" panose="020B0604020202020204"/>
                          <a:cs typeface="Arial" panose="020B0604020202020204"/>
                        </a:rPr>
                        <a:t> </a:t>
                      </a:r>
                      <a:r>
                        <a:rPr sz="900" spc="60" dirty="0">
                          <a:latin typeface="Tahoma" panose="020B0604030504040204"/>
                          <a:cs typeface="Tahoma" panose="020B0604030504040204"/>
                        </a:rPr>
                        <a:t>+</a:t>
                      </a:r>
                      <a:r>
                        <a:rPr sz="900" spc="-95" dirty="0">
                          <a:latin typeface="Tahoma" panose="020B0604030504040204"/>
                          <a:cs typeface="Tahoma" panose="020B0604030504040204"/>
                        </a:rPr>
                        <a:t> </a:t>
                      </a:r>
                      <a:r>
                        <a:rPr sz="900" i="1" spc="-25" dirty="0">
                          <a:latin typeface="Arial" panose="020B0604020202020204"/>
                          <a:cs typeface="Arial" panose="020B0604020202020204"/>
                        </a:rPr>
                        <a:t>F</a:t>
                      </a:r>
                      <a:r>
                        <a:rPr sz="900" i="1" spc="-140" dirty="0">
                          <a:latin typeface="Arial" panose="020B0604020202020204"/>
                          <a:cs typeface="Arial" panose="020B0604020202020204"/>
                        </a:rPr>
                        <a:t> </a:t>
                      </a:r>
                      <a:r>
                        <a:rPr sz="900" spc="10" dirty="0">
                          <a:latin typeface="Tahoma" panose="020B0604030504040204"/>
                          <a:cs typeface="Tahoma" panose="020B0604030504040204"/>
                        </a:rPr>
                        <a:t>)</a:t>
                      </a:r>
                      <a:endParaRPr sz="900">
                        <a:latin typeface="Tahoma" panose="020B0604030504040204"/>
                        <a:cs typeface="Tahoma" panose="020B0604030504040204"/>
                      </a:endParaRPr>
                    </a:p>
                  </a:txBody>
                  <a:tcPr marL="0" marR="0" marT="0" marB="0"/>
                </a:tc>
              </a:tr>
              <a:tr h="204096">
                <a:tc>
                  <a:txBody>
                    <a:bodyPr/>
                    <a:lstStyle/>
                    <a:p>
                      <a:pPr marR="58420" algn="r">
                        <a:lnSpc>
                          <a:spcPts val="915"/>
                        </a:lnSpc>
                      </a:pPr>
                      <a:r>
                        <a:rPr sz="1350" i="1" baseline="6000" dirty="0">
                          <a:latin typeface="Arial" panose="020B0604020202020204"/>
                          <a:cs typeface="Arial" panose="020B0604020202020204"/>
                        </a:rPr>
                        <a:t>P</a:t>
                      </a:r>
                      <a:r>
                        <a:rPr sz="600" dirty="0">
                          <a:latin typeface="Tahoma" panose="020B0604030504040204"/>
                          <a:cs typeface="Tahoma" panose="020B0604030504040204"/>
                        </a:rPr>
                        <a:t>4</a:t>
                      </a:r>
                      <a:endParaRPr sz="600">
                        <a:latin typeface="Tahoma" panose="020B0604030504040204"/>
                        <a:cs typeface="Tahoma" panose="020B0604030504040204"/>
                      </a:endParaRPr>
                    </a:p>
                  </a:txBody>
                  <a:tcPr marL="0" marR="0" marT="0" marB="0"/>
                </a:tc>
                <a:tc>
                  <a:txBody>
                    <a:bodyPr/>
                    <a:lstStyle/>
                    <a:p>
                      <a:pPr marL="2540" algn="ctr">
                        <a:lnSpc>
                          <a:spcPts val="815"/>
                        </a:lnSpc>
                      </a:pPr>
                      <a:r>
                        <a:rPr sz="900" dirty="0">
                          <a:latin typeface="Tahoma" panose="020B0604030504040204"/>
                          <a:cs typeface="Tahoma" panose="020B0604030504040204"/>
                        </a:rPr>
                        <a:t>=</a:t>
                      </a:r>
                      <a:endParaRPr sz="900" dirty="0">
                        <a:latin typeface="Tahoma" panose="020B0604030504040204"/>
                        <a:cs typeface="Tahoma" panose="020B0604030504040204"/>
                      </a:endParaRPr>
                    </a:p>
                  </a:txBody>
                  <a:tcPr marL="0" marR="0" marT="0" marB="0"/>
                </a:tc>
                <a:tc>
                  <a:txBody>
                    <a:bodyPr/>
                    <a:lstStyle/>
                    <a:p>
                      <a:pPr marL="62865">
                        <a:lnSpc>
                          <a:spcPts val="815"/>
                        </a:lnSpc>
                      </a:pPr>
                      <a:r>
                        <a:rPr sz="900" i="1" dirty="0">
                          <a:latin typeface="Arial" panose="020B0604020202020204"/>
                          <a:cs typeface="Arial" panose="020B0604020202020204"/>
                        </a:rPr>
                        <a:t>D</a:t>
                      </a:r>
                      <a:r>
                        <a:rPr sz="900" dirty="0">
                          <a:latin typeface="Tahoma" panose="020B0604030504040204"/>
                          <a:cs typeface="Tahoma" panose="020B0604030504040204"/>
                        </a:rPr>
                        <a:t>(</a:t>
                      </a:r>
                      <a:r>
                        <a:rPr sz="900" i="1" dirty="0">
                          <a:latin typeface="Arial" panose="020B0604020202020204"/>
                          <a:cs typeface="Arial" panose="020B0604020202020204"/>
                        </a:rPr>
                        <a:t>G </a:t>
                      </a:r>
                      <a:r>
                        <a:rPr sz="900" spc="190" dirty="0">
                          <a:latin typeface="Arial Unicode MS"/>
                          <a:cs typeface="Arial Unicode MS"/>
                        </a:rPr>
                        <a:t>−</a:t>
                      </a:r>
                      <a:r>
                        <a:rPr sz="900" spc="-165" dirty="0">
                          <a:latin typeface="Arial Unicode MS"/>
                          <a:cs typeface="Arial Unicode MS"/>
                        </a:rPr>
                        <a:t> </a:t>
                      </a:r>
                      <a:r>
                        <a:rPr sz="900" i="1" spc="-50" dirty="0">
                          <a:latin typeface="Arial" panose="020B0604020202020204"/>
                          <a:cs typeface="Arial" panose="020B0604020202020204"/>
                        </a:rPr>
                        <a:t>E </a:t>
                      </a:r>
                      <a:r>
                        <a:rPr sz="900" spc="10" dirty="0">
                          <a:latin typeface="Tahoma" panose="020B0604030504040204"/>
                          <a:cs typeface="Tahoma" panose="020B0604030504040204"/>
                        </a:rPr>
                        <a:t>)</a:t>
                      </a:r>
                      <a:endParaRPr sz="900">
                        <a:latin typeface="Tahoma" panose="020B0604030504040204"/>
                        <a:cs typeface="Tahoma" panose="020B0604030504040204"/>
                      </a:endParaRPr>
                    </a:p>
                  </a:txBody>
                  <a:tcPr marL="0" marR="0" marT="0" marB="0"/>
                </a:tc>
                <a:tc>
                  <a:txBody>
                    <a:bodyPr/>
                    <a:lstStyle/>
                    <a:p>
                      <a:endParaRPr sz="900">
                        <a:latin typeface="Tahoma" panose="020B0604030504040204"/>
                        <a:cs typeface="Tahoma" panose="020B0604030504040204"/>
                      </a:endParaRPr>
                    </a:p>
                  </a:txBody>
                  <a:tcPr marL="0" marR="0" marT="0" marB="0"/>
                </a:tc>
                <a:tc>
                  <a:txBody>
                    <a:bodyPr/>
                    <a:lstStyle/>
                    <a:p>
                      <a:endParaRPr sz="900">
                        <a:latin typeface="Tahoma" panose="020B0604030504040204"/>
                        <a:cs typeface="Tahoma" panose="020B0604030504040204"/>
                      </a:endParaRPr>
                    </a:p>
                  </a:txBody>
                  <a:tcPr marL="0" marR="0" marT="0" marB="0"/>
                </a:tc>
                <a:tc>
                  <a:txBody>
                    <a:bodyPr/>
                    <a:lstStyle/>
                    <a:p>
                      <a:endParaRPr sz="900" dirty="0">
                        <a:latin typeface="Tahoma" panose="020B0604030504040204"/>
                        <a:cs typeface="Tahoma" panose="020B0604030504040204"/>
                      </a:endParaRPr>
                    </a:p>
                  </a:txBody>
                  <a:tcPr marL="0" marR="0" marT="0" marB="0"/>
                </a:tc>
              </a:tr>
            </a:tbl>
          </a:graphicData>
        </a:graphic>
      </p:graphicFrame>
      <p:sp>
        <p:nvSpPr>
          <p:cNvPr id="9" name="object 9"/>
          <p:cNvSpPr txBox="1"/>
          <p:nvPr/>
        </p:nvSpPr>
        <p:spPr>
          <a:xfrm>
            <a:off x="347294" y="2187575"/>
            <a:ext cx="3634156" cy="571951"/>
          </a:xfrm>
          <a:prstGeom prst="rect">
            <a:avLst/>
          </a:prstGeom>
        </p:spPr>
        <p:txBody>
          <a:bodyPr vert="horz" wrap="square" lIns="0" tIns="0" rIns="0" bIns="0" rtlCol="0">
            <a:spAutoFit/>
          </a:bodyPr>
          <a:lstStyle/>
          <a:p>
            <a:pPr marL="12700">
              <a:lnSpc>
                <a:spcPct val="100000"/>
              </a:lnSpc>
            </a:pPr>
            <a:r>
              <a:rPr sz="1100" dirty="0">
                <a:latin typeface="Tahoma" panose="020B0604030504040204"/>
                <a:cs typeface="Tahoma" panose="020B0604030504040204"/>
              </a:rPr>
              <a:t>The recurrence is</a:t>
            </a:r>
            <a:endParaRPr sz="1100" dirty="0">
              <a:latin typeface="Tahoma" panose="020B0604030504040204"/>
              <a:cs typeface="Tahoma" panose="020B0604030504040204"/>
            </a:endParaRPr>
          </a:p>
          <a:p>
            <a:pPr marL="1322705">
              <a:lnSpc>
                <a:spcPct val="100000"/>
              </a:lnSpc>
              <a:spcBef>
                <a:spcPts val="10"/>
              </a:spcBef>
            </a:pPr>
            <a:r>
              <a:rPr sz="1100" i="1" dirty="0">
                <a:solidFill>
                  <a:srgbClr val="FF0000"/>
                </a:solidFill>
                <a:latin typeface="Arial" panose="020B0604020202020204"/>
                <a:cs typeface="Arial" panose="020B0604020202020204"/>
              </a:rPr>
              <a:t>T </a:t>
            </a:r>
            <a:r>
              <a:rPr sz="1100" dirty="0">
                <a:solidFill>
                  <a:srgbClr val="FF0000"/>
                </a:solidFill>
                <a:latin typeface="Tahoma" panose="020B0604030504040204"/>
                <a:cs typeface="Tahoma" panose="020B0604030504040204"/>
              </a:rPr>
              <a:t>(</a:t>
            </a:r>
            <a:r>
              <a:rPr sz="1100" i="1" dirty="0">
                <a:solidFill>
                  <a:srgbClr val="FF0000"/>
                </a:solidFill>
                <a:latin typeface="Arial" panose="020B0604020202020204"/>
                <a:cs typeface="Arial" panose="020B0604020202020204"/>
              </a:rPr>
              <a:t>n</a:t>
            </a:r>
            <a:r>
              <a:rPr sz="1100" dirty="0">
                <a:solidFill>
                  <a:srgbClr val="FF0000"/>
                </a:solidFill>
                <a:latin typeface="Tahoma" panose="020B0604030504040204"/>
                <a:cs typeface="Tahoma" panose="020B0604030504040204"/>
              </a:rPr>
              <a:t>) = 7</a:t>
            </a:r>
            <a:r>
              <a:rPr sz="1100" i="1" dirty="0">
                <a:solidFill>
                  <a:srgbClr val="FF0000"/>
                </a:solidFill>
                <a:latin typeface="Arial" panose="020B0604020202020204"/>
                <a:cs typeface="Arial" panose="020B0604020202020204"/>
              </a:rPr>
              <a:t>T </a:t>
            </a:r>
            <a:r>
              <a:rPr sz="1100" dirty="0">
                <a:solidFill>
                  <a:srgbClr val="FF0000"/>
                </a:solidFill>
                <a:latin typeface="Tahoma" panose="020B0604030504040204"/>
                <a:cs typeface="Tahoma" panose="020B0604030504040204"/>
              </a:rPr>
              <a:t>(</a:t>
            </a:r>
            <a:r>
              <a:rPr sz="1100" i="1" dirty="0">
                <a:solidFill>
                  <a:srgbClr val="FF0000"/>
                </a:solidFill>
                <a:latin typeface="Arial" panose="020B0604020202020204"/>
                <a:cs typeface="Arial" panose="020B0604020202020204"/>
              </a:rPr>
              <a:t>n</a:t>
            </a:r>
            <a:r>
              <a:rPr sz="1100" i="1" dirty="0">
                <a:solidFill>
                  <a:srgbClr val="FF0000"/>
                </a:solidFill>
                <a:latin typeface="Verdana" panose="020B0604030504040204"/>
                <a:cs typeface="Verdana" panose="020B0604030504040204"/>
              </a:rPr>
              <a:t>/</a:t>
            </a:r>
            <a:r>
              <a:rPr sz="1100" dirty="0">
                <a:solidFill>
                  <a:srgbClr val="FF0000"/>
                </a:solidFill>
                <a:latin typeface="Tahoma" panose="020B0604030504040204"/>
                <a:cs typeface="Tahoma" panose="020B0604030504040204"/>
              </a:rPr>
              <a:t>2) + </a:t>
            </a:r>
            <a:r>
              <a:rPr sz="1100" i="1" dirty="0">
                <a:solidFill>
                  <a:srgbClr val="FF0000"/>
                </a:solidFill>
                <a:latin typeface="Arial" panose="020B0604020202020204"/>
                <a:cs typeface="Arial" panose="020B0604020202020204"/>
              </a:rPr>
              <a:t>O</a:t>
            </a:r>
            <a:r>
              <a:rPr sz="1100" dirty="0">
                <a:solidFill>
                  <a:srgbClr val="FF0000"/>
                </a:solidFill>
                <a:latin typeface="Tahoma" panose="020B0604030504040204"/>
                <a:cs typeface="Tahoma" panose="020B0604030504040204"/>
              </a:rPr>
              <a:t>(</a:t>
            </a:r>
            <a:r>
              <a:rPr sz="1100" i="1" dirty="0">
                <a:solidFill>
                  <a:srgbClr val="FF0000"/>
                </a:solidFill>
                <a:latin typeface="Arial" panose="020B0604020202020204"/>
                <a:cs typeface="Arial" panose="020B0604020202020204"/>
              </a:rPr>
              <a:t>n</a:t>
            </a:r>
            <a:r>
              <a:rPr sz="1100" baseline="42000" dirty="0">
                <a:solidFill>
                  <a:srgbClr val="FF0000"/>
                </a:solidFill>
                <a:latin typeface="Tahoma" panose="020B0604030504040204"/>
                <a:cs typeface="Tahoma" panose="020B0604030504040204"/>
              </a:rPr>
              <a:t>2</a:t>
            </a:r>
            <a:r>
              <a:rPr sz="1100" dirty="0">
                <a:solidFill>
                  <a:srgbClr val="FF0000"/>
                </a:solidFill>
                <a:latin typeface="Tahoma" panose="020B0604030504040204"/>
                <a:cs typeface="Tahoma" panose="020B0604030504040204"/>
              </a:rPr>
              <a:t>)</a:t>
            </a:r>
            <a:endParaRPr sz="1100" dirty="0">
              <a:latin typeface="Tahoma" panose="020B0604030504040204"/>
              <a:cs typeface="Tahoma" panose="020B0604030504040204"/>
            </a:endParaRPr>
          </a:p>
          <a:p>
            <a:pPr marL="12700">
              <a:lnSpc>
                <a:spcPct val="100000"/>
              </a:lnSpc>
              <a:spcBef>
                <a:spcPts val="510"/>
              </a:spcBef>
            </a:pPr>
            <a:r>
              <a:rPr sz="1100" dirty="0">
                <a:latin typeface="Tahoma" panose="020B0604030504040204"/>
                <a:cs typeface="Tahoma" panose="020B0604030504040204"/>
              </a:rPr>
              <a:t>with solution </a:t>
            </a:r>
            <a:r>
              <a:rPr sz="1100" i="1" dirty="0">
                <a:solidFill>
                  <a:srgbClr val="0000FF"/>
                </a:solidFill>
                <a:latin typeface="Arial" panose="020B0604020202020204"/>
                <a:cs typeface="Arial" panose="020B0604020202020204"/>
              </a:rPr>
              <a:t>O</a:t>
            </a:r>
            <a:r>
              <a:rPr sz="1100" dirty="0">
                <a:solidFill>
                  <a:srgbClr val="0000FF"/>
                </a:solidFill>
                <a:latin typeface="Tahoma" panose="020B0604030504040204"/>
                <a:cs typeface="Tahoma" panose="020B0604030504040204"/>
              </a:rPr>
              <a:t>(</a:t>
            </a:r>
            <a:r>
              <a:rPr sz="1100" i="1" dirty="0">
                <a:solidFill>
                  <a:srgbClr val="0000FF"/>
                </a:solidFill>
                <a:latin typeface="Arial" panose="020B0604020202020204"/>
                <a:cs typeface="Arial" panose="020B0604020202020204"/>
              </a:rPr>
              <a:t>n</a:t>
            </a:r>
            <a:r>
              <a:rPr sz="1100" baseline="37000" dirty="0">
                <a:solidFill>
                  <a:srgbClr val="0000FF"/>
                </a:solidFill>
                <a:latin typeface="Tahoma" panose="020B0604030504040204"/>
                <a:cs typeface="Tahoma" panose="020B0604030504040204"/>
              </a:rPr>
              <a:t>log</a:t>
            </a:r>
            <a:r>
              <a:rPr sz="1100" baseline="22000" dirty="0">
                <a:solidFill>
                  <a:srgbClr val="0000FF"/>
                </a:solidFill>
                <a:latin typeface="Tahoma" panose="020B0604030504040204"/>
                <a:cs typeface="Tahoma" panose="020B0604030504040204"/>
              </a:rPr>
              <a:t>2 </a:t>
            </a:r>
            <a:r>
              <a:rPr sz="1100" baseline="37000" dirty="0">
                <a:solidFill>
                  <a:srgbClr val="0000FF"/>
                </a:solidFill>
                <a:latin typeface="Tahoma" panose="020B0604030504040204"/>
                <a:cs typeface="Tahoma" panose="020B0604030504040204"/>
              </a:rPr>
              <a:t>7</a:t>
            </a:r>
            <a:r>
              <a:rPr sz="1100" dirty="0">
                <a:solidFill>
                  <a:srgbClr val="0000FF"/>
                </a:solidFill>
                <a:latin typeface="Tahoma" panose="020B0604030504040204"/>
                <a:cs typeface="Tahoma" panose="020B0604030504040204"/>
              </a:rPr>
              <a:t>) </a:t>
            </a:r>
            <a:r>
              <a:rPr sz="1100" dirty="0">
                <a:solidFill>
                  <a:srgbClr val="0000FF"/>
                </a:solidFill>
                <a:latin typeface="Arial Unicode MS"/>
                <a:cs typeface="Arial Unicode MS"/>
              </a:rPr>
              <a:t>≈ </a:t>
            </a:r>
            <a:r>
              <a:rPr sz="1100" i="1" dirty="0">
                <a:solidFill>
                  <a:srgbClr val="0000FF"/>
                </a:solidFill>
                <a:latin typeface="Arial" panose="020B0604020202020204"/>
                <a:cs typeface="Arial" panose="020B0604020202020204"/>
              </a:rPr>
              <a:t>O</a:t>
            </a:r>
            <a:r>
              <a:rPr sz="1100" dirty="0">
                <a:solidFill>
                  <a:srgbClr val="0000FF"/>
                </a:solidFill>
                <a:latin typeface="Tahoma" panose="020B0604030504040204"/>
                <a:cs typeface="Tahoma" panose="020B0604030504040204"/>
              </a:rPr>
              <a:t>(</a:t>
            </a:r>
            <a:r>
              <a:rPr sz="1100" i="1" dirty="0">
                <a:solidFill>
                  <a:srgbClr val="0000FF"/>
                </a:solidFill>
                <a:latin typeface="Arial" panose="020B0604020202020204"/>
                <a:cs typeface="Arial" panose="020B0604020202020204"/>
              </a:rPr>
              <a:t>n</a:t>
            </a:r>
            <a:r>
              <a:rPr sz="1100" baseline="37000" dirty="0">
                <a:solidFill>
                  <a:srgbClr val="0000FF"/>
                </a:solidFill>
                <a:latin typeface="Tahoma" panose="020B0604030504040204"/>
                <a:cs typeface="Tahoma" panose="020B0604030504040204"/>
              </a:rPr>
              <a:t>2</a:t>
            </a:r>
            <a:r>
              <a:rPr sz="1100" i="1" baseline="37000" dirty="0">
                <a:solidFill>
                  <a:srgbClr val="0000FF"/>
                </a:solidFill>
                <a:latin typeface="Trebuchet MS" panose="020B0603020202020204"/>
                <a:cs typeface="Trebuchet MS" panose="020B0603020202020204"/>
              </a:rPr>
              <a:t>.</a:t>
            </a:r>
            <a:r>
              <a:rPr sz="1100" baseline="37000" dirty="0">
                <a:solidFill>
                  <a:srgbClr val="0000FF"/>
                </a:solidFill>
                <a:latin typeface="Tahoma" panose="020B0604030504040204"/>
                <a:cs typeface="Tahoma" panose="020B0604030504040204"/>
              </a:rPr>
              <a:t>81</a:t>
            </a:r>
            <a:r>
              <a:rPr sz="1100" dirty="0">
                <a:solidFill>
                  <a:srgbClr val="0000FF"/>
                </a:solidFill>
                <a:latin typeface="Tahoma" panose="020B0604030504040204"/>
                <a:cs typeface="Tahoma" panose="020B0604030504040204"/>
              </a:rPr>
              <a:t>)</a:t>
            </a:r>
            <a:r>
              <a:rPr sz="1100" dirty="0">
                <a:latin typeface="Tahoma" panose="020B0604030504040204"/>
                <a:cs typeface="Tahoma" panose="020B0604030504040204"/>
              </a:rPr>
              <a:t>.</a:t>
            </a:r>
            <a:endParaRPr sz="1100" dirty="0">
              <a:latin typeface="Tahoma" panose="020B0604030504040204"/>
              <a:cs typeface="Tahoma" panose="020B0604030504040204"/>
            </a:endParaRPr>
          </a:p>
        </p:txBody>
      </p:sp>
      <p:pic>
        <p:nvPicPr>
          <p:cNvPr id="10" name="图片 9"/>
          <p:cNvPicPr>
            <a:picLocks noChangeAspect="1"/>
          </p:cNvPicPr>
          <p:nvPr/>
        </p:nvPicPr>
        <p:blipFill>
          <a:blip r:embed="rId1"/>
          <a:stretch>
            <a:fillRect/>
          </a:stretch>
        </p:blipFill>
        <p:spPr>
          <a:xfrm>
            <a:off x="1376858" y="763676"/>
            <a:ext cx="2205695" cy="360000"/>
          </a:xfrm>
          <a:prstGeom prst="rect">
            <a:avLst/>
          </a:prstGeom>
        </p:spPr>
      </p:pic>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130175"/>
            <a:ext cx="4419498" cy="215444"/>
          </a:xfrm>
          <a:prstGeom prst="rect">
            <a:avLst/>
          </a:prstGeom>
        </p:spPr>
        <p:txBody>
          <a:bodyPr vert="horz" wrap="square" lIns="0" tIns="0" rIns="0" bIns="0" rtlCol="0">
            <a:spAutoFit/>
          </a:bodyPr>
          <a:lstStyle/>
          <a:p>
            <a:pPr marL="12700">
              <a:lnSpc>
                <a:spcPct val="100000"/>
              </a:lnSpc>
            </a:pPr>
            <a:r>
              <a:rPr sz="1400" b="1" dirty="0"/>
              <a:t>RSA in a nutshell</a:t>
            </a:r>
            <a:endParaRPr sz="1400" b="1" dirty="0"/>
          </a:p>
        </p:txBody>
      </p:sp>
      <p:sp>
        <p:nvSpPr>
          <p:cNvPr id="3" name="object 3"/>
          <p:cNvSpPr txBox="1"/>
          <p:nvPr/>
        </p:nvSpPr>
        <p:spPr>
          <a:xfrm>
            <a:off x="323850" y="434975"/>
            <a:ext cx="4038600" cy="2843535"/>
          </a:xfrm>
          <a:prstGeom prst="rect">
            <a:avLst/>
          </a:prstGeom>
        </p:spPr>
        <p:txBody>
          <a:bodyPr vert="horz" wrap="square" lIns="0" tIns="0" rIns="0" bIns="0" rtlCol="0">
            <a:spAutoFit/>
          </a:bodyPr>
          <a:lstStyle/>
          <a:p>
            <a:pPr marL="12700" marR="212090">
              <a:lnSpc>
                <a:spcPts val="1400"/>
              </a:lnSpc>
            </a:pPr>
            <a:r>
              <a:rPr sz="1000" dirty="0">
                <a:latin typeface="Tahoma" panose="020B0604030504040204"/>
                <a:cs typeface="Tahoma" panose="020B0604030504040204"/>
              </a:rPr>
              <a:t>Pick any two primes </a:t>
            </a:r>
            <a:r>
              <a:rPr sz="1000" i="1" dirty="0">
                <a:latin typeface="Arial" panose="020B0604020202020204"/>
                <a:cs typeface="Arial" panose="020B0604020202020204"/>
              </a:rPr>
              <a:t>p </a:t>
            </a:r>
            <a:r>
              <a:rPr sz="1000" dirty="0">
                <a:latin typeface="Tahoma" panose="020B0604030504040204"/>
                <a:cs typeface="Tahoma" panose="020B0604030504040204"/>
              </a:rPr>
              <a:t>and </a:t>
            </a:r>
            <a:r>
              <a:rPr sz="1000" i="1" dirty="0">
                <a:latin typeface="Arial" panose="020B0604020202020204"/>
                <a:cs typeface="Arial" panose="020B0604020202020204"/>
              </a:rPr>
              <a:t>q </a:t>
            </a:r>
            <a:r>
              <a:rPr sz="1000" dirty="0">
                <a:latin typeface="Tahoma" panose="020B0604030504040204"/>
                <a:cs typeface="Tahoma" panose="020B0604030504040204"/>
              </a:rPr>
              <a:t>and let </a:t>
            </a:r>
            <a:r>
              <a:rPr sz="1000" i="1" dirty="0">
                <a:latin typeface="Arial" panose="020B0604020202020204"/>
                <a:cs typeface="Arial" panose="020B0604020202020204"/>
              </a:rPr>
              <a:t>N </a:t>
            </a:r>
            <a:r>
              <a:rPr sz="1000" dirty="0">
                <a:latin typeface="Tahoma" panose="020B0604030504040204"/>
                <a:cs typeface="Tahoma" panose="020B0604030504040204"/>
              </a:rPr>
              <a:t>= </a:t>
            </a:r>
            <a:r>
              <a:rPr sz="1000" i="1" dirty="0">
                <a:latin typeface="Arial" panose="020B0604020202020204"/>
                <a:cs typeface="Arial" panose="020B0604020202020204"/>
              </a:rPr>
              <a:t>pq</a:t>
            </a:r>
            <a:r>
              <a:rPr sz="1000" dirty="0">
                <a:latin typeface="Tahoma" panose="020B0604030504040204"/>
                <a:cs typeface="Tahoma" panose="020B0604030504040204"/>
              </a:rPr>
              <a:t>. For any </a:t>
            </a:r>
            <a:r>
              <a:rPr sz="1000" i="1" dirty="0">
                <a:latin typeface="Arial" panose="020B0604020202020204"/>
                <a:cs typeface="Arial" panose="020B0604020202020204"/>
              </a:rPr>
              <a:t>e </a:t>
            </a:r>
            <a:r>
              <a:rPr sz="1000" dirty="0">
                <a:latin typeface="Tahoma" panose="020B0604030504040204"/>
                <a:cs typeface="Tahoma" panose="020B0604030504040204"/>
              </a:rPr>
              <a:t>relatively prime to  (</a:t>
            </a:r>
            <a:r>
              <a:rPr sz="1000" i="1" dirty="0">
                <a:latin typeface="Arial" panose="020B0604020202020204"/>
                <a:cs typeface="Arial" panose="020B0604020202020204"/>
              </a:rPr>
              <a:t>p </a:t>
            </a:r>
            <a:r>
              <a:rPr sz="1000" dirty="0">
                <a:latin typeface="Arial Unicode MS"/>
                <a:cs typeface="Arial Unicode MS"/>
              </a:rPr>
              <a:t>− </a:t>
            </a:r>
            <a:r>
              <a:rPr sz="1000" dirty="0">
                <a:latin typeface="Tahoma" panose="020B0604030504040204"/>
                <a:cs typeface="Tahoma" panose="020B0604030504040204"/>
              </a:rPr>
              <a:t>1)(</a:t>
            </a:r>
            <a:r>
              <a:rPr sz="1000" i="1" dirty="0">
                <a:latin typeface="Arial" panose="020B0604020202020204"/>
                <a:cs typeface="Arial" panose="020B0604020202020204"/>
              </a:rPr>
              <a:t>q </a:t>
            </a:r>
            <a:r>
              <a:rPr sz="1000" dirty="0">
                <a:latin typeface="Arial Unicode MS"/>
                <a:cs typeface="Arial Unicode MS"/>
              </a:rPr>
              <a:t>− </a:t>
            </a:r>
            <a:r>
              <a:rPr sz="1000" dirty="0">
                <a:latin typeface="Tahoma" panose="020B0604030504040204"/>
                <a:cs typeface="Tahoma" panose="020B0604030504040204"/>
              </a:rPr>
              <a:t>1):</a:t>
            </a:r>
            <a:endParaRPr sz="1000" dirty="0">
              <a:latin typeface="Tahoma" panose="020B0604030504040204"/>
              <a:cs typeface="Tahoma" panose="020B0604030504040204"/>
            </a:endParaRPr>
          </a:p>
          <a:p>
            <a:pPr marL="246380" indent="-149225">
              <a:lnSpc>
                <a:spcPts val="1400"/>
              </a:lnSpc>
              <a:spcBef>
                <a:spcPts val="310"/>
              </a:spcBef>
              <a:buClr>
                <a:srgbClr val="3333B2"/>
              </a:buClr>
              <a:buAutoNum type="arabicPeriod"/>
              <a:tabLst>
                <a:tab pos="247015" algn="l"/>
              </a:tabLst>
            </a:pPr>
            <a:r>
              <a:rPr sz="1000" dirty="0">
                <a:latin typeface="Tahoma" panose="020B0604030504040204"/>
                <a:cs typeface="Tahoma" panose="020B0604030504040204"/>
              </a:rPr>
              <a:t>The </a:t>
            </a:r>
            <a:r>
              <a:rPr sz="1000" dirty="0" smtClean="0">
                <a:latin typeface="Tahoma" panose="020B0604030504040204"/>
                <a:cs typeface="Tahoma" panose="020B0604030504040204"/>
              </a:rPr>
              <a:t>mapping</a:t>
            </a:r>
            <a:r>
              <a:rPr lang="en-US" sz="1000" dirty="0" smtClean="0">
                <a:latin typeface="Tahoma" panose="020B0604030504040204"/>
                <a:cs typeface="Tahoma" panose="020B0604030504040204"/>
              </a:rPr>
              <a:t> </a:t>
            </a:r>
            <a:r>
              <a:rPr sz="1000" dirty="0" smtClean="0">
                <a:latin typeface="Tahoma" panose="020B0604030504040204"/>
                <a:cs typeface="Tahoma" panose="020B0604030504040204"/>
              </a:rPr>
              <a:t> </a:t>
            </a:r>
            <a:r>
              <a:rPr sz="1000" i="1" dirty="0">
                <a:solidFill>
                  <a:srgbClr val="FF0000"/>
                </a:solidFill>
                <a:latin typeface="Arial" panose="020B0604020202020204"/>
                <a:cs typeface="Arial" panose="020B0604020202020204"/>
              </a:rPr>
              <a:t>x </a:t>
            </a:r>
            <a:r>
              <a:rPr sz="1000" dirty="0">
                <a:solidFill>
                  <a:srgbClr val="FF0000"/>
                </a:solidFill>
                <a:latin typeface="Arial Unicode MS"/>
                <a:cs typeface="Arial Unicode MS"/>
              </a:rPr>
              <a:t>1→ </a:t>
            </a:r>
            <a:r>
              <a:rPr sz="1000" i="1" dirty="0">
                <a:solidFill>
                  <a:srgbClr val="FF0000"/>
                </a:solidFill>
                <a:latin typeface="Arial" panose="020B0604020202020204"/>
                <a:cs typeface="Arial" panose="020B0604020202020204"/>
              </a:rPr>
              <a:t>x</a:t>
            </a:r>
            <a:r>
              <a:rPr sz="1000" i="1" baseline="37000" dirty="0">
                <a:solidFill>
                  <a:srgbClr val="FF0000"/>
                </a:solidFill>
                <a:latin typeface="Arial" panose="020B0604020202020204"/>
                <a:cs typeface="Arial" panose="020B0604020202020204"/>
              </a:rPr>
              <a:t>e    </a:t>
            </a:r>
            <a:r>
              <a:rPr sz="1000" dirty="0">
                <a:solidFill>
                  <a:srgbClr val="FF0000"/>
                </a:solidFill>
                <a:latin typeface="Tahoma" panose="020B0604030504040204"/>
                <a:cs typeface="Tahoma" panose="020B0604030504040204"/>
              </a:rPr>
              <a:t>(mod N) </a:t>
            </a:r>
            <a:r>
              <a:rPr sz="1000" dirty="0">
                <a:latin typeface="Tahoma" panose="020B0604030504040204"/>
                <a:cs typeface="Tahoma" panose="020B0604030504040204"/>
              </a:rPr>
              <a:t>is a bijection on </a:t>
            </a:r>
            <a:r>
              <a:rPr sz="1000" dirty="0">
                <a:latin typeface="Arial Unicode MS"/>
                <a:cs typeface="Arial Unicode MS"/>
              </a:rPr>
              <a:t>{</a:t>
            </a:r>
            <a:r>
              <a:rPr sz="1000" dirty="0">
                <a:latin typeface="Tahoma" panose="020B0604030504040204"/>
                <a:cs typeface="Tahoma" panose="020B0604030504040204"/>
              </a:rPr>
              <a:t>0</a:t>
            </a:r>
            <a:r>
              <a:rPr sz="1000" i="1" dirty="0">
                <a:latin typeface="Verdana" panose="020B0604030504040204"/>
                <a:cs typeface="Verdana" panose="020B0604030504040204"/>
              </a:rPr>
              <a:t>, </a:t>
            </a:r>
            <a:r>
              <a:rPr sz="1000" dirty="0">
                <a:latin typeface="Tahoma" panose="020B0604030504040204"/>
                <a:cs typeface="Tahoma" panose="020B0604030504040204"/>
              </a:rPr>
              <a:t>1</a:t>
            </a:r>
            <a:r>
              <a:rPr sz="1000" i="1" dirty="0">
                <a:latin typeface="Verdana" panose="020B0604030504040204"/>
                <a:cs typeface="Verdana" panose="020B0604030504040204"/>
              </a:rPr>
              <a:t>, . . . , </a:t>
            </a:r>
            <a:r>
              <a:rPr sz="1000" i="1" dirty="0">
                <a:latin typeface="Arial" panose="020B0604020202020204"/>
                <a:cs typeface="Arial" panose="020B0604020202020204"/>
              </a:rPr>
              <a:t>N </a:t>
            </a:r>
            <a:r>
              <a:rPr sz="1000" dirty="0">
                <a:latin typeface="Arial Unicode MS"/>
                <a:cs typeface="Arial Unicode MS"/>
              </a:rPr>
              <a:t>− </a:t>
            </a:r>
            <a:r>
              <a:rPr sz="1000" dirty="0">
                <a:latin typeface="Tahoma" panose="020B0604030504040204"/>
                <a:cs typeface="Tahoma" panose="020B0604030504040204"/>
              </a:rPr>
              <a:t>1</a:t>
            </a:r>
            <a:r>
              <a:rPr sz="1000" dirty="0">
                <a:latin typeface="Arial Unicode MS"/>
                <a:cs typeface="Arial Unicode MS"/>
              </a:rPr>
              <a:t>}</a:t>
            </a:r>
            <a:r>
              <a:rPr sz="1000" dirty="0">
                <a:latin typeface="Tahoma" panose="020B0604030504040204"/>
                <a:cs typeface="Tahoma" panose="020B0604030504040204"/>
              </a:rPr>
              <a:t>.</a:t>
            </a:r>
            <a:endParaRPr sz="1000" dirty="0">
              <a:latin typeface="Tahoma" panose="020B0604030504040204"/>
              <a:cs typeface="Tahoma" panose="020B0604030504040204"/>
            </a:endParaRPr>
          </a:p>
          <a:p>
            <a:pPr marL="246380" marR="150495" indent="-149225">
              <a:lnSpc>
                <a:spcPts val="1400"/>
              </a:lnSpc>
              <a:spcBef>
                <a:spcPts val="295"/>
              </a:spcBef>
              <a:buClr>
                <a:srgbClr val="3333B2"/>
              </a:buClr>
              <a:buAutoNum type="arabicPeriod"/>
              <a:tabLst>
                <a:tab pos="247015" algn="l"/>
              </a:tabLst>
            </a:pPr>
            <a:r>
              <a:rPr sz="1000" dirty="0">
                <a:latin typeface="Tahoma" panose="020B0604030504040204"/>
                <a:cs typeface="Tahoma" panose="020B0604030504040204"/>
              </a:rPr>
              <a:t>The inverse mapping is easily realized: let </a:t>
            </a:r>
            <a:r>
              <a:rPr sz="1000" i="1" dirty="0">
                <a:latin typeface="Arial" panose="020B0604020202020204"/>
                <a:cs typeface="Arial" panose="020B0604020202020204"/>
              </a:rPr>
              <a:t>d </a:t>
            </a:r>
            <a:r>
              <a:rPr sz="1000" dirty="0">
                <a:latin typeface="Tahoma" panose="020B0604030504040204"/>
                <a:cs typeface="Tahoma" panose="020B0604030504040204"/>
              </a:rPr>
              <a:t>be the inverse of </a:t>
            </a:r>
            <a:r>
              <a:rPr sz="1000" i="1" dirty="0">
                <a:latin typeface="Arial" panose="020B0604020202020204"/>
                <a:cs typeface="Arial" panose="020B0604020202020204"/>
              </a:rPr>
              <a:t>e </a:t>
            </a:r>
            <a:r>
              <a:rPr sz="1000" dirty="0">
                <a:latin typeface="Tahoma" panose="020B0604030504040204"/>
                <a:cs typeface="Tahoma" panose="020B0604030504040204"/>
              </a:rPr>
              <a:t>modulo  (</a:t>
            </a:r>
            <a:r>
              <a:rPr sz="1000" i="1" dirty="0">
                <a:latin typeface="Arial" panose="020B0604020202020204"/>
                <a:cs typeface="Arial" panose="020B0604020202020204"/>
              </a:rPr>
              <a:t>p </a:t>
            </a:r>
            <a:r>
              <a:rPr sz="1000" dirty="0">
                <a:latin typeface="Arial Unicode MS"/>
                <a:cs typeface="Arial Unicode MS"/>
              </a:rPr>
              <a:t>− </a:t>
            </a:r>
            <a:r>
              <a:rPr sz="1000" dirty="0">
                <a:latin typeface="Tahoma" panose="020B0604030504040204"/>
                <a:cs typeface="Tahoma" panose="020B0604030504040204"/>
              </a:rPr>
              <a:t>1)(</a:t>
            </a:r>
            <a:r>
              <a:rPr sz="1000" i="1" dirty="0">
                <a:latin typeface="Arial" panose="020B0604020202020204"/>
                <a:cs typeface="Arial" panose="020B0604020202020204"/>
              </a:rPr>
              <a:t>q </a:t>
            </a:r>
            <a:r>
              <a:rPr sz="1000" dirty="0">
                <a:latin typeface="Arial Unicode MS"/>
                <a:cs typeface="Arial Unicode MS"/>
              </a:rPr>
              <a:t>− </a:t>
            </a:r>
            <a:r>
              <a:rPr sz="1000" dirty="0">
                <a:latin typeface="Tahoma" panose="020B0604030504040204"/>
                <a:cs typeface="Tahoma" panose="020B0604030504040204"/>
              </a:rPr>
              <a:t>1). Then for all </a:t>
            </a:r>
            <a:r>
              <a:rPr sz="1000" i="1" dirty="0">
                <a:latin typeface="Arial" panose="020B0604020202020204"/>
                <a:cs typeface="Arial" panose="020B0604020202020204"/>
              </a:rPr>
              <a:t>x </a:t>
            </a:r>
            <a:r>
              <a:rPr sz="1000" dirty="0">
                <a:latin typeface="Arial Unicode MS"/>
                <a:cs typeface="Arial Unicode MS"/>
              </a:rPr>
              <a:t>∈ {</a:t>
            </a:r>
            <a:r>
              <a:rPr sz="1000" dirty="0">
                <a:latin typeface="Tahoma" panose="020B0604030504040204"/>
                <a:cs typeface="Tahoma" panose="020B0604030504040204"/>
              </a:rPr>
              <a:t>0</a:t>
            </a:r>
            <a:r>
              <a:rPr sz="1000" i="1" dirty="0">
                <a:latin typeface="Verdana" panose="020B0604030504040204"/>
                <a:cs typeface="Verdana" panose="020B0604030504040204"/>
              </a:rPr>
              <a:t>, </a:t>
            </a:r>
            <a:r>
              <a:rPr sz="1000" dirty="0">
                <a:latin typeface="Tahoma" panose="020B0604030504040204"/>
                <a:cs typeface="Tahoma" panose="020B0604030504040204"/>
              </a:rPr>
              <a:t>1</a:t>
            </a:r>
            <a:r>
              <a:rPr sz="1000" i="1" dirty="0">
                <a:latin typeface="Verdana" panose="020B0604030504040204"/>
                <a:cs typeface="Verdana" panose="020B0604030504040204"/>
              </a:rPr>
              <a:t>, . . . , </a:t>
            </a:r>
            <a:r>
              <a:rPr sz="1000" i="1" dirty="0">
                <a:latin typeface="Arial" panose="020B0604020202020204"/>
                <a:cs typeface="Arial" panose="020B0604020202020204"/>
              </a:rPr>
              <a:t>N </a:t>
            </a:r>
            <a:r>
              <a:rPr sz="1000" dirty="0">
                <a:latin typeface="Arial Unicode MS"/>
                <a:cs typeface="Arial Unicode MS"/>
              </a:rPr>
              <a:t>− </a:t>
            </a:r>
            <a:r>
              <a:rPr sz="1000" dirty="0">
                <a:latin typeface="Tahoma" panose="020B0604030504040204"/>
                <a:cs typeface="Tahoma" panose="020B0604030504040204"/>
              </a:rPr>
              <a:t>1</a:t>
            </a:r>
            <a:r>
              <a:rPr sz="1000" dirty="0">
                <a:latin typeface="Arial Unicode MS"/>
                <a:cs typeface="Arial Unicode MS"/>
              </a:rPr>
              <a:t>}</a:t>
            </a:r>
            <a:r>
              <a:rPr sz="1000" dirty="0">
                <a:latin typeface="Tahoma" panose="020B0604030504040204"/>
                <a:cs typeface="Tahoma" panose="020B0604030504040204"/>
              </a:rPr>
              <a:t>,</a:t>
            </a:r>
            <a:endParaRPr sz="1000" dirty="0">
              <a:latin typeface="Tahoma" panose="020B0604030504040204"/>
              <a:cs typeface="Tahoma" panose="020B0604030504040204"/>
            </a:endParaRPr>
          </a:p>
          <a:p>
            <a:pPr marL="233680" algn="ctr">
              <a:lnSpc>
                <a:spcPct val="100000"/>
              </a:lnSpc>
              <a:spcBef>
                <a:spcPts val="805"/>
              </a:spcBef>
            </a:pPr>
            <a:r>
              <a:rPr sz="1000" dirty="0">
                <a:solidFill>
                  <a:srgbClr val="FF0000"/>
                </a:solidFill>
                <a:latin typeface="Tahoma" panose="020B0604030504040204"/>
                <a:cs typeface="Tahoma" panose="020B0604030504040204"/>
              </a:rPr>
              <a:t>(</a:t>
            </a:r>
            <a:r>
              <a:rPr sz="1000" i="1" dirty="0">
                <a:solidFill>
                  <a:srgbClr val="FF0000"/>
                </a:solidFill>
                <a:latin typeface="Arial" panose="020B0604020202020204"/>
                <a:cs typeface="Arial" panose="020B0604020202020204"/>
              </a:rPr>
              <a:t>x</a:t>
            </a:r>
            <a:r>
              <a:rPr sz="1000" i="1" baseline="42000" dirty="0">
                <a:solidFill>
                  <a:srgbClr val="FF0000"/>
                </a:solidFill>
                <a:latin typeface="Arial" panose="020B0604020202020204"/>
                <a:cs typeface="Arial" panose="020B0604020202020204"/>
              </a:rPr>
              <a:t>e </a:t>
            </a:r>
            <a:r>
              <a:rPr sz="1000" dirty="0">
                <a:solidFill>
                  <a:srgbClr val="FF0000"/>
                </a:solidFill>
                <a:latin typeface="Tahoma" panose="020B0604030504040204"/>
                <a:cs typeface="Tahoma" panose="020B0604030504040204"/>
              </a:rPr>
              <a:t>)</a:t>
            </a:r>
            <a:r>
              <a:rPr sz="1000" i="1" baseline="42000" dirty="0">
                <a:solidFill>
                  <a:srgbClr val="FF0000"/>
                </a:solidFill>
                <a:latin typeface="Arial" panose="020B0604020202020204"/>
                <a:cs typeface="Arial" panose="020B0604020202020204"/>
              </a:rPr>
              <a:t>d  </a:t>
            </a:r>
            <a:r>
              <a:rPr sz="1000" dirty="0">
                <a:solidFill>
                  <a:srgbClr val="FF0000"/>
                </a:solidFill>
                <a:latin typeface="Arial Unicode MS"/>
                <a:cs typeface="Arial Unicode MS"/>
              </a:rPr>
              <a:t>≡ </a:t>
            </a:r>
            <a:r>
              <a:rPr sz="1000" i="1" dirty="0">
                <a:solidFill>
                  <a:srgbClr val="FF0000"/>
                </a:solidFill>
                <a:latin typeface="Arial" panose="020B0604020202020204"/>
                <a:cs typeface="Arial" panose="020B0604020202020204"/>
              </a:rPr>
              <a:t>x </a:t>
            </a:r>
            <a:r>
              <a:rPr sz="1000" dirty="0">
                <a:solidFill>
                  <a:srgbClr val="FF0000"/>
                </a:solidFill>
                <a:latin typeface="Tahoma" panose="020B0604030504040204"/>
                <a:cs typeface="Tahoma" panose="020B0604030504040204"/>
              </a:rPr>
              <a:t>(mod N)</a:t>
            </a:r>
            <a:r>
              <a:rPr sz="1000" i="1" dirty="0">
                <a:solidFill>
                  <a:srgbClr val="FF0000"/>
                </a:solidFill>
                <a:latin typeface="Verdana" panose="020B0604030504040204"/>
                <a:cs typeface="Verdana" panose="020B0604030504040204"/>
              </a:rPr>
              <a:t>.</a:t>
            </a:r>
            <a:endParaRPr sz="1000" dirty="0">
              <a:latin typeface="Verdana" panose="020B0604030504040204"/>
              <a:cs typeface="Verdana" panose="020B0604030504040204"/>
            </a:endParaRPr>
          </a:p>
          <a:p>
            <a:pPr>
              <a:lnSpc>
                <a:spcPct val="100000"/>
              </a:lnSpc>
              <a:spcBef>
                <a:spcPts val="30"/>
              </a:spcBef>
            </a:pPr>
            <a:endParaRPr sz="1000" dirty="0">
              <a:latin typeface="Times New Roman" panose="02020603050405020304"/>
              <a:cs typeface="Times New Roman" panose="02020603050405020304"/>
            </a:endParaRPr>
          </a:p>
          <a:p>
            <a:pPr marL="246380" marR="5080" indent="-126365">
              <a:lnSpc>
                <a:spcPts val="1400"/>
              </a:lnSpc>
            </a:pPr>
            <a:r>
              <a:rPr sz="1000" baseline="9000" dirty="0" smtClean="0">
                <a:solidFill>
                  <a:srgbClr val="3333B2"/>
                </a:solidFill>
                <a:latin typeface="Arial" panose="020B0604020202020204"/>
                <a:cs typeface="Arial" panose="020B0604020202020204"/>
              </a:rPr>
              <a:t>.</a:t>
            </a:r>
            <a:r>
              <a:rPr lang="en-US" sz="1000" dirty="0" smtClean="0">
                <a:solidFill>
                  <a:srgbClr val="3333B2"/>
                </a:solidFill>
                <a:latin typeface="Arial" panose="020B0604020202020204"/>
                <a:cs typeface="Arial" panose="020B0604020202020204"/>
              </a:rPr>
              <a:t>   </a:t>
            </a:r>
            <a:r>
              <a:rPr sz="1000" dirty="0" smtClean="0">
                <a:latin typeface="Tahoma" panose="020B0604030504040204"/>
                <a:cs typeface="Tahoma" panose="020B0604030504040204"/>
              </a:rPr>
              <a:t>The mapping</a:t>
            </a:r>
            <a:r>
              <a:rPr lang="en-US" sz="1000" dirty="0" smtClean="0">
                <a:latin typeface="Tahoma" panose="020B0604030504040204"/>
                <a:cs typeface="Tahoma" panose="020B0604030504040204"/>
              </a:rPr>
              <a:t> </a:t>
            </a:r>
            <a:r>
              <a:rPr sz="1000" dirty="0" smtClean="0">
                <a:latin typeface="Tahoma" panose="020B0604030504040204"/>
                <a:cs typeface="Tahoma" panose="020B0604030504040204"/>
              </a:rPr>
              <a:t> </a:t>
            </a:r>
            <a:r>
              <a:rPr sz="1000" i="1" dirty="0">
                <a:latin typeface="Arial" panose="020B0604020202020204"/>
                <a:cs typeface="Arial" panose="020B0604020202020204"/>
              </a:rPr>
              <a:t>x </a:t>
            </a:r>
            <a:r>
              <a:rPr sz="1000" dirty="0">
                <a:latin typeface="Arial Unicode MS"/>
                <a:cs typeface="Arial Unicode MS"/>
              </a:rPr>
              <a:t>1→ </a:t>
            </a:r>
            <a:r>
              <a:rPr sz="1000" i="1" dirty="0">
                <a:latin typeface="Arial" panose="020B0604020202020204"/>
                <a:cs typeface="Arial" panose="020B0604020202020204"/>
              </a:rPr>
              <a:t>x</a:t>
            </a:r>
            <a:r>
              <a:rPr sz="1000" i="1" baseline="37000" dirty="0">
                <a:latin typeface="Arial" panose="020B0604020202020204"/>
                <a:cs typeface="Arial" panose="020B0604020202020204"/>
              </a:rPr>
              <a:t>e </a:t>
            </a:r>
            <a:r>
              <a:rPr sz="1000" dirty="0">
                <a:latin typeface="Tahoma" panose="020B0604030504040204"/>
                <a:cs typeface="Tahoma" panose="020B0604030504040204"/>
              </a:rPr>
              <a:t>(mod N) is a reasonable way to encode messages </a:t>
            </a:r>
            <a:r>
              <a:rPr sz="1000" i="1" dirty="0" smtClean="0">
                <a:latin typeface="Arial" panose="020B0604020202020204"/>
                <a:cs typeface="Arial" panose="020B0604020202020204"/>
              </a:rPr>
              <a:t>x</a:t>
            </a:r>
            <a:r>
              <a:rPr sz="1000" dirty="0" smtClean="0">
                <a:latin typeface="Tahoma" panose="020B0604030504040204"/>
                <a:cs typeface="Tahoma" panose="020B0604030504040204"/>
              </a:rPr>
              <a:t>;  </a:t>
            </a:r>
            <a:r>
              <a:rPr sz="1000" dirty="0">
                <a:latin typeface="Tahoma" panose="020B0604030504040204"/>
                <a:cs typeface="Tahoma" panose="020B0604030504040204"/>
              </a:rPr>
              <a:t>no information is lost. So, if Bob publishes (</a:t>
            </a:r>
            <a:r>
              <a:rPr sz="1000" i="1" dirty="0">
                <a:latin typeface="Arial" panose="020B0604020202020204"/>
                <a:cs typeface="Arial" panose="020B0604020202020204"/>
              </a:rPr>
              <a:t>N</a:t>
            </a:r>
            <a:r>
              <a:rPr sz="1000" i="1" dirty="0">
                <a:latin typeface="Verdana" panose="020B0604030504040204"/>
                <a:cs typeface="Verdana" panose="020B0604030504040204"/>
              </a:rPr>
              <a:t>, </a:t>
            </a:r>
            <a:r>
              <a:rPr sz="1000" i="1" dirty="0" smtClean="0">
                <a:latin typeface="Arial" panose="020B0604020202020204"/>
                <a:cs typeface="Arial" panose="020B0604020202020204"/>
              </a:rPr>
              <a:t>e</a:t>
            </a:r>
            <a:r>
              <a:rPr sz="1000" dirty="0" smtClean="0">
                <a:latin typeface="Tahoma" panose="020B0604030504040204"/>
                <a:cs typeface="Tahoma" panose="020B0604030504040204"/>
              </a:rPr>
              <a:t>) </a:t>
            </a:r>
            <a:r>
              <a:rPr sz="1000" dirty="0">
                <a:latin typeface="Tahoma" panose="020B0604030504040204"/>
                <a:cs typeface="Tahoma" panose="020B0604030504040204"/>
              </a:rPr>
              <a:t>as his </a:t>
            </a:r>
            <a:r>
              <a:rPr sz="1000" b="1" dirty="0">
                <a:latin typeface="Arial" panose="020B0604020202020204"/>
                <a:cs typeface="Arial" panose="020B0604020202020204"/>
              </a:rPr>
              <a:t>public key</a:t>
            </a:r>
            <a:r>
              <a:rPr sz="1000" dirty="0">
                <a:latin typeface="Tahoma" panose="020B0604030504040204"/>
                <a:cs typeface="Tahoma" panose="020B0604030504040204"/>
              </a:rPr>
              <a:t>,  everyone else can use it to send him encrypted </a:t>
            </a:r>
            <a:r>
              <a:rPr sz="1000" dirty="0" smtClean="0">
                <a:latin typeface="Tahoma" panose="020B0604030504040204"/>
                <a:cs typeface="Tahoma" panose="020B0604030504040204"/>
              </a:rPr>
              <a:t>messages</a:t>
            </a:r>
            <a:r>
              <a:rPr sz="1000" dirty="0">
                <a:latin typeface="Tahoma" panose="020B0604030504040204"/>
                <a:cs typeface="Tahoma" panose="020B0604030504040204"/>
              </a:rPr>
              <a:t>.</a:t>
            </a:r>
            <a:endParaRPr sz="1000" dirty="0">
              <a:latin typeface="Tahoma" panose="020B0604030504040204"/>
              <a:cs typeface="Tahoma" panose="020B0604030504040204"/>
            </a:endParaRPr>
          </a:p>
          <a:p>
            <a:pPr marL="246380" marR="5080" indent="-126365">
              <a:lnSpc>
                <a:spcPts val="1400"/>
              </a:lnSpc>
              <a:spcBef>
                <a:spcPts val="300"/>
              </a:spcBef>
            </a:pPr>
            <a:r>
              <a:rPr sz="1000" baseline="9000" dirty="0" smtClean="0">
                <a:solidFill>
                  <a:srgbClr val="3333B2"/>
                </a:solidFill>
                <a:latin typeface="Arial" panose="020B0604020202020204"/>
                <a:cs typeface="Arial" panose="020B0604020202020204"/>
              </a:rPr>
              <a:t>.</a:t>
            </a:r>
            <a:r>
              <a:rPr lang="en-US" sz="1000" dirty="0" smtClean="0">
                <a:solidFill>
                  <a:srgbClr val="3333B2"/>
                </a:solidFill>
                <a:latin typeface="Arial" panose="020B0604020202020204"/>
                <a:cs typeface="Arial" panose="020B0604020202020204"/>
              </a:rPr>
              <a:t> </a:t>
            </a:r>
            <a:r>
              <a:rPr lang="en-US" sz="1000" dirty="0">
                <a:solidFill>
                  <a:srgbClr val="3333B2"/>
                </a:solidFill>
                <a:latin typeface="Arial" panose="020B0604020202020204"/>
                <a:cs typeface="Arial" panose="020B0604020202020204"/>
              </a:rPr>
              <a:t> </a:t>
            </a:r>
            <a:r>
              <a:rPr lang="en-US" sz="1000" dirty="0" smtClean="0">
                <a:solidFill>
                  <a:srgbClr val="3333B2"/>
                </a:solidFill>
                <a:latin typeface="Arial" panose="020B0604020202020204"/>
                <a:cs typeface="Arial" panose="020B0604020202020204"/>
              </a:rPr>
              <a:t> </a:t>
            </a:r>
            <a:r>
              <a:rPr sz="1000" dirty="0" smtClean="0">
                <a:latin typeface="Tahoma" panose="020B0604030504040204"/>
                <a:cs typeface="Tahoma" panose="020B0604030504040204"/>
              </a:rPr>
              <a:t>Bob </a:t>
            </a:r>
            <a:r>
              <a:rPr sz="1000" dirty="0">
                <a:latin typeface="Tahoma" panose="020B0604030504040204"/>
                <a:cs typeface="Tahoma" panose="020B0604030504040204"/>
              </a:rPr>
              <a:t>should retain the value </a:t>
            </a:r>
            <a:r>
              <a:rPr sz="1000" i="1" dirty="0">
                <a:latin typeface="Arial" panose="020B0604020202020204"/>
                <a:cs typeface="Arial" panose="020B0604020202020204"/>
              </a:rPr>
              <a:t>d </a:t>
            </a:r>
            <a:r>
              <a:rPr sz="1000" dirty="0">
                <a:latin typeface="Tahoma" panose="020B0604030504040204"/>
                <a:cs typeface="Tahoma" panose="020B0604030504040204"/>
              </a:rPr>
              <a:t>as his </a:t>
            </a:r>
            <a:r>
              <a:rPr sz="1000" b="1" dirty="0">
                <a:latin typeface="Arial" panose="020B0604020202020204"/>
                <a:cs typeface="Arial" panose="020B0604020202020204"/>
              </a:rPr>
              <a:t>secret key</a:t>
            </a:r>
            <a:r>
              <a:rPr sz="1000" dirty="0">
                <a:latin typeface="Tahoma" panose="020B0604030504040204"/>
                <a:cs typeface="Tahoma" panose="020B0604030504040204"/>
              </a:rPr>
              <a:t>, with which he can decode  all messages that come to him by simply raising them to the </a:t>
            </a:r>
            <a:r>
              <a:rPr sz="1000" i="1" dirty="0">
                <a:latin typeface="Arial" panose="020B0604020202020204"/>
                <a:cs typeface="Arial" panose="020B0604020202020204"/>
              </a:rPr>
              <a:t>d </a:t>
            </a:r>
            <a:r>
              <a:rPr sz="1000" dirty="0">
                <a:latin typeface="Tahoma" panose="020B0604030504040204"/>
                <a:cs typeface="Tahoma" panose="020B0604030504040204"/>
              </a:rPr>
              <a:t>th power  modulo </a:t>
            </a:r>
            <a:r>
              <a:rPr sz="1000" i="1" dirty="0">
                <a:latin typeface="Arial" panose="020B0604020202020204"/>
                <a:cs typeface="Arial" panose="020B0604020202020204"/>
              </a:rPr>
              <a:t>N</a:t>
            </a:r>
            <a:r>
              <a:rPr sz="1000" dirty="0">
                <a:latin typeface="Tahoma" panose="020B0604030504040204"/>
                <a:cs typeface="Tahoma" panose="020B0604030504040204"/>
              </a:rPr>
              <a:t>.</a:t>
            </a:r>
            <a:endParaRPr sz="1000" dirty="0">
              <a:latin typeface="Tahoma" panose="020B0604030504040204"/>
              <a:cs typeface="Tahoma" panose="020B0604030504040204"/>
            </a:endParaRPr>
          </a:p>
        </p:txBody>
      </p:sp>
      <p:pic>
        <p:nvPicPr>
          <p:cNvPr id="4" name="图片 3"/>
          <p:cNvPicPr>
            <a:picLocks noChangeAspect="1"/>
          </p:cNvPicPr>
          <p:nvPr/>
        </p:nvPicPr>
        <p:blipFill>
          <a:blip r:embed="rId1"/>
          <a:stretch>
            <a:fillRect/>
          </a:stretch>
        </p:blipFill>
        <p:spPr>
          <a:xfrm>
            <a:off x="1390650" y="864000"/>
            <a:ext cx="468000" cy="117122"/>
          </a:xfrm>
          <a:prstGeom prst="rect">
            <a:avLst/>
          </a:prstGeom>
        </p:spPr>
      </p:pic>
      <p:pic>
        <p:nvPicPr>
          <p:cNvPr id="5" name="图片 4"/>
          <p:cNvPicPr>
            <a:picLocks noChangeAspect="1"/>
          </p:cNvPicPr>
          <p:nvPr/>
        </p:nvPicPr>
        <p:blipFill>
          <a:blip r:embed="rId2"/>
          <a:stretch>
            <a:fillRect/>
          </a:stretch>
        </p:blipFill>
        <p:spPr>
          <a:xfrm>
            <a:off x="425439" y="2016615"/>
            <a:ext cx="138095" cy="108000"/>
          </a:xfrm>
          <a:prstGeom prst="rect">
            <a:avLst/>
          </a:prstGeom>
        </p:spPr>
      </p:pic>
      <p:pic>
        <p:nvPicPr>
          <p:cNvPr id="6" name="图片 5"/>
          <p:cNvPicPr>
            <a:picLocks noChangeAspect="1"/>
          </p:cNvPicPr>
          <p:nvPr/>
        </p:nvPicPr>
        <p:blipFill>
          <a:blip r:embed="rId2"/>
          <a:stretch>
            <a:fillRect/>
          </a:stretch>
        </p:blipFill>
        <p:spPr>
          <a:xfrm>
            <a:off x="398954" y="2774975"/>
            <a:ext cx="138095" cy="108000"/>
          </a:xfrm>
          <a:prstGeom prst="rect">
            <a:avLst/>
          </a:prstGeom>
        </p:spPr>
      </p:pic>
      <p:pic>
        <p:nvPicPr>
          <p:cNvPr id="7" name="图片 6"/>
          <p:cNvPicPr>
            <a:picLocks noChangeAspect="1"/>
          </p:cNvPicPr>
          <p:nvPr/>
        </p:nvPicPr>
        <p:blipFill>
          <a:blip r:embed="rId3"/>
          <a:stretch>
            <a:fillRect/>
          </a:stretch>
        </p:blipFill>
        <p:spPr>
          <a:xfrm>
            <a:off x="1362065" y="1980409"/>
            <a:ext cx="471450" cy="144206"/>
          </a:xfrm>
          <a:prstGeom prst="rect">
            <a:avLst/>
          </a:prstGeom>
        </p:spPr>
      </p:pic>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511176"/>
            <a:ext cx="4114800" cy="228600"/>
          </a:xfrm>
        </p:spPr>
        <p:txBody>
          <a:bodyPr/>
          <a:lstStyle/>
          <a:p>
            <a:r>
              <a:rPr lang="zh-CN" altLang="en-US" sz="1800" b="1" dirty="0" smtClean="0"/>
              <a:t>上机练习</a:t>
            </a:r>
            <a:endParaRPr lang="zh-CN" altLang="en-US" sz="1800" b="1" dirty="0"/>
          </a:p>
        </p:txBody>
      </p:sp>
      <p:sp>
        <p:nvSpPr>
          <p:cNvPr id="3" name="文本占位符 2"/>
          <p:cNvSpPr>
            <a:spLocks noGrp="1"/>
          </p:cNvSpPr>
          <p:nvPr>
            <p:ph type="body" idx="1"/>
          </p:nvPr>
        </p:nvSpPr>
        <p:spPr>
          <a:xfrm>
            <a:off x="323850" y="1273175"/>
            <a:ext cx="3915511" cy="677108"/>
          </a:xfrm>
        </p:spPr>
        <p:txBody>
          <a:bodyPr/>
          <a:lstStyle/>
          <a:p>
            <a:r>
              <a:rPr lang="zh-CN" altLang="en-US" sz="1100" dirty="0"/>
              <a:t>编号 </a:t>
            </a:r>
            <a:r>
              <a:rPr lang="en-US" altLang="zh-CN" sz="1100" dirty="0"/>
              <a:t>204  </a:t>
            </a:r>
            <a:r>
              <a:rPr lang="zh-CN" altLang="en-US" sz="1100" dirty="0"/>
              <a:t>题目</a:t>
            </a:r>
            <a:r>
              <a:rPr lang="zh-CN" altLang="en-US" sz="1100" dirty="0" smtClean="0"/>
              <a:t>：</a:t>
            </a:r>
            <a:r>
              <a:rPr lang="en-US" altLang="zh-CN" sz="1100" dirty="0" smtClean="0"/>
              <a:t>Count </a:t>
            </a:r>
            <a:r>
              <a:rPr lang="en-US" altLang="zh-CN" sz="1100" dirty="0"/>
              <a:t>primes</a:t>
            </a:r>
            <a:endParaRPr lang="en-US" altLang="zh-CN" sz="1100" dirty="0"/>
          </a:p>
          <a:p>
            <a:r>
              <a:rPr lang="zh-CN" altLang="en-US" sz="1100" dirty="0"/>
              <a:t>编号 </a:t>
            </a:r>
            <a:r>
              <a:rPr lang="en-US" altLang="zh-CN" sz="1100" dirty="0"/>
              <a:t>104  </a:t>
            </a:r>
            <a:r>
              <a:rPr lang="zh-CN" altLang="en-US" sz="1100" dirty="0"/>
              <a:t>题目：</a:t>
            </a:r>
            <a:r>
              <a:rPr lang="en-US" altLang="zh-CN" sz="1100" dirty="0"/>
              <a:t>Maximum Depth of Binary Tree</a:t>
            </a:r>
            <a:endParaRPr lang="en-US" altLang="zh-CN" sz="1100" dirty="0"/>
          </a:p>
          <a:p>
            <a:r>
              <a:rPr lang="zh-CN" altLang="en-US" sz="1100" dirty="0"/>
              <a:t>编号 </a:t>
            </a:r>
            <a:r>
              <a:rPr lang="en-US" altLang="zh-CN" sz="1100" dirty="0"/>
              <a:t>121  </a:t>
            </a:r>
            <a:r>
              <a:rPr lang="zh-CN" altLang="en-US" sz="1100" dirty="0"/>
              <a:t>题目：</a:t>
            </a:r>
            <a:r>
              <a:rPr lang="en-US" altLang="zh-CN" sz="1100" dirty="0"/>
              <a:t>Best Time to Buy and Sell Stock</a:t>
            </a:r>
            <a:endParaRPr lang="en-US" altLang="zh-CN" sz="1100" dirty="0"/>
          </a:p>
          <a:p>
            <a:endParaRPr lang="zh-CN" alt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881" y="282575"/>
            <a:ext cx="4419498" cy="215444"/>
          </a:xfrm>
          <a:prstGeom prst="rect">
            <a:avLst/>
          </a:prstGeom>
        </p:spPr>
        <p:txBody>
          <a:bodyPr vert="horz" wrap="square" lIns="0" tIns="0" rIns="0" bIns="0" rtlCol="0">
            <a:spAutoFit/>
          </a:bodyPr>
          <a:lstStyle/>
          <a:p>
            <a:pPr marL="12700">
              <a:lnSpc>
                <a:spcPct val="100000"/>
              </a:lnSpc>
            </a:pPr>
            <a:r>
              <a:rPr sz="1400" b="1" dirty="0"/>
              <a:t>Security assumption for RSA</a:t>
            </a:r>
            <a:endParaRPr sz="1400" b="1" dirty="0"/>
          </a:p>
        </p:txBody>
      </p:sp>
      <p:sp>
        <p:nvSpPr>
          <p:cNvPr id="3" name="object 3"/>
          <p:cNvSpPr txBox="1"/>
          <p:nvPr/>
        </p:nvSpPr>
        <p:spPr>
          <a:xfrm>
            <a:off x="526071" y="1044575"/>
            <a:ext cx="3557956" cy="538609"/>
          </a:xfrm>
          <a:prstGeom prst="rect">
            <a:avLst/>
          </a:prstGeom>
        </p:spPr>
        <p:txBody>
          <a:bodyPr vert="horz" wrap="square" lIns="0" tIns="0" rIns="0" bIns="0" rtlCol="0">
            <a:spAutoFit/>
          </a:bodyPr>
          <a:lstStyle/>
          <a:p>
            <a:pPr marL="12700">
              <a:lnSpc>
                <a:spcPts val="1400"/>
              </a:lnSpc>
            </a:pPr>
            <a:r>
              <a:rPr sz="1100" dirty="0">
                <a:latin typeface="Tahoma" panose="020B0604030504040204"/>
                <a:cs typeface="Tahoma" panose="020B0604030504040204"/>
              </a:rPr>
              <a:t>The security of RSA hinges upon a simple </a:t>
            </a:r>
            <a:r>
              <a:rPr sz="1100" dirty="0" smtClean="0">
                <a:latin typeface="Tahoma" panose="020B0604030504040204"/>
                <a:cs typeface="Tahoma" panose="020B0604030504040204"/>
              </a:rPr>
              <a:t>assumption</a:t>
            </a:r>
            <a:r>
              <a:rPr sz="1100" dirty="0">
                <a:latin typeface="Tahoma" panose="020B0604030504040204"/>
                <a:cs typeface="Tahoma" panose="020B0604030504040204"/>
              </a:rPr>
              <a:t>:</a:t>
            </a:r>
            <a:endParaRPr sz="1100" dirty="0">
              <a:latin typeface="Tahoma" panose="020B0604030504040204"/>
              <a:cs typeface="Tahoma" panose="020B0604030504040204"/>
            </a:endParaRPr>
          </a:p>
          <a:p>
            <a:pPr marL="12700" marR="5080">
              <a:lnSpc>
                <a:spcPts val="1400"/>
              </a:lnSpc>
            </a:pPr>
            <a:r>
              <a:rPr sz="1100" i="1" dirty="0">
                <a:solidFill>
                  <a:srgbClr val="FF0000"/>
                </a:solidFill>
                <a:latin typeface="Trebuchet MS" panose="020B0603020202020204"/>
                <a:cs typeface="Trebuchet MS" panose="020B0603020202020204"/>
              </a:rPr>
              <a:t>Given </a:t>
            </a:r>
            <a:r>
              <a:rPr sz="1100" i="1" dirty="0">
                <a:solidFill>
                  <a:srgbClr val="FF0000"/>
                </a:solidFill>
                <a:latin typeface="Arial" panose="020B0604020202020204"/>
                <a:cs typeface="Arial" panose="020B0604020202020204"/>
              </a:rPr>
              <a:t>N</a:t>
            </a:r>
            <a:r>
              <a:rPr sz="1100" i="1" dirty="0">
                <a:solidFill>
                  <a:srgbClr val="FF0000"/>
                </a:solidFill>
                <a:latin typeface="Trebuchet MS" panose="020B0603020202020204"/>
                <a:cs typeface="Trebuchet MS" panose="020B0603020202020204"/>
              </a:rPr>
              <a:t>, </a:t>
            </a:r>
            <a:r>
              <a:rPr sz="1100" i="1" dirty="0">
                <a:solidFill>
                  <a:srgbClr val="FF0000"/>
                </a:solidFill>
                <a:latin typeface="Arial" panose="020B0604020202020204"/>
                <a:cs typeface="Arial" panose="020B0604020202020204"/>
              </a:rPr>
              <a:t>e</a:t>
            </a:r>
            <a:r>
              <a:rPr sz="1100" i="1" dirty="0">
                <a:solidFill>
                  <a:srgbClr val="FF0000"/>
                </a:solidFill>
                <a:latin typeface="Trebuchet MS" panose="020B0603020202020204"/>
                <a:cs typeface="Trebuchet MS" panose="020B0603020202020204"/>
              </a:rPr>
              <a:t>, and </a:t>
            </a:r>
            <a:r>
              <a:rPr sz="1100" i="1" dirty="0">
                <a:solidFill>
                  <a:srgbClr val="FF0000"/>
                </a:solidFill>
                <a:latin typeface="Arial" panose="020B0604020202020204"/>
                <a:cs typeface="Arial" panose="020B0604020202020204"/>
              </a:rPr>
              <a:t>y </a:t>
            </a:r>
            <a:r>
              <a:rPr sz="1100" dirty="0">
                <a:solidFill>
                  <a:srgbClr val="FF0000"/>
                </a:solidFill>
                <a:latin typeface="Tahoma" panose="020B0604030504040204"/>
                <a:cs typeface="Tahoma" panose="020B0604030504040204"/>
              </a:rPr>
              <a:t>= </a:t>
            </a:r>
            <a:r>
              <a:rPr sz="1100" i="1" dirty="0">
                <a:solidFill>
                  <a:srgbClr val="FF0000"/>
                </a:solidFill>
                <a:latin typeface="Arial" panose="020B0604020202020204"/>
                <a:cs typeface="Arial" panose="020B0604020202020204"/>
              </a:rPr>
              <a:t>x</a:t>
            </a:r>
            <a:r>
              <a:rPr sz="1100" i="1" baseline="37000" dirty="0">
                <a:solidFill>
                  <a:srgbClr val="FF0000"/>
                </a:solidFill>
                <a:latin typeface="Arial" panose="020B0604020202020204"/>
                <a:cs typeface="Arial" panose="020B0604020202020204"/>
              </a:rPr>
              <a:t>e </a:t>
            </a:r>
            <a:r>
              <a:rPr sz="1100" dirty="0">
                <a:solidFill>
                  <a:srgbClr val="FF0000"/>
                </a:solidFill>
                <a:latin typeface="Tahoma" panose="020B0604030504040204"/>
                <a:cs typeface="Tahoma" panose="020B0604030504040204"/>
              </a:rPr>
              <a:t>(mod N)</a:t>
            </a:r>
            <a:r>
              <a:rPr sz="1100" i="1" dirty="0">
                <a:solidFill>
                  <a:srgbClr val="FF0000"/>
                </a:solidFill>
                <a:latin typeface="Trebuchet MS" panose="020B0603020202020204"/>
                <a:cs typeface="Trebuchet MS" panose="020B0603020202020204"/>
              </a:rPr>
              <a:t>, it is computationally intractable to  determine </a:t>
            </a:r>
            <a:r>
              <a:rPr sz="1100" i="1" dirty="0">
                <a:solidFill>
                  <a:srgbClr val="FF0000"/>
                </a:solidFill>
                <a:latin typeface="Arial" panose="020B0604020202020204"/>
                <a:cs typeface="Arial" panose="020B0604020202020204"/>
              </a:rPr>
              <a:t>x</a:t>
            </a:r>
            <a:r>
              <a:rPr sz="1100" i="1" dirty="0">
                <a:solidFill>
                  <a:srgbClr val="FF0000"/>
                </a:solidFill>
                <a:latin typeface="Trebuchet MS" panose="020B0603020202020204"/>
                <a:cs typeface="Trebuchet MS" panose="020B0603020202020204"/>
              </a:rPr>
              <a:t>.</a:t>
            </a:r>
            <a:endParaRPr sz="1100" dirty="0">
              <a:latin typeface="Trebuchet MS" panose="020B0603020202020204"/>
              <a:cs typeface="Trebuchet MS" panose="020B0603020202020204"/>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9650" y="1315048"/>
            <a:ext cx="1981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Universal</a:t>
            </a:r>
            <a:r>
              <a:rPr sz="1400" b="1" spc="-35" dirty="0">
                <a:solidFill>
                  <a:srgbClr val="0000FF"/>
                </a:solidFill>
              </a:rPr>
              <a:t> </a:t>
            </a:r>
            <a:r>
              <a:rPr sz="1400" b="1" spc="-40" dirty="0">
                <a:solidFill>
                  <a:srgbClr val="0000FF"/>
                </a:solidFill>
              </a:rPr>
              <a:t>Hashing</a:t>
            </a:r>
            <a:endParaRPr sz="1400" b="1" spc="-40" dirty="0">
              <a:solidFill>
                <a:srgbClr val="0000FF"/>
              </a:solidFil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653" y="130175"/>
            <a:ext cx="4419498" cy="215444"/>
          </a:xfrm>
          <a:prstGeom prst="rect">
            <a:avLst/>
          </a:prstGeom>
        </p:spPr>
        <p:txBody>
          <a:bodyPr vert="horz" wrap="square" lIns="0" tIns="0" rIns="0" bIns="0" rtlCol="0">
            <a:spAutoFit/>
          </a:bodyPr>
          <a:lstStyle/>
          <a:p>
            <a:pPr marL="12700">
              <a:lnSpc>
                <a:spcPct val="100000"/>
              </a:lnSpc>
            </a:pPr>
            <a:r>
              <a:rPr sz="1400" b="1" dirty="0"/>
              <a:t>Motivation</a:t>
            </a:r>
            <a:endParaRPr sz="1400" b="1" dirty="0"/>
          </a:p>
        </p:txBody>
      </p:sp>
      <p:sp>
        <p:nvSpPr>
          <p:cNvPr id="3" name="object 3"/>
          <p:cNvSpPr txBox="1"/>
          <p:nvPr/>
        </p:nvSpPr>
        <p:spPr>
          <a:xfrm>
            <a:off x="247650" y="434975"/>
            <a:ext cx="4167504" cy="2877070"/>
          </a:xfrm>
          <a:prstGeom prst="rect">
            <a:avLst/>
          </a:prstGeom>
        </p:spPr>
        <p:txBody>
          <a:bodyPr vert="horz" wrap="square" lIns="0" tIns="0" rIns="0" bIns="0" rtlCol="0">
            <a:spAutoFit/>
          </a:bodyPr>
          <a:lstStyle/>
          <a:p>
            <a:pPr marL="12700">
              <a:lnSpc>
                <a:spcPts val="1400"/>
              </a:lnSpc>
            </a:pPr>
            <a:r>
              <a:rPr sz="900" b="1" dirty="0">
                <a:latin typeface="Arial" panose="020B0604020202020204"/>
                <a:cs typeface="Arial" panose="020B0604020202020204"/>
              </a:rPr>
              <a:t>We will give  a short  “nickname” to each  of the </a:t>
            </a:r>
            <a:r>
              <a:rPr sz="900" dirty="0">
                <a:latin typeface="Tahoma" panose="020B0604030504040204"/>
                <a:cs typeface="Tahoma" panose="020B0604030504040204"/>
              </a:rPr>
              <a:t>2</a:t>
            </a:r>
            <a:r>
              <a:rPr sz="900" baseline="37000" dirty="0">
                <a:latin typeface="Tahoma" panose="020B0604030504040204"/>
                <a:cs typeface="Tahoma" panose="020B0604030504040204"/>
              </a:rPr>
              <a:t>32  </a:t>
            </a:r>
            <a:r>
              <a:rPr sz="900" b="1" dirty="0">
                <a:latin typeface="Arial" panose="020B0604020202020204"/>
                <a:cs typeface="Arial" panose="020B0604020202020204"/>
              </a:rPr>
              <a:t>possible  IP  addresses.</a:t>
            </a:r>
            <a:endParaRPr sz="900" dirty="0">
              <a:latin typeface="Arial" panose="020B0604020202020204"/>
              <a:cs typeface="Arial" panose="020B0604020202020204"/>
            </a:endParaRPr>
          </a:p>
          <a:p>
            <a:pPr marL="12700" marR="8890">
              <a:lnSpc>
                <a:spcPts val="1400"/>
              </a:lnSpc>
              <a:spcBef>
                <a:spcPts val="595"/>
              </a:spcBef>
            </a:pPr>
            <a:r>
              <a:rPr sz="900" dirty="0">
                <a:latin typeface="Tahoma" panose="020B0604030504040204"/>
                <a:cs typeface="Tahoma" panose="020B0604030504040204"/>
              </a:rPr>
              <a:t>You can think of this short name as just a number between 1 and 250 (we will  later adjust this range very slightly).</a:t>
            </a:r>
            <a:endParaRPr sz="900" dirty="0">
              <a:latin typeface="Tahoma" panose="020B0604030504040204"/>
              <a:cs typeface="Tahoma" panose="020B0604030504040204"/>
            </a:endParaRPr>
          </a:p>
          <a:p>
            <a:pPr marL="12700" marR="52070">
              <a:lnSpc>
                <a:spcPts val="1400"/>
              </a:lnSpc>
              <a:spcBef>
                <a:spcPts val="595"/>
              </a:spcBef>
            </a:pPr>
            <a:r>
              <a:rPr sz="900" dirty="0">
                <a:latin typeface="Tahoma" panose="020B0604030504040204"/>
                <a:cs typeface="Tahoma" panose="020B0604030504040204"/>
              </a:rPr>
              <a:t>Thus many IP addresses will inevitably have the same nickname; however, we  hope that most of the 250 IP addresses of our particular customers are  assigned distinct names, and we will store their records in an array of size 250  indexed by these names.</a:t>
            </a:r>
            <a:endParaRPr sz="900" dirty="0">
              <a:latin typeface="Tahoma" panose="020B0604030504040204"/>
              <a:cs typeface="Tahoma" panose="020B0604030504040204"/>
            </a:endParaRPr>
          </a:p>
          <a:p>
            <a:pPr marL="12700">
              <a:lnSpc>
                <a:spcPts val="1400"/>
              </a:lnSpc>
              <a:spcBef>
                <a:spcPts val="605"/>
              </a:spcBef>
            </a:pPr>
            <a:r>
              <a:rPr sz="900" dirty="0">
                <a:latin typeface="Tahoma" panose="020B0604030504040204"/>
                <a:cs typeface="Tahoma" panose="020B0604030504040204"/>
              </a:rPr>
              <a:t>What if there is more than one record associated with the </a:t>
            </a:r>
            <a:r>
              <a:rPr sz="900" dirty="0" smtClean="0">
                <a:latin typeface="Tahoma" panose="020B0604030504040204"/>
                <a:cs typeface="Tahoma" panose="020B0604030504040204"/>
              </a:rPr>
              <a:t>same </a:t>
            </a:r>
            <a:r>
              <a:rPr sz="900" dirty="0">
                <a:latin typeface="Tahoma" panose="020B0604030504040204"/>
                <a:cs typeface="Tahoma" panose="020B0604030504040204"/>
              </a:rPr>
              <a:t>name?</a:t>
            </a:r>
            <a:endParaRPr sz="900" dirty="0">
              <a:latin typeface="Tahoma" panose="020B0604030504040204"/>
              <a:cs typeface="Tahoma" panose="020B0604030504040204"/>
            </a:endParaRPr>
          </a:p>
          <a:p>
            <a:pPr marL="12700" marR="5080" algn="just">
              <a:lnSpc>
                <a:spcPts val="1400"/>
              </a:lnSpc>
              <a:spcBef>
                <a:spcPts val="595"/>
              </a:spcBef>
            </a:pPr>
            <a:r>
              <a:rPr sz="900" dirty="0">
                <a:latin typeface="Tahoma" panose="020B0604030504040204"/>
                <a:cs typeface="Tahoma" panose="020B0604030504040204"/>
              </a:rPr>
              <a:t>Easy: each entry of the array points to a linked list containing all records with  that name. So the total amount of storage is proportional to 250, the number </a:t>
            </a:r>
            <a:r>
              <a:rPr sz="900" dirty="0" smtClean="0">
                <a:latin typeface="Tahoma" panose="020B0604030504040204"/>
                <a:cs typeface="Tahoma" panose="020B0604030504040204"/>
              </a:rPr>
              <a:t>of </a:t>
            </a:r>
            <a:r>
              <a:rPr sz="900" dirty="0">
                <a:latin typeface="Tahoma" panose="020B0604030504040204"/>
                <a:cs typeface="Tahoma" panose="020B0604030504040204"/>
              </a:rPr>
              <a:t>customers, and is independent of the total number of possible IP  addresses.</a:t>
            </a:r>
            <a:endParaRPr sz="900" dirty="0">
              <a:latin typeface="Tahoma" panose="020B0604030504040204"/>
              <a:cs typeface="Tahoma" panose="020B0604030504040204"/>
            </a:endParaRPr>
          </a:p>
          <a:p>
            <a:pPr marL="12700" marR="5080">
              <a:lnSpc>
                <a:spcPts val="1400"/>
              </a:lnSpc>
              <a:spcBef>
                <a:spcPts val="595"/>
              </a:spcBef>
            </a:pPr>
            <a:r>
              <a:rPr sz="900" dirty="0">
                <a:latin typeface="Tahoma" panose="020B0604030504040204"/>
                <a:cs typeface="Tahoma" panose="020B0604030504040204"/>
              </a:rPr>
              <a:t>Moreover, if not too many customer IP addresses are assigned the same name,  lookup is fast, because the average size of the linked list we have to scan  through is small.</a:t>
            </a:r>
            <a:endParaRPr sz="900" dirty="0">
              <a:latin typeface="Tahoma" panose="020B0604030504040204"/>
              <a:cs typeface="Tahoma" panose="020B0604030504040204"/>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79" y="206375"/>
            <a:ext cx="4419498" cy="215444"/>
          </a:xfrm>
          <a:prstGeom prst="rect">
            <a:avLst/>
          </a:prstGeom>
        </p:spPr>
        <p:txBody>
          <a:bodyPr vert="horz" wrap="square" lIns="0" tIns="0" rIns="0" bIns="0" rtlCol="0">
            <a:spAutoFit/>
          </a:bodyPr>
          <a:lstStyle/>
          <a:p>
            <a:pPr marL="12700">
              <a:lnSpc>
                <a:spcPct val="100000"/>
              </a:lnSpc>
            </a:pPr>
            <a:r>
              <a:rPr sz="1400" b="1" dirty="0"/>
              <a:t>Hash tables</a:t>
            </a:r>
            <a:endParaRPr sz="1400" b="1" dirty="0"/>
          </a:p>
        </p:txBody>
      </p:sp>
      <p:sp>
        <p:nvSpPr>
          <p:cNvPr id="3" name="object 3"/>
          <p:cNvSpPr txBox="1"/>
          <p:nvPr/>
        </p:nvSpPr>
        <p:spPr>
          <a:xfrm>
            <a:off x="323850" y="739775"/>
            <a:ext cx="4091356" cy="1923604"/>
          </a:xfrm>
          <a:prstGeom prst="rect">
            <a:avLst/>
          </a:prstGeom>
        </p:spPr>
        <p:txBody>
          <a:bodyPr vert="horz" wrap="square" lIns="0" tIns="0" rIns="0" bIns="0" rtlCol="0">
            <a:spAutoFit/>
          </a:bodyPr>
          <a:lstStyle/>
          <a:p>
            <a:pPr marL="12700">
              <a:lnSpc>
                <a:spcPts val="1400"/>
              </a:lnSpc>
            </a:pPr>
            <a:r>
              <a:rPr sz="900" b="1" dirty="0">
                <a:latin typeface="Arial" panose="020B0604020202020204"/>
                <a:cs typeface="Arial" panose="020B0604020202020204"/>
              </a:rPr>
              <a:t>How do  we  assign  a short  name  to each  IP address?</a:t>
            </a:r>
            <a:endParaRPr sz="900" dirty="0">
              <a:latin typeface="Arial" panose="020B0604020202020204"/>
              <a:cs typeface="Arial" panose="020B0604020202020204"/>
            </a:endParaRPr>
          </a:p>
          <a:p>
            <a:pPr marL="12700" marR="12065">
              <a:lnSpc>
                <a:spcPts val="1400"/>
              </a:lnSpc>
              <a:spcBef>
                <a:spcPts val="595"/>
              </a:spcBef>
            </a:pPr>
            <a:r>
              <a:rPr sz="900" dirty="0">
                <a:latin typeface="Tahoma" panose="020B0604030504040204"/>
                <a:cs typeface="Tahoma" panose="020B0604030504040204"/>
              </a:rPr>
              <a:t>This is the role of a </a:t>
            </a:r>
            <a:r>
              <a:rPr sz="900" dirty="0">
                <a:solidFill>
                  <a:srgbClr val="FF0000"/>
                </a:solidFill>
                <a:latin typeface="Tahoma" panose="020B0604030504040204"/>
                <a:cs typeface="Tahoma" panose="020B0604030504040204"/>
              </a:rPr>
              <a:t>hash function</a:t>
            </a:r>
            <a:r>
              <a:rPr sz="900" dirty="0">
                <a:latin typeface="Tahoma" panose="020B0604030504040204"/>
                <a:cs typeface="Tahoma" panose="020B0604030504040204"/>
              </a:rPr>
              <a:t>: A function </a:t>
            </a:r>
            <a:r>
              <a:rPr sz="900" i="1" dirty="0">
                <a:latin typeface="Arial" panose="020B0604020202020204"/>
                <a:cs typeface="Arial" panose="020B0604020202020204"/>
              </a:rPr>
              <a:t>h </a:t>
            </a:r>
            <a:r>
              <a:rPr sz="900" dirty="0">
                <a:latin typeface="Tahoma" panose="020B0604030504040204"/>
                <a:cs typeface="Tahoma" panose="020B0604030504040204"/>
              </a:rPr>
              <a:t>that maps IP addresses to  positions in a table of length about 250 (the expected number of data </a:t>
            </a:r>
            <a:r>
              <a:rPr sz="900" dirty="0" smtClean="0">
                <a:latin typeface="Tahoma" panose="020B0604030504040204"/>
                <a:cs typeface="Tahoma" panose="020B0604030504040204"/>
              </a:rPr>
              <a:t>items</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2700" marR="167005">
              <a:lnSpc>
                <a:spcPts val="1400"/>
              </a:lnSpc>
              <a:spcBef>
                <a:spcPts val="595"/>
              </a:spcBef>
            </a:pPr>
            <a:r>
              <a:rPr sz="900" dirty="0">
                <a:latin typeface="Tahoma" panose="020B0604030504040204"/>
                <a:cs typeface="Tahoma" panose="020B0604030504040204"/>
              </a:rPr>
              <a:t>The name assigned to an IP address </a:t>
            </a:r>
            <a:r>
              <a:rPr sz="900" i="1" dirty="0">
                <a:latin typeface="Arial" panose="020B0604020202020204"/>
                <a:cs typeface="Arial" panose="020B0604020202020204"/>
              </a:rPr>
              <a:t>x </a:t>
            </a:r>
            <a:r>
              <a:rPr sz="900" dirty="0">
                <a:latin typeface="Tahoma" panose="020B0604030504040204"/>
                <a:cs typeface="Tahoma" panose="020B0604030504040204"/>
              </a:rPr>
              <a:t>is thus </a:t>
            </a:r>
            <a:r>
              <a:rPr sz="900" i="1" dirty="0" smtClean="0">
                <a:latin typeface="Arial" panose="020B0604020202020204"/>
                <a:cs typeface="Arial" panose="020B0604020202020204"/>
              </a:rPr>
              <a:t>h</a:t>
            </a:r>
            <a:r>
              <a:rPr sz="900" dirty="0" smtClean="0">
                <a:latin typeface="Tahoma" panose="020B0604030504040204"/>
                <a:cs typeface="Tahoma" panose="020B0604030504040204"/>
              </a:rPr>
              <a:t>(</a:t>
            </a:r>
            <a:r>
              <a:rPr sz="900" i="1" dirty="0" smtClean="0">
                <a:latin typeface="Arial" panose="020B0604020202020204"/>
                <a:cs typeface="Arial" panose="020B0604020202020204"/>
              </a:rPr>
              <a:t>x</a:t>
            </a:r>
            <a:r>
              <a:rPr sz="900" dirty="0" smtClean="0">
                <a:latin typeface="Tahoma" panose="020B0604030504040204"/>
                <a:cs typeface="Tahoma" panose="020B0604030504040204"/>
              </a:rPr>
              <a:t>), </a:t>
            </a:r>
            <a:r>
              <a:rPr sz="900" dirty="0">
                <a:latin typeface="Tahoma" panose="020B0604030504040204"/>
                <a:cs typeface="Tahoma" panose="020B0604030504040204"/>
              </a:rPr>
              <a:t>and the record for </a:t>
            </a:r>
            <a:r>
              <a:rPr sz="900" i="1" dirty="0">
                <a:latin typeface="Arial" panose="020B0604020202020204"/>
                <a:cs typeface="Arial" panose="020B0604020202020204"/>
              </a:rPr>
              <a:t>x </a:t>
            </a:r>
            <a:r>
              <a:rPr sz="900" dirty="0">
                <a:latin typeface="Tahoma" panose="020B0604030504040204"/>
                <a:cs typeface="Tahoma" panose="020B0604030504040204"/>
              </a:rPr>
              <a:t>is  stored in position </a:t>
            </a:r>
            <a:r>
              <a:rPr sz="900" i="1" dirty="0" smtClean="0">
                <a:latin typeface="Arial" panose="020B0604020202020204"/>
                <a:cs typeface="Arial" panose="020B0604020202020204"/>
              </a:rPr>
              <a:t>h</a:t>
            </a:r>
            <a:r>
              <a:rPr sz="900" dirty="0" smtClean="0">
                <a:latin typeface="Tahoma" panose="020B0604030504040204"/>
                <a:cs typeface="Tahoma" panose="020B0604030504040204"/>
              </a:rPr>
              <a:t>(</a:t>
            </a:r>
            <a:r>
              <a:rPr sz="900" i="1" dirty="0" smtClean="0">
                <a:latin typeface="Arial" panose="020B0604020202020204"/>
                <a:cs typeface="Arial" panose="020B0604020202020204"/>
              </a:rPr>
              <a:t>x</a:t>
            </a:r>
            <a:r>
              <a:rPr sz="900" dirty="0" smtClean="0">
                <a:latin typeface="Tahoma" panose="020B0604030504040204"/>
                <a:cs typeface="Tahoma" panose="020B0604030504040204"/>
              </a:rPr>
              <a:t>) </a:t>
            </a:r>
            <a:r>
              <a:rPr sz="900" dirty="0">
                <a:latin typeface="Tahoma" panose="020B0604030504040204"/>
                <a:cs typeface="Tahoma" panose="020B0604030504040204"/>
              </a:rPr>
              <a:t>of the table.</a:t>
            </a:r>
            <a:endParaRPr sz="900" dirty="0">
              <a:latin typeface="Tahoma" panose="020B0604030504040204"/>
              <a:cs typeface="Tahoma" panose="020B0604030504040204"/>
            </a:endParaRPr>
          </a:p>
          <a:p>
            <a:pPr marL="12700" marR="5080">
              <a:lnSpc>
                <a:spcPts val="1400"/>
              </a:lnSpc>
              <a:spcBef>
                <a:spcPts val="600"/>
              </a:spcBef>
            </a:pPr>
            <a:r>
              <a:rPr sz="900" dirty="0">
                <a:latin typeface="Tahoma" panose="020B0604030504040204"/>
                <a:cs typeface="Tahoma" panose="020B0604030504040204"/>
              </a:rPr>
              <a:t>As described before, each position of the table is in fact a </a:t>
            </a:r>
            <a:r>
              <a:rPr sz="900" i="1" dirty="0">
                <a:solidFill>
                  <a:srgbClr val="0000FF"/>
                </a:solidFill>
                <a:latin typeface="Trebuchet MS" panose="020B0603020202020204"/>
                <a:cs typeface="Trebuchet MS" panose="020B0603020202020204"/>
              </a:rPr>
              <a:t>bucket</a:t>
            </a:r>
            <a:r>
              <a:rPr sz="900" dirty="0">
                <a:latin typeface="Tahoma" panose="020B0604030504040204"/>
                <a:cs typeface="Tahoma" panose="020B0604030504040204"/>
              </a:rPr>
              <a:t>, a linked list  that contains all current IP addresses that map to </a:t>
            </a:r>
            <a:r>
              <a:rPr sz="900" dirty="0" smtClean="0">
                <a:latin typeface="Tahoma" panose="020B0604030504040204"/>
                <a:cs typeface="Tahoma" panose="020B0604030504040204"/>
              </a:rPr>
              <a:t>it</a:t>
            </a:r>
            <a:r>
              <a:rPr sz="900" dirty="0">
                <a:latin typeface="Tahoma" panose="020B0604030504040204"/>
                <a:cs typeface="Tahoma" panose="020B0604030504040204"/>
              </a:rPr>
              <a:t>.</a:t>
            </a:r>
            <a:endParaRPr sz="900" dirty="0">
              <a:latin typeface="Tahoma" panose="020B0604030504040204"/>
              <a:cs typeface="Tahoma" panose="020B0604030504040204"/>
            </a:endParaRPr>
          </a:p>
          <a:p>
            <a:pPr marL="12700" marR="45720">
              <a:lnSpc>
                <a:spcPts val="1400"/>
              </a:lnSpc>
              <a:spcBef>
                <a:spcPts val="600"/>
              </a:spcBef>
            </a:pPr>
            <a:r>
              <a:rPr sz="900" dirty="0">
                <a:latin typeface="Tahoma" panose="020B0604030504040204"/>
                <a:cs typeface="Tahoma" panose="020B0604030504040204"/>
              </a:rPr>
              <a:t>Hopefully, there will be very few buckets that contain more than a handful of  IP addresses.</a:t>
            </a:r>
            <a:endParaRPr sz="900" dirty="0">
              <a:latin typeface="Tahoma" panose="020B0604030504040204"/>
              <a:cs typeface="Tahoma" panose="020B0604030504040204"/>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15294</Words>
  <Application>WPS 演示</Application>
  <PresentationFormat>自定义</PresentationFormat>
  <Paragraphs>467</Paragraphs>
  <Slides>50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50</vt:i4>
      </vt:variant>
    </vt:vector>
  </HeadingPairs>
  <TitlesOfParts>
    <vt:vector size="65" baseType="lpstr">
      <vt:lpstr>Arial</vt:lpstr>
      <vt:lpstr>宋体</vt:lpstr>
      <vt:lpstr>Wingdings</vt:lpstr>
      <vt:lpstr>Tahoma</vt:lpstr>
      <vt:lpstr>Arial</vt:lpstr>
      <vt:lpstr>Trebuchet MS</vt:lpstr>
      <vt:lpstr>Times New Roman</vt:lpstr>
      <vt:lpstr>Arial Unicode MS</vt:lpstr>
      <vt:lpstr>Verdana</vt:lpstr>
      <vt:lpstr>微软雅黑</vt:lpstr>
      <vt:lpstr>Arial Unicode MS</vt:lpstr>
      <vt:lpstr>Calibri</vt:lpstr>
      <vt:lpstr>Century</vt:lpstr>
      <vt:lpstr>Calibri</vt:lpstr>
      <vt:lpstr>Office Theme</vt:lpstr>
      <vt:lpstr>Review</vt:lpstr>
      <vt:lpstr>Cryptography</vt:lpstr>
      <vt:lpstr>The typical setting for cryptography</vt:lpstr>
      <vt:lpstr>The Rivest-Shamir-Adelman (RSA) cryptosystem</vt:lpstr>
      <vt:lpstr>RSA in a nutshell</vt:lpstr>
      <vt:lpstr>Security assumption for RSA</vt:lpstr>
      <vt:lpstr>Universal Hashing</vt:lpstr>
      <vt:lpstr>Motivation</vt:lpstr>
      <vt:lpstr>Hash tables</vt:lpstr>
      <vt:lpstr>How to choose a hash function?</vt:lpstr>
      <vt:lpstr>Families of hash functions</vt:lpstr>
      <vt:lpstr>Property</vt:lpstr>
      <vt:lpstr>Universal families of hash functions</vt:lpstr>
      <vt:lpstr>Chapter 2.  Divide-and-conquer algorithms</vt:lpstr>
      <vt:lpstr>The divide-and-conquer strategy solves a problem by:</vt:lpstr>
      <vt:lpstr>Multiplication</vt:lpstr>
      <vt:lpstr>PowerPoint 演示文稿</vt:lpstr>
      <vt:lpstr>PowerPoint 演示文稿</vt:lpstr>
      <vt:lpstr>For every n there exists an n'  with n ≤  n'  ≤ 2n such that n' a power of 2.</vt:lpstr>
      <vt:lpstr>PowerPoint 演示文稿</vt:lpstr>
      <vt:lpstr>A divide-and-conquer algorithm for integer multiplication</vt:lpstr>
      <vt:lpstr>The time analysis</vt:lpstr>
      <vt:lpstr>The time analysis (cont’d)</vt:lpstr>
      <vt:lpstr>PowerPoint 演示文稿</vt:lpstr>
      <vt:lpstr>Recurrence relations</vt:lpstr>
      <vt:lpstr>Solving recurrences</vt:lpstr>
      <vt:lpstr>Master theorem</vt:lpstr>
      <vt:lpstr>Proof of Master Theorem</vt:lpstr>
      <vt:lpstr>Proof of Master Theorem</vt:lpstr>
      <vt:lpstr>PowerPoint 演示文稿</vt:lpstr>
      <vt:lpstr>Merge sort</vt:lpstr>
      <vt:lpstr>The algorithm</vt:lpstr>
      <vt:lpstr>PowerPoint 演示文稿</vt:lpstr>
      <vt:lpstr>The time analysis</vt:lpstr>
      <vt:lpstr>An n log n  lower bound for sorting</vt:lpstr>
      <vt:lpstr>A decision Tree for sorting</vt:lpstr>
      <vt:lpstr>Median</vt:lpstr>
      <vt:lpstr>Median</vt:lpstr>
      <vt:lpstr>Selection</vt:lpstr>
      <vt:lpstr>A randomized divide-and-conquer algorithm for selection</vt:lpstr>
      <vt:lpstr>How to choose v ?</vt:lpstr>
      <vt:lpstr>How to choose v ? (cont’d)</vt:lpstr>
      <vt:lpstr>The efficiency analysis</vt:lpstr>
      <vt:lpstr>The efficiency analysis (cont’d)</vt:lpstr>
      <vt:lpstr>Matrix multiplication</vt:lpstr>
      <vt:lpstr>PowerPoint 演示文稿</vt:lpstr>
      <vt:lpstr>PowerPoint 演示文稿</vt:lpstr>
      <vt:lpstr>Divide and conquer</vt:lpstr>
      <vt:lpstr>Strassen’s trick</vt:lpstr>
      <vt:lpstr>上机练习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(IV)</dc:title>
  <dc:creator>Yijia Chen  Shanghai Jiaotong University</dc:creator>
  <cp:lastModifiedBy>Tryangel</cp:lastModifiedBy>
  <cp:revision>170</cp:revision>
  <dcterms:created xsi:type="dcterms:W3CDTF">2016-09-06T04:17:00Z</dcterms:created>
  <dcterms:modified xsi:type="dcterms:W3CDTF">2020-05-26T04:31:17Z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2013-10-17T00:00:00Z</vt:filetime>
  </property>
  <property fmtid="{D5CDD505-2E9C-101B-9397-08002B2CF9AE}" pid="3" name="Creator">
    <vt:lpwstr>LaTeX with Beamer class version 3.27</vt:lpwstr>
  </property>
  <property fmtid="{D5CDD505-2E9C-101B-9397-08002B2CF9AE}" pid="4" name="LastSaved">
    <vt:filetime>2016-09-05T00:00:00Z</vt:filetime>
  </property>
  <property fmtid="{D5CDD505-2E9C-101B-9397-08002B2CF9AE}" pid="5" name="KSOProductBuildVer">
    <vt:lpwstr>2052-11.1.0.9740</vt:lpwstr>
  </property>
</Properties>
</file>