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3"/>
    <p:sldId id="284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86" r:id="rId19"/>
    <p:sldId id="271" r:id="rId20"/>
    <p:sldId id="272" r:id="rId21"/>
    <p:sldId id="274" r:id="rId23"/>
    <p:sldId id="287" r:id="rId24"/>
    <p:sldId id="275" r:id="rId25"/>
    <p:sldId id="276" r:id="rId26"/>
    <p:sldId id="277" r:id="rId27"/>
    <p:sldId id="288" r:id="rId28"/>
    <p:sldId id="278" r:id="rId29"/>
    <p:sldId id="279" r:id="rId30"/>
    <p:sldId id="280" r:id="rId31"/>
    <p:sldId id="290" r:id="rId32"/>
    <p:sldId id="281" r:id="rId33"/>
    <p:sldId id="282" r:id="rId34"/>
  </p:sldIdLst>
  <p:sldSz cx="4608195" cy="345567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8"/>
      </p:cViewPr>
      <p:guideLst>
        <p:guide orient="horz" pos="2177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571-1C83-4534-BAE0-DC3279B99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B3CD8-7A11-4441-B647-641E4B9919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B3CD8-7A11-4441-B647-641E4B9919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B3CD8-7A11-4441-B647-641E4B9919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944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1194594"/>
            <a:ext cx="3706143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Chapter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Decompositions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endParaRPr lang="en-US" altLang="zh-CN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12" y="248369"/>
            <a:ext cx="83356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types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0656" y="1042194"/>
            <a:ext cx="3496150" cy="8386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Those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traversed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61085" y="1131049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63612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31691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1085" y="2124671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0117" y="390113"/>
            <a:ext cx="2769989" cy="1924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74700" algn="l"/>
                <a:tab pos="8636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 (DFS)</a:t>
            </a:r>
            <a:r>
              <a:rPr lang="en-US" altLang="zh-CN" dirty="0" smtClean="0"/>
              <a:t>	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85056" y="1163986"/>
            <a:ext cx="2263440" cy="996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 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false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  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800"/>
              </a:lnSpc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743" y="287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03994"/>
            <a:ext cx="1671933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4456" y="584994"/>
            <a:ext cx="355225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Because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array,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explore’d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7629" y="784152"/>
            <a:ext cx="3617978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During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exploration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steps: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700"/>
              </a:lnSpc>
              <a:tabLst>
                <a:tab pos="889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ﬁxed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amount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work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marking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spot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pre/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16689" y="1343278"/>
            <a:ext cx="379430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adjacent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scanned,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somewhere new.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94457" y="1727999"/>
            <a:ext cx="3886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different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amount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total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work done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step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|).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step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over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course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entire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DFS, 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93193" y="2298553"/>
            <a:ext cx="3811263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x, 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}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examined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twice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during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once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during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explore(y).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6197" y="2794793"/>
            <a:ext cx="380825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overall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step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depth-ﬁrst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 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225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238985"/>
            <a:ext cx="261283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Connectivity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0656" y="628977"/>
            <a:ext cx="710131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Definition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0656" y="769959"/>
            <a:ext cx="367091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pair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vertices.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70656" y="1360993"/>
            <a:ext cx="845094" cy="1570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Definition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70656" y="1502470"/>
            <a:ext cx="373339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internally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 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remaining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0656" y="1956594"/>
            <a:ext cx="449161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identifies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precisely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70656" y="2489994"/>
            <a:ext cx="384652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calls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 is picked out.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638" y="31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80194"/>
            <a:ext cx="326365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Connectivity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23056" y="689567"/>
            <a:ext cx="3657600" cy="22467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trivially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adapted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generally,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assign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integer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ccnum[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identifying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belongs.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 it takes is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ccnum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 =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cc</a:t>
            </a:r>
            <a:endParaRPr lang="en-US" altLang="zh-CN" sz="11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cc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initialized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zero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incremented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DFS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procedure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calls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944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03994"/>
            <a:ext cx="238520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Previsit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postvisit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orderings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23056" y="473950"/>
            <a:ext cx="38100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down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important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events: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moment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discovery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(corresponding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); 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moment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departure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6757" y="1304433"/>
            <a:ext cx="1479860" cy="5513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pre[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 = clock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clock = clock + 1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99256" y="1859796"/>
            <a:ext cx="1122102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post[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clock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clock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clock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67196" y="2413795"/>
            <a:ext cx="3842060" cy="8248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b="1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0070C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intervals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[pre(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),post(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)]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[pre(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),post(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)]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either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disjoint(</a:t>
            </a:r>
            <a:r>
              <a:rPr lang="zh-CN" altLang="en-US" sz="11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分离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contained(</a:t>
            </a:r>
            <a:r>
              <a:rPr lang="zh-CN" altLang="en-US" sz="11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包含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895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895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800"/>
              </a:lnSpc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1773" y="1189608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31773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63531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31773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63531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31773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63531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31773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63531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31773" y="2036851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3584" y="271578"/>
            <a:ext cx="175637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Types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206500" y="1219200"/>
            <a:ext cx="138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pre/post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ordering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(u,v)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832100" y="1219200"/>
            <a:ext cx="482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type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498600" y="14351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7018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0193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22225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]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endParaRPr lang="en-US" altLang="zh-CN" sz="5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2755900" y="1435100"/>
            <a:ext cx="62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77800" algn="l"/>
                <a:tab pos="190500" algn="l"/>
              </a:tabLst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Tree/forward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Back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Cross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6" y="753889"/>
            <a:ext cx="3141126" cy="158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62551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7856" y="1346994"/>
            <a:ext cx="328782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1055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Types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70656" y="718437"/>
            <a:ext cx="2125582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yields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tree/forests.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root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descendant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ancestor.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parent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child.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0815" y="1727835"/>
            <a:ext cx="4068445" cy="13970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actually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forest.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Forward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nonchild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非直系亲属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descendant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Backedges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ancestor(</a:t>
            </a:r>
            <a:r>
              <a:rPr lang="zh-CN" altLang="en-US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非直系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Cross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neither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descendant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ancestor;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lead 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already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completely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already post visited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56" y="127794"/>
            <a:ext cx="1067593" cy="14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6856" y="127794"/>
            <a:ext cx="4020344" cy="451644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Why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?</a:t>
            </a:r>
            <a:endParaRPr lang="zh-CN" altLang="en-US" sz="1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056" y="508794"/>
            <a:ext cx="3657600" cy="2438400"/>
          </a:xfrm>
        </p:spPr>
        <p:txBody>
          <a:bodyPr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range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expressed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clarity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precision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concise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pictorial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language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coloring</a:t>
            </a:r>
            <a:r>
              <a:rPr lang="zh-CN" altLang="en-US" sz="1200" dirty="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（四色问题）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 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connectivity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reachability.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Flow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Formally,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specified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(also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called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nodes)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pairs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i.e.,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symmetric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relation.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184" y="-613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3274" y="205914"/>
            <a:ext cx="235635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acyclic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(DAG)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5445" y="478072"/>
            <a:ext cx="710131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Definition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95445" y="701902"/>
            <a:ext cx="2486258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u="sng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circular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75883" y="823067"/>
            <a:ext cx="1466748" cy="2154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i="1" dirty="0"/>
              <a:t>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2</a:t>
            </a:r>
            <a:r>
              <a:rPr lang="en-US" altLang="zh-CN" sz="1100" i="1" dirty="0"/>
              <a:t> → ···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k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.</a:t>
            </a:r>
            <a:endParaRPr lang="zh-CN" altLang="zh-CN" sz="1100" i="1" dirty="0"/>
          </a:p>
        </p:txBody>
      </p:sp>
      <p:sp>
        <p:nvSpPr>
          <p:cNvPr id="12" name="TextBox 1"/>
          <p:cNvSpPr txBox="1"/>
          <p:nvPr/>
        </p:nvSpPr>
        <p:spPr>
          <a:xfrm>
            <a:off x="95445" y="1037792"/>
            <a:ext cx="38163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00206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reveals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back edge.</a:t>
            </a:r>
            <a:endParaRPr lang="en-US" altLang="zh-CN" sz="11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2385" y="1628623"/>
            <a:ext cx="395008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Proof.</a:t>
            </a:r>
            <a:endParaRPr lang="en-US" altLang="zh-CN" sz="1100" b="1" dirty="0" smtClean="0">
              <a:solidFill>
                <a:srgbClr val="00206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94456" y="1747775"/>
            <a:ext cx="37401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quite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 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back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 consisting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together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2385" y="2340325"/>
            <a:ext cx="3764315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Conversely,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</a:rPr>
              <a:t> → ···</a:t>
            </a:r>
            <a:r>
              <a:rPr lang="en-US" altLang="zh-CN" sz="1100" i="1" dirty="0" err="1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sz="1100" i="1" dirty="0">
                <a:solidFill>
                  <a:srgbClr val="FF0000"/>
                </a:solidFill>
              </a:rPr>
              <a:t> →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1100" i="1" dirty="0" smtClean="0"/>
              <a:t>,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discovered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lowest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prenumber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 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descendants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 </a:t>
            </a:r>
            <a:r>
              <a:rPr lang="en-US" altLang="zh-CN" sz="1100" i="1" baseline="-25000" dirty="0" smtClean="0"/>
              <a:t>-1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(or 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/>
              <a:t>v</a:t>
            </a:r>
            <a:r>
              <a:rPr lang="en-US" altLang="zh-CN" sz="1100" i="1" baseline="-25000" dirty="0" smtClean="0"/>
              <a:t>0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back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856" y="280194"/>
            <a:ext cx="3581400" cy="3810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813594"/>
            <a:ext cx="4114800" cy="162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3517" y="515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127000"/>
            <a:ext cx="244451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acyclic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0656" y="371059"/>
            <a:ext cx="4124527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Linearization/Topologically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Sort: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 goes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large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81206" y="778216"/>
            <a:ext cx="522850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70656" y="938651"/>
            <a:ext cx="431368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leads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lower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linear-time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40093" y="1387745"/>
            <a:ext cx="4453142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linearized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decreasing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smallest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linearization,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–no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outgoing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Symmetrically,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source,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incoming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0656" y="2160855"/>
            <a:ext cx="46166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70656" y="2373958"/>
            <a:ext cx="318196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source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sink.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70656" y="2526727"/>
            <a:ext cx="41052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guaranteed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existence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source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suggests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alternative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approach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linearization: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45593" y="2911448"/>
            <a:ext cx="313868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source,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delete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Repeat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until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empty.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1346994"/>
            <a:ext cx="3124894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components</a:t>
            </a:r>
            <a:endParaRPr lang="en-US" altLang="zh-CN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0647" y="3357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5875" y="203994"/>
            <a:ext cx="313701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Deﬁning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connectivity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95875" y="661194"/>
            <a:ext cx="618759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err="1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Defiition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3591" y="887710"/>
            <a:ext cx="373086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90015" y="1423193"/>
            <a:ext cx="3638242" cy="3841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relation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partitions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disjoint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 components.</a:t>
            </a:r>
            <a:r>
              <a:rPr lang="zh-CN" altLang="en-US" sz="110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（强连通分支）</a:t>
            </a:r>
            <a:endParaRPr lang="zh-CN" altLang="en-US" sz="1100" dirty="0" smtClean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95875" y="2015461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95875" y="2222499"/>
            <a:ext cx="355618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3886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508793"/>
            <a:ext cx="3733800" cy="24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145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1487" y="300464"/>
            <a:ext cx="1919436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efficent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0655" y="65233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97105" y="813594"/>
            <a:ext cx="370735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subroutine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terminate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precisely when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97105" y="1365701"/>
            <a:ext cx="4038599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somewhere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 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meta-graph),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retrieve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86659" y="2143457"/>
            <a:ext cx="134011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5399" y="2333873"/>
            <a:ext cx="3584315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lphaUcParenBoth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ﬁnd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?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58024" y="2718594"/>
            <a:ext cx="341783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(B)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continue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discovered?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51185"/>
            <a:ext cx="266233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efficent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31090" y="629289"/>
            <a:ext cx="516167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995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1091" y="778048"/>
            <a:ext cx="3544766" cy="55308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receives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highest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 lie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source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.(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源节点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 number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最大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0122" y="1415393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6847" y="1571133"/>
            <a:ext cx="3589009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C’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C’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highest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bigger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than the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highest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C’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847" y="2261393"/>
            <a:ext cx="366520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linearized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arranging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 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decreasing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their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656" y="241300"/>
            <a:ext cx="143141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97656" y="584994"/>
            <a:ext cx="3478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Consider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reverse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reversed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69366" y="1395813"/>
            <a:ext cx="343029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 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source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say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sink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51594"/>
            <a:ext cx="3733800" cy="5334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581400" cy="21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48816"/>
            <a:ext cx="2667000" cy="307578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856" y="661194"/>
            <a:ext cx="3810000" cy="249399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356394"/>
            <a:ext cx="3363950" cy="246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064" y="248369"/>
            <a:ext cx="142179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03185" y="737394"/>
            <a:ext cx="3428392" cy="8925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found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first 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deleted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 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among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those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remaining 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belong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whatever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remains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03185" y="1687984"/>
            <a:ext cx="342027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keep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initial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depth-ﬁrst search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successively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second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third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strongly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137" y="322767"/>
            <a:ext cx="19858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linear-time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856" y="964404"/>
            <a:ext cx="2154436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6856" y="1346994"/>
            <a:ext cx="32004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eriod" startAt="2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components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during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process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decreasing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their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 numbers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step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63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80194"/>
            <a:ext cx="3708908" cy="9556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represented?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represent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adjacency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matrix</a:t>
            </a:r>
            <a:r>
              <a:rPr lang="zh-CN" altLang="en-US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邻接矩阵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,...,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9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×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array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i,j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entry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257300" y="1308100"/>
            <a:ext cx="298159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aij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612900" y="1244600"/>
            <a:ext cx="7053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806328" y="1177915"/>
            <a:ext cx="1729641" cy="3693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i="1" dirty="0"/>
              <a:t> </a:t>
            </a:r>
            <a:r>
              <a:rPr lang="en-US" altLang="zh-CN" sz="1100" dirty="0"/>
              <a:t> to 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j</a:t>
            </a:r>
            <a:endParaRPr lang="zh-CN" altLang="zh-CN" sz="1100" i="1" dirty="0"/>
          </a:p>
          <a:p>
            <a:pPr>
              <a:lnSpc>
                <a:spcPts val="12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otherwise.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94456" y="1676400"/>
            <a:ext cx="3853656" cy="15792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matrix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symmetric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 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}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betaken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either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direction.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presence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checked</a:t>
            </a:r>
            <a:r>
              <a:rPr lang="en-US" altLang="zh-CN" sz="1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constant</a:t>
            </a:r>
            <a:r>
              <a:rPr lang="en-US" altLang="zh-CN" sz="1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 just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memory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access.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</a:t>
            </a:r>
            <a:r>
              <a:rPr lang="en-US" altLang="zh-CN" sz="1100" i="1" dirty="0" smtClean="0"/>
              <a:t>n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wasteful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very many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edges.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（边多的情况好！即稠密图好！）</a:t>
            </a:r>
            <a:endParaRPr lang="zh-CN" altLang="en-US" sz="1100" dirty="0" smtClean="0">
              <a:solidFill>
                <a:srgbClr val="FFC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26" y="-762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180521"/>
            <a:ext cx="289489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represented?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38100" y="588916"/>
            <a:ext cx="3918756" cy="3841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represent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adjacency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list</a:t>
            </a:r>
            <a:r>
              <a:rPr lang="zh-CN" altLang="en-US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邻接表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consists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linked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lists, 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8100" y="1158355"/>
            <a:ext cx="3613956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linked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holds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names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 outgoing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)∈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3056" y="1651794"/>
            <a:ext cx="3337136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appears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linked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lists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 is directed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lists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70657" y="2413795"/>
            <a:ext cx="3581400" cy="55308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total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size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data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structure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O(|</a:t>
            </a:r>
            <a:r>
              <a:rPr lang="en-US" altLang="zh-CN" sz="1100" i="1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Checking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v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longer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constant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（以时间换空间）</a:t>
            </a:r>
            <a:endParaRPr lang="zh-CN" altLang="en-US" sz="1100" dirty="0" smtClean="0">
              <a:solidFill>
                <a:srgbClr val="FFC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334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456" y="1194594"/>
            <a:ext cx="453932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Depth-first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endParaRPr lang="en-US" altLang="zh-CN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860" y="317780"/>
            <a:ext cx="142667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basic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question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856" y="1258736"/>
            <a:ext cx="3637214" cy="7155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b="1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Question:</a:t>
            </a:r>
            <a:endParaRPr lang="en-US" altLang="zh-CN" sz="1200" b="1" dirty="0" smtClean="0"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2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 vertex?</a:t>
            </a:r>
            <a:endParaRPr lang="en-US" altLang="zh-CN" sz="1200" dirty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109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2100" y="247366"/>
            <a:ext cx="1676400" cy="1748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91086" y="661194"/>
            <a:ext cx="758221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b="1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explore(G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v</a:t>
            </a:r>
            <a:r>
              <a:rPr lang="en-US" altLang="zh-CN" sz="1100" b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b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19043" y="815412"/>
            <a:ext cx="2828214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 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graph;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11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 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11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19043" y="1369410"/>
            <a:ext cx="1997342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 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68300" algn="l"/>
              </a:tabLst>
            </a:pPr>
            <a:r>
              <a:rPr lang="en-US" altLang="zh-CN" sz="1100" dirty="0"/>
              <a:t> </a:t>
            </a:r>
            <a:r>
              <a:rPr lang="en-US" altLang="zh-CN" sz="1100" dirty="0" smtClean="0"/>
              <a:t>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postvisit(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70656" y="2362200"/>
            <a:ext cx="335280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Procedures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previsit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postvisit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optional,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meant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performing operations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first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discovered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left 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94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0256" y="32794"/>
            <a:ext cx="199253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3056" y="290122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Theorem</a:t>
            </a:r>
            <a:endParaRPr lang="en-US" altLang="zh-CN" sz="1100" b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correct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i.e.,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 from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72489" y="834192"/>
            <a:ext cx="3733799" cy="27546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Proof</a:t>
            </a:r>
            <a:endParaRPr lang="en-US" altLang="zh-CN" sz="11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their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never jump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region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eventually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misses,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choose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look 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last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procedure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actually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immediately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after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not.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contradiction: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explore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 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would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noticed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moved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9484</Words>
  <Application>WPS 演示</Application>
  <PresentationFormat>自定义</PresentationFormat>
  <Paragraphs>302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Microsoft YaHei UI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Why graphs?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Tryangel</cp:lastModifiedBy>
  <cp:revision>99</cp:revision>
  <dcterms:created xsi:type="dcterms:W3CDTF">2006-08-16T00:00:00Z</dcterms:created>
  <dcterms:modified xsi:type="dcterms:W3CDTF">2020-06-09T03:33:25Z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