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78" r:id="rId4"/>
    <p:sldId id="279" r:id="rId5"/>
    <p:sldId id="280" r:id="rId6"/>
    <p:sldId id="30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307" r:id="rId16"/>
    <p:sldId id="289" r:id="rId17"/>
    <p:sldId id="290" r:id="rId18"/>
    <p:sldId id="305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4608195" cy="345567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DD60C"/>
    <a:srgbClr val="865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1620" y="88"/>
      </p:cViewPr>
      <p:guideLst>
        <p:guide orient="horz" pos="214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8856" y="1288051"/>
            <a:ext cx="210314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Chapter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2468" y="366954"/>
            <a:ext cx="116903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Alarm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Clocks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813594"/>
            <a:ext cx="4180632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alarm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clock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Repeat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until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alarms: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next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alarm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goes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off 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neighbor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  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alarm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yet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   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v’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alarm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later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reset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earlier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800"/>
              </a:lnSpc>
            </a:pPr>
            <a:endParaRPr lang="en-US" altLang="zh-CN" sz="8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240" y="241300"/>
            <a:ext cx="130612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Priority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2491" y="661193"/>
            <a:ext cx="3542636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data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structure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usually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implemented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75456" y="939041"/>
            <a:ext cx="20935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75456" y="1188343"/>
            <a:ext cx="33811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Decrease-key.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Accommodate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 element.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1331" y="1651793"/>
            <a:ext cx="35335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Delete-min.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Return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remove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61430" y="2100904"/>
            <a:ext cx="37621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Make-queue.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Build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given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values.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implementations,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signiﬁcantly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faster than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one.)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52373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30356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7812" y="165100"/>
            <a:ext cx="3912570" cy="11671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Dijkstra’s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shortest-path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dijkstra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Input: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undirected;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positive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1000" i="1" dirty="0">
                <a:solidFill>
                  <a:srgbClr val="002060"/>
                </a:solidFill>
              </a:rPr>
              <a:t>l</a:t>
            </a:r>
            <a:r>
              <a:rPr lang="en-US" altLang="zh-CN" sz="10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};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10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Output: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dist(u)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74184" y="1407955"/>
            <a:ext cx="160300" cy="1546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7.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8.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9.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10.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11.</a:t>
            </a:r>
            <a:endParaRPr lang="en-US" altLang="zh-CN" sz="10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12</a:t>
            </a: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856456" y="1384300"/>
            <a:ext cx="2386872" cy="1597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nil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makequeue(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(using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dist-values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keys)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empty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deletemin(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&gt;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endParaRPr lang="en-US" altLang="zh-CN" sz="10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 smtClean="0"/>
              <a:t>			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decreasekey(</a:t>
            </a:r>
            <a:r>
              <a:rPr lang="en-US" altLang="zh-CN" sz="10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H,v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0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6518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106470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2974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0656" y="185700"/>
                <a:ext cx="3352800" cy="1418337"/>
              </a:xfrm>
              <a:prstGeom prst="rect">
                <a:avLst/>
              </a:prstGeom>
              <a:no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endParaRPr lang="en-US" altLang="zh-CN" sz="1400" b="1" dirty="0" smtClean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An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Alternative</a:t>
                </a:r>
                <a:r>
                  <a:rPr lang="en-US" altLang="zh-CN" sz="1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Derivation</a:t>
                </a:r>
                <a:endParaRPr lang="en-US" altLang="zh-CN" sz="1400" b="1" dirty="0" smtClean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1000"/>
                  </a:lnSpc>
                </a:pPr>
                <a:endParaRPr lang="en-US" altLang="zh-CN" dirty="0" smtClean="0"/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1.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Initialize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0,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other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dist(·)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to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∞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2.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{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}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(the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“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known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region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”)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 smtClean="0"/>
                  <a:t>	</a:t>
                </a:r>
                <a:r>
                  <a:rPr lang="en-US" altLang="zh-CN" sz="1100" dirty="0" smtClean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3.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while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Microsoft YaHei UI" pitchFamily="18" charset="0"/>
                      </a:rPr>
                      <m:t>≠</m:t>
                    </m:r>
                  </m:oMath>
                </a14:m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6" y="185700"/>
                <a:ext cx="3352800" cy="1418337"/>
              </a:xfrm>
              <a:prstGeom prst="rect">
                <a:avLst/>
              </a:prstGeom>
              <a:blipFill rotWithShape="1">
                <a:blip r:embed="rId1"/>
                <a:stretch>
                  <a:fillRect l="-3273" t="-1717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TextBox 1"/>
          <p:cNvSpPr txBox="1"/>
          <p:nvPr/>
        </p:nvSpPr>
        <p:spPr>
          <a:xfrm>
            <a:off x="650960" y="1587500"/>
            <a:ext cx="10579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7.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8</a:t>
            </a: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61256" y="1585748"/>
            <a:ext cx="2579370" cy="7766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Pick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dist(·)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800"/>
              </a:lnSpc>
              <a:tabLst>
                <a:tab pos="355600" algn="l"/>
                <a:tab pos="711200" algn="l"/>
              </a:tabLst>
            </a:pPr>
            <a:r>
              <a:rPr lang="zh-CN" altLang="en-US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指从原点开始的最小路径）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&gt;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v,z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12" y="1548585"/>
            <a:ext cx="85016" cy="1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56" y="280194"/>
            <a:ext cx="3505200" cy="3048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6" y="148114"/>
            <a:ext cx="2209800" cy="33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152775" y="840740"/>
            <a:ext cx="115443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这里的距离是从原点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到该点的距离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981" y="328728"/>
            <a:ext cx="1167884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Property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99256" y="737394"/>
            <a:ext cx="3276599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254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loop,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following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conditions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hold: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   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≤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outside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≥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;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99256" y="1880394"/>
            <a:ext cx="3274484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arenBoth" startAt="2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intermediate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constrained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(if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such 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exists,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800"/>
              </a:lnSpc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508794"/>
            <a:ext cx="1255152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931775"/>
            <a:ext cx="3581400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makequeue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|V|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operations,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 total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|V|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deletemin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|V|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|E|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insert/decreasekey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operations.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varies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implementation;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instance,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binary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overall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66056" y="2119508"/>
            <a:ext cx="121920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O((|V|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|E|)log|V|)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2801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best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965994"/>
            <a:ext cx="449670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271472"/>
            <a:ext cx="2861310" cy="2762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Priority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Implementations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</a:pPr>
            <a:endParaRPr lang="zh-CN" altLang="en-US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0115" y="164655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优先队列实现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323056" y="635831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implementation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priority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unordered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array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 values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potential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Dijkstra’s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29300" y="1444003"/>
            <a:ext cx="190917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Initially,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3057" y="1714501"/>
            <a:ext cx="3352800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decreasekey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fast,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involves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adjusting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 value,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O(1)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operation.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23056" y="2258779"/>
            <a:ext cx="335280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deletemin,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hand,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requires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linear-time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list.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056" y="356394"/>
            <a:ext cx="4696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Array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115" y="418339"/>
            <a:ext cx="7293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42177" y="894637"/>
            <a:ext cx="323486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necessarily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fin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paths.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77931" y="1458601"/>
            <a:ext cx="710131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Definition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55600" y="1689100"/>
            <a:ext cx="33964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 them.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D60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052" y="65102"/>
            <a:ext cx="110414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Binary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4456" y="300665"/>
            <a:ext cx="2859757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stored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complete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binary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4456" y="494106"/>
            <a:ext cx="2963953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addition,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special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constraint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enforced: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2214" y="620452"/>
            <a:ext cx="3754120" cy="38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less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equal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its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children. 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（最小堆）</a:t>
            </a:r>
            <a:endParaRPr lang="zh-CN" altLang="en-US" sz="1100" dirty="0" smtClean="0">
              <a:solidFill>
                <a:srgbClr val="4DD60C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3746" y="938529"/>
            <a:ext cx="4210685" cy="38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always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element.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（根最小，插入的时候放在最下面，然后往上比较并移动）</a:t>
            </a:r>
            <a:endParaRPr lang="zh-CN" altLang="en-US" sz="1100" dirty="0" smtClean="0">
              <a:solidFill>
                <a:srgbClr val="4DD60C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6717" y="1323250"/>
            <a:ext cx="385361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place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bottom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(in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fir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 available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position)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bubble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.”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4456" y="1677551"/>
            <a:ext cx="354103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number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swaps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/>
              <a:t>log</a:t>
            </a:r>
            <a:r>
              <a:rPr lang="en-US" altLang="zh-CN" sz="1100" baseline="-25000" dirty="0" smtClean="0"/>
              <a:t>2 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element.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6717" y="2092692"/>
            <a:ext cx="329256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decrease key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similar,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except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already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 bubble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current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position.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7084" y="2566194"/>
            <a:ext cx="3563476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deletemin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return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remove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heap,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last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rightmost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position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bottom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row)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 lace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root.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“</a:t>
            </a:r>
            <a:r>
              <a:rPr lang="en-US" altLang="zh-CN" sz="110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sit</a:t>
            </a:r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down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.”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Again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O(log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25520" y="160655"/>
            <a:ext cx="948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4DD60C"/>
                </a:solidFill>
              </a:rPr>
              <a:t>完全二叉树</a:t>
            </a:r>
            <a:endParaRPr lang="zh-CN" altLang="en-US" sz="1200" b="1">
              <a:solidFill>
                <a:srgbClr val="4DD60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6978" y="356394"/>
            <a:ext cx="100796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i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</a:t>
            </a:r>
            <a:r>
              <a:rPr lang="en-US" altLang="zh-CN" sz="1400" b="1" dirty="0" err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ary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36978" y="748335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d-ary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identical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binary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heap,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except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children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6978" y="1194593"/>
            <a:ext cx="287258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height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elements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52957" y="1351667"/>
            <a:ext cx="195566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Θ(log</a:t>
            </a:r>
            <a:r>
              <a:rPr lang="en-US" altLang="zh-CN" sz="8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Θ((log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)/(log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36978" y="1677200"/>
            <a:ext cx="3726982" cy="1479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Inserts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therefore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speeded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factor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Θ(log 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36855" y="1992630"/>
            <a:ext cx="3726815" cy="3841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Deletemin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operations,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however,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little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longer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namely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logd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).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（合并的时间长了）</a:t>
            </a:r>
            <a:endParaRPr lang="zh-CN" altLang="en-US" sz="1100" dirty="0" smtClean="0">
              <a:solidFill>
                <a:srgbClr val="4DD60C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1925" y="259715"/>
            <a:ext cx="647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4DD60C"/>
                </a:solidFill>
              </a:rPr>
              <a:t>D</a:t>
            </a:r>
            <a:r>
              <a:rPr lang="zh-CN" altLang="en-US" sz="1400">
                <a:solidFill>
                  <a:srgbClr val="4DD60C"/>
                </a:solidFill>
              </a:rPr>
              <a:t>元堆</a:t>
            </a:r>
            <a:endParaRPr lang="zh-CN" altLang="en-US" sz="1400">
              <a:solidFill>
                <a:srgbClr val="4DD60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098" y="1270794"/>
            <a:ext cx="3632341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presence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850" y="207892"/>
            <a:ext cx="1389483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85856" y="429386"/>
            <a:ext cx="3303268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Dijkstra’s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works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starting point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pass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exclusively through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closer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than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61484" y="1195879"/>
            <a:ext cx="3189976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holds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83850" y="1322103"/>
            <a:ext cx="3946593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accommodate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complication?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crucial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invariant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Dijkstra’s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values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maintains are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always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either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overestimates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74449" y="2228337"/>
            <a:ext cx="382957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start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way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change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along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 edge: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551656" y="264853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704055" y="2815919"/>
            <a:ext cx="261594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 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)}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002" y="-657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47" y="123567"/>
            <a:ext cx="5578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23056" y="42615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100" strike="sngStrike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16909" y="580722"/>
            <a:ext cx="216084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min{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)}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30153" y="733930"/>
            <a:ext cx="3295774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gives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second-last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43166" y="1304211"/>
            <a:ext cx="3609963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never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small,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sense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 instance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slew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extraneous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update’s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can’t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hurt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551656" y="1694474"/>
            <a:ext cx="1875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Let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900792" y="1681650"/>
            <a:ext cx="1984518" cy="1594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···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337602" y="1833717"/>
            <a:ext cx="163025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325375" y="2043095"/>
            <a:ext cx="3651641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(why?).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sequence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updates performed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includes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/>
              <a:t> </a:t>
            </a:r>
            <a:r>
              <a:rPr lang="en-US" altLang="zh-CN" sz="1100" i="1" dirty="0"/>
              <a:t>u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),(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u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),...,(</a:t>
            </a:r>
            <a:r>
              <a:rPr lang="en-US" altLang="zh-CN" sz="1100" i="1" dirty="0" err="1" smtClean="0"/>
              <a:t>u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(though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 necessarily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consecutively),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correctly computed.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326946" y="2756068"/>
            <a:ext cx="41634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doesn’t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matter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occur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happens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because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safe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5753972" y="-2434138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756511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9724576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753972" y="-2246272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691" y="435248"/>
            <a:ext cx="2186240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Bellman-Ford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466395" y="965994"/>
            <a:ext cx="3530246" cy="12311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still,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don’t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beforehand,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 sure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order?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!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26" y="31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4681" y="255961"/>
            <a:ext cx="3531960" cy="11875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Bellman-Ford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dirty="0" smtClean="0"/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still,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don’t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beforehand,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 sure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order?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!</a:t>
            </a: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dirty="0" smtClean="0"/>
              <a:t>  	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104900" y="1386120"/>
            <a:ext cx="11108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lengths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5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546100" y="1574800"/>
            <a:ext cx="2959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33400" algn="l"/>
              </a:tabLst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Output: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s,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dist(u)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u.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800"/>
              </a:lnSpc>
              <a:tabLst>
                <a:tab pos="533400" algn="l"/>
              </a:tabLst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558800" y="20701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104900" y="207010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dist(u)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prev(u)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nil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6" name="TextBox 1"/>
          <p:cNvSpPr txBox="1"/>
          <p:nvPr/>
        </p:nvSpPr>
        <p:spPr>
          <a:xfrm>
            <a:off x="558800" y="2349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dist(s)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5.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repeat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|V|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times: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558800" y="262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7.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1104900" y="2616200"/>
            <a:ext cx="863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</a:tabLst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8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update(e)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362585" y="3099435"/>
            <a:ext cx="2087245" cy="1479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·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" y="1209329"/>
            <a:ext cx="3706280" cy="184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7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334108"/>
            <a:ext cx="1416413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463556" y="737393"/>
            <a:ext cx="321819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doesn’t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make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sense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ask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about 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63556" y="1270793"/>
            <a:ext cx="26433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detect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existence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cycles: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475456" y="1651794"/>
            <a:ext cx="3659505" cy="8915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Instead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stopping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after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iterations,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perform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extra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round.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做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次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）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only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value</a:t>
            </a:r>
            <a:endParaRPr lang="en-US" altLang="zh-CN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/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reduced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during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this final</a:t>
            </a:r>
            <a:r>
              <a:rPr lang="en-US" altLang="zh-CN" sz="11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round.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（不稳定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-&gt;</a:t>
            </a:r>
            <a:r>
              <a:rPr lang="zh-CN" altLang="en-US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存在负环）</a:t>
            </a:r>
            <a:endParaRPr lang="zh-CN" altLang="en-US" sz="1100" dirty="0" smtClean="0">
              <a:solidFill>
                <a:srgbClr val="4DD60C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3492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46994"/>
            <a:ext cx="2014719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Dags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2060" y="1762760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有向图最短路径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253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4000" y="521351"/>
            <a:ext cx="36728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two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subclasses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automatically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exclude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possibility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 negative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cycles: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75364" y="1080691"/>
            <a:ext cx="327814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without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negative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without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cycles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84000" y="1367700"/>
            <a:ext cx="374162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already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know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efficiently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handle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former.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how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 single-source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shortest-path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problem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solved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 acyclic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graphs.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397119" y="2175122"/>
            <a:ext cx="326692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before,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need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perform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sequence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includes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 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subsequence.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97119" y="2644097"/>
            <a:ext cx="380517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appear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increasing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/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order.</a:t>
            </a:r>
            <a:endParaRPr lang="en-US" altLang="zh-CN" sz="1100" dirty="0" smtClean="0">
              <a:solidFill>
                <a:srgbClr val="FF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299938"/>
            <a:ext cx="182825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Breadth-First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600" y="51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581088" y="589013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583615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011688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81088" y="2546756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69" y="165099"/>
            <a:ext cx="4513800" cy="12131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400" b="1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A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single-source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shortest-path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dag-shortest-paths(G,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,s)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(V,E);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{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dist(u)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87400" y="1460872"/>
            <a:ext cx="105798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7.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8.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965200" y="1422400"/>
            <a:ext cx="2152833" cy="1072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dist(u)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prev(u)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nil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dist(s)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linearized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order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(u,v)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update(e)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3" name="TextBox 1"/>
          <p:cNvSpPr txBox="1"/>
          <p:nvPr/>
        </p:nvSpPr>
        <p:spPr>
          <a:xfrm>
            <a:off x="338424" y="2844599"/>
            <a:ext cx="3984337" cy="3917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Notice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that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our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scheme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doesn’t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require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solidFill>
                  <a:srgbClr val="4DD6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4DD60C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positive.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particular,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find</a:t>
            </a:r>
            <a:r>
              <a:rPr lang="en-US" altLang="zh-CN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longest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dag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algorithm: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 negate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r>
              <a:rPr lang="zh-CN" altLang="en-US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（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&gt;=</a:t>
            </a:r>
            <a:r>
              <a:rPr lang="zh-CN" altLang="en-US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改成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&lt;=</a:t>
            </a:r>
            <a:r>
              <a:rPr lang="zh-CN" altLang="en-US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）</a:t>
            </a:r>
            <a:endParaRPr lang="zh-CN" altLang="en-US" sz="1100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2" y="298780"/>
            <a:ext cx="4199100" cy="247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679869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80145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5386" y="107174"/>
            <a:ext cx="1295868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bfs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44801" y="943463"/>
            <a:ext cx="51777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Input: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700"/>
              </a:lnSpc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Output: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86000" y="912365"/>
            <a:ext cx="3111429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directed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undirected;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vertex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800"/>
              </a:lnSpc>
            </a:pP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endParaRPr lang="en-US" altLang="zh-CN" sz="1100" i="1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vertices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reachable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dist(u)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49776" y="1482653"/>
            <a:ext cx="169918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2.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3.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4.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5.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6.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7.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8.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9.</a:t>
            </a:r>
            <a:endParaRPr lang="en-US" altLang="zh-CN" sz="1100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10</a:t>
            </a:r>
            <a:r>
              <a:rPr lang="en-US" altLang="zh-CN" sz="895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895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00809" y="1452744"/>
            <a:ext cx="2222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[s]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just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empty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do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then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inject(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 smtClean="0"/>
              <a:t>		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038600" cy="4572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280195"/>
            <a:ext cx="27612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1634383"/>
            <a:ext cx="3300716" cy="138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1277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280194"/>
            <a:ext cx="23491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Correctness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Times New Roman" panose="02020603050405020304" pitchFamily="18" charset="0"/>
              </a:rPr>
              <a:t>Effic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iency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58882" y="87702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70656" y="1075056"/>
            <a:ext cx="3480563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/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each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0,1,2,...,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moment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(1)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 ≤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from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their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correctly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set;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(2)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other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their distances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∞;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(3)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queue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contains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exactly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distance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83651" y="2150899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Lemma</a:t>
            </a:r>
            <a:endParaRPr lang="en-US" altLang="zh-CN" sz="11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12029" y="2417504"/>
            <a:ext cx="220252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running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+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|).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508794"/>
            <a:ext cx="3886200" cy="18184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treats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the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rarely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true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 applications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where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found.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Every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∈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will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sometimes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also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write 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uv</a:t>
            </a:r>
            <a:r>
              <a:rPr lang="en-US" altLang="zh-CN" sz="1100" dirty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57461"/>
            <a:ext cx="1787349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 err="1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Dijkstra’s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Algorithm</a:t>
            </a:r>
            <a:endParaRPr lang="en-US" altLang="zh-CN" sz="1400" b="1" dirty="0" smtClean="0">
              <a:solidFill>
                <a:srgbClr val="0000F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4456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210010"/>
            <a:ext cx="3810000" cy="32367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482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An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adaption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breadth-first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search</a:t>
            </a:r>
            <a:endParaRPr lang="en-US" altLang="zh-CN" sz="1400" b="1" dirty="0" smtClean="0">
              <a:solidFill>
                <a:srgbClr val="3333B2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BFS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ﬁnds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shortest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paths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unit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length.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 adapt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to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more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general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graph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whose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are positive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integers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?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simple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trick: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For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=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)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replace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of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1,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by adding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−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1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dummy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nodes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between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u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and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sz="1100" dirty="0" smtClean="0"/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might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take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time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5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895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          </a:t>
            </a: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 which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bad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in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case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have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edges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with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high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length.</a:t>
            </a:r>
            <a:endParaRPr lang="en-US" altLang="zh-CN" sz="1100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5" dirty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5" dirty="0" smtClean="0">
              <a:solidFill>
                <a:srgbClr val="000000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56" y="2108994"/>
            <a:ext cx="895357" cy="4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8992</Words>
  <Application>WPS 演示</Application>
  <PresentationFormat>自定义</PresentationFormat>
  <Paragraphs>396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Microsoft YaHei UI</vt:lpstr>
      <vt:lpstr>Times New Roman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heap is best?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Tryangel</cp:lastModifiedBy>
  <cp:revision>69</cp:revision>
  <dcterms:created xsi:type="dcterms:W3CDTF">2006-08-16T00:00:00Z</dcterms:created>
  <dcterms:modified xsi:type="dcterms:W3CDTF">2020-06-16T03:27:06Z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