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8" r:id="rId3"/>
    <p:sldId id="302" r:id="rId4"/>
    <p:sldId id="315" r:id="rId5"/>
    <p:sldId id="316" r:id="rId6"/>
    <p:sldId id="317" r:id="rId7"/>
    <p:sldId id="303" r:id="rId8"/>
    <p:sldId id="304" r:id="rId9"/>
    <p:sldId id="305" r:id="rId10"/>
    <p:sldId id="306" r:id="rId11"/>
    <p:sldId id="320" r:id="rId12"/>
    <p:sldId id="307" r:id="rId13"/>
    <p:sldId id="321" r:id="rId14"/>
    <p:sldId id="308" r:id="rId15"/>
    <p:sldId id="309" r:id="rId16"/>
    <p:sldId id="310" r:id="rId17"/>
    <p:sldId id="311" r:id="rId18"/>
    <p:sldId id="322" r:id="rId19"/>
    <p:sldId id="323" r:id="rId20"/>
    <p:sldId id="312" r:id="rId21"/>
    <p:sldId id="313" r:id="rId22"/>
    <p:sldId id="314" r:id="rId23"/>
    <p:sldId id="280" r:id="rId24"/>
    <p:sldId id="281" r:id="rId25"/>
    <p:sldId id="324" r:id="rId26"/>
    <p:sldId id="282" r:id="rId27"/>
    <p:sldId id="283" r:id="rId28"/>
    <p:sldId id="284" r:id="rId29"/>
    <p:sldId id="285" r:id="rId30"/>
    <p:sldId id="319" r:id="rId31"/>
    <p:sldId id="287" r:id="rId32"/>
    <p:sldId id="288" r:id="rId33"/>
    <p:sldId id="289" r:id="rId34"/>
    <p:sldId id="290" r:id="rId35"/>
    <p:sldId id="291" r:id="rId36"/>
    <p:sldId id="292" r:id="rId37"/>
    <p:sldId id="325" r:id="rId38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60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4"/>
      </p:cViewPr>
      <p:guideLst>
        <p:guide orient="horz" pos="2880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6567" y="163725"/>
            <a:ext cx="785879" cy="44205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09901" y="630340"/>
            <a:ext cx="2479209" cy="5157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3915511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273175"/>
            <a:ext cx="2743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5.  Greedy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A</a:t>
            </a:r>
            <a:r>
              <a:rPr sz="1400" b="1" dirty="0" smtClean="0">
                <a:solidFill>
                  <a:srgbClr val="0000FF"/>
                </a:solidFill>
              </a:rPr>
              <a:t>lgorithms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Example: A minimum spanning tree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4015156" cy="226648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1000125"/>
            <a:ext cx="425430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152797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cut property </a:t>
            </a:r>
            <a:r>
              <a:rPr lang="zh-CN" sz="1400" b="1" dirty="0"/>
              <a:t>割集</a:t>
            </a:r>
            <a:endParaRPr lang="zh-CN"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60095" y="501452"/>
            <a:ext cx="4014153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(</a:t>
            </a:r>
            <a:r>
              <a:rPr sz="1100" b="1" dirty="0">
                <a:solidFill>
                  <a:srgbClr val="3333B2"/>
                </a:solidFill>
                <a:latin typeface="Gill Sans MT" panose="020B0502020104020203"/>
                <a:cs typeface="Gill Sans MT" panose="020B0502020104020203"/>
              </a:rPr>
              <a:t>Cut property</a:t>
            </a:r>
            <a:r>
              <a:rPr sz="11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9690" algn="just">
              <a:lnSpc>
                <a:spcPts val="1400"/>
              </a:lnSpc>
              <a:spcBef>
                <a:spcPts val="560"/>
              </a:spcBef>
            </a:pPr>
            <a:r>
              <a:rPr sz="1100" dirty="0">
                <a:latin typeface="Arial" panose="020B0604020202020204"/>
                <a:cs typeface="Arial" panose="020B0604020202020204"/>
              </a:rPr>
              <a:t>Suppose edges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</a:t>
            </a:r>
            <a:r>
              <a:rPr sz="1100" dirty="0">
                <a:latin typeface="Arial" panose="020B0604020202020204"/>
                <a:cs typeface="Arial" panose="020B0604020202020204"/>
              </a:rPr>
              <a:t> are part of a minimum spanning tree </a:t>
            </a:r>
            <a:r>
              <a:rPr sz="1100" dirty="0" smtClean="0">
                <a:latin typeface="Arial" panose="020B0604020202020204"/>
                <a:cs typeface="Arial" panose="020B0604020202020204"/>
              </a:rPr>
              <a:t>(</a:t>
            </a:r>
            <a:r>
              <a:rPr sz="1100" dirty="0">
                <a:latin typeface="Arial" panose="020B0604020202020204"/>
                <a:cs typeface="Arial" panose="020B0604020202020204"/>
              </a:rPr>
              <a:t>MST) of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G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= 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</a:t>
            </a:r>
            <a:r>
              <a:rPr sz="1100" dirty="0">
                <a:latin typeface="Arial" panose="020B0604020202020204"/>
                <a:cs typeface="Arial" panose="020B0604020202020204"/>
              </a:rPr>
              <a:t> 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Arial" panose="020B0604020202020204"/>
                <a:cs typeface="Arial" panose="020B0604020202020204"/>
              </a:rPr>
              <a:t>.  Pick any subset of nodes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dirty="0">
                <a:latin typeface="Arial" panose="020B0604020202020204"/>
                <a:cs typeface="Arial" panose="020B0604020202020204"/>
              </a:rPr>
              <a:t> for which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</a:t>
            </a:r>
            <a:r>
              <a:rPr sz="1100" dirty="0">
                <a:latin typeface="Arial" panose="020B0604020202020204"/>
                <a:cs typeface="Arial" panose="020B0604020202020204"/>
              </a:rPr>
              <a:t> does not cross between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dirty="0">
                <a:latin typeface="Arial" panose="020B0604020202020204"/>
                <a:cs typeface="Arial" panose="020B0604020202020204"/>
              </a:rPr>
              <a:t> 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\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dirty="0">
                <a:latin typeface="Arial" panose="020B0604020202020204"/>
                <a:cs typeface="Arial" panose="020B0604020202020204"/>
              </a:rPr>
              <a:t>,  and let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>
                <a:latin typeface="Arial" panose="020B0604020202020204"/>
                <a:cs typeface="Arial" panose="020B0604020202020204"/>
              </a:rPr>
              <a:t>be </a:t>
            </a:r>
            <a:r>
              <a:rPr sz="1100" dirty="0">
                <a:latin typeface="Arial" panose="020B0604020202020204"/>
                <a:cs typeface="Arial" panose="020B0604020202020204"/>
              </a:rPr>
              <a:t>the </a:t>
            </a:r>
            <a:r>
              <a:rPr sz="1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lightest </a:t>
            </a:r>
            <a:r>
              <a:rPr sz="1100" dirty="0">
                <a:latin typeface="Arial" panose="020B0604020202020204"/>
                <a:cs typeface="Arial" panose="020B0604020202020204"/>
              </a:rPr>
              <a:t>edge </a:t>
            </a:r>
            <a:r>
              <a:rPr sz="1100" dirty="0" smtClean="0">
                <a:latin typeface="Arial" panose="020B0604020202020204"/>
                <a:cs typeface="Arial" panose="020B0604020202020204"/>
              </a:rPr>
              <a:t>across this partition.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>
                <a:latin typeface="Arial" panose="020B0604020202020204"/>
                <a:cs typeface="Arial" panose="020B0604020202020204"/>
              </a:rPr>
              <a:t>Then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lang="en-US"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 smtClean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∪</a:t>
            </a:r>
            <a:r>
              <a:rPr lang="en-US" sz="900" dirty="0" smtClean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{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dirty="0" smtClean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}</a:t>
            </a:r>
            <a:endParaRPr sz="900" dirty="0">
              <a:latin typeface="Arial Black" panose="020B0A04020102020204" charset="0"/>
              <a:cs typeface="Arial Black" panose="020B0A04020102020204" charset="0"/>
            </a:endParaRPr>
          </a:p>
          <a:p>
            <a:pPr marL="12700" algn="just">
              <a:lnSpc>
                <a:spcPts val="1400"/>
              </a:lnSpc>
              <a:spcBef>
                <a:spcPts val="805"/>
              </a:spcBef>
            </a:pPr>
            <a:r>
              <a:rPr sz="1100" dirty="0">
                <a:latin typeface="Arial" panose="020B0604020202020204"/>
                <a:cs typeface="Arial" panose="020B0604020202020204"/>
              </a:rPr>
              <a:t>is part of some </a:t>
            </a:r>
            <a:r>
              <a:rPr sz="1100" dirty="0" smtClean="0">
                <a:latin typeface="Arial" panose="020B0604020202020204"/>
                <a:cs typeface="Arial" panose="020B0604020202020204"/>
              </a:rPr>
              <a:t>MST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 </a:t>
            </a:r>
            <a:r>
              <a:rPr sz="1200" b="1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cut</a:t>
            </a:r>
            <a:r>
              <a:rPr sz="1100" b="1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is any partition of the vertices into two groups,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algn="just">
              <a:lnSpc>
                <a:spcPts val="1400"/>
              </a:lnSpc>
            </a:pPr>
            <a:r>
              <a:rPr sz="1100" i="1" dirty="0" smtClean="0">
                <a:latin typeface="Arial" panose="020B0604020202020204"/>
                <a:cs typeface="Arial" panose="020B0604020202020204"/>
              </a:rPr>
              <a:t>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lang="en-US" sz="1100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>
                <a:latin typeface="Arial Black" panose="020B0A04020102020204" charset="0"/>
                <a:cs typeface="Arial Black" panose="020B0A04020102020204" charset="0"/>
              </a:rPr>
              <a:t>\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cut property says that it is always safe to add the lightest edge across any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cut </a:t>
            </a:r>
            <a:r>
              <a:rPr sz="1100" dirty="0">
                <a:latin typeface="Tahoma" panose="020B0604030504040204"/>
                <a:cs typeface="Tahoma" panose="020B0604030504040204"/>
              </a:rPr>
              <a:t>(that is, between a vertex in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one in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\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), provided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latin typeface="Tahoma" panose="020B0604030504040204"/>
                <a:cs typeface="Tahoma" panose="020B0604030504040204"/>
              </a:rPr>
              <a:t>has no edges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across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cut.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802" y="1577975"/>
            <a:ext cx="508738" cy="180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Cut property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" y="663575"/>
            <a:ext cx="4417801" cy="2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27" y="434975"/>
            <a:ext cx="4179279" cy="277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Edges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 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are part of some MST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lang="en-US"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en-US"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lang="zh-CN" altLang="en-US"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是</a:t>
            </a:r>
            <a:r>
              <a:rPr lang="en-US" altLang="zh-CN"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MST</a:t>
            </a:r>
            <a:r>
              <a:rPr lang="zh-CN" altLang="en-US"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的一部分边</a:t>
            </a:r>
            <a:r>
              <a:rPr lang="en-US"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; if the new edge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also happens to be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part of</a:t>
            </a:r>
            <a:r>
              <a:rPr lang="en-US"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, then there is nothing to prove.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So assume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b="1"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not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in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We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will construct a different MST </a:t>
            </a:r>
            <a:r>
              <a:rPr lang="en-US" i="1"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T’</a:t>
            </a:r>
            <a:r>
              <a:rPr lang="en-US"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u="none" baseline="37000" dirty="0" smtClean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900"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containing</a:t>
            </a:r>
            <a:endParaRPr sz="900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          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altering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slightly, changing just one of its edges.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 marR="17272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Add edge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u="none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Since </a:t>
            </a:r>
            <a:r>
              <a:rPr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u="none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is connected, it already has a path between the  endpoints of </a:t>
            </a:r>
            <a:r>
              <a:rPr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, so adding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creates a cycle. </a:t>
            </a:r>
            <a:r>
              <a:rPr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This cycle must also have </a:t>
            </a:r>
            <a:r>
              <a:rPr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edge</a:t>
            </a:r>
            <a:r>
              <a:rPr lang="en-US"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1100" i="1" u="none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’ </a:t>
            </a:r>
            <a:r>
              <a:rPr sz="1100" u="none" baseline="37000" dirty="0" smtClean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across the cut </a:t>
            </a:r>
            <a:r>
              <a:rPr sz="900" u="none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S, V </a:t>
            </a:r>
            <a:r>
              <a:rPr sz="900" u="none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\ </a:t>
            </a:r>
            <a:r>
              <a:rPr sz="900"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900" u="none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i="1" u="none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If we now remove </a:t>
            </a:r>
            <a:r>
              <a:rPr lang="en-US" i="1" u="none" dirty="0" smtClean="0">
                <a:solidFill>
                  <a:schemeClr val="tx1"/>
                </a:solidFill>
              </a:rPr>
              <a:t>e’</a:t>
            </a:r>
            <a:endParaRPr sz="900" i="1" baseline="37000" dirty="0">
              <a:solidFill>
                <a:schemeClr val="tx1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ts val="1400"/>
              </a:lnSpc>
              <a:spcBef>
                <a:spcPts val="510"/>
              </a:spcBef>
            </a:pPr>
            <a:endParaRPr lang="en-US" u="none" dirty="0" smtClean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510"/>
              </a:spcBef>
            </a:pP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which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we will show to be a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.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 marR="127000">
              <a:lnSpc>
                <a:spcPts val="1400"/>
              </a:lnSpc>
              <a:spcBef>
                <a:spcPts val="595"/>
              </a:spcBef>
            </a:pPr>
            <a:r>
              <a:rPr lang="en-US"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900" u="none" baseline="37000" dirty="0" smtClean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connected by Lemma (1), since </a:t>
            </a:r>
            <a:r>
              <a:rPr lang="en-US" sz="1100"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100"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u="none" baseline="37000" dirty="0" smtClean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a cycle edge. And it has the same </a:t>
            </a:r>
            <a:r>
              <a:rPr sz="1100" u="none" dirty="0" smtClean="0">
                <a:solidFill>
                  <a:schemeClr val="tx1"/>
                </a:solidFill>
              </a:rPr>
              <a:t>number </a:t>
            </a:r>
            <a:r>
              <a:rPr sz="1100" u="none" dirty="0">
                <a:solidFill>
                  <a:schemeClr val="tx1"/>
                </a:solidFill>
              </a:rPr>
              <a:t>of edges as </a:t>
            </a:r>
            <a:r>
              <a:rPr sz="1100"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1100" u="none" dirty="0">
                <a:solidFill>
                  <a:schemeClr val="tx1"/>
                </a:solidFill>
              </a:rPr>
              <a:t>; so by Lemmas (2) and (3), it is also a </a:t>
            </a:r>
            <a:r>
              <a:rPr sz="1100" u="none" dirty="0" smtClean="0">
                <a:solidFill>
                  <a:schemeClr val="tx1"/>
                </a:solidFill>
              </a:rPr>
              <a:t>tree</a:t>
            </a:r>
            <a:r>
              <a:rPr sz="1100" u="none" dirty="0">
                <a:solidFill>
                  <a:schemeClr val="tx1"/>
                </a:solidFill>
              </a:rPr>
              <a:t>.</a:t>
            </a:r>
            <a:endParaRPr sz="11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0" y="1077339"/>
            <a:ext cx="464972" cy="152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7575"/>
            <a:ext cx="1063234" cy="1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0" y="2675665"/>
            <a:ext cx="169852" cy="136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94" y="2675665"/>
            <a:ext cx="176376" cy="13242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71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5371" y="767202"/>
            <a:ext cx="4091356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T’ is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minimum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spanning tree: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95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400"/>
              </a:lnSpc>
              <a:spcBef>
                <a:spcPts val="5"/>
              </a:spcBef>
            </a:pPr>
            <a:r>
              <a:rPr sz="1000" dirty="0" smtClean="0">
                <a:latin typeface="Tahoma" panose="020B0604030504040204"/>
                <a:cs typeface="Tahoma" panose="020B0604030504040204"/>
              </a:rPr>
              <a:t>weight(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T’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latin typeface="Tahoma" panose="020B0604030504040204"/>
                <a:cs typeface="Tahoma" panose="020B0604030504040204"/>
              </a:rPr>
              <a:t>= weight(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000" dirty="0">
                <a:latin typeface="Tahoma" panose="020B0604030504040204"/>
                <a:cs typeface="Tahoma" panose="020B0604030504040204"/>
              </a:rPr>
              <a:t>) +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w </a:t>
            </a:r>
            <a:r>
              <a:rPr sz="1000" dirty="0"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latin typeface="Arial Black" panose="020B0A04020102020204" charset="0"/>
                <a:cs typeface="Arial Black" panose="020B0A04020102020204" charset="0"/>
              </a:rPr>
              <a:t>−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w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lang="en-US" sz="10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e’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sz="1000" i="1" dirty="0" smtClean="0">
                <a:latin typeface="Arial" panose="020B0604020202020204"/>
                <a:cs typeface="Arial" panose="020B0604020202020204"/>
              </a:rPr>
              <a:t>.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12700" marR="180975">
              <a:spcBef>
                <a:spcPts val="49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Both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latin typeface="Tahoma" panose="020B0604030504040204"/>
                <a:cs typeface="Tahoma" panose="020B0604030504040204"/>
              </a:rPr>
              <a:t>and </a:t>
            </a:r>
            <a:r>
              <a:rPr lang="en-US" sz="1000" i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e’ </a:t>
            </a:r>
            <a:r>
              <a:rPr sz="1000" baseline="37000" dirty="0" smtClean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000" dirty="0">
                <a:latin typeface="Tahoma" panose="020B0604030504040204"/>
                <a:cs typeface="Tahoma" panose="020B0604030504040204"/>
              </a:rPr>
              <a:t>cross between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000" dirty="0">
                <a:latin typeface="Tahoma" panose="020B0604030504040204"/>
                <a:cs typeface="Tahoma" panose="020B0604030504040204"/>
              </a:rPr>
              <a:t>and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000" dirty="0">
                <a:latin typeface="Arial Black" panose="020B0A04020102020204" charset="0"/>
                <a:cs typeface="Arial Black" panose="020B0A04020102020204" charset="0"/>
              </a:rPr>
              <a:t>\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000" dirty="0">
                <a:latin typeface="Tahoma" panose="020B0604030504040204"/>
                <a:cs typeface="Tahoma" panose="020B0604030504040204"/>
              </a:rPr>
              <a:t>, and </a:t>
            </a:r>
            <a:r>
              <a:rPr sz="10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is the lightest edge 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type</a:t>
            </a:r>
            <a:r>
              <a:rPr sz="1000" dirty="0">
                <a:latin typeface="Tahoma" panose="020B0604030504040204"/>
                <a:cs typeface="Tahoma" panose="020B0604030504040204"/>
              </a:rPr>
              <a:t>. Therefore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w </a:t>
            </a:r>
            <a:r>
              <a:rPr sz="1000" dirty="0"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latin typeface="Arial Black" panose="020B0A04020102020204" charset="0"/>
                <a:cs typeface="Arial Black" panose="020B0A04020102020204" charset="0"/>
              </a:rPr>
              <a:t>≤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w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e’</a:t>
            </a:r>
            <a:r>
              <a:rPr lang="en-US" sz="1000" baseline="37000" dirty="0" smtClean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), </a:t>
            </a:r>
            <a:r>
              <a:rPr sz="1000" dirty="0">
                <a:latin typeface="Tahoma" panose="020B0604030504040204"/>
                <a:cs typeface="Tahoma" panose="020B0604030504040204"/>
              </a:rPr>
              <a:t>and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1000" dirty="0" smtClean="0">
                <a:latin typeface="Tahoma" panose="020B0604030504040204"/>
                <a:cs typeface="Tahoma" panose="020B0604030504040204"/>
              </a:rPr>
              <a:t>weight(</a:t>
            </a:r>
            <a:r>
              <a:rPr lang="en-US" sz="1000" i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000" i="1" dirty="0" smtClean="0">
                <a:latin typeface="Arial" panose="020B0604020202020204"/>
                <a:cs typeface="Arial" panose="020B0604020202020204"/>
              </a:rPr>
              <a:t>T’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latin typeface="Arial Black" panose="020B0A04020102020204" charset="0"/>
                <a:cs typeface="Arial Black" panose="020B0A04020102020204" charset="0"/>
              </a:rPr>
              <a:t>≤ </a:t>
            </a:r>
            <a:r>
              <a:rPr sz="1000" dirty="0">
                <a:latin typeface="Tahoma" panose="020B0604030504040204"/>
                <a:cs typeface="Tahoma" panose="020B0604030504040204"/>
              </a:rPr>
              <a:t>weight(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000" dirty="0">
                <a:latin typeface="Tahoma" panose="020B0604030504040204"/>
                <a:cs typeface="Tahoma" panose="020B0604030504040204"/>
              </a:rPr>
              <a:t>)</a:t>
            </a:r>
            <a:r>
              <a:rPr sz="1000" i="1" dirty="0">
                <a:latin typeface="Arial" panose="020B0604020202020204"/>
                <a:cs typeface="Arial" panose="020B0604020202020204"/>
              </a:rPr>
              <a:t>.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5"/>
              </a:spcBef>
            </a:pP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Since </a:t>
            </a:r>
            <a:r>
              <a:rPr sz="10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is an MST, it must be the case that 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weight(</a:t>
            </a:r>
            <a:r>
              <a:rPr lang="en-US" sz="10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0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T’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weight(</a:t>
            </a:r>
            <a:r>
              <a:rPr sz="10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 </a:t>
            </a:r>
            <a:endParaRPr lang="en-US" sz="100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spcBef>
                <a:spcPts val="805"/>
              </a:spcBef>
            </a:pP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and that</a:t>
            </a:r>
            <a:r>
              <a:rPr lang="en-US" sz="10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 T’ </a:t>
            </a:r>
            <a:r>
              <a:rPr sz="10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1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also an MST.</a:t>
            </a:r>
            <a:endParaRPr sz="1000" dirty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3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Kruskal’s algorithm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0330" y="340523"/>
            <a:ext cx="4041459" cy="22244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90">
              <a:lnSpc>
                <a:spcPts val="1400"/>
              </a:lnSpc>
              <a:spcBef>
                <a:spcPts val="340"/>
              </a:spcBef>
            </a:pPr>
            <a:r>
              <a:rPr lang="en-US" sz="900" dirty="0" smtClean="0">
                <a:latin typeface="Times New Roman" panose="02020603050405020304"/>
                <a:cs typeface="Times New Roman" panose="02020603050405020304"/>
              </a:rPr>
              <a:t>KRUSKAL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G</a:t>
            </a:r>
            <a:r>
              <a:rPr sz="900" i="1" dirty="0">
                <a:latin typeface="Arial" panose="020B0604020202020204"/>
                <a:cs typeface="Arial" panose="020B0604020202020204"/>
              </a:rPr>
              <a:t>,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w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86690">
              <a:lnSpc>
                <a:spcPts val="1400"/>
              </a:lnSpc>
              <a:spcBef>
                <a:spcPts val="105"/>
              </a:spcBef>
              <a:tabLst>
                <a:tab pos="723265" algn="l"/>
              </a:tabLst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Input:	A connected undirected graph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G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= 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V , </a:t>
            </a:r>
            <a:r>
              <a:rPr sz="1350" i="1" baseline="6000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with edge weight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w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e</a:t>
            </a:r>
            <a:endParaRPr sz="600" dirty="0">
              <a:latin typeface="Lucida Sans" panose="020B0602030504020204"/>
              <a:cs typeface="Lucida Sans" panose="020B0602030504020204"/>
            </a:endParaRPr>
          </a:p>
          <a:p>
            <a:pPr marL="186690">
              <a:lnSpc>
                <a:spcPts val="1400"/>
              </a:lnSpc>
              <a:tabLst>
                <a:tab pos="723265" algn="l"/>
              </a:tabLst>
            </a:pPr>
            <a:r>
              <a:rPr sz="900" dirty="0">
                <a:latin typeface="Tahoma" panose="020B0604030504040204"/>
                <a:cs typeface="Tahoma" panose="020B0604030504040204"/>
              </a:rPr>
              <a:t>Output:	A minimum spanning tree defined by the edges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X 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ts val="1400"/>
              </a:lnSpc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 smtClean="0">
                <a:latin typeface="Gill Sans MT" panose="020B0502020104020203"/>
                <a:cs typeface="Gill Sans MT" panose="020B0502020104020203"/>
              </a:rPr>
              <a:t>     </a:t>
            </a:r>
            <a:r>
              <a:rPr sz="900" b="1" dirty="0" smtClean="0">
                <a:latin typeface="Gill Sans MT" panose="020B0502020104020203"/>
                <a:cs typeface="Gill Sans MT" panose="020B0502020104020203"/>
              </a:rPr>
              <a:t>for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all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 </a:t>
            </a:r>
            <a:r>
              <a:rPr sz="900" dirty="0">
                <a:latin typeface="Arial Black" panose="020B0A04020102020204" charset="0"/>
                <a:cs typeface="Arial Black" panose="020B0A04020102020204" charset="0"/>
              </a:rPr>
              <a:t>∈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do</a:t>
            </a:r>
            <a:endParaRPr sz="900" dirty="0">
              <a:latin typeface="Gill Sans MT" panose="020B0502020104020203"/>
              <a:cs typeface="Gill Sans MT" panose="020B0502020104020203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dirty="0" smtClean="0">
                <a:latin typeface="Courier New" panose="02070309020205020404"/>
                <a:cs typeface="Courier New" panose="02070309020205020404"/>
              </a:rPr>
              <a:t>     </a:t>
            </a:r>
            <a:r>
              <a:rPr sz="900" dirty="0" err="1" smtClean="0">
                <a:latin typeface="Courier New" panose="02070309020205020404"/>
                <a:cs typeface="Courier New" panose="02070309020205020404"/>
              </a:rPr>
              <a:t>makeset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u</a:t>
            </a:r>
            <a:r>
              <a:rPr sz="900" dirty="0">
                <a:latin typeface="Tahoma" panose="020B0604030504040204"/>
                <a:cs typeface="Tahoma" panose="020B0604030504040204"/>
              </a:rPr>
              <a:t>) </a:t>
            </a:r>
            <a:r>
              <a:rPr sz="9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9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每个节点都弄成一个集合</a:t>
            </a:r>
            <a:r>
              <a:rPr lang="en-US" sz="9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900" dirty="0" smtClean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i="1" dirty="0" smtClean="0">
                <a:latin typeface="Arial" panose="020B0604020202020204"/>
                <a:cs typeface="Arial" panose="020B0604020202020204"/>
              </a:rPr>
              <a:t>     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X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900" dirty="0" smtClean="0">
                <a:latin typeface="Arial Black" panose="020B0A04020102020204" charset="0"/>
                <a:cs typeface="Arial Black" panose="020B0A04020102020204" charset="0"/>
              </a:rPr>
              <a:t>{</a:t>
            </a:r>
            <a:r>
              <a:rPr lang="en-US" sz="900" dirty="0" smtClean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sz="900" dirty="0" smtClean="0">
                <a:latin typeface="Arial Black" panose="020B0A04020102020204" charset="0"/>
                <a:cs typeface="Arial Black" panose="020B0A04020102020204" charset="0"/>
              </a:rPr>
              <a:t>}</a:t>
            </a:r>
            <a:endParaRPr sz="900" dirty="0">
              <a:latin typeface="Arial Black" panose="020B0A04020102020204" charset="0"/>
              <a:cs typeface="Arial Black" panose="020B0A04020102020204" charset="0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dirty="0" smtClean="0">
                <a:latin typeface="Tahoma" panose="020B0604030504040204"/>
                <a:cs typeface="Tahoma" panose="020B0604030504040204"/>
              </a:rPr>
              <a:t>    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Sort </a:t>
            </a:r>
            <a:r>
              <a:rPr sz="900" dirty="0">
                <a:latin typeface="Tahoma" panose="020B0604030504040204"/>
                <a:cs typeface="Tahoma" panose="020B0604030504040204"/>
              </a:rPr>
              <a:t>the edges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 </a:t>
            </a:r>
            <a:r>
              <a:rPr sz="900" dirty="0">
                <a:latin typeface="Tahoma" panose="020B0604030504040204"/>
                <a:cs typeface="Tahoma" panose="020B0604030504040204"/>
              </a:rPr>
              <a:t>by weight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 smtClean="0">
                <a:latin typeface="Gill Sans MT" panose="020B0502020104020203"/>
                <a:cs typeface="Gill Sans MT" panose="020B0502020104020203"/>
              </a:rPr>
              <a:t>      </a:t>
            </a:r>
            <a:r>
              <a:rPr sz="900" b="1" dirty="0" smtClean="0">
                <a:latin typeface="Gill Sans MT" panose="020B0502020104020203"/>
                <a:cs typeface="Gill Sans MT" panose="020B0502020104020203"/>
              </a:rPr>
              <a:t>for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all </a:t>
            </a:r>
            <a:r>
              <a:rPr sz="900" dirty="0">
                <a:latin typeface="Tahoma" panose="020B0604030504040204"/>
                <a:cs typeface="Tahoma" panose="020B0604030504040204"/>
              </a:rPr>
              <a:t>edge </a:t>
            </a:r>
            <a:r>
              <a:rPr sz="900" dirty="0">
                <a:latin typeface="Arial Black" panose="020B0A04020102020204" charset="0"/>
                <a:cs typeface="Arial Black" panose="020B0A04020102020204" charset="0"/>
              </a:rPr>
              <a:t>{</a:t>
            </a:r>
            <a:r>
              <a:rPr sz="900" i="1" dirty="0">
                <a:latin typeface="Arial" panose="020B0604020202020204"/>
                <a:cs typeface="Arial" panose="020B0604020202020204"/>
              </a:rPr>
              <a:t>u, v </a:t>
            </a:r>
            <a:r>
              <a:rPr sz="900" dirty="0">
                <a:latin typeface="Arial Black" panose="020B0A04020102020204" charset="0"/>
                <a:cs typeface="Arial Black" panose="020B0A04020102020204" charset="0"/>
              </a:rPr>
              <a:t>} ∈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 </a:t>
            </a:r>
            <a:r>
              <a:rPr sz="900" dirty="0">
                <a:latin typeface="Tahoma" panose="020B0604030504040204"/>
                <a:cs typeface="Tahoma" panose="020B0604030504040204"/>
              </a:rPr>
              <a:t>in increasing order of weight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do</a:t>
            </a:r>
            <a:endParaRPr sz="900" dirty="0">
              <a:latin typeface="Gill Sans MT" panose="020B0502020104020203"/>
              <a:cs typeface="Gill Sans MT" panose="020B0502020104020203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744220" algn="l"/>
              </a:tabLst>
            </a:pPr>
            <a:r>
              <a:rPr lang="en-US" sz="900" b="1" dirty="0" smtClean="0">
                <a:latin typeface="Gill Sans MT" panose="020B0502020104020203"/>
                <a:cs typeface="Gill Sans MT" panose="020B0502020104020203"/>
              </a:rPr>
              <a:t>               </a:t>
            </a:r>
            <a:r>
              <a:rPr sz="900" b="1" dirty="0" smtClean="0">
                <a:latin typeface="Gill Sans MT" panose="020B0502020104020203"/>
                <a:cs typeface="Gill Sans MT" panose="020B0502020104020203"/>
              </a:rPr>
              <a:t>if </a:t>
            </a:r>
            <a:r>
              <a:rPr sz="900" dirty="0">
                <a:latin typeface="Courier New" panose="02070309020205020404"/>
                <a:cs typeface="Courier New" panose="02070309020205020404"/>
              </a:rPr>
              <a:t>find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dirty="0">
                <a:latin typeface="Tahoma" panose="020B0604030504040204"/>
                <a:cs typeface="Tahoma" panose="020B0604030504040204"/>
              </a:rPr>
              <a:t>) </a:t>
            </a:r>
            <a:r>
              <a:rPr lang="en-US" sz="900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900" dirty="0" smtClean="0">
                <a:latin typeface="Arial Black" panose="020B0A04020102020204" charset="0"/>
                <a:cs typeface="Arial Black" panose="020B0A04020102020204" charset="0"/>
              </a:rPr>
              <a:t> 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900" dirty="0" smtClean="0">
                <a:latin typeface="Courier New" panose="02070309020205020404"/>
                <a:cs typeface="Courier New" panose="02070309020205020404"/>
              </a:rPr>
              <a:t>find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then</a:t>
            </a:r>
            <a:r>
              <a:rPr lang="en-US" sz="900" b="1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(u\v</a:t>
            </a:r>
            <a:r>
              <a:rPr lang="zh-CN" altLang="en-US" sz="900" b="1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不属于同一个集合</a:t>
            </a:r>
            <a:r>
              <a:rPr lang="en-US" sz="900" b="1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)</a:t>
            </a:r>
            <a:endParaRPr sz="900" dirty="0">
              <a:solidFill>
                <a:srgbClr val="0000FF"/>
              </a:solidFill>
              <a:latin typeface="Gill Sans MT" panose="020B0502020104020203"/>
              <a:cs typeface="Gill Sans MT" panose="020B0502020104020203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 smtClean="0">
                <a:latin typeface="Tahoma" panose="020B0604030504040204"/>
                <a:cs typeface="Tahoma" panose="020B0604030504040204"/>
              </a:rPr>
              <a:t>                 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add </a:t>
            </a:r>
            <a:r>
              <a:rPr sz="900" dirty="0">
                <a:latin typeface="Tahoma" panose="020B0604030504040204"/>
                <a:cs typeface="Tahoma" panose="020B0604030504040204"/>
              </a:rPr>
              <a:t>edge </a:t>
            </a:r>
            <a:r>
              <a:rPr sz="900" dirty="0">
                <a:latin typeface="Arial Black" panose="020B0A04020102020204" charset="0"/>
                <a:cs typeface="Arial Black" panose="020B0A04020102020204" charset="0"/>
              </a:rPr>
              <a:t>{</a:t>
            </a:r>
            <a:r>
              <a:rPr sz="900" i="1" dirty="0">
                <a:latin typeface="Arial" panose="020B0604020202020204"/>
                <a:cs typeface="Arial" panose="020B0604020202020204"/>
              </a:rPr>
              <a:t>u, v </a:t>
            </a:r>
            <a:r>
              <a:rPr sz="900" dirty="0">
                <a:latin typeface="Arial Black" panose="020B0A04020102020204" charset="0"/>
                <a:cs typeface="Arial Black" panose="020B0A04020102020204" charset="0"/>
              </a:rPr>
              <a:t>} </a:t>
            </a:r>
            <a:r>
              <a:rPr sz="900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X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 smtClean="0">
                <a:latin typeface="Courier New" panose="02070309020205020404"/>
                <a:cs typeface="Courier New" panose="02070309020205020404"/>
              </a:rPr>
              <a:t>          </a:t>
            </a:r>
            <a:r>
              <a:rPr sz="900" dirty="0" smtClean="0">
                <a:latin typeface="Courier New" panose="02070309020205020404"/>
                <a:cs typeface="Courier New" panose="02070309020205020404"/>
              </a:rPr>
              <a:t>union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u</a:t>
            </a:r>
            <a:r>
              <a:rPr sz="900" i="1" dirty="0">
                <a:latin typeface="Arial" panose="020B0604020202020204"/>
                <a:cs typeface="Arial" panose="020B0604020202020204"/>
              </a:rPr>
              <a:t>, v </a:t>
            </a:r>
            <a:r>
              <a:rPr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0050" y="2720976"/>
          <a:ext cx="365760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685"/>
                <a:gridCol w="896206"/>
                <a:gridCol w="2191709"/>
              </a:tblGrid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|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|</a:t>
                      </a:r>
                      <a:endParaRPr sz="900" spc="0" baseline="0" dirty="0"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 err="1" smtClean="0">
                          <a:latin typeface="Courier New" panose="02070309020205020404"/>
                          <a:cs typeface="Courier New" panose="02070309020205020404"/>
                        </a:rPr>
                        <a:t>makeset</a:t>
                      </a:r>
                      <a:r>
                        <a:rPr sz="900" spc="0" baseline="0" dirty="0" smtClean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 smtClean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900" spc="0" baseline="0" dirty="0" smtClean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create a singleton set containing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900" spc="0" baseline="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· |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E </a:t>
                      </a: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|</a:t>
                      </a:r>
                      <a:endParaRPr sz="900" spc="0" baseline="0">
                        <a:latin typeface="Arial Black" panose="020B0A04020102020204" charset="0"/>
                        <a:cs typeface="Arial Black" panose="020B0A0402010202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 smtClean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find</a:t>
                      </a:r>
                      <a:r>
                        <a:rPr sz="900" spc="0" baseline="0" dirty="0" smtClean="0">
                          <a:solidFill>
                            <a:srgbClr val="0000FF"/>
                          </a:solidFill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 smtClean="0">
                          <a:solidFill>
                            <a:srgbClr val="0000FF"/>
                          </a:solidFill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900" spc="0" baseline="0" dirty="0" smtClean="0">
                          <a:solidFill>
                            <a:srgbClr val="0000FF"/>
                          </a:solidFill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baseline="0" dirty="0" smtClean="0">
                        <a:solidFill>
                          <a:srgbClr val="0000FF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solidFill>
                            <a:srgbClr val="0000FF"/>
                          </a:solidFill>
                          <a:latin typeface="Tahoma" panose="020B0604030504040204"/>
                          <a:cs typeface="Tahoma" panose="020B0604030504040204"/>
                        </a:rPr>
                        <a:t>find the set that </a:t>
                      </a:r>
                      <a:r>
                        <a:rPr sz="900" i="1" spc="0" baseline="0" dirty="0">
                          <a:solidFill>
                            <a:srgbClr val="0000FF"/>
                          </a:solidFill>
                          <a:latin typeface="Arial" panose="020B0604020202020204"/>
                          <a:cs typeface="Arial" panose="020B0604020202020204"/>
                        </a:rPr>
                        <a:t>x  </a:t>
                      </a:r>
                      <a:r>
                        <a:rPr sz="900" spc="0" baseline="0" dirty="0">
                          <a:solidFill>
                            <a:srgbClr val="0000FF"/>
                          </a:solidFill>
                          <a:latin typeface="Tahoma" panose="020B0604030504040204"/>
                          <a:cs typeface="Tahoma" panose="020B0604030504040204"/>
                        </a:rPr>
                        <a:t>belongs to</a:t>
                      </a:r>
                      <a:r>
                        <a:rPr lang="en-US" sz="900" spc="0" baseline="0" dirty="0">
                          <a:solidFill>
                            <a:srgbClr val="4DD60C"/>
                          </a:solidFill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lang="zh-CN" altLang="en-US" sz="900" spc="0" baseline="0" dirty="0">
                          <a:solidFill>
                            <a:srgbClr val="4DD60C"/>
                          </a:solidFill>
                          <a:latin typeface="Tahoma" panose="020B0604030504040204"/>
                          <a:cs typeface="Tahoma" panose="020B0604030504040204"/>
                        </a:rPr>
                        <a:t>无向边，</a:t>
                      </a:r>
                      <a:r>
                        <a:rPr lang="en-US" altLang="zh-CN" sz="900" spc="0" baseline="0" dirty="0">
                          <a:solidFill>
                            <a:srgbClr val="4DD60C"/>
                          </a:solidFill>
                          <a:latin typeface="Tahoma" panose="020B0604030504040204"/>
                          <a:cs typeface="Tahoma" panose="020B0604030504040204"/>
                        </a:rPr>
                        <a:t>check 2</a:t>
                      </a:r>
                      <a:r>
                        <a:rPr lang="zh-CN" altLang="en-US" sz="900" spc="0" baseline="0" dirty="0">
                          <a:solidFill>
                            <a:srgbClr val="4DD60C"/>
                          </a:solidFill>
                          <a:latin typeface="Tahoma" panose="020B0604030504040204"/>
                          <a:cs typeface="Tahoma" panose="020B0604030504040204"/>
                        </a:rPr>
                        <a:t>次</a:t>
                      </a:r>
                      <a:r>
                        <a:rPr lang="en-US" sz="900" spc="0" baseline="0" dirty="0">
                          <a:solidFill>
                            <a:srgbClr val="4DD60C"/>
                          </a:solidFill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lang="en-US" sz="900" spc="0" baseline="0" dirty="0">
                        <a:solidFill>
                          <a:srgbClr val="4DD60C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90017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|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V </a:t>
                      </a:r>
                      <a:r>
                        <a:rPr sz="900" spc="0" baseline="0" dirty="0">
                          <a:latin typeface="Arial Black" panose="020B0A04020102020204" charset="0"/>
                          <a:cs typeface="Arial Black" panose="020B0A04020102020204" charset="0"/>
                        </a:rPr>
                        <a:t>| −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900" spc="0" baseline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Courier New" panose="02070309020205020404"/>
                          <a:cs typeface="Courier New" panose="02070309020205020404"/>
                        </a:rPr>
                        <a:t>union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x, </a:t>
                      </a:r>
                      <a:r>
                        <a:rPr sz="900" i="1" spc="0" baseline="0" dirty="0" smtClean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900" spc="0" baseline="0" dirty="0" smtClean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900" spc="0" baseline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merge the sets containing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x  </a:t>
                      </a:r>
                      <a:r>
                        <a:rPr sz="900" spc="0" baseline="0" dirty="0">
                          <a:latin typeface="Tahoma" panose="020B0604030504040204"/>
                          <a:cs typeface="Tahoma" panose="020B0604030504040204"/>
                        </a:rPr>
                        <a:t>and </a:t>
                      </a:r>
                      <a:r>
                        <a:rPr sz="900" i="1" spc="0" baseline="0" dirty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endParaRPr sz="900" spc="0" baseline="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09" y="2019935"/>
            <a:ext cx="158713" cy="1588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34" y="206375"/>
            <a:ext cx="3029693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data structure for disjoint sets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并查集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255" y="636270"/>
            <a:ext cx="3581400" cy="251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Union by rank</a:t>
            </a:r>
            <a:endParaRPr sz="1100" dirty="0">
              <a:solidFill>
                <a:srgbClr val="FF0000"/>
              </a:solidFill>
              <a:latin typeface="Gill Sans MT" panose="020B0502020104020203"/>
              <a:cs typeface="Gill Sans MT" panose="020B0502020104020203"/>
            </a:endParaRPr>
          </a:p>
          <a:p>
            <a:pPr marL="12700" marR="12700"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We store a set is by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 directed tree</a:t>
            </a:r>
            <a:r>
              <a:rPr lang="en-US"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用有向树来存储集合</a:t>
            </a:r>
            <a:r>
              <a:rPr lang="en-US"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 Nodes of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tree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are </a:t>
            </a:r>
            <a:r>
              <a:rPr sz="1100" dirty="0">
                <a:latin typeface="Tahoma" panose="020B0604030504040204"/>
                <a:cs typeface="Tahoma" panose="020B0604030504040204"/>
              </a:rPr>
              <a:t>elements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of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set, 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arranged in no particular </a:t>
            </a: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order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 each has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parent pointers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eventually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lead </a:t>
            </a:r>
            <a:r>
              <a:rPr sz="1100" dirty="0">
                <a:latin typeface="Tahoma" panose="020B0604030504040204"/>
                <a:cs typeface="Tahoma" panose="020B0604030504040204"/>
              </a:rPr>
              <a:t>up to the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root </a:t>
            </a:r>
            <a:r>
              <a:rPr sz="1100" dirty="0">
                <a:latin typeface="Tahoma" panose="020B0604030504040204"/>
                <a:cs typeface="Tahoma" panose="020B0604030504040204"/>
              </a:rPr>
              <a:t>of the tree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12700">
              <a:spcBef>
                <a:spcPts val="595"/>
              </a:spcBef>
            </a:pPr>
            <a:endParaRPr sz="1100" dirty="0" smtClean="0">
              <a:latin typeface="Tahoma" panose="020B0604030504040204"/>
              <a:cs typeface="Tahoma" panose="020B0604030504040204"/>
            </a:endParaRPr>
          </a:p>
          <a:p>
            <a:pPr marL="12700" marR="106045">
              <a:lnSpc>
                <a:spcPts val="1400"/>
              </a:lnSpc>
            </a:pP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root element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根节点</a:t>
            </a:r>
            <a:r>
              <a:rPr lang="zh-CN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表示集合</a:t>
            </a:r>
            <a:r>
              <a:rPr lang="en-US" altLang="zh-CN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is a convenient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representative</a:t>
            </a:r>
            <a:r>
              <a:rPr sz="110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or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1100" dirty="0">
                <a:latin typeface="Tahoma" panose="020B0604030504040204"/>
                <a:cs typeface="Tahoma" panose="020B0604030504040204"/>
              </a:rPr>
              <a:t>, for the set. It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distinguished from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other elements by the fact that its parent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pointer 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i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a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self-loop</a:t>
            </a:r>
            <a:r>
              <a:rPr lang="en-US" sz="11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11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根节点的父节点指向自己</a:t>
            </a:r>
            <a:r>
              <a:rPr lang="en-US" sz="11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In addition to a parent pointer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100" dirty="0">
                <a:latin typeface="Tahoma" panose="020B0604030504040204"/>
                <a:cs typeface="Tahoma" panose="020B0604030504040204"/>
              </a:rPr>
              <a:t>, each node also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has a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rank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that, for the time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being</a:t>
            </a:r>
            <a:r>
              <a:rPr sz="1100" dirty="0">
                <a:latin typeface="Tahoma" panose="020B0604030504040204"/>
                <a:cs typeface="Tahoma" panose="020B0604030504040204"/>
              </a:rPr>
              <a:t>, should be interpreted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as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height </a:t>
            </a:r>
            <a:r>
              <a:rPr sz="1100" dirty="0">
                <a:latin typeface="Tahoma" panose="020B0604030504040204"/>
                <a:cs typeface="Tahoma" panose="020B0604030504040204"/>
              </a:rPr>
              <a:t>of the subtree hanging from that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node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2063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Directed-tree representation of set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15511" cy="207073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3900"/>
            <a:ext cx="3939574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</p:spPr>
        <p:txBody>
          <a:bodyPr/>
          <a:lstStyle/>
          <a:p>
            <a:r>
              <a:rPr lang="en-US" altLang="zh-CN" b="1" dirty="0" smtClean="0"/>
              <a:t>Disjoint-set operations with rank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061"/>
            <a:ext cx="2514600" cy="310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990850" y="783590"/>
            <a:ext cx="14643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4DD60C"/>
                </a:solidFill>
              </a:rPr>
              <a:t>这里表示的结构和原图不一定是一样的！</a:t>
            </a:r>
            <a:endParaRPr lang="zh-CN" altLang="en-US" sz="1000">
              <a:solidFill>
                <a:srgbClr val="4DD60C"/>
              </a:solidFill>
            </a:endParaRPr>
          </a:p>
          <a:p>
            <a:endParaRPr lang="zh-CN" altLang="en-US" sz="1000">
              <a:solidFill>
                <a:srgbClr val="4DD60C"/>
              </a:solidFill>
            </a:endParaRPr>
          </a:p>
          <a:p>
            <a:r>
              <a:rPr lang="zh-CN" altLang="en-US" sz="1000">
                <a:solidFill>
                  <a:srgbClr val="4DD60C"/>
                </a:solidFill>
              </a:rPr>
              <a:t>由于</a:t>
            </a:r>
            <a:r>
              <a:rPr lang="en-US" altLang="zh-CN" sz="1000">
                <a:solidFill>
                  <a:srgbClr val="4DD60C"/>
                </a:solidFill>
              </a:rPr>
              <a:t>find</a:t>
            </a:r>
            <a:r>
              <a:rPr lang="zh-CN" altLang="en-US" sz="1000">
                <a:solidFill>
                  <a:srgbClr val="4DD60C"/>
                </a:solidFill>
              </a:rPr>
              <a:t>可以找到根节点，所以如果两个找出来的根节点是一样的话，则 说明这两个点本来就在同一棵树中，所以不可以将这条边连起来；相反，则说明在不同树中，可以加到同一个集合中。</a:t>
            </a:r>
            <a:endParaRPr lang="zh-CN" altLang="en-US" sz="1000">
              <a:solidFill>
                <a:srgbClr val="4DD6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 by rank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2450" y="511175"/>
            <a:ext cx="3505200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MAKESET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8265">
              <a:lnSpc>
                <a:spcPts val="1400"/>
              </a:lnSpc>
              <a:spcBef>
                <a:spcPts val="575"/>
              </a:spcBef>
            </a:pP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i="1" u="none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endParaRPr i="1" u="none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u="none" dirty="0" smtClean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rank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= 0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solidFill>
                <a:schemeClr val="tx1"/>
              </a:solidFill>
            </a:endParaRPr>
          </a:p>
          <a:p>
            <a:pPr marL="88265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FIND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</a:t>
            </a:r>
            <a:endParaRPr u="none" dirty="0" smtClean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8265" marR="2265680">
              <a:lnSpc>
                <a:spcPts val="1400"/>
              </a:lnSpc>
              <a:spcBef>
                <a:spcPts val="565"/>
              </a:spcBef>
            </a:pPr>
            <a:r>
              <a:rPr b="1" u="none" dirty="0" smtClean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rPr>
              <a:t>while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lang="en-US" u="none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b="1" u="none" dirty="0" smtClean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rPr>
              <a:t>do </a:t>
            </a:r>
            <a:r>
              <a:rPr lang="en-US" b="1" u="none" dirty="0" smtClean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rPr>
              <a:t>  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)  return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x</a:t>
            </a:r>
            <a:endParaRPr i="1" u="none" dirty="0" smtClean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555"/>
              </a:spcBef>
            </a:pPr>
            <a:r>
              <a:rPr lang="en-US" u="none" dirty="0" err="1" smtClean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u="none" dirty="0" err="1" smtClean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akeset</a:t>
            </a:r>
            <a:r>
              <a:rPr lang="en-US" u="none" dirty="0" smtClean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 constant-time operation.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find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follows parent pointers to the root of the tree and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therefore takes time</a:t>
            </a:r>
            <a:r>
              <a:rPr lang="en-US"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proportional</a:t>
            </a:r>
            <a:r>
              <a:rPr lang="en-US"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成比例的</a:t>
            </a:r>
            <a:r>
              <a:rPr lang="en-US"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i="1" u="none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to the height of the </a:t>
            </a:r>
            <a:r>
              <a:rPr i="1" u="none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tree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.</a:t>
            </a:r>
            <a:endParaRPr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 marR="6731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The tree actually gets built via the third operation, </a:t>
            </a:r>
            <a:r>
              <a:rPr u="none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union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and so we must </a:t>
            </a:r>
            <a:r>
              <a:rPr u="none" dirty="0" smtClean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make 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sure that this procedure keeps trees </a:t>
            </a:r>
            <a:r>
              <a:rPr i="1" u="none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shallow</a:t>
            </a:r>
            <a:r>
              <a:rPr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lang="zh-CN"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（</a:t>
            </a:r>
            <a:r>
              <a:rPr lang="zh-CN" u="none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要做优化，使得树的高度比较小</a:t>
            </a:r>
            <a:r>
              <a:rPr lang="zh-CN" u="none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）</a:t>
            </a:r>
            <a:endParaRPr lang="zh-CN" u="none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577975"/>
            <a:ext cx="144001" cy="15430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1315047"/>
            <a:ext cx="22859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Minimum spanning trees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82575"/>
            <a:ext cx="1371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429000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9960">
              <a:lnSpc>
                <a:spcPts val="1400"/>
              </a:lnSpc>
            </a:pPr>
            <a:r>
              <a:rPr lang="en-US" sz="900" u="sng" dirty="0" smtClean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900" i="1" dirty="0">
                <a:latin typeface="Arial" panose="020B0604020202020204"/>
                <a:cs typeface="Arial" panose="020B0604020202020204"/>
              </a:rPr>
              <a:t>,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 </a:t>
            </a:r>
            <a:endParaRPr lang="en-US" sz="900" dirty="0" smtClean="0">
              <a:latin typeface="Tahoma" panose="020B0604030504040204"/>
              <a:cs typeface="Tahoma" panose="020B0604030504040204"/>
            </a:endParaRPr>
          </a:p>
          <a:p>
            <a:pPr marL="12700" marR="2219960">
              <a:lnSpc>
                <a:spcPts val="1400"/>
              </a:lnSpc>
            </a:pPr>
            <a:r>
              <a:rPr sz="9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x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= </a:t>
            </a:r>
            <a:r>
              <a:rPr sz="1350" baseline="6000" dirty="0" smtClean="0">
                <a:latin typeface="Courier New" panose="02070309020205020404"/>
                <a:cs typeface="Courier New" panose="02070309020205020404"/>
              </a:rPr>
              <a:t>find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)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sz="1350" i="1" baseline="6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350" i="1" baseline="6000" dirty="0" err="1" smtClean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 err="1" smtClean="0">
                <a:latin typeface="Lucida Sans" panose="020B0602030504020204"/>
                <a:cs typeface="Lucida Sans" panose="020B0602030504020204"/>
              </a:rPr>
              <a:t>y</a:t>
            </a:r>
            <a:r>
              <a:rPr sz="600" i="1" dirty="0" smtClean="0">
                <a:latin typeface="Lucida Sans" panose="020B0602030504020204"/>
                <a:cs typeface="Lucida Sans" panose="020B0602030504020204"/>
              </a:rPr>
              <a:t>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= </a:t>
            </a:r>
            <a:r>
              <a:rPr sz="1350" baseline="6000" dirty="0" smtClean="0">
                <a:latin typeface="Courier New" panose="02070309020205020404"/>
                <a:cs typeface="Courier New" panose="02070309020205020404"/>
              </a:rPr>
              <a:t>find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)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000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x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=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y  </a:t>
            </a:r>
            <a:r>
              <a:rPr sz="1350" b="1" baseline="6000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return  </a:t>
            </a:r>
            <a:r>
              <a:rPr 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本身就在同一个集合中</a:t>
            </a:r>
            <a:r>
              <a:rPr 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350" baseline="6000" dirty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000" dirty="0">
                <a:latin typeface="Gill Sans MT" panose="020B0502020104020203"/>
                <a:cs typeface="Gill Sans MT" panose="020B0502020104020203"/>
              </a:rPr>
              <a:t>if </a:t>
            </a:r>
            <a:r>
              <a:rPr sz="1350" baseline="6000" dirty="0"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x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&gt; </a:t>
            </a:r>
            <a:r>
              <a:rPr sz="1350" baseline="6000" dirty="0"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y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</a:t>
            </a:r>
            <a:r>
              <a:rPr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(rx</a:t>
            </a:r>
            <a:r>
              <a:rPr lang="zh-CN" alt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的高度</a:t>
            </a:r>
            <a:r>
              <a:rPr lang="en-US" altLang="zh-CN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&gt;ry</a:t>
            </a:r>
            <a:r>
              <a:rPr lang="zh-CN" alt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的高度</a:t>
            </a:r>
            <a:r>
              <a:rPr lang="en-US" sz="1350" baseline="60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350" baseline="6000" dirty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  <a:p>
            <a:pPr marL="246380">
              <a:lnSpc>
                <a:spcPts val="1400"/>
              </a:lnSpc>
              <a:spcBef>
                <a:spcPts val="10"/>
              </a:spcBef>
            </a:pPr>
            <a:r>
              <a:rPr sz="1350" b="1" baseline="6000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350" i="1" baseline="6000" dirty="0" smtClean="0">
                <a:latin typeface="Arial" panose="020B0604020202020204"/>
                <a:cs typeface="Arial" panose="020B0604020202020204"/>
              </a:rPr>
              <a:t>π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 err="1" smtClean="0">
                <a:latin typeface="Arial" panose="020B0604020202020204"/>
                <a:cs typeface="Arial" panose="020B0604020202020204"/>
              </a:rPr>
              <a:t>r</a:t>
            </a:r>
            <a:r>
              <a:rPr lang="en-US" sz="600" i="1" dirty="0" err="1" smtClean="0">
                <a:latin typeface="Lucida Sans" panose="020B0602030504020204"/>
                <a:cs typeface="Lucida Sans" panose="020B0602030504020204"/>
              </a:rPr>
              <a:t>y</a:t>
            </a:r>
            <a:r>
              <a:rPr sz="600" i="1" dirty="0" smtClean="0">
                <a:latin typeface="Lucida Sans" panose="020B0602030504020204"/>
                <a:cs typeface="Lucida Sans" panose="020B0602030504020204"/>
              </a:rPr>
              <a:t>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=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x  </a:t>
            </a:r>
            <a:r>
              <a:rPr lang="en-US" sz="900" dirty="0">
                <a:solidFill>
                  <a:srgbClr val="4DD60C"/>
                </a:solidFill>
                <a:latin typeface="Tahoma" panose="020B0604030504040204" charset="0"/>
                <a:cs typeface="Tahoma" panose="020B0604030504040204" charset="0"/>
              </a:rPr>
              <a:t>(ry</a:t>
            </a:r>
            <a:r>
              <a:rPr lang="zh-CN" altLang="en-US" sz="900" dirty="0">
                <a:solidFill>
                  <a:srgbClr val="4DD60C"/>
                </a:solidFill>
                <a:latin typeface="Tahoma" panose="020B0604030504040204" charset="0"/>
                <a:cs typeface="Tahoma" panose="020B0604030504040204" charset="0"/>
              </a:rPr>
              <a:t>父</a:t>
            </a:r>
            <a:r>
              <a:rPr lang="zh-CN" altLang="en-US" sz="900" i="1" dirty="0">
                <a:solidFill>
                  <a:srgbClr val="4DD60C"/>
                </a:solidFill>
                <a:latin typeface="Tahoma" panose="020B0604030504040204" charset="0"/>
                <a:cs typeface="Tahoma" panose="020B0604030504040204" charset="0"/>
              </a:rPr>
              <a:t>节点为</a:t>
            </a:r>
            <a:r>
              <a:rPr lang="en-US" altLang="zh-CN" sz="900" i="1" dirty="0">
                <a:solidFill>
                  <a:srgbClr val="4DD60C"/>
                </a:solidFill>
                <a:latin typeface="Tahoma" panose="020B0604030504040204" charset="0"/>
                <a:cs typeface="Tahoma" panose="020B0604030504040204" charset="0"/>
              </a:rPr>
              <a:t>rx</a:t>
            </a:r>
            <a:r>
              <a:rPr lang="en-US" sz="900" i="1" dirty="0">
                <a:solidFill>
                  <a:srgbClr val="4DD60C"/>
                </a:solidFill>
                <a:latin typeface="Tahoma" panose="020B0604030504040204" charset="0"/>
                <a:cs typeface="Tahoma" panose="020B0604030504040204" charset="0"/>
              </a:rPr>
              <a:t>)</a:t>
            </a:r>
            <a:endParaRPr sz="900" dirty="0">
              <a:solidFill>
                <a:srgbClr val="4DD60C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12700">
              <a:lnSpc>
                <a:spcPts val="1400"/>
              </a:lnSpc>
            </a:pPr>
            <a:r>
              <a:rPr sz="900" b="1" dirty="0">
                <a:latin typeface="Gill Sans MT" panose="020B0502020104020203"/>
                <a:cs typeface="Gill Sans MT" panose="020B0502020104020203"/>
              </a:rPr>
              <a:t>else</a:t>
            </a:r>
            <a:endParaRPr sz="900" dirty="0">
              <a:latin typeface="Gill Sans MT" panose="020B0502020104020203"/>
              <a:cs typeface="Gill Sans MT" panose="020B0502020104020203"/>
            </a:endParaRPr>
          </a:p>
          <a:p>
            <a:pPr marL="246380">
              <a:lnSpc>
                <a:spcPts val="1400"/>
              </a:lnSpc>
              <a:spcBef>
                <a:spcPts val="110"/>
              </a:spcBef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π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x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=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y</a:t>
            </a:r>
            <a:endParaRPr sz="600" dirty="0">
              <a:latin typeface="Lucida Sans" panose="020B0602030504020204"/>
              <a:cs typeface="Lucida Sans" panose="020B0602030504020204"/>
            </a:endParaRPr>
          </a:p>
          <a:p>
            <a:pPr marL="246380">
              <a:lnSpc>
                <a:spcPts val="1400"/>
              </a:lnSpc>
              <a:spcBef>
                <a:spcPts val="10"/>
              </a:spcBef>
            </a:pPr>
            <a:r>
              <a:rPr sz="1350" b="1" baseline="6000" dirty="0">
                <a:solidFill>
                  <a:srgbClr val="0000FF"/>
                </a:solidFill>
                <a:latin typeface="Gill Sans MT" panose="020B0502020104020203"/>
                <a:cs typeface="Gill Sans MT" panose="020B0502020104020203"/>
              </a:rPr>
              <a:t>if </a:t>
            </a:r>
            <a:r>
              <a:rPr sz="1350" baseline="6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x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 = </a:t>
            </a:r>
            <a:r>
              <a:rPr sz="1350" baseline="6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y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 </a:t>
            </a:r>
            <a:r>
              <a:rPr sz="1350" b="1" baseline="6000" dirty="0">
                <a:latin typeface="Gill Sans MT" panose="020B0502020104020203"/>
                <a:cs typeface="Gill Sans MT" panose="020B0502020104020203"/>
              </a:rPr>
              <a:t>then </a:t>
            </a:r>
            <a:r>
              <a:rPr sz="1350" baseline="6000" dirty="0"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y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= </a:t>
            </a:r>
            <a:r>
              <a:rPr sz="1350" baseline="6000" dirty="0">
                <a:latin typeface="Courier New" panose="02070309020205020404"/>
                <a:cs typeface="Courier New" panose="02070309020205020404"/>
              </a:rPr>
              <a:t>rank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r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y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+ 1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358775"/>
            <a:ext cx="1066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815975"/>
            <a:ext cx="3938956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(1)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For any non-root x, </a:t>
            </a:r>
            <a:r>
              <a:rPr sz="1100" i="1" dirty="0" smtClean="0">
                <a:latin typeface="Lucida Sans" panose="020B0602030504020204"/>
                <a:cs typeface="Lucida Sans" panose="020B0602030504020204"/>
              </a:rPr>
              <a:t>rank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&lt; </a:t>
            </a:r>
            <a:r>
              <a:rPr sz="1100" i="1" dirty="0" smtClean="0">
                <a:latin typeface="Lucida Sans" panose="020B0602030504020204"/>
                <a:cs typeface="Lucida Sans" panose="020B0602030504020204"/>
              </a:rPr>
              <a:t>rank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π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))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(2)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Any root node of </a:t>
            </a:r>
            <a:r>
              <a:rPr sz="1100" i="1" dirty="0">
                <a:latin typeface="Lucida Sans" panose="020B0602030504020204"/>
                <a:cs typeface="Lucida Sans" panose="020B0602030504020204"/>
              </a:rPr>
              <a:t>rank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has least </a:t>
            </a:r>
            <a:r>
              <a:rPr sz="110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baseline="37000" dirty="0">
                <a:latin typeface="Lucida Sans" panose="020B0602030504020204"/>
                <a:cs typeface="Lucida Sans" panose="020B0602030504020204"/>
              </a:rPr>
              <a:t>k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nodes in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its tree.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(3)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If there are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elements overall, there can be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at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most </a:t>
            </a:r>
            <a:endParaRPr lang="en-US" sz="1100" i="1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 smtClean="0">
                <a:latin typeface="Arial" panose="020B0604020202020204"/>
                <a:cs typeface="Arial" panose="020B0604020202020204"/>
              </a:rPr>
              <a:t>n/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2</a:t>
            </a:r>
            <a:r>
              <a:rPr sz="1100" i="1" baseline="37000" dirty="0" smtClean="0">
                <a:latin typeface="Lucida Sans" panose="020B0602030504020204"/>
                <a:cs typeface="Lucida Sans" panose="020B0602030504020204"/>
              </a:rPr>
              <a:t>k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nodes of </a:t>
            </a:r>
            <a:r>
              <a:rPr sz="1100" i="1" dirty="0">
                <a:latin typeface="Lucida Sans" panose="020B0602030504020204"/>
                <a:cs typeface="Lucida Sans" panose="020B0602030504020204"/>
              </a:rPr>
              <a:t>rank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k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82575"/>
            <a:ext cx="3657600" cy="289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369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With the data structure as presented so far, the total time for </a:t>
            </a:r>
            <a:r>
              <a:rPr sz="1100" dirty="0" err="1" smtClean="0">
                <a:latin typeface="Tahoma" panose="020B0604030504040204"/>
                <a:cs typeface="Tahoma" panose="020B0604030504040204"/>
              </a:rPr>
              <a:t>Kruskal’s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algorithm becomes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sz="1100" dirty="0">
                <a:latin typeface="Tahoma" panose="020B0604030504040204"/>
                <a:cs typeface="Tahoma" panose="020B0604030504040204"/>
              </a:rPr>
              <a:t>log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dirty="0">
                <a:latin typeface="Tahoma" panose="020B0604030504040204"/>
                <a:cs typeface="Tahoma" panose="020B0604030504040204"/>
              </a:rPr>
              <a:t>) for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sorting the edges</a:t>
            </a:r>
            <a:r>
              <a:rPr sz="1100" dirty="0">
                <a:latin typeface="Tahoma" panose="020B0604030504040204"/>
                <a:cs typeface="Tahoma" panose="020B0604030504040204"/>
              </a:rPr>
              <a:t>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27305" indent="-126365">
              <a:lnSpc>
                <a:spcPts val="1400"/>
              </a:lnSpc>
              <a:spcBef>
                <a:spcPts val="295"/>
              </a:spcBef>
            </a:pP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sz="1100" dirty="0">
                <a:latin typeface="Tahoma" panose="020B0604030504040204"/>
                <a:cs typeface="Tahoma" panose="020B0604030504040204"/>
              </a:rPr>
              <a:t>log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dirty="0">
                <a:latin typeface="Tahoma" panose="020B0604030504040204"/>
                <a:cs typeface="Tahoma" panose="020B0604030504040204"/>
              </a:rPr>
              <a:t>) for the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latin typeface="Tahoma" panose="020B0604030504040204"/>
                <a:cs typeface="Tahoma" panose="020B0604030504040204"/>
              </a:rPr>
              <a:t>operations that dominate the rest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of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algorithm.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But what if the edges are given to us sorted?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Or </a:t>
            </a:r>
            <a:r>
              <a:rPr sz="1100" dirty="0">
                <a:latin typeface="Tahoma" panose="020B0604030504040204"/>
                <a:cs typeface="Tahoma" panose="020B0604030504040204"/>
              </a:rPr>
              <a:t>if the weights are small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dirty="0">
                <a:latin typeface="Tahoma" panose="020B0604030504040204"/>
                <a:cs typeface="Tahoma" panose="020B0604030504040204"/>
              </a:rPr>
              <a:t>say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,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latin typeface="Tahoma" panose="020B0604030504040204"/>
                <a:cs typeface="Tahoma" panose="020B0604030504040204"/>
              </a:rPr>
              <a:t>(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100" dirty="0">
                <a:latin typeface="Tahoma" panose="020B0604030504040204"/>
                <a:cs typeface="Tahoma" panose="020B0604030504040204"/>
              </a:rPr>
              <a:t>)) so that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sorting can be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done in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linear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?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solidFill>
                <a:srgbClr val="FF0000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r>
              <a:rPr sz="12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data structure part becomes the bottleneck!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main question: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67945">
              <a:spcBef>
                <a:spcPts val="605"/>
              </a:spcBef>
            </a:pPr>
            <a:r>
              <a:rPr sz="1100" b="1" dirty="0">
                <a:latin typeface="Arial" panose="020B0604020202020204"/>
                <a:cs typeface="Arial" panose="020B0604020202020204"/>
              </a:rPr>
              <a:t>How can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we perform </a:t>
            </a:r>
            <a:r>
              <a:rPr sz="1100" b="1" dirty="0">
                <a:latin typeface="Arial" panose="020B0604020202020204"/>
                <a:cs typeface="Arial" panose="020B0604020202020204"/>
              </a:rPr>
              <a:t>union’s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and find’s faster than</a:t>
            </a:r>
            <a:r>
              <a:rPr lang="en-US" sz="1100" b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log </a:t>
            </a:r>
            <a:r>
              <a:rPr sz="1100" b="1" i="1" dirty="0" smtClean="0">
                <a:latin typeface="Arial" panose="020B0604020202020204"/>
                <a:cs typeface="Arial" panose="020B0604020202020204"/>
              </a:rPr>
              <a:t>n</a:t>
            </a:r>
            <a:r>
              <a:rPr lang="en-US" sz="1100" b="1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b="1" dirty="0" smtClean="0">
                <a:latin typeface="Arial" panose="020B0604020202020204"/>
                <a:cs typeface="Arial" panose="020B0604020202020204"/>
              </a:rPr>
              <a:t>(</a:t>
            </a:r>
            <a:r>
              <a:rPr lang="en-US" sz="1100" b="1" i="1" dirty="0" smtClean="0">
                <a:latin typeface="Arial" panose="020B0604020202020204"/>
                <a:cs typeface="Arial" panose="020B0604020202020204"/>
              </a:rPr>
              <a:t>n=</a:t>
            </a:r>
            <a:r>
              <a:rPr lang="en-US" altLang="zh-CN" sz="1100" dirty="0">
                <a:latin typeface="Lucida Sans Unicode" panose="020B0602030504020204"/>
                <a:cs typeface="Lucida Sans Unicode" panose="020B0602030504020204"/>
              </a:rPr>
              <a:t> |</a:t>
            </a:r>
            <a:r>
              <a:rPr lang="en-US" altLang="zh-CN" sz="1100" i="1" dirty="0">
                <a:latin typeface="Arial" panose="020B0604020202020204"/>
                <a:cs typeface="Arial" panose="020B0604020202020204"/>
              </a:rPr>
              <a:t>V </a:t>
            </a:r>
            <a:r>
              <a:rPr lang="en-US" altLang="zh-CN" sz="1100" dirty="0" smtClean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lang="en-US" sz="1100" b="1" dirty="0" smtClean="0">
                <a:latin typeface="Arial" panose="020B0604020202020204"/>
                <a:cs typeface="Arial" panose="020B0604020202020204"/>
              </a:rPr>
              <a:t>)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?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719308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943998"/>
            <a:ext cx="123299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23850"/>
            <a:ext cx="294957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Path compression</a:t>
            </a:r>
            <a:r>
              <a:rPr lang="en-US" sz="1400" b="1" dirty="0"/>
              <a:t>(</a:t>
            </a:r>
            <a:r>
              <a:rPr lang="zh-CN" altLang="en-US" sz="1400" b="1" dirty="0"/>
              <a:t>路径压缩</a:t>
            </a:r>
            <a:r>
              <a:rPr lang="en-US" sz="1400" b="1" dirty="0"/>
              <a:t>)</a:t>
            </a:r>
            <a:endParaRPr lang="en-US"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02868"/>
            <a:ext cx="4015157" cy="2635250"/>
          </a:xfrm>
          <a:prstGeom prst="rect">
            <a:avLst/>
          </a:prstGeom>
        </p:spPr>
        <p:txBody>
          <a:bodyPr vert="horz" wrap="square" lIns="0" tIns="293459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sz="1100" u="sng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1100" dirty="0" smtClean="0">
                <a:solidFill>
                  <a:srgbClr val="FF0000"/>
                </a:solidFill>
              </a:rPr>
              <a:t>(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100" dirty="0" smtClean="0">
                <a:solidFill>
                  <a:srgbClr val="FF0000"/>
                </a:solidFill>
              </a:rPr>
              <a:t>)</a:t>
            </a:r>
            <a:endParaRPr sz="11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88265" marR="2008505">
              <a:lnSpc>
                <a:spcPts val="1400"/>
              </a:lnSpc>
              <a:spcBef>
                <a:spcPts val="565"/>
              </a:spcBef>
            </a:pPr>
            <a:r>
              <a:rPr sz="11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lang="en-US" sz="1100" b="1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               </a:t>
            </a:r>
            <a:r>
              <a:rPr sz="1100" b="1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lang="en-US" sz="1100" i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= </a:t>
            </a:r>
            <a:r>
              <a:rPr sz="1100" dirty="0" smtClean="0">
                <a:solidFill>
                  <a:srgbClr val="000000"/>
                </a:solidFill>
              </a:rPr>
              <a:t>return </a:t>
            </a:r>
            <a:r>
              <a:rPr sz="1100" i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π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  <a:spcBef>
                <a:spcPts val="555"/>
              </a:spcBef>
            </a:pPr>
            <a:r>
              <a:rPr sz="1100" dirty="0">
                <a:solidFill>
                  <a:srgbClr val="000000"/>
                </a:solidFill>
              </a:rPr>
              <a:t>     </a:t>
            </a:r>
            <a:r>
              <a:rPr lang="en-US" sz="1100" dirty="0">
                <a:solidFill>
                  <a:srgbClr val="000000"/>
                </a:solidFill>
              </a:rPr>
              <a:t>return</a:t>
            </a:r>
            <a:endParaRPr sz="1100" dirty="0">
              <a:solidFill>
                <a:srgbClr val="000000"/>
              </a:solidFill>
            </a:endParaRPr>
          </a:p>
          <a:p>
            <a:pPr marL="12700" marR="5080">
              <a:lnSpc>
                <a:spcPts val="1400"/>
              </a:lnSpc>
              <a:spcBef>
                <a:spcPts val="555"/>
              </a:spcBef>
            </a:pPr>
            <a:r>
              <a:rPr sz="1100" dirty="0">
                <a:solidFill>
                  <a:srgbClr val="000000"/>
                </a:solidFill>
              </a:rPr>
              <a:t>The benefit of this simple alteration is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long-term </a:t>
            </a:r>
            <a:r>
              <a:rPr sz="1100" dirty="0">
                <a:solidFill>
                  <a:srgbClr val="000000"/>
                </a:solidFill>
              </a:rPr>
              <a:t>rather than instantaneous and </a:t>
            </a:r>
            <a:r>
              <a:rPr sz="1100" dirty="0" smtClean="0">
                <a:solidFill>
                  <a:srgbClr val="000000"/>
                </a:solidFill>
              </a:rPr>
              <a:t>thus </a:t>
            </a:r>
            <a:r>
              <a:rPr sz="1100" dirty="0">
                <a:solidFill>
                  <a:srgbClr val="000000"/>
                </a:solidFill>
              </a:rPr>
              <a:t>necessitates a particular kind of  analysis: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8001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need to look at sequences of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1100" dirty="0">
                <a:solidFill>
                  <a:srgbClr val="000000"/>
                </a:solidFill>
              </a:rPr>
              <a:t>operations, starting from an </a:t>
            </a:r>
            <a:r>
              <a:rPr sz="1100" dirty="0" smtClean="0">
                <a:solidFill>
                  <a:srgbClr val="000000"/>
                </a:solidFill>
              </a:rPr>
              <a:t>empty </a:t>
            </a:r>
            <a:r>
              <a:rPr sz="1100" dirty="0">
                <a:solidFill>
                  <a:srgbClr val="000000"/>
                </a:solidFill>
              </a:rPr>
              <a:t>data structure, and determine the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average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per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operation</a:t>
            </a:r>
            <a:r>
              <a:rPr sz="1100" dirty="0">
                <a:solidFill>
                  <a:srgbClr val="000000"/>
                </a:solidFill>
              </a:rPr>
              <a:t>.</a:t>
            </a:r>
            <a:r>
              <a:rPr lang="en-US" sz="1100" dirty="0">
                <a:solidFill>
                  <a:srgbClr val="0000FF"/>
                </a:solidFill>
              </a:rPr>
              <a:t>(</a:t>
            </a:r>
            <a:r>
              <a:rPr lang="zh-CN" altLang="en-US" sz="1100" dirty="0">
                <a:solidFill>
                  <a:srgbClr val="0000FF"/>
                </a:solidFill>
              </a:rPr>
              <a:t>分摊成本</a:t>
            </a:r>
            <a:r>
              <a:rPr lang="en-US" sz="1100" dirty="0">
                <a:solidFill>
                  <a:srgbClr val="0000FF"/>
                </a:solidFill>
              </a:rPr>
              <a:t>)</a:t>
            </a:r>
            <a:endParaRPr sz="1100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This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amortized cost </a:t>
            </a:r>
            <a:r>
              <a:rPr sz="1100" dirty="0">
                <a:solidFill>
                  <a:srgbClr val="000000"/>
                </a:solidFill>
              </a:rPr>
              <a:t>turns out to be just barely more than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solidFill>
                  <a:srgbClr val="0000FF"/>
                </a:solidFill>
              </a:rPr>
              <a:t>(1)</a:t>
            </a:r>
            <a:r>
              <a:rPr sz="1100" dirty="0">
                <a:solidFill>
                  <a:srgbClr val="000000"/>
                </a:solidFill>
              </a:rPr>
              <a:t>, down from the </a:t>
            </a:r>
            <a:r>
              <a:rPr sz="1100" dirty="0" smtClean="0">
                <a:solidFill>
                  <a:srgbClr val="000000"/>
                </a:solidFill>
              </a:rPr>
              <a:t>earlier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064884"/>
            <a:ext cx="609748" cy="172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32" y="1045434"/>
            <a:ext cx="1125152" cy="211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48" y="1292147"/>
            <a:ext cx="331197" cy="1657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24" y="206375"/>
            <a:ext cx="3048000" cy="304800"/>
          </a:xfrm>
        </p:spPr>
        <p:txBody>
          <a:bodyPr/>
          <a:lstStyle/>
          <a:p>
            <a:r>
              <a:rPr lang="en-US" altLang="zh-CN" sz="1400" b="1" dirty="0" smtClean="0"/>
              <a:t>The effect of path compression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4" y="587375"/>
            <a:ext cx="3117850" cy="23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67" y="468570"/>
            <a:ext cx="2104816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</a:t>
            </a:r>
            <a:r>
              <a:rPr lang="en-US" sz="1400" b="1" dirty="0"/>
              <a:t>(</a:t>
            </a:r>
            <a:r>
              <a:rPr lang="zh-CN" altLang="en-US" sz="1400" b="1" dirty="0"/>
              <a:t>考试不考</a:t>
            </a:r>
            <a:r>
              <a:rPr lang="en-US" sz="1400" b="1" dirty="0"/>
              <a:t>)</a:t>
            </a:r>
            <a:endParaRPr lang="en-US"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1044575"/>
            <a:ext cx="4091356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48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Think of the data structure as having a “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top level</a:t>
            </a:r>
            <a:r>
              <a:rPr sz="1100" dirty="0">
                <a:latin typeface="Tahoma" panose="020B0604030504040204"/>
                <a:cs typeface="Tahoma" panose="020B0604030504040204"/>
              </a:rPr>
              <a:t>” consisting of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root </a:t>
            </a:r>
            <a:r>
              <a:rPr sz="1100" dirty="0">
                <a:latin typeface="Tahoma" panose="020B0604030504040204"/>
                <a:cs typeface="Tahoma" panose="020B0604030504040204"/>
              </a:rPr>
              <a:t>nodes, and below it, the insides of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trees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There is a division of labor: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5080" indent="-126365">
              <a:lnSpc>
                <a:spcPts val="1400"/>
              </a:lnSpc>
              <a:spcBef>
                <a:spcPts val="295"/>
              </a:spcBef>
            </a:pPr>
            <a:r>
              <a:rPr lang="en-US"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operations</a:t>
            </a:r>
            <a:r>
              <a:rPr sz="1100" dirty="0">
                <a:latin typeface="Tahoma" panose="020B0604030504040204"/>
                <a:cs typeface="Tahoma" panose="020B0604030504040204"/>
              </a:rPr>
              <a:t> (with or without path compression)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only touch the insides </a:t>
            </a: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trees,</a:t>
            </a:r>
            <a:endParaRPr sz="1100" dirty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10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nion</a:t>
            </a: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’s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only look at the top level.</a:t>
            </a:r>
            <a:endParaRPr sz="1100" dirty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  <a:p>
            <a:pPr marL="12700" marR="120650">
              <a:lnSpc>
                <a:spcPts val="1400"/>
              </a:lnSpc>
              <a:spcBef>
                <a:spcPts val="300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Thus path compression has no effect 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1100" dirty="0">
                <a:latin typeface="Tahoma" panose="020B0604030504040204"/>
                <a:cs typeface="Tahoma" panose="020B0604030504040204"/>
              </a:rPr>
              <a:t>operations and leaves the top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level </a:t>
            </a:r>
            <a:r>
              <a:rPr sz="1100" dirty="0">
                <a:latin typeface="Tahoma" panose="020B0604030504040204"/>
                <a:cs typeface="Tahoma" panose="020B0604030504040204"/>
              </a:rPr>
              <a:t>unchanged.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681613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44" y="2058524"/>
            <a:ext cx="123299" cy="1284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434975"/>
            <a:ext cx="4167557" cy="2540000"/>
          </a:xfrm>
          <a:prstGeom prst="rect">
            <a:avLst/>
          </a:prstGeom>
        </p:spPr>
        <p:txBody>
          <a:bodyPr vert="horz" wrap="square" lIns="0" tIns="189623" rIns="0" bIns="0" rtlCol="0">
            <a:spAutoFit/>
          </a:bodyPr>
          <a:lstStyle/>
          <a:p>
            <a:pPr marL="12700" marR="27432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We now know that the </a:t>
            </a:r>
            <a:r>
              <a:rPr sz="1100" dirty="0">
                <a:solidFill>
                  <a:srgbClr val="0000FF"/>
                </a:solidFill>
              </a:rPr>
              <a:t>ranks of root nodes are unaltered</a:t>
            </a:r>
            <a:r>
              <a:rPr lang="en-US" sz="1100" dirty="0">
                <a:solidFill>
                  <a:srgbClr val="0000FF"/>
                </a:solidFill>
              </a:rPr>
              <a:t>(</a:t>
            </a:r>
            <a:r>
              <a:rPr lang="zh-CN" altLang="en-US" sz="1100" dirty="0">
                <a:solidFill>
                  <a:srgbClr val="0000FF"/>
                </a:solidFill>
              </a:rPr>
              <a:t>数字不改变，但意义变了</a:t>
            </a:r>
            <a:r>
              <a:rPr lang="en-US" sz="1100" dirty="0">
                <a:solidFill>
                  <a:srgbClr val="0000FF"/>
                </a:solidFill>
              </a:rPr>
              <a:t>)</a:t>
            </a:r>
            <a:r>
              <a:rPr sz="1100" dirty="0">
                <a:solidFill>
                  <a:srgbClr val="000000"/>
                </a:solidFill>
              </a:rPr>
              <a:t>, but what about </a:t>
            </a:r>
            <a:r>
              <a:rPr sz="1100" dirty="0" err="1" smtClean="0">
                <a:solidFill>
                  <a:srgbClr val="000000"/>
                </a:solidFill>
              </a:rPr>
              <a:t>nonroot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nodes?</a:t>
            </a:r>
            <a:endParaRPr sz="1100" dirty="0"/>
          </a:p>
          <a:p>
            <a:pPr marL="12700" marR="2222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key point here is that once a node ceases to be a root, it never resurfaces, </a:t>
            </a:r>
            <a:r>
              <a:rPr sz="1100" dirty="0" smtClean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</a:rPr>
              <a:t>its rank is forever fixed.</a:t>
            </a:r>
            <a:endParaRPr sz="1100" dirty="0"/>
          </a:p>
          <a:p>
            <a:pPr marL="12700" marR="25971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Therefore the </a:t>
            </a:r>
            <a:r>
              <a:rPr sz="1100" dirty="0">
                <a:solidFill>
                  <a:srgbClr val="4DD60C"/>
                </a:solidFill>
              </a:rPr>
              <a:t>ranks of all nodes are unchanged by path compression</a:t>
            </a:r>
            <a:r>
              <a:rPr sz="1100" dirty="0">
                <a:solidFill>
                  <a:srgbClr val="000000"/>
                </a:solidFill>
              </a:rPr>
              <a:t>, even </a:t>
            </a:r>
            <a:r>
              <a:rPr sz="1100" dirty="0" smtClean="0">
                <a:solidFill>
                  <a:srgbClr val="000000"/>
                </a:solidFill>
              </a:rPr>
              <a:t>though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numbers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can no longer be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interpreted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tree heights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In particular,</a:t>
            </a:r>
            <a:r>
              <a:rPr lang="en-US" sz="1100" dirty="0">
                <a:solidFill>
                  <a:srgbClr val="4DD60C"/>
                </a:solidFill>
              </a:rPr>
              <a:t>(</a:t>
            </a:r>
            <a:r>
              <a:rPr lang="zh-CN" altLang="en-US" sz="1100" dirty="0">
                <a:solidFill>
                  <a:srgbClr val="4DD60C"/>
                </a:solidFill>
              </a:rPr>
              <a:t>前面的</a:t>
            </a:r>
            <a:r>
              <a:rPr lang="en-US" altLang="zh-CN" sz="1100" dirty="0">
                <a:solidFill>
                  <a:srgbClr val="4DD60C"/>
                </a:solidFill>
              </a:rPr>
              <a:t>3</a:t>
            </a:r>
            <a:r>
              <a:rPr lang="zh-CN" altLang="en-US" sz="1100" dirty="0">
                <a:solidFill>
                  <a:srgbClr val="4DD60C"/>
                </a:solidFill>
              </a:rPr>
              <a:t>个</a:t>
            </a:r>
            <a:r>
              <a:rPr lang="en-US" altLang="zh-CN" sz="1100" dirty="0">
                <a:solidFill>
                  <a:srgbClr val="4DD60C"/>
                </a:solidFill>
              </a:rPr>
              <a:t>lemma</a:t>
            </a:r>
            <a:r>
              <a:rPr lang="en-US" sz="1100" dirty="0">
                <a:solidFill>
                  <a:srgbClr val="4DD60C"/>
                </a:solidFill>
              </a:rPr>
              <a:t>)</a:t>
            </a:r>
            <a:endParaRPr sz="1100" dirty="0">
              <a:solidFill>
                <a:srgbClr val="4DD60C"/>
              </a:solidFill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  </a:t>
            </a:r>
            <a:r>
              <a:rPr sz="1100" baseline="9000" dirty="0" smtClean="0">
                <a:latin typeface="Arial" panose="020B0604020202020204"/>
                <a:cs typeface="Arial" panose="020B0604020202020204"/>
              </a:rPr>
              <a:t>   </a:t>
            </a:r>
            <a:r>
              <a:rPr sz="1100" dirty="0" smtClean="0">
                <a:solidFill>
                  <a:srgbClr val="000000"/>
                </a:solidFill>
              </a:rPr>
              <a:t>For </a:t>
            </a:r>
            <a:r>
              <a:rPr sz="1100" dirty="0">
                <a:solidFill>
                  <a:srgbClr val="000000"/>
                </a:solidFill>
              </a:rPr>
              <a:t>any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 </a:t>
            </a:r>
            <a:r>
              <a:rPr sz="1100" dirty="0">
                <a:solidFill>
                  <a:srgbClr val="000000"/>
                </a:solidFill>
              </a:rPr>
              <a:t>that is not a root,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rank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</a:t>
            </a:r>
            <a:r>
              <a:rPr sz="1100" i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&lt; </a:t>
            </a:r>
            <a:r>
              <a:rPr sz="11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rank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lang="en-US" sz="1100" dirty="0" smtClean="0">
                <a:solidFill>
                  <a:srgbClr val="000000"/>
                </a:solidFill>
              </a:rPr>
              <a:t>   </a:t>
            </a:r>
            <a:r>
              <a:rPr lang="en-US" sz="1100" i="1" dirty="0" smtClean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)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 </a:t>
            </a:r>
            <a:r>
              <a:rPr sz="1100" baseline="9000" dirty="0" smtClean="0">
                <a:latin typeface="Arial" panose="020B0604020202020204"/>
                <a:cs typeface="Arial" panose="020B0604020202020204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Any root node of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rank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dirty="0" smtClean="0">
                <a:solidFill>
                  <a:srgbClr val="000000"/>
                </a:solidFill>
              </a:rPr>
              <a:t>has </a:t>
            </a:r>
            <a:r>
              <a:rPr sz="1100" dirty="0">
                <a:solidFill>
                  <a:srgbClr val="000000"/>
                </a:solidFill>
              </a:rPr>
              <a:t>least 2</a:t>
            </a:r>
            <a:r>
              <a:rPr sz="1100" i="1" baseline="37000" dirty="0">
                <a:solidFill>
                  <a:srgbClr val="000000"/>
                </a:solidFill>
                <a:latin typeface="Lucida Sans" panose="020B0602030504020204"/>
                <a:cs typeface="Lucida Sans" panose="020B0602030504020204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in its tree.</a:t>
            </a:r>
            <a:endParaRPr sz="1100" dirty="0">
              <a:latin typeface="Lucida Sans" panose="020B0602030504020204"/>
              <a:cs typeface="Lucida Sans" panose="020B060203050402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 </a:t>
            </a:r>
            <a:r>
              <a:rPr sz="1100" baseline="9000" dirty="0" smtClean="0">
                <a:latin typeface="Arial" panose="020B0604020202020204"/>
                <a:cs typeface="Arial" panose="020B0604020202020204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If </a:t>
            </a:r>
            <a:r>
              <a:rPr sz="1100" dirty="0">
                <a:solidFill>
                  <a:srgbClr val="000000"/>
                </a:solidFill>
              </a:rPr>
              <a:t>there are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elements overall, there can be at most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i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100" dirty="0">
                <a:solidFill>
                  <a:srgbClr val="000000"/>
                </a:solidFill>
              </a:rPr>
              <a:t>2</a:t>
            </a:r>
            <a:r>
              <a:rPr sz="1100" i="1" baseline="37000" dirty="0">
                <a:solidFill>
                  <a:srgbClr val="000000"/>
                </a:solidFill>
                <a:latin typeface="Lucida Sans" panose="020B0602030504020204"/>
                <a:cs typeface="Lucida Sans" panose="020B0602030504020204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of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rank </a:t>
            </a:r>
            <a:r>
              <a:rPr sz="1100" i="1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30" y="2207510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65" y="2420883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31" y="2625193"/>
            <a:ext cx="123299" cy="1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126186"/>
            <a:ext cx="298830" cy="2343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2077" y="358775"/>
            <a:ext cx="3991773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If there are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latin typeface="Tahoma" panose="020B0604030504040204"/>
                <a:cs typeface="Tahoma" panose="020B0604030504040204"/>
              </a:rPr>
              <a:t>elements, their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rank values</a:t>
            </a:r>
            <a:r>
              <a:rPr sz="1100" dirty="0">
                <a:latin typeface="Tahoma" panose="020B0604030504040204"/>
                <a:cs typeface="Tahoma" panose="020B0604030504040204"/>
              </a:rPr>
              <a:t> can range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from 0 to log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.  Divide the nonzero part of this range into the following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intervals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R="17208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5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16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17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18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90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16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65536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965960">
              <a:lnSpc>
                <a:spcPts val="1400"/>
              </a:lnSpc>
              <a:spcBef>
                <a:spcPts val="465"/>
              </a:spcBef>
            </a:pP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65537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65538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900" baseline="4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65536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. . 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400"/>
              </a:lnSpc>
            </a:pP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Each group is of the form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+ 1</a:t>
            </a:r>
            <a:r>
              <a:rPr sz="11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+ 2</a:t>
            </a:r>
            <a:r>
              <a:rPr sz="11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i="1" baseline="37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k </a:t>
            </a:r>
            <a:r>
              <a:rPr sz="11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} </a:t>
            </a:r>
            <a:r>
              <a:rPr sz="1100" dirty="0">
                <a:latin typeface="Tahoma" panose="020B0604030504040204"/>
                <a:cs typeface="Tahoma" panose="020B0604030504040204"/>
              </a:rPr>
              <a:t>where </a:t>
            </a:r>
            <a:r>
              <a:rPr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is a power of 2.</a:t>
            </a:r>
            <a:endParaRPr sz="1100" dirty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number</a:t>
            </a:r>
            <a:r>
              <a:rPr lang="en-US"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groups</a:t>
            </a:r>
            <a:r>
              <a:rPr sz="1100" dirty="0">
                <a:latin typeface="Tahoma" panose="020B0604030504040204"/>
                <a:cs typeface="Tahoma" panose="020B0604030504040204"/>
              </a:rPr>
              <a:t> is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1100" baseline="37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latin typeface="Tahoma" panose="020B0604030504040204"/>
                <a:cs typeface="Tahoma" panose="020B0604030504040204"/>
              </a:rPr>
              <a:t>, which is defined to be the number of successive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log </a:t>
            </a:r>
            <a:r>
              <a:rPr sz="1100" dirty="0">
                <a:latin typeface="Tahoma" panose="020B0604030504040204"/>
                <a:cs typeface="Tahoma" panose="020B0604030504040204"/>
              </a:rPr>
              <a:t>operations that need to be applied 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to </a:t>
            </a:r>
            <a:r>
              <a:rPr sz="1100" dirty="0">
                <a:latin typeface="Tahoma" panose="020B0604030504040204"/>
                <a:cs typeface="Tahoma" panose="020B0604030504040204"/>
              </a:rPr>
              <a:t>bring it down to 1 (or below 1).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4445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For instance, log</a:t>
            </a:r>
            <a:r>
              <a:rPr sz="1100" baseline="37000" dirty="0"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dirty="0">
                <a:latin typeface="Tahoma" panose="020B0604030504040204"/>
                <a:cs typeface="Tahoma" panose="020B0604030504040204"/>
              </a:rPr>
              <a:t>1000 = 4 since log log log log 1000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100" dirty="0">
                <a:latin typeface="Tahoma" panose="020B0604030504040204"/>
                <a:cs typeface="Tahoma" panose="020B0604030504040204"/>
              </a:rPr>
              <a:t>1. In practice there will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just </a:t>
            </a:r>
            <a:r>
              <a:rPr sz="1100" dirty="0">
                <a:latin typeface="Tahoma" panose="020B0604030504040204"/>
                <a:cs typeface="Tahoma" panose="020B0604030504040204"/>
              </a:rPr>
              <a:t>be the first five of the intervals shown; more are needed only if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&gt; </a:t>
            </a:r>
            <a:r>
              <a:rPr sz="1100" dirty="0">
                <a:latin typeface="Tahoma" panose="020B0604030504040204"/>
                <a:cs typeface="Tahoma" panose="020B0604030504040204"/>
              </a:rPr>
              <a:t>2</a:t>
            </a:r>
            <a:r>
              <a:rPr sz="1100" baseline="37000" dirty="0">
                <a:latin typeface="Tahoma" panose="020B0604030504040204"/>
                <a:cs typeface="Tahoma" panose="020B0604030504040204"/>
              </a:rPr>
              <a:t>65536</a:t>
            </a:r>
            <a:r>
              <a:rPr sz="1100" dirty="0">
                <a:latin typeface="Tahoma" panose="020B0604030504040204"/>
                <a:cs typeface="Tahoma" panose="020B0604030504040204"/>
              </a:rPr>
              <a:t>,  in other words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never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4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5"/>
            <a:ext cx="3886200" cy="2688659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49720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In a sequence of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operations, some may take longer than others. </a:t>
            </a:r>
            <a:r>
              <a:rPr sz="1100" dirty="0" smtClean="0">
                <a:solidFill>
                  <a:srgbClr val="000000"/>
                </a:solidFill>
              </a:rPr>
              <a:t>We’ll </a:t>
            </a:r>
            <a:r>
              <a:rPr sz="1100" dirty="0">
                <a:solidFill>
                  <a:srgbClr val="000000"/>
                </a:solidFill>
              </a:rPr>
              <a:t>bound the overall running time using some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creative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accounting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</a:t>
            </a:r>
            <a:r>
              <a:rPr sz="1100" dirty="0">
                <a:solidFill>
                  <a:srgbClr val="4DD60C"/>
                </a:solidFill>
              </a:rPr>
              <a:t>give each node</a:t>
            </a:r>
            <a:r>
              <a:rPr sz="1100" dirty="0">
                <a:solidFill>
                  <a:srgbClr val="000000"/>
                </a:solidFill>
              </a:rPr>
              <a:t> a certain amount of </a:t>
            </a:r>
            <a:r>
              <a:rPr sz="11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pocket money</a:t>
            </a:r>
            <a:r>
              <a:rPr sz="1100" dirty="0">
                <a:solidFill>
                  <a:srgbClr val="000000"/>
                </a:solidFill>
              </a:rPr>
              <a:t>, such that the </a:t>
            </a:r>
            <a:r>
              <a:rPr sz="1100" dirty="0">
                <a:solidFill>
                  <a:srgbClr val="4DD60C"/>
                </a:solidFill>
              </a:rPr>
              <a:t>total </a:t>
            </a:r>
            <a:r>
              <a:rPr sz="1100" dirty="0" smtClean="0">
                <a:solidFill>
                  <a:srgbClr val="4DD60C"/>
                </a:solidFill>
              </a:rPr>
              <a:t>money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doled out is at most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solidFill>
                  <a:srgbClr val="FF0000"/>
                </a:solidFill>
              </a:rPr>
              <a:t>log</a:t>
            </a:r>
            <a:r>
              <a:rPr sz="1100" baseline="37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1100" dirty="0">
                <a:solidFill>
                  <a:srgbClr val="FF0000"/>
                </a:solidFill>
              </a:rPr>
              <a:t>dollars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6794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then show that each </a:t>
            </a:r>
            <a:r>
              <a:rPr sz="1100" dirty="0">
                <a:solidFill>
                  <a:srgbClr val="4DD60C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takes </a:t>
            </a:r>
            <a:r>
              <a:rPr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solidFill>
                  <a:srgbClr val="4DD60C"/>
                </a:solidFill>
              </a:rPr>
              <a:t>(log</a:t>
            </a:r>
            <a:r>
              <a:rPr sz="1100" baseline="37000" dirty="0">
                <a:solidFill>
                  <a:srgbClr val="4DD60C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solidFill>
                  <a:srgbClr val="4DD60C"/>
                </a:solidFill>
              </a:rPr>
              <a:t>)</a:t>
            </a:r>
            <a:r>
              <a:rPr sz="1100" dirty="0">
                <a:solidFill>
                  <a:srgbClr val="000000"/>
                </a:solidFill>
              </a:rPr>
              <a:t> steps, plus some additional </a:t>
            </a:r>
            <a:r>
              <a:rPr sz="1100" dirty="0" smtClean="0">
                <a:solidFill>
                  <a:srgbClr val="000000"/>
                </a:solidFill>
              </a:rPr>
              <a:t>amount </a:t>
            </a:r>
            <a:r>
              <a:rPr sz="1100" dirty="0">
                <a:solidFill>
                  <a:srgbClr val="000000"/>
                </a:solidFill>
              </a:rPr>
              <a:t>of time that can be paid for using the pocket money of the nodes </a:t>
            </a:r>
            <a:r>
              <a:rPr sz="1100" dirty="0" smtClean="0">
                <a:solidFill>
                  <a:srgbClr val="000000"/>
                </a:solidFill>
              </a:rPr>
              <a:t>involved </a:t>
            </a:r>
            <a:r>
              <a:rPr sz="1100" dirty="0">
                <a:solidFill>
                  <a:srgbClr val="000000"/>
                </a:solidFill>
              </a:rPr>
              <a:t>–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dollar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per unit of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Thus the overall time for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1100" dirty="0">
                <a:solidFill>
                  <a:srgbClr val="000000"/>
                </a:solidFill>
              </a:rPr>
              <a:t>’s is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00" dirty="0">
                <a:solidFill>
                  <a:srgbClr val="000000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plus at most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00" dirty="0">
                <a:solidFill>
                  <a:srgbClr val="000000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6"/>
            <a:ext cx="3733800" cy="2919491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59055">
              <a:lnSpc>
                <a:spcPts val="14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A node receives its allowance as soon as it ceases to be a root, at which point </a:t>
            </a:r>
            <a:r>
              <a:rPr lang="en-US" altLang="zh-CN" sz="1100" dirty="0" smtClean="0">
                <a:solidFill>
                  <a:schemeClr val="tx1"/>
                </a:solidFill>
              </a:rPr>
              <a:t>its </a:t>
            </a:r>
            <a:r>
              <a:rPr lang="en-US" altLang="zh-CN" sz="1100" dirty="0">
                <a:solidFill>
                  <a:schemeClr val="tx1"/>
                </a:solidFill>
              </a:rPr>
              <a:t>rank is fixed.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If this rank lies in the interval </a:t>
            </a:r>
            <a:r>
              <a:rPr lang="en-US" altLang="zh-CN" sz="1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lang="en-US" altLang="zh-CN" sz="1100" i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+ 1</a:t>
            </a:r>
            <a:r>
              <a:rPr lang="en-US" altLang="zh-CN" sz="1100" i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, . . . , 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en-US" altLang="zh-CN" sz="1100" i="1" baseline="37000" dirty="0">
                <a:solidFill>
                  <a:schemeClr val="tx1"/>
                </a:solidFill>
                <a:latin typeface="Lucida Sans" panose="020B0602030504020204"/>
                <a:cs typeface="Lucida Sans" panose="020B0602030504020204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lang="en-US" altLang="zh-CN" sz="1100" dirty="0">
                <a:solidFill>
                  <a:schemeClr val="tx1"/>
                </a:solidFill>
              </a:rPr>
              <a:t>, the node </a:t>
            </a:r>
            <a:r>
              <a:rPr lang="en-US" altLang="zh-CN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receives 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en-US" altLang="zh-CN" sz="1100" i="1" baseline="37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k </a:t>
            </a:r>
            <a:r>
              <a:rPr lang="en-US" altLang="zh-CN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dollars</a:t>
            </a:r>
            <a:r>
              <a:rPr lang="en-US" altLang="zh-CN" sz="1100" dirty="0">
                <a:solidFill>
                  <a:schemeClr val="tx1"/>
                </a:solidFill>
              </a:rPr>
              <a:t>. By  Property 3, the number of nodes with rank </a:t>
            </a:r>
            <a:r>
              <a:rPr lang="en-US" altLang="zh-CN" sz="1100" i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&gt; </a:t>
            </a:r>
            <a:r>
              <a:rPr lang="en-US" altLang="zh-CN" sz="1100" i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k  </a:t>
            </a:r>
            <a:r>
              <a:rPr lang="en-US" altLang="zh-CN" sz="1100" dirty="0">
                <a:solidFill>
                  <a:schemeClr val="tx1"/>
                </a:solidFill>
              </a:rPr>
              <a:t>is bounded </a:t>
            </a:r>
            <a:r>
              <a:rPr lang="en-US" altLang="zh-CN" sz="1100" dirty="0" smtClean="0">
                <a:solidFill>
                  <a:schemeClr val="tx1"/>
                </a:solidFill>
              </a:rPr>
              <a:t>by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Therefore </a:t>
            </a:r>
            <a:r>
              <a:rPr lang="en-US" altLang="zh-CN" sz="1100" dirty="0">
                <a:solidFill>
                  <a:srgbClr val="4DD60C"/>
                </a:solidFill>
              </a:rPr>
              <a:t>the total money given to nodes in this particular interval is at most </a:t>
            </a:r>
            <a:r>
              <a:rPr lang="en-US" altLang="zh-CN" sz="1100" i="1" dirty="0" smtClean="0">
                <a:solidFill>
                  <a:srgbClr val="4DD60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lang="en-US" altLang="zh-CN" sz="1100" dirty="0">
                <a:solidFill>
                  <a:srgbClr val="4DD60C"/>
                </a:solidFill>
              </a:rPr>
              <a:t>dollars</a:t>
            </a:r>
            <a:r>
              <a:rPr lang="en-US" altLang="zh-CN" sz="1100" dirty="0">
                <a:solidFill>
                  <a:schemeClr val="tx1"/>
                </a:solidFill>
              </a:rPr>
              <a:t>, and since there are log</a:t>
            </a:r>
            <a:r>
              <a:rPr lang="en-US" altLang="zh-CN" sz="1100" baseline="370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intervals, the total money disbursed to all </a:t>
            </a:r>
            <a:r>
              <a:rPr lang="en-US" altLang="zh-CN" sz="1100" dirty="0" smtClean="0">
                <a:solidFill>
                  <a:schemeClr val="tx1"/>
                </a:solidFill>
              </a:rPr>
              <a:t>nodes </a:t>
            </a:r>
            <a:r>
              <a:rPr lang="en-US" altLang="zh-CN" sz="1100" dirty="0">
                <a:solidFill>
                  <a:schemeClr val="tx1"/>
                </a:solidFill>
              </a:rPr>
              <a:t>is </a:t>
            </a:r>
            <a:r>
              <a:rPr lang="en-US" altLang="zh-CN" sz="1100" i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log</a:t>
            </a:r>
            <a:r>
              <a:rPr lang="en-US" altLang="zh-CN" sz="1100" baseline="37000" dirty="0">
                <a:solidFill>
                  <a:schemeClr val="tx1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.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 smtClean="0"/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06575"/>
            <a:ext cx="1905000" cy="4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171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/>
              <a:t>G</a:t>
            </a:r>
            <a:r>
              <a:rPr sz="1400" b="1" dirty="0" smtClean="0"/>
              <a:t>raphs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962400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marR="15240" indent="-126365">
              <a:lnSpc>
                <a:spcPts val="1400"/>
              </a:lnSpc>
            </a:pPr>
            <a:r>
              <a:rPr sz="9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111 </a:t>
            </a:r>
            <a:r>
              <a:rPr sz="900" dirty="0">
                <a:latin typeface="Tahoma" panose="020B0604030504040204"/>
                <a:cs typeface="Tahoma" panose="020B0604030504040204"/>
              </a:rPr>
              <a:t>A wide range of problems can be expressed with clarity and precision in  the concise pictorial language of graphs.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Graph coloring.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245745">
              <a:lnSpc>
                <a:spcPts val="1400"/>
              </a:lnSpc>
            </a:pPr>
            <a:r>
              <a:rPr sz="75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 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Graph connectivity and reachability.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245745">
              <a:lnSpc>
                <a:spcPts val="1400"/>
              </a:lnSpc>
            </a:pPr>
            <a:r>
              <a:rPr sz="75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Flow.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400"/>
              </a:lnSpc>
            </a:pPr>
            <a:endParaRPr sz="11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9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111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Formally</a:t>
            </a:r>
            <a:r>
              <a:rPr sz="900" dirty="0">
                <a:latin typeface="Tahoma" panose="020B0604030504040204"/>
                <a:cs typeface="Tahoma" panose="020B0604030504040204"/>
              </a:rPr>
              <a:t>, a graph is specified by a set of </a:t>
            </a:r>
            <a:r>
              <a:rPr sz="900" b="1" dirty="0" smtClean="0">
                <a:latin typeface="Arial" panose="020B0604020202020204"/>
                <a:cs typeface="Arial" panose="020B0604020202020204"/>
              </a:rPr>
              <a:t>vertices </a:t>
            </a:r>
            <a:r>
              <a:rPr sz="900" dirty="0">
                <a:latin typeface="Tahoma" panose="020B0604030504040204"/>
                <a:cs typeface="Tahoma" panose="020B0604030504040204"/>
              </a:rPr>
              <a:t>(also called </a:t>
            </a:r>
            <a:r>
              <a:rPr sz="900" b="1" dirty="0">
                <a:latin typeface="Arial" panose="020B0604020202020204"/>
                <a:cs typeface="Arial" panose="020B0604020202020204"/>
              </a:rPr>
              <a:t>nodes</a:t>
            </a:r>
            <a:r>
              <a:rPr sz="900" dirty="0">
                <a:latin typeface="Tahoma" panose="020B0604030504040204"/>
                <a:cs typeface="Tahoma" panose="020B0604030504040204"/>
              </a:rPr>
              <a:t>)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13843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and by </a:t>
            </a:r>
            <a:r>
              <a:rPr sz="900" b="1" dirty="0">
                <a:latin typeface="Arial" panose="020B0604020202020204"/>
                <a:cs typeface="Arial" panose="020B0604020202020204"/>
              </a:rPr>
              <a:t>edges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900" dirty="0">
                <a:latin typeface="Tahoma" panose="020B0604030504040204"/>
                <a:cs typeface="Tahoma" panose="020B0604030504040204"/>
              </a:rPr>
              <a:t>between select pairs of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vertices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 </a:t>
            </a:r>
            <a:r>
              <a:rPr sz="800" b="1" dirty="0">
                <a:latin typeface="Arial" panose="020B0604020202020204"/>
                <a:cs typeface="Arial" panose="020B0604020202020204"/>
              </a:rPr>
              <a:t>Undirected graphs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, i.e.,  </a:t>
            </a:r>
            <a:r>
              <a:rPr sz="800" i="1" dirty="0">
                <a:latin typeface="Arial" panose="020B0604020202020204"/>
                <a:cs typeface="Arial" panose="020B0604020202020204"/>
              </a:rPr>
              <a:t>E  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is a symmetric relation.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245745">
              <a:lnSpc>
                <a:spcPts val="1400"/>
              </a:lnSpc>
            </a:pPr>
            <a:r>
              <a:rPr sz="75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</a:t>
            </a:r>
            <a:r>
              <a:rPr sz="800" b="1" dirty="0">
                <a:latin typeface="Arial" panose="020B0604020202020204"/>
                <a:cs typeface="Arial" panose="020B0604020202020204"/>
              </a:rPr>
              <a:t>Directed graphs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587375"/>
            <a:ext cx="138095" cy="1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52" y="1730375"/>
            <a:ext cx="138095" cy="1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008000"/>
            <a:ext cx="103571" cy="1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49" y="1196975"/>
            <a:ext cx="103571" cy="10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48" y="1385950"/>
            <a:ext cx="103571" cy="1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48" y="2111375"/>
            <a:ext cx="103571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47" y="2292525"/>
            <a:ext cx="103571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0175"/>
            <a:ext cx="2286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305064"/>
            <a:ext cx="3733800" cy="2953706"/>
          </a:xfrm>
          <a:prstGeom prst="rect">
            <a:avLst/>
          </a:prstGeom>
        </p:spPr>
        <p:txBody>
          <a:bodyPr vert="horz" wrap="square" lIns="0" tIns="207340" rIns="0" bIns="0" rtlCol="0">
            <a:spAutoFit/>
          </a:bodyPr>
          <a:lstStyle/>
          <a:p>
            <a:pPr marL="12700" marR="34925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Now, the time taken by a specific </a:t>
            </a:r>
            <a:r>
              <a:rPr sz="1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is </a:t>
            </a:r>
            <a:r>
              <a:rPr sz="1100" dirty="0">
                <a:solidFill>
                  <a:srgbClr val="4DD60C"/>
                </a:solidFill>
              </a:rPr>
              <a:t>simply the number of pointers </a:t>
            </a:r>
            <a:r>
              <a:rPr sz="1100" dirty="0" smtClean="0">
                <a:solidFill>
                  <a:srgbClr val="4DD60C"/>
                </a:solidFill>
              </a:rPr>
              <a:t>followed</a:t>
            </a:r>
            <a:r>
              <a:rPr sz="1100" dirty="0">
                <a:solidFill>
                  <a:srgbClr val="4DD60C"/>
                </a:solidFill>
              </a:rPr>
              <a:t>.</a:t>
            </a:r>
            <a:endParaRPr sz="1100" dirty="0">
              <a:solidFill>
                <a:srgbClr val="4DD60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14986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Consider the ascending rank values along this chain of nodes up to the root.  Nodes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chain </a:t>
            </a:r>
            <a:r>
              <a:rPr sz="1100" dirty="0">
                <a:solidFill>
                  <a:srgbClr val="000000"/>
                </a:solidFill>
              </a:rPr>
              <a:t>fall into two </a:t>
            </a:r>
            <a:r>
              <a:rPr sz="1100" dirty="0" smtClean="0">
                <a:solidFill>
                  <a:srgbClr val="000000"/>
                </a:solidFill>
              </a:rPr>
              <a:t>categories</a:t>
            </a:r>
            <a:r>
              <a:rPr sz="1100" dirty="0">
                <a:solidFill>
                  <a:srgbClr val="000000"/>
                </a:solidFill>
              </a:rPr>
              <a:t>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  </a:t>
            </a:r>
            <a:r>
              <a:rPr sz="1100" baseline="9000" dirty="0" smtClean="0">
                <a:latin typeface="Arial" panose="020B0604020202020204"/>
                <a:cs typeface="Arial" panose="020B0604020202020204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either </a:t>
            </a:r>
            <a:r>
              <a:rPr sz="1100" dirty="0">
                <a:solidFill>
                  <a:srgbClr val="000000"/>
                </a:solidFill>
              </a:rPr>
              <a:t>the rank of </a:t>
            </a:r>
            <a:r>
              <a:rPr lang="en-US" sz="1100" i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100" i="1" dirty="0" smtClean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dirty="0" smtClean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 smtClean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is in a higher interval than the rank </a:t>
            </a:r>
            <a:r>
              <a:rPr sz="1100" dirty="0" smtClean="0">
                <a:solidFill>
                  <a:srgbClr val="000000"/>
                </a:solidFill>
              </a:rPr>
              <a:t>of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,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latin typeface="Arial" panose="020B0604020202020204"/>
                <a:cs typeface="Arial" panose="020B0604020202020204"/>
              </a:rPr>
              <a:t>   </a:t>
            </a:r>
            <a:r>
              <a:rPr sz="1100" baseline="9000" dirty="0" smtClean="0">
                <a:latin typeface="Arial" panose="020B0604020202020204"/>
                <a:cs typeface="Arial" panose="020B0604020202020204"/>
              </a:rPr>
              <a:t>    </a:t>
            </a:r>
            <a:r>
              <a:rPr sz="1100" dirty="0" smtClean="0">
                <a:solidFill>
                  <a:srgbClr val="000000"/>
                </a:solidFill>
              </a:rPr>
              <a:t>or </a:t>
            </a:r>
            <a:r>
              <a:rPr sz="1100" dirty="0">
                <a:solidFill>
                  <a:srgbClr val="000000"/>
                </a:solidFill>
              </a:rPr>
              <a:t>else it lies in the same </a:t>
            </a:r>
            <a:r>
              <a:rPr sz="1100" dirty="0" smtClean="0">
                <a:solidFill>
                  <a:srgbClr val="000000"/>
                </a:solidFill>
              </a:rPr>
              <a:t>interval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r>
              <a:rPr sz="1100" dirty="0">
                <a:solidFill>
                  <a:srgbClr val="000000"/>
                </a:solidFill>
              </a:rPr>
              <a:t>There are at most log</a:t>
            </a:r>
            <a:r>
              <a:rPr sz="1100" baseline="37000" dirty="0">
                <a:solidFill>
                  <a:srgbClr val="000000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nodes of the </a:t>
            </a:r>
            <a:r>
              <a:rPr sz="1100" dirty="0">
                <a:solidFill>
                  <a:srgbClr val="4DD60C"/>
                </a:solidFill>
              </a:rPr>
              <a:t>first type</a:t>
            </a:r>
            <a:r>
              <a:rPr sz="1100" dirty="0">
                <a:solidFill>
                  <a:srgbClr val="000000"/>
                </a:solidFill>
              </a:rPr>
              <a:t>, so the work done on </a:t>
            </a:r>
            <a:r>
              <a:rPr sz="1100" dirty="0" smtClean="0">
                <a:solidFill>
                  <a:srgbClr val="000000"/>
                </a:solidFill>
              </a:rPr>
              <a:t>them takes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100" dirty="0" smtClean="0">
                <a:solidFill>
                  <a:srgbClr val="0000FF"/>
                </a:solidFill>
              </a:rPr>
              <a:t>(log</a:t>
            </a:r>
            <a:r>
              <a:rPr sz="1100" baseline="37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∗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dirty="0">
                <a:solidFill>
                  <a:srgbClr val="0000FF"/>
                </a:solidFill>
              </a:rPr>
              <a:t>) </a:t>
            </a:r>
            <a:r>
              <a:rPr sz="1100" dirty="0">
                <a:solidFill>
                  <a:srgbClr val="000000"/>
                </a:solidFill>
              </a:rPr>
              <a:t>time</a:t>
            </a:r>
            <a:r>
              <a:rPr sz="1100" dirty="0" smtClean="0">
                <a:solidFill>
                  <a:srgbClr val="000000"/>
                </a:solidFill>
              </a:rPr>
              <a:t>.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</a:t>
            </a:r>
            <a:r>
              <a:rPr sz="1100" dirty="0">
                <a:solidFill>
                  <a:srgbClr val="4DD60C"/>
                </a:solidFill>
              </a:rPr>
              <a:t>remaining nodes</a:t>
            </a:r>
            <a:r>
              <a:rPr sz="1100" dirty="0">
                <a:solidFill>
                  <a:srgbClr val="000000"/>
                </a:solidFill>
              </a:rPr>
              <a:t> – whose parents’ ranks are in the same interval as theirs –  </a:t>
            </a:r>
            <a:r>
              <a:rPr sz="1100" dirty="0">
                <a:solidFill>
                  <a:srgbClr val="4DD60C"/>
                </a:solidFill>
              </a:rPr>
              <a:t>have to pay a dollar out of their pocket money for their processing </a:t>
            </a:r>
            <a:r>
              <a:rPr sz="1100" dirty="0" smtClean="0">
                <a:solidFill>
                  <a:srgbClr val="4DD60C"/>
                </a:solidFill>
              </a:rPr>
              <a:t>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2" y="1547917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26000"/>
            <a:ext cx="107888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0" y="1525398"/>
            <a:ext cx="254811" cy="1859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25244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72207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This only works if the initial allowance of each node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latin typeface="Tahoma" panose="020B0604030504040204"/>
                <a:cs typeface="Tahoma" panose="020B0604030504040204"/>
              </a:rPr>
              <a:t>is enough to cover all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its </a:t>
            </a:r>
            <a:r>
              <a:rPr sz="1100" dirty="0">
                <a:latin typeface="Tahoma" panose="020B0604030504040204"/>
                <a:cs typeface="Tahoma" panose="020B0604030504040204"/>
              </a:rPr>
              <a:t>payments in the sequence of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100" dirty="0">
                <a:latin typeface="Tahoma" panose="020B0604030504040204"/>
                <a:cs typeface="Tahoma" panose="020B0604030504040204"/>
              </a:rPr>
              <a:t>operations.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Here’s the crucial observation: each time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latin typeface="Tahoma" panose="020B0604030504040204"/>
                <a:cs typeface="Tahoma" panose="020B0604030504040204"/>
              </a:rPr>
              <a:t>pays a dollar, its parent changes to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one </a:t>
            </a:r>
            <a:r>
              <a:rPr sz="110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higher rank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Therefore, if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latin typeface="Tahoma" panose="020B0604030504040204"/>
                <a:cs typeface="Tahoma" panose="020B0604030504040204"/>
              </a:rPr>
              <a:t>’s rank lies in the interval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sz="1100" i="1" dirty="0"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latin typeface="Tahoma" panose="020B0604030504040204"/>
                <a:cs typeface="Tahoma" panose="020B0604030504040204"/>
              </a:rPr>
              <a:t>+ 1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110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baseline="37000" dirty="0">
                <a:latin typeface="Lucida Sans" panose="020B0602030504020204"/>
                <a:cs typeface="Lucida Sans" panose="020B0602030504020204"/>
              </a:rPr>
              <a:t>k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}</a:t>
            </a:r>
            <a:r>
              <a:rPr sz="1100" dirty="0">
                <a:latin typeface="Tahoma" panose="020B0604030504040204"/>
                <a:cs typeface="Tahoma" panose="020B0604030504040204"/>
              </a:rPr>
              <a:t>, it has to pay at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most </a:t>
            </a:r>
            <a:r>
              <a:rPr sz="1100" dirty="0">
                <a:latin typeface="Tahoma" panose="020B0604030504040204"/>
                <a:cs typeface="Tahoma" panose="020B0604030504040204"/>
              </a:rPr>
              <a:t>2</a:t>
            </a:r>
            <a:r>
              <a:rPr sz="1100" i="1" baseline="37000" dirty="0">
                <a:latin typeface="Lucida Sans" panose="020B0602030504020204"/>
                <a:cs typeface="Lucida Sans" panose="020B0602030504020204"/>
              </a:rPr>
              <a:t>k </a:t>
            </a:r>
            <a:r>
              <a:rPr sz="1100" dirty="0">
                <a:latin typeface="Tahoma" panose="020B0604030504040204"/>
                <a:cs typeface="Tahoma" panose="020B0604030504040204"/>
              </a:rPr>
              <a:t>dollars before its parent’s rank is in a higher interval; whereupon it never has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to </a:t>
            </a:r>
            <a:r>
              <a:rPr sz="1100" dirty="0">
                <a:latin typeface="Tahoma" panose="020B0604030504040204"/>
                <a:cs typeface="Tahoma" panose="020B0604030504040204"/>
              </a:rPr>
              <a:t>pay again.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1325829"/>
            <a:ext cx="1143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Set cover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37338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 county is in its early stages of planning and is deciding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where to put schools</a:t>
            </a:r>
            <a:r>
              <a:rPr sz="1100" dirty="0">
                <a:latin typeface="Tahoma" panose="020B0604030504040204"/>
                <a:cs typeface="Tahoma" panose="020B0604030504040204"/>
              </a:rPr>
              <a:t>.  There are only two constraints: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each </a:t>
            </a:r>
            <a:r>
              <a:rPr sz="1100" dirty="0">
                <a:latin typeface="Tahoma" panose="020B0604030504040204"/>
                <a:cs typeface="Tahoma" panose="020B0604030504040204"/>
              </a:rPr>
              <a:t>school should be in a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town</a:t>
            </a:r>
            <a:r>
              <a:rPr sz="1100" dirty="0">
                <a:latin typeface="Tahoma" panose="020B0604030504040204"/>
                <a:cs typeface="Tahoma" panose="020B0604030504040204"/>
              </a:rPr>
              <a:t>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no one should have to travel more than 30 miles to reach one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them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latin typeface="Arial" panose="020B0604020202020204"/>
                <a:cs typeface="Arial" panose="020B0604020202020204"/>
              </a:rPr>
              <a:t>What is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the </a:t>
            </a:r>
            <a:r>
              <a:rPr sz="1100" b="1" dirty="0">
                <a:latin typeface="Arial" panose="020B0604020202020204"/>
                <a:cs typeface="Arial" panose="020B0604020202020204"/>
              </a:rPr>
              <a:t>minimum number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of </a:t>
            </a:r>
            <a:r>
              <a:rPr sz="1100" b="1" dirty="0">
                <a:latin typeface="Arial" panose="020B0604020202020204"/>
                <a:cs typeface="Arial" panose="020B0604020202020204"/>
              </a:rPr>
              <a:t>schools </a:t>
            </a:r>
            <a:r>
              <a:rPr sz="1100" b="1" dirty="0" smtClean="0">
                <a:latin typeface="Arial" panose="020B0604020202020204"/>
                <a:cs typeface="Arial" panose="020B0604020202020204"/>
              </a:rPr>
              <a:t>needed?</a:t>
            </a:r>
            <a:endParaRPr lang="en-US" sz="1100" b="1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Arial" panose="020B0604020202020204"/>
              <a:cs typeface="Arial" panose="020B0604020202020204"/>
            </a:endParaRPr>
          </a:p>
          <a:p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This is a typical </a:t>
            </a:r>
            <a:r>
              <a:rPr lang="en-US" altLang="zh-CN" sz="1100" i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set cover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problem. For each town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, let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be the set of towns within 30 miles of it. A school at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will </a:t>
            </a:r>
            <a:r>
              <a:rPr lang="en-US" altLang="zh-CN" sz="1100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essentially“cover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” these other towns. The question is then, how many sets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must be picked in order to cover all the towns in the county?</a:t>
            </a:r>
            <a:endParaRPr lang="zh-CN" altLang="zh-CN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016450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248429"/>
            <a:ext cx="107888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13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Set cover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689854"/>
            <a:ext cx="914400" cy="7720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320"/>
              </a:spcBef>
            </a:pPr>
            <a:r>
              <a:rPr lang="en-US" sz="1100" b="1" dirty="0" smtClean="0">
                <a:latin typeface="Times New Roman" panose="02020603050405020304"/>
                <a:cs typeface="Times New Roman" panose="02020603050405020304"/>
              </a:rPr>
              <a:t>SET COVER</a:t>
            </a:r>
            <a:endParaRPr lang="en-US" sz="1100" b="1" dirty="0" smtClean="0">
              <a:latin typeface="Times New Roman" panose="02020603050405020304"/>
              <a:cs typeface="Times New Roman" panose="02020603050405020304"/>
            </a:endParaRPr>
          </a:p>
          <a:p>
            <a:pPr marL="88265" marR="127000">
              <a:lnSpc>
                <a:spcPts val="1400"/>
              </a:lnSpc>
              <a:spcBef>
                <a:spcPts val="85"/>
              </a:spcBef>
            </a:pPr>
            <a:r>
              <a:rPr sz="1100" i="1" dirty="0" smtClean="0">
                <a:latin typeface="Arial" panose="020B0604020202020204"/>
                <a:cs typeface="Arial" panose="020B0604020202020204"/>
              </a:rPr>
              <a:t>Input</a:t>
            </a:r>
            <a:r>
              <a:rPr sz="1100" i="1" dirty="0">
                <a:latin typeface="Arial" panose="020B0604020202020204"/>
                <a:cs typeface="Arial" panose="020B0604020202020204"/>
              </a:rPr>
              <a:t>:  Output:  Cost: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913788"/>
            <a:ext cx="2514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altLang="zh-CN" sz="1100" dirty="0">
                <a:latin typeface="Tahoma" panose="020B0604030504040204"/>
                <a:cs typeface="Tahoma" panose="020B0604030504040204"/>
              </a:rPr>
              <a:t>A </a:t>
            </a: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set of elements </a:t>
            </a:r>
            <a:r>
              <a:rPr lang="en-US" altLang="zh-CN" sz="1100" i="1" dirty="0" smtClean="0">
                <a:latin typeface="Tahoma" panose="020B0604030504040204"/>
                <a:cs typeface="Tahoma" panose="020B0604030504040204"/>
              </a:rPr>
              <a:t>B</a:t>
            </a: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. sets</a:t>
            </a:r>
            <a:r>
              <a:rPr lang="en-US" altLang="zh-CN" sz="1100" dirty="0" smtClean="0"/>
              <a:t> </a:t>
            </a:r>
            <a:r>
              <a:rPr lang="en-US" altLang="zh-CN" sz="1100" i="1" dirty="0"/>
              <a:t>S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. . . , S</a:t>
            </a:r>
            <a:r>
              <a:rPr lang="en-US" altLang="zh-CN" sz="1100" i="1" baseline="-25000" dirty="0"/>
              <a:t>m</a:t>
            </a:r>
            <a:r>
              <a:rPr lang="en-US" altLang="zh-CN" sz="1100" i="1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>
                <a:latin typeface="Tahoma" panose="020B0604030504040204"/>
                <a:cs typeface="Tahoma" panose="020B0604030504040204"/>
              </a:rPr>
              <a:t>B</a:t>
            </a:r>
            <a:r>
              <a:rPr lang="en-US" altLang="zh-CN" sz="1100" i="1" dirty="0" smtClean="0"/>
              <a:t> </a:t>
            </a:r>
            <a:endParaRPr lang="en-US" altLang="zh-CN" sz="1100" i="1" dirty="0" smtClean="0"/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A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selection </a:t>
            </a:r>
            <a:r>
              <a:rPr sz="1100" dirty="0">
                <a:latin typeface="Tahoma" panose="020B0604030504040204"/>
                <a:cs typeface="Tahoma" panose="020B0604030504040204"/>
              </a:rPr>
              <a:t>of the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1100" dirty="0">
                <a:latin typeface="Tahoma" panose="020B0604030504040204"/>
                <a:cs typeface="Tahoma" panose="020B0604030504040204"/>
              </a:rPr>
              <a:t>whose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union is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dirty="0">
                <a:latin typeface="Tahoma" panose="020B0604030504040204"/>
                <a:cs typeface="Tahoma" panose="020B0604030504040204"/>
              </a:rPr>
              <a:t>.  Number of sets picked.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450" y="1654175"/>
            <a:ext cx="3575050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This problem lends itself immediately to a greedy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solution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5080">
              <a:lnSpc>
                <a:spcPts val="1400"/>
              </a:lnSpc>
              <a:spcBef>
                <a:spcPts val="305"/>
              </a:spcBef>
            </a:pP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Repeat until all elements of B are covered: Pick the set S</a:t>
            </a:r>
            <a:r>
              <a:rPr sz="1100" i="1" baseline="-9000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with the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largest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number of uncovered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680"/>
              </a:spcBef>
            </a:pPr>
            <a:r>
              <a:rPr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The greedy algorithm doesn’t always find the </a:t>
            </a:r>
            <a:r>
              <a:rPr sz="1100" dirty="0" smtClean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best </a:t>
            </a:r>
            <a:r>
              <a:rPr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solution!</a:t>
            </a:r>
            <a:r>
              <a:rPr lang="en-US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找不到最优解！</a:t>
            </a:r>
            <a:r>
              <a:rPr lang="en-US" sz="1100" dirty="0">
                <a:solidFill>
                  <a:srgbClr val="4DD60C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1100" dirty="0">
              <a:solidFill>
                <a:srgbClr val="4DD60C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Performance ratio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38246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Suppose B contains n elements and that the optimal cover consists of k sets.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Then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the greedy algorithm will use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at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most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ln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sets.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1450" y="739775"/>
            <a:ext cx="3657600" cy="1504527"/>
          </a:xfrm>
          <a:prstGeom prst="rect">
            <a:avLst/>
          </a:prstGeom>
        </p:spPr>
        <p:txBody>
          <a:bodyPr vert="horz" wrap="square" lIns="0" tIns="473976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 smtClean="0">
                <a:solidFill>
                  <a:schemeClr val="tx1"/>
                </a:solidFill>
              </a:rPr>
              <a:t>Proof.</a:t>
            </a:r>
            <a:endParaRPr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Let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 be the number of elements still not covered after </a:t>
            </a:r>
            <a:r>
              <a:rPr lang="en-US" altLang="zh-CN" sz="1100" i="1" dirty="0">
                <a:solidFill>
                  <a:schemeClr val="tx1"/>
                </a:solidFill>
              </a:rPr>
              <a:t>t </a:t>
            </a:r>
            <a:r>
              <a:rPr lang="en-US" altLang="zh-CN" sz="1100" dirty="0">
                <a:solidFill>
                  <a:schemeClr val="tx1"/>
                </a:solidFill>
              </a:rPr>
              <a:t>iterations of the greedy algorithm (so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dirty="0">
                <a:solidFill>
                  <a:srgbClr val="FF0000"/>
                </a:solidFill>
              </a:rPr>
              <a:t>=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).</a:t>
            </a:r>
            <a:endParaRPr lang="zh-CN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Since these remaining elements are covered by the optimal </a:t>
            </a:r>
            <a:r>
              <a:rPr lang="en-US" altLang="zh-CN" sz="1100" i="1" dirty="0">
                <a:solidFill>
                  <a:schemeClr val="tx1"/>
                </a:solidFill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sets, there must be some set with at least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en-US" altLang="zh-CN" sz="1100" i="1" dirty="0">
                <a:solidFill>
                  <a:schemeClr val="tx1"/>
                </a:solidFill>
              </a:rPr>
              <a:t>k</a:t>
            </a:r>
            <a:r>
              <a:rPr lang="en-US" altLang="zh-CN" sz="1100" dirty="0">
                <a:solidFill>
                  <a:schemeClr val="tx1"/>
                </a:solidFill>
              </a:rPr>
              <a:t> of them. Therefore, the greedy strategy will ensure that</a:t>
            </a:r>
            <a:endParaRPr lang="zh-CN" altLang="zh-CN" sz="11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450" y="2679450"/>
            <a:ext cx="26796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890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which </a:t>
            </a:r>
            <a:r>
              <a:rPr sz="1100" dirty="0">
                <a:latin typeface="Tahoma" panose="020B0604030504040204"/>
                <a:cs typeface="Tahoma" panose="020B0604030504040204"/>
              </a:rPr>
              <a:t>by repeated application implies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781" y="2217127"/>
            <a:ext cx="1947670" cy="4276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30" y="2703253"/>
            <a:ext cx="1221465" cy="3987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2743200" cy="304800"/>
          </a:xfrm>
        </p:spPr>
        <p:txBody>
          <a:bodyPr/>
          <a:lstStyle/>
          <a:p>
            <a:r>
              <a:rPr lang="en-US" altLang="zh-CN" sz="1400" b="1" dirty="0"/>
              <a:t>Performance </a:t>
            </a:r>
            <a:r>
              <a:rPr lang="en-US" altLang="zh-CN" sz="1400" b="1" dirty="0" smtClean="0"/>
              <a:t>ratio (cont.)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815975"/>
            <a:ext cx="4038600" cy="1862048"/>
          </a:xfrm>
        </p:spPr>
        <p:txBody>
          <a:bodyPr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Note 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1- x </a:t>
            </a:r>
            <a:r>
              <a:rPr lang="zh-CN" altLang="zh-CN" sz="1100" i="1" dirty="0" smtClean="0">
                <a:solidFill>
                  <a:srgbClr val="FF0000"/>
                </a:solidFill>
              </a:rPr>
              <a:t>≤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-x </a:t>
            </a:r>
            <a:r>
              <a:rPr lang="en-US" altLang="zh-CN" sz="1100" dirty="0" smtClean="0">
                <a:solidFill>
                  <a:schemeClr val="tx1"/>
                </a:solidFill>
              </a:rPr>
              <a:t>, for all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, with equality 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if and only if </a:t>
            </a:r>
            <a:r>
              <a:rPr lang="en-US" altLang="zh-CN" sz="11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100" dirty="0" smtClean="0">
                <a:solidFill>
                  <a:schemeClr val="tx1"/>
                </a:solidFill>
              </a:rPr>
              <a:t> =0.</a:t>
            </a:r>
            <a:endParaRPr lang="en-US" altLang="zh-CN" sz="1100" dirty="0">
              <a:solidFill>
                <a:schemeClr val="tx1"/>
              </a:solidFill>
            </a:endParaRPr>
          </a:p>
          <a:p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Therefore, we have: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endParaRPr lang="en-US" altLang="zh-CN" sz="1100" i="1" dirty="0">
              <a:solidFill>
                <a:srgbClr val="FF0000"/>
              </a:solidFill>
            </a:endParaRPr>
          </a:p>
          <a:p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</a:t>
            </a:r>
            <a:r>
              <a:rPr lang="zh-CN" altLang="zh-CN" sz="1100" i="1" dirty="0">
                <a:solidFill>
                  <a:srgbClr val="FF0000"/>
                </a:solidFill>
              </a:rPr>
              <a:t>≤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(1-1/k)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   &lt;  n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 </a:t>
            </a:r>
            <a:r>
              <a:rPr lang="en-US" altLang="zh-CN" sz="1100" dirty="0" smtClean="0">
                <a:solidFill>
                  <a:srgbClr val="FF0000"/>
                </a:solidFill>
              </a:rPr>
              <a:t>(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-1/k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= n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-t/k</a:t>
            </a:r>
            <a:endParaRPr lang="zh-CN" altLang="zh-CN" sz="1100" dirty="0">
              <a:solidFill>
                <a:srgbClr val="FF0000"/>
              </a:solidFill>
            </a:endParaRPr>
          </a:p>
          <a:p>
            <a:endParaRPr lang="en-US" altLang="zh-CN" sz="1100" dirty="0" smtClean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At</a:t>
            </a:r>
            <a:r>
              <a:rPr lang="en-US" altLang="zh-CN" sz="1100" dirty="0" smtClean="0"/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=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k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ln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</a:rPr>
              <a:t>,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   </a:t>
            </a:r>
            <a:r>
              <a:rPr lang="en-US" altLang="zh-CN" sz="11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100" dirty="0" smtClean="0">
                <a:solidFill>
                  <a:srgbClr val="FF0000"/>
                </a:solidFill>
              </a:rPr>
              <a:t>  &lt; </a:t>
            </a:r>
            <a:r>
              <a:rPr lang="en-US" altLang="zh-CN" sz="1100" i="1" dirty="0">
                <a:solidFill>
                  <a:srgbClr val="FF0000"/>
                </a:solidFill>
              </a:rPr>
              <a:t>n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-</a:t>
            </a:r>
            <a:r>
              <a:rPr lang="en-US" altLang="zh-CN" sz="1100" baseline="30000" dirty="0" smtClean="0">
                <a:solidFill>
                  <a:srgbClr val="FF0000"/>
                </a:solidFill>
              </a:rPr>
              <a:t>ln</a:t>
            </a:r>
            <a:r>
              <a:rPr lang="en-US" altLang="zh-CN" sz="1100" i="1" baseline="30000" dirty="0" smtClean="0">
                <a:solidFill>
                  <a:srgbClr val="FF0000"/>
                </a:solidFill>
              </a:rPr>
              <a:t> n </a:t>
            </a:r>
            <a:r>
              <a:rPr lang="en-US" altLang="zh-CN" sz="1100" dirty="0" smtClean="0">
                <a:solidFill>
                  <a:srgbClr val="FF0000"/>
                </a:solidFill>
              </a:rPr>
              <a:t>= 1</a:t>
            </a:r>
            <a:r>
              <a:rPr lang="en-US" altLang="zh-CN" sz="1100" dirty="0" smtClean="0">
                <a:solidFill>
                  <a:schemeClr val="tx1"/>
                </a:solidFill>
              </a:rPr>
              <a:t>,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endParaRPr lang="en-US" altLang="zh-CN" sz="1100" dirty="0"/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Which means no elements remain to be covered.</a:t>
            </a:r>
            <a:endParaRPr lang="zh-CN" altLang="zh-CN" sz="1100" dirty="0">
              <a:solidFill>
                <a:schemeClr val="tx1"/>
              </a:solidFill>
            </a:endParaRPr>
          </a:p>
          <a:p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83" y="1501775"/>
            <a:ext cx="1221465" cy="398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</a:t>
            </a:r>
            <a:r>
              <a:rPr sz="1400" b="1" dirty="0" smtClean="0"/>
              <a:t>?</a:t>
            </a:r>
            <a:r>
              <a:rPr lang="en-US" sz="1400" b="1" dirty="0" smtClean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9549" y="503464"/>
            <a:ext cx="41910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adjacency matrix</a:t>
            </a:r>
            <a:r>
              <a:rPr sz="900" dirty="0">
                <a:latin typeface="Tahoma" panose="020B0604030504040204"/>
                <a:cs typeface="Tahoma" panose="020B0604030504040204"/>
              </a:rPr>
              <a:t>:  if there are </a:t>
            </a:r>
            <a:r>
              <a:rPr sz="900" i="1" dirty="0">
                <a:latin typeface="Arial" panose="020B0604020202020204"/>
                <a:cs typeface="Arial" panose="020B0604020202020204"/>
              </a:rPr>
              <a:t>n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vertices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v</a:t>
            </a:r>
            <a:r>
              <a:rPr sz="60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, . . . , v</a:t>
            </a:r>
            <a:r>
              <a:rPr sz="600" i="1" dirty="0">
                <a:latin typeface="Arial" panose="020B0604020202020204"/>
                <a:cs typeface="Arial" panose="020B0604020202020204"/>
              </a:rPr>
              <a:t>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, this is an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n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×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n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array whose 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i, j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)th entry is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744" y="1154103"/>
            <a:ext cx="25971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900" i="1" spc="-7" baseline="-9000" dirty="0">
                <a:latin typeface="Arial" panose="020B0604020202020204"/>
                <a:cs typeface="Arial" panose="020B0604020202020204"/>
              </a:rPr>
              <a:t>ij</a:t>
            </a:r>
            <a:r>
              <a:rPr sz="900" i="1" spc="150" baseline="-900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60" dirty="0">
                <a:latin typeface="Tahoma" panose="020B0604030504040204"/>
                <a:cs typeface="Tahoma" panose="020B0604030504040204"/>
              </a:rPr>
              <a:t>=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959628"/>
            <a:ext cx="1784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160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900" spc="-160" dirty="0" smtClean="0">
                <a:latin typeface="Arial Black" panose="020B0A04020102020204" charset="0"/>
                <a:cs typeface="Arial Black" panose="020B0A04020102020204" charset="0"/>
              </a:rPr>
              <a:t>       </a:t>
            </a:r>
            <a:r>
              <a:rPr sz="1350" spc="-52" baseline="-56000" dirty="0" smtClean="0">
                <a:latin typeface="Tahoma" panose="020B0604030504040204"/>
                <a:cs typeface="Tahoma" panose="020B0604030504040204"/>
              </a:rPr>
              <a:t>1</a:t>
            </a:r>
            <a:endParaRPr sz="1350" baseline="-5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000" y="1089107"/>
            <a:ext cx="15513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if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there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is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 </a:t>
            </a:r>
            <a:r>
              <a:rPr sz="900" spc="-50" dirty="0">
                <a:latin typeface="Tahoma" panose="020B0604030504040204"/>
                <a:cs typeface="Tahoma" panose="020B0604030504040204"/>
              </a:rPr>
              <a:t>edge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from </a:t>
            </a:r>
            <a:r>
              <a:rPr sz="900" i="1" spc="-5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spc="-7" baseline="-9000" dirty="0">
                <a:latin typeface="Arial" panose="020B0604020202020204"/>
                <a:cs typeface="Arial" panose="020B0604020202020204"/>
              </a:rPr>
              <a:t>i   </a:t>
            </a:r>
            <a:r>
              <a:rPr sz="900" dirty="0">
                <a:latin typeface="Tahoma" panose="020B0604030504040204"/>
                <a:cs typeface="Tahoma" panose="020B0604030504040204"/>
              </a:rPr>
              <a:t>to</a:t>
            </a:r>
            <a:r>
              <a:rPr sz="900" spc="220" dirty="0">
                <a:latin typeface="Tahoma" panose="020B0604030504040204"/>
                <a:cs typeface="Tahoma" panose="020B0604030504040204"/>
              </a:rPr>
              <a:t>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baseline="-9000" dirty="0">
                <a:latin typeface="Arial" panose="020B0604020202020204"/>
                <a:cs typeface="Arial" panose="020B0604020202020204"/>
              </a:rPr>
              <a:t>j</a:t>
            </a:r>
            <a:endParaRPr sz="900" baseline="-9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107" y="1269851"/>
            <a:ext cx="6915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900" spc="6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900" spc="60" dirty="0" smtClean="0">
                <a:latin typeface="Tahoma" panose="020B0604030504040204"/>
                <a:cs typeface="Tahoma" panose="020B0604030504040204"/>
              </a:rPr>
              <a:t>o</a:t>
            </a:r>
            <a:r>
              <a:rPr sz="900" spc="-25" dirty="0" smtClean="0">
                <a:latin typeface="Tahoma" panose="020B0604030504040204"/>
                <a:cs typeface="Tahoma" panose="020B0604030504040204"/>
              </a:rPr>
              <a:t>therwise</a:t>
            </a:r>
            <a:r>
              <a:rPr sz="900" i="1" spc="-25" dirty="0">
                <a:latin typeface="Arial" panose="020B0604020202020204"/>
                <a:cs typeface="Arial" panose="020B0604020202020204"/>
              </a:rPr>
              <a:t>.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7294" y="1620354"/>
            <a:ext cx="40532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380">
              <a:lnSpc>
                <a:spcPts val="1400"/>
              </a:lnSpc>
            </a:pPr>
            <a:r>
              <a:rPr dirty="0"/>
              <a:t>For undirected graph, the matrix is </a:t>
            </a:r>
            <a:r>
              <a:rPr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symmetric </a:t>
            </a:r>
            <a:r>
              <a:rPr dirty="0"/>
              <a:t>since an edge 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{</a:t>
            </a:r>
            <a:r>
              <a:rPr i="1" dirty="0">
                <a:latin typeface="Arial" panose="020B0604020202020204"/>
                <a:cs typeface="Arial" panose="020B0604020202020204"/>
              </a:rPr>
              <a:t>u, </a:t>
            </a:r>
            <a:r>
              <a:rPr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dirty="0" smtClean="0">
                <a:latin typeface="Lucida Sans Unicode" panose="020B0602030504020204"/>
                <a:cs typeface="Lucida Sans Unicode" panose="020B0602030504020204"/>
              </a:rPr>
              <a:t>} </a:t>
            </a:r>
            <a:r>
              <a:rPr dirty="0"/>
              <a:t>can be  taken in either direction.</a:t>
            </a:r>
            <a:endParaRPr dirty="0"/>
          </a:p>
          <a:p>
            <a:pPr marL="12700" marR="76835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Pros: </a:t>
            </a:r>
            <a:r>
              <a:rPr dirty="0"/>
              <a:t>the presence of a particular edge can be checked in constant time, with  just one memory access.</a:t>
            </a:r>
            <a:endParaRPr dirty="0"/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 panose="020B0604020202020204"/>
                <a:cs typeface="Arial" panose="020B0604020202020204"/>
              </a:rPr>
              <a:t>Cons: </a:t>
            </a:r>
            <a:r>
              <a:rPr dirty="0"/>
              <a:t>Takes up </a:t>
            </a:r>
            <a:r>
              <a:rPr i="1" dirty="0">
                <a:latin typeface="Arial" panose="020B0604020202020204"/>
                <a:cs typeface="Arial" panose="020B0604020202020204"/>
              </a:rPr>
              <a:t>O</a:t>
            </a:r>
            <a:r>
              <a:rPr dirty="0"/>
              <a:t>(</a:t>
            </a:r>
            <a:r>
              <a:rPr i="1" dirty="0">
                <a:latin typeface="Arial" panose="020B0604020202020204"/>
                <a:cs typeface="Arial" panose="020B0604020202020204"/>
              </a:rPr>
              <a:t>n</a:t>
            </a:r>
            <a:r>
              <a:rPr sz="900" baseline="370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900" dirty="0"/>
              <a:t>) space, which is wasteful if the graph does not have very  many edges.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241" y="1017478"/>
            <a:ext cx="222187" cy="43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represented? 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35571" y="815975"/>
            <a:ext cx="3938956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adjacency list</a:t>
            </a:r>
            <a:r>
              <a:rPr sz="900" dirty="0">
                <a:latin typeface="Tahoma" panose="020B0604030504040204"/>
                <a:cs typeface="Tahoma" panose="020B0604030504040204"/>
              </a:rPr>
              <a:t>: It consists of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| </a:t>
            </a:r>
            <a:r>
              <a:rPr sz="900" dirty="0">
                <a:latin typeface="Tahoma" panose="020B0604030504040204"/>
                <a:cs typeface="Tahoma" panose="020B0604030504040204"/>
              </a:rPr>
              <a:t>linked lists,  one per vertex.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1606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linked list for vertex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 </a:t>
            </a:r>
            <a:r>
              <a:rPr sz="900" dirty="0">
                <a:latin typeface="Tahoma" panose="020B0604030504040204"/>
                <a:cs typeface="Tahoma" panose="020B0604030504040204"/>
              </a:rPr>
              <a:t>holds the names of vertices to which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 </a:t>
            </a:r>
            <a:r>
              <a:rPr sz="900" dirty="0">
                <a:latin typeface="Tahoma" panose="020B0604030504040204"/>
                <a:cs typeface="Tahoma" panose="020B0604030504040204"/>
              </a:rPr>
              <a:t>has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an  outgoing edge  </a:t>
            </a:r>
            <a:r>
              <a:rPr sz="900" dirty="0">
                <a:latin typeface="Tahoma" panose="020B0604030504040204"/>
                <a:cs typeface="Tahoma" panose="020B0604030504040204"/>
              </a:rPr>
              <a:t>– that is – vertices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 </a:t>
            </a:r>
            <a:r>
              <a:rPr sz="900" dirty="0">
                <a:latin typeface="Tahoma" panose="020B0604030504040204"/>
                <a:cs typeface="Tahoma" panose="020B0604030504040204"/>
              </a:rPr>
              <a:t>for which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u,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82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Therefore, each edge appears in exactly one of the linked lists if the graph is  directed or two of the lists if the graph is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undirected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 panose="020B0604020202020204"/>
                <a:cs typeface="Arial" panose="020B0604020202020204"/>
              </a:rPr>
              <a:t>Pros:  </a:t>
            </a:r>
            <a:r>
              <a:rPr sz="900" dirty="0">
                <a:latin typeface="Tahoma" panose="020B0604030504040204"/>
                <a:cs typeface="Tahoma" panose="020B0604030504040204"/>
              </a:rPr>
              <a:t>The total size of the data structure is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900" dirty="0" smtClean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 panose="020B0604020202020204"/>
                <a:cs typeface="Arial" panose="020B0604020202020204"/>
              </a:rPr>
              <a:t>Cons:  </a:t>
            </a:r>
            <a:r>
              <a:rPr sz="900" dirty="0">
                <a:latin typeface="Tahoma" panose="020B0604030504040204"/>
                <a:cs typeface="Tahoma" panose="020B0604030504040204"/>
              </a:rPr>
              <a:t>Checking for a particular edge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u, </a:t>
            </a:r>
            <a:r>
              <a:rPr sz="900" i="1" dirty="0" smtClean="0">
                <a:latin typeface="Arial" panose="020B0604020202020204"/>
                <a:cs typeface="Arial" panose="020B0604020202020204"/>
              </a:rPr>
              <a:t>v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900" dirty="0">
                <a:latin typeface="Tahoma" panose="020B0604030504040204"/>
                <a:cs typeface="Tahoma" panose="020B0604030504040204"/>
              </a:rPr>
              <a:t>is no longer constant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time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39" y="434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Building a network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691265"/>
            <a:ext cx="3915511" cy="2186881"/>
          </a:xfrm>
          <a:prstGeom prst="rect">
            <a:avLst/>
          </a:prstGeom>
        </p:spPr>
        <p:txBody>
          <a:bodyPr vert="horz" wrap="square" lIns="0" tIns="261239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u="none" dirty="0"/>
              <a:t>Suppose you are asked to network a collection of computers by linking selected </a:t>
            </a:r>
            <a:r>
              <a:rPr sz="1100" u="none" dirty="0" smtClean="0"/>
              <a:t>pairs </a:t>
            </a:r>
            <a:r>
              <a:rPr sz="1100" u="none" dirty="0"/>
              <a:t>of them.</a:t>
            </a:r>
            <a:endParaRPr sz="1100" u="none" dirty="0"/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u="none" dirty="0"/>
              <a:t>This translates into a graph problem in </a:t>
            </a:r>
            <a:r>
              <a:rPr sz="1100" u="none" dirty="0" smtClean="0"/>
              <a:t>which</a:t>
            </a:r>
            <a:endParaRPr sz="1100" u="none" dirty="0"/>
          </a:p>
          <a:p>
            <a:pPr marL="120015">
              <a:lnSpc>
                <a:spcPts val="1400"/>
              </a:lnSpc>
              <a:spcBef>
                <a:spcPts val="510"/>
              </a:spcBef>
            </a:pP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u="none" dirty="0"/>
              <a:t>nodes are computers,</a:t>
            </a:r>
            <a:endParaRPr sz="1100" dirty="0"/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u="none" dirty="0"/>
              <a:t>undirected edges are potential links, each with a </a:t>
            </a:r>
            <a:r>
              <a:rPr sz="1100" i="1" u="none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maintenance </a:t>
            </a:r>
            <a:r>
              <a:rPr sz="1100" i="1" u="none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100" u="none" dirty="0"/>
              <a:t>.</a:t>
            </a:r>
            <a:endParaRPr sz="1100" dirty="0"/>
          </a:p>
          <a:p>
            <a:pPr marL="12700">
              <a:lnSpc>
                <a:spcPts val="1400"/>
              </a:lnSpc>
              <a:spcBef>
                <a:spcPts val="505"/>
              </a:spcBef>
            </a:pPr>
            <a:r>
              <a:rPr sz="1100" u="none" dirty="0"/>
              <a:t>The goal is to</a:t>
            </a:r>
            <a:endParaRPr sz="1100" u="none" dirty="0"/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u="none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u="none" dirty="0"/>
              <a:t>pick enough of these edges that the nodes are </a:t>
            </a:r>
            <a:r>
              <a:rPr sz="1100" i="1" u="none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connected</a:t>
            </a:r>
            <a:r>
              <a:rPr sz="1100" u="none" dirty="0"/>
              <a:t>,</a:t>
            </a:r>
            <a:endParaRPr sz="1100" dirty="0"/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lang="en-US"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100" u="none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u="none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u="none" dirty="0"/>
              <a:t>the total maintenance cost is </a:t>
            </a:r>
            <a:r>
              <a:rPr sz="1100" i="1" u="none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minimum</a:t>
            </a:r>
            <a:r>
              <a:rPr sz="1100" u="none" dirty="0"/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63" y="1656000"/>
            <a:ext cx="144000" cy="128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148" y="1872000"/>
            <a:ext cx="144000" cy="128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74" y="2489294"/>
            <a:ext cx="144000" cy="128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01" y="2720975"/>
            <a:ext cx="144000" cy="1287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3" y="282576"/>
            <a:ext cx="408383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 of the optimal solutions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3938956" cy="129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(1)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Removing a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cycle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edge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cannot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disconnect a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graph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So the solution must be connected and acyclic: undirected graphs of this kind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are </a:t>
            </a:r>
            <a:r>
              <a:rPr sz="1100" dirty="0">
                <a:latin typeface="Tahoma" panose="020B0604030504040204"/>
                <a:cs typeface="Tahoma" panose="020B0604030504040204"/>
              </a:rPr>
              <a:t>called </a:t>
            </a:r>
            <a:r>
              <a:rPr sz="1200" b="1" dirty="0">
                <a:latin typeface="Gill Sans MT" panose="020B0502020104020203"/>
                <a:cs typeface="Gill Sans MT" panose="020B0502020104020203"/>
              </a:rPr>
              <a:t>trees</a:t>
            </a:r>
            <a:r>
              <a:rPr sz="1100" dirty="0">
                <a:latin typeface="Tahoma" panose="020B0604030504040204"/>
                <a:cs typeface="Tahoma" panose="020B0604030504040204"/>
              </a:rPr>
              <a:t>. A tree with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minimum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total weight</a:t>
            </a:r>
            <a:r>
              <a:rPr sz="1100" dirty="0">
                <a:latin typeface="Tahoma" panose="020B0604030504040204"/>
                <a:cs typeface="Tahoma" panose="020B0604030504040204"/>
              </a:rPr>
              <a:t>, is a </a:t>
            </a:r>
            <a:r>
              <a:rPr sz="1200" b="1" dirty="0">
                <a:latin typeface="Gill Sans MT" panose="020B0502020104020203"/>
                <a:cs typeface="Gill Sans MT" panose="020B0502020104020203"/>
              </a:rPr>
              <a:t>minimum spanning </a:t>
            </a:r>
            <a:r>
              <a:rPr sz="1200" b="1" dirty="0" smtClean="0">
                <a:latin typeface="Gill Sans MT" panose="020B0502020104020203"/>
                <a:cs typeface="Gill Sans MT" panose="020B0502020104020203"/>
              </a:rPr>
              <a:t>tree</a:t>
            </a:r>
            <a:r>
              <a:rPr sz="1200" dirty="0">
                <a:latin typeface="Tahoma" panose="020B0604030504040204"/>
                <a:cs typeface="Tahoma" panose="020B0604030504040204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2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最小生成树</a:t>
            </a:r>
            <a:r>
              <a:rPr lang="en-US" sz="12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1200" dirty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95733"/>
            <a:ext cx="50995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1" dirty="0">
                <a:latin typeface="Arial" panose="020B0604020202020204"/>
                <a:cs typeface="Arial" panose="020B0604020202020204"/>
              </a:rPr>
              <a:t>Input:  </a:t>
            </a:r>
            <a:r>
              <a:rPr lang="en-US" altLang="zh-CN" sz="1100" i="1" dirty="0" smtClean="0">
                <a:latin typeface="Arial" panose="020B0604020202020204"/>
                <a:cs typeface="Arial" panose="020B0604020202020204"/>
              </a:rPr>
              <a:t>Ou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tput</a:t>
            </a:r>
            <a:r>
              <a:rPr sz="900" i="1" dirty="0">
                <a:latin typeface="Arial" panose="020B0604020202020204"/>
                <a:cs typeface="Arial" panose="020B0604020202020204"/>
              </a:rPr>
              <a:t>: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1995733"/>
            <a:ext cx="3048000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An undirected graph </a:t>
            </a:r>
            <a:r>
              <a:rPr lang="en-US" altLang="zh-CN" sz="1100" i="1" dirty="0"/>
              <a:t>G 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 </a:t>
            </a:r>
            <a:r>
              <a:rPr lang="en-US" altLang="zh-CN" sz="1100" dirty="0"/>
              <a:t>); edge weights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endParaRPr lang="zh-CN" altLang="zh-CN" sz="1100" dirty="0"/>
          </a:p>
          <a:p>
            <a:r>
              <a:rPr lang="en-US" altLang="zh-CN" sz="1100" dirty="0"/>
              <a:t>A tree </a:t>
            </a:r>
            <a:r>
              <a:rPr lang="en-US" altLang="zh-CN" sz="1100" i="1" dirty="0"/>
              <a:t>T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E' </a:t>
            </a:r>
            <a:r>
              <a:rPr lang="en-US" altLang="zh-CN" sz="1100" dirty="0"/>
              <a:t>) with </a:t>
            </a:r>
            <a:r>
              <a:rPr lang="en-US" altLang="zh-CN" sz="1100" i="1" dirty="0"/>
              <a:t>E'</a:t>
            </a:r>
            <a:r>
              <a:rPr lang="en-US" altLang="zh-CN" sz="1100" baseline="30000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/>
              <a:t>E </a:t>
            </a:r>
            <a:r>
              <a:rPr lang="en-US" altLang="zh-CN" sz="1100" dirty="0"/>
              <a:t>that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minimizes</a:t>
            </a:r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weight(</a:t>
            </a:r>
            <a:r>
              <a:rPr lang="en-US" altLang="zh-CN" sz="1100" i="1" dirty="0" smtClean="0"/>
              <a:t>T </a:t>
            </a:r>
            <a:r>
              <a:rPr lang="en-US" altLang="zh-CN" sz="1100" dirty="0"/>
              <a:t>) =        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r>
              <a:rPr lang="en-US" altLang="zh-CN" sz="1100" i="1" dirty="0"/>
              <a:t> .</a:t>
            </a:r>
            <a:endParaRPr lang="zh-CN" altLang="zh-CN" sz="1100" dirty="0"/>
          </a:p>
          <a:p>
            <a:pPr marL="1483360">
              <a:lnSpc>
                <a:spcPts val="1400"/>
              </a:lnSpc>
              <a:spcBef>
                <a:spcPts val="210"/>
              </a:spcBef>
            </a:pPr>
            <a:endParaRPr sz="750" baseline="170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009" y="2436879"/>
            <a:ext cx="277301" cy="3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0" y="2192147"/>
            <a:ext cx="152310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" y="434975"/>
            <a:ext cx="40839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Trees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35571" y="892175"/>
            <a:ext cx="3938956" cy="17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(2)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A tree on n nodes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has n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−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1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edges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(3)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Any connected, undirected graph G  </a:t>
            </a:r>
            <a:r>
              <a:rPr sz="1100" dirty="0">
                <a:latin typeface="Tahoma" panose="020B0604030504040204"/>
                <a:cs typeface="Tahoma" panose="020B0604030504040204"/>
              </a:rPr>
              <a:t>= 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 ,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with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| </a:t>
            </a:r>
            <a:r>
              <a:rPr sz="1100" dirty="0">
                <a:latin typeface="Tahoma" panose="020B0604030504040204"/>
                <a:cs typeface="Tahoma" panose="020B0604030504040204"/>
              </a:rPr>
              <a:t>=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|</a:t>
            </a:r>
            <a:r>
              <a:rPr sz="11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100" dirty="0">
                <a:latin typeface="Arial Black" panose="020B0A04020102020204" charset="0"/>
                <a:cs typeface="Arial Black" panose="020B0A04020102020204" charset="0"/>
              </a:rPr>
              <a:t>| − </a:t>
            </a:r>
            <a:r>
              <a:rPr sz="1100" dirty="0">
                <a:latin typeface="Tahoma" panose="020B0604030504040204"/>
                <a:cs typeface="Tahoma" panose="020B0604030504040204"/>
              </a:rPr>
              <a:t>1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is a tree.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Lemma (4)</a:t>
            </a:r>
            <a:endParaRPr sz="1100" b="1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23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An undirected graph is a tree if and only if there is a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unique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path between any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pair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of nodes.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greedy approach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92175"/>
            <a:ext cx="3938956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b="1" dirty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Kruskal</a:t>
            </a:r>
            <a:r>
              <a:rPr sz="1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’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minimum spanning tree algorithm starts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with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empty graph and  then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selects edges</a:t>
            </a:r>
            <a:r>
              <a:rPr sz="1100" dirty="0">
                <a:latin typeface="Tahoma" panose="020B0604030504040204"/>
                <a:cs typeface="Tahoma" panose="020B0604030504040204"/>
              </a:rPr>
              <a:t> from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according </a:t>
            </a:r>
            <a:r>
              <a:rPr sz="1100" dirty="0">
                <a:latin typeface="Tahoma" panose="020B0604030504040204"/>
                <a:cs typeface="Tahoma" panose="020B0604030504040204"/>
              </a:rPr>
              <a:t>to the following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rule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indent="233680">
              <a:lnSpc>
                <a:spcPts val="1400"/>
              </a:lnSpc>
              <a:spcBef>
                <a:spcPts val="315"/>
              </a:spcBef>
            </a:pP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Repeatedly add the next lightest edge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that </a:t>
            </a:r>
            <a:endParaRPr lang="en-US" sz="1100" i="1" dirty="0" smtClean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marL="12700" indent="233680">
              <a:lnSpc>
                <a:spcPts val="1400"/>
              </a:lnSpc>
              <a:spcBef>
                <a:spcPts val="315"/>
              </a:spcBef>
            </a:pP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doesn’t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produce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cycle.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correctness of Kruskal’s method follows from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a </a:t>
            </a:r>
            <a:r>
              <a:rPr sz="1100" dirty="0">
                <a:latin typeface="Tahoma" panose="020B0604030504040204"/>
                <a:cs typeface="Tahoma" panose="020B0604030504040204"/>
              </a:rPr>
              <a:t>certain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cut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TABLE_BEAUTIFY" val="{f39469f9-deb2-4b78-8695-616b48afe45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12942</Words>
  <Application>WPS 演示</Application>
  <PresentationFormat>自定义</PresentationFormat>
  <Paragraphs>339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Arial</vt:lpstr>
      <vt:lpstr>宋体</vt:lpstr>
      <vt:lpstr>Wingdings</vt:lpstr>
      <vt:lpstr>Tahoma</vt:lpstr>
      <vt:lpstr>Arial</vt:lpstr>
      <vt:lpstr>Trebuchet MS</vt:lpstr>
      <vt:lpstr>Times New Roman</vt:lpstr>
      <vt:lpstr>Lucida Sans Unicode</vt:lpstr>
      <vt:lpstr>Arial Black</vt:lpstr>
      <vt:lpstr>Gill Sans MT</vt:lpstr>
      <vt:lpstr>Verdana</vt:lpstr>
      <vt:lpstr>微软雅黑</vt:lpstr>
      <vt:lpstr>Arial Unicode MS</vt:lpstr>
      <vt:lpstr>Calibri</vt:lpstr>
      <vt:lpstr>Lucida Sans</vt:lpstr>
      <vt:lpstr>Courier New</vt:lpstr>
      <vt:lpstr>Microsoft Tai Le</vt:lpstr>
      <vt:lpstr>华文琥珀</vt:lpstr>
      <vt:lpstr>华文楷体</vt:lpstr>
      <vt:lpstr>Tempus Sans ITC</vt:lpstr>
      <vt:lpstr>Tahoma</vt:lpstr>
      <vt:lpstr>Office Theme</vt:lpstr>
      <vt:lpstr>Chapter 5.  Greedy Algorithms</vt:lpstr>
      <vt:lpstr>Minimum spanning trees</vt:lpstr>
      <vt:lpstr>Graphs (review)</vt:lpstr>
      <vt:lpstr>How is a graph represented? (review)</vt:lpstr>
      <vt:lpstr>How is a graph represented?  (cont’d)</vt:lpstr>
      <vt:lpstr>Building a network</vt:lpstr>
      <vt:lpstr>Properties of the optimal solutions</vt:lpstr>
      <vt:lpstr>Trees</vt:lpstr>
      <vt:lpstr>A greedy approach</vt:lpstr>
      <vt:lpstr>Example: A minimum spanning tree</vt:lpstr>
      <vt:lpstr>The cut property</vt:lpstr>
      <vt:lpstr>Cut property</vt:lpstr>
      <vt:lpstr>Proof of the cut property</vt:lpstr>
      <vt:lpstr>Proof of the cut property (cont’d)</vt:lpstr>
      <vt:lpstr>Kruskal’s algorithm</vt:lpstr>
      <vt:lpstr>A data structure for disjoint sets</vt:lpstr>
      <vt:lpstr>Directed-tree representation of set</vt:lpstr>
      <vt:lpstr>Disjoint-set operations with rank</vt:lpstr>
      <vt:lpstr>Union by rank</vt:lpstr>
      <vt:lpstr>Union</vt:lpstr>
      <vt:lpstr>Properties</vt:lpstr>
      <vt:lpstr>PowerPoint 演示文稿</vt:lpstr>
      <vt:lpstr>Path compression</vt:lpstr>
      <vt:lpstr>The effect of path compression</vt:lpstr>
      <vt:lpstr>Time analysis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Set cover</vt:lpstr>
      <vt:lpstr>The problem</vt:lpstr>
      <vt:lpstr>Set cover problem</vt:lpstr>
      <vt:lpstr>Performance ratio</vt:lpstr>
      <vt:lpstr>Performance ratio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(IX)</dc:title>
  <dc:creator>Yijia Chen  Shanghai Jiaotong University</dc:creator>
  <cp:lastModifiedBy>Tryangel</cp:lastModifiedBy>
  <cp:revision>123</cp:revision>
  <dcterms:created xsi:type="dcterms:W3CDTF">2016-09-12T02:57:00Z</dcterms:created>
  <dcterms:modified xsi:type="dcterms:W3CDTF">2020-06-23T04:45:48Z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2016-09-11T00:00:00Z</vt:filetime>
  </property>
  <property fmtid="{D5CDD505-2E9C-101B-9397-08002B2CF9AE}" pid="5" name="KSOProductBuildVer">
    <vt:lpwstr>2052-11.1.0.9740</vt:lpwstr>
  </property>
</Properties>
</file>