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  <p:sldId id="285" r:id="rId6"/>
    <p:sldId id="286" r:id="rId7"/>
    <p:sldId id="287" r:id="rId8"/>
    <p:sldId id="328" r:id="rId9"/>
    <p:sldId id="288" r:id="rId10"/>
    <p:sldId id="289" r:id="rId11"/>
    <p:sldId id="323" r:id="rId12"/>
    <p:sldId id="329" r:id="rId13"/>
    <p:sldId id="290" r:id="rId14"/>
    <p:sldId id="324" r:id="rId15"/>
    <p:sldId id="291" r:id="rId16"/>
    <p:sldId id="292" r:id="rId17"/>
    <p:sldId id="325" r:id="rId18"/>
    <p:sldId id="330" r:id="rId19"/>
    <p:sldId id="293" r:id="rId20"/>
    <p:sldId id="294" r:id="rId21"/>
    <p:sldId id="326" r:id="rId22"/>
    <p:sldId id="295" r:id="rId23"/>
    <p:sldId id="296" r:id="rId24"/>
    <p:sldId id="297" r:id="rId25"/>
    <p:sldId id="327" r:id="rId26"/>
    <p:sldId id="319" r:id="rId27"/>
    <p:sldId id="320" r:id="rId28"/>
    <p:sldId id="321" r:id="rId29"/>
    <p:sldId id="322" r:id="rId30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115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89457"/>
            <a:ext cx="3915511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73175"/>
            <a:ext cx="4343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Chapter 7.  Linear programming and reductions</a:t>
            </a:r>
            <a:endParaRPr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</a:t>
            </a:r>
            <a:r>
              <a:rPr sz="1400" b="1" dirty="0" smtClean="0"/>
              <a:t>programs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1" y="892175"/>
            <a:ext cx="39624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490">
              <a:lnSpc>
                <a:spcPts val="1400"/>
              </a:lnSpc>
              <a:spcBef>
                <a:spcPts val="595"/>
              </a:spcBef>
            </a:pP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Upon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reaching a vertex that has no better neighbor, simplex declares it to be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optimal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and halts.</a:t>
            </a:r>
            <a:endParaRPr sz="1100" i="1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/>
              <a:t>Why does this local test imply global optimality? By simple geometry – think </a:t>
            </a:r>
            <a:r>
              <a:rPr sz="1100" dirty="0" smtClean="0"/>
              <a:t>of </a:t>
            </a:r>
            <a:r>
              <a:rPr sz="1100" dirty="0"/>
              <a:t>the profit line passing through this vertex. Since all the vertex’s neighbors lie </a:t>
            </a:r>
            <a:r>
              <a:rPr sz="1100" dirty="0" smtClean="0"/>
              <a:t>below </a:t>
            </a:r>
            <a:r>
              <a:rPr sz="1100" dirty="0"/>
              <a:t>the line, the rest of the feasible polygon must also lie below </a:t>
            </a:r>
            <a:r>
              <a:rPr sz="1100" dirty="0" smtClean="0"/>
              <a:t>this </a:t>
            </a:r>
            <a:r>
              <a:rPr sz="1100" dirty="0"/>
              <a:t>line.</a:t>
            </a:r>
            <a:endParaRPr sz="110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58788"/>
            <a:ext cx="227572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206376"/>
            <a:ext cx="41909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More products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1" y="587375"/>
            <a:ext cx="3886200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The chocolatier decides to </a:t>
            </a:r>
            <a:r>
              <a:rPr sz="1100" dirty="0">
                <a:solidFill>
                  <a:srgbClr val="1D41D5"/>
                </a:solidFill>
                <a:latin typeface="Tahoma" panose="020B0604030504040204"/>
                <a:cs typeface="Tahoma" panose="020B0604030504040204"/>
              </a:rPr>
              <a:t>introduce a third</a:t>
            </a:r>
            <a:r>
              <a:rPr sz="1100" dirty="0">
                <a:latin typeface="Tahoma" panose="020B0604030504040204"/>
                <a:cs typeface="Tahoma" panose="020B0604030504040204"/>
              </a:rPr>
              <a:t> and even more exclusive line of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chocolates</a:t>
            </a:r>
            <a:r>
              <a:rPr sz="1100" dirty="0">
                <a:latin typeface="Tahoma" panose="020B0604030504040204"/>
                <a:cs typeface="Tahoma" panose="020B0604030504040204"/>
              </a:rPr>
              <a:t>, called </a:t>
            </a:r>
            <a:r>
              <a:rPr sz="1100" b="1" dirty="0" err="1">
                <a:latin typeface="Gill Sans MT" panose="020B0502020104020203"/>
                <a:cs typeface="Gill Sans MT" panose="020B0502020104020203"/>
              </a:rPr>
              <a:t>Pyramide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100" b="1" dirty="0" smtClean="0">
                <a:latin typeface="Gill Sans MT" panose="020B0502020104020203"/>
                <a:cs typeface="Gill Sans MT" panose="020B0502020104020203"/>
              </a:rPr>
              <a:t>Luxe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. </a:t>
            </a:r>
            <a:r>
              <a:rPr sz="1100" dirty="0">
                <a:latin typeface="Tahoma" panose="020B0604030504040204"/>
                <a:cs typeface="Tahoma" panose="020B0604030504040204"/>
              </a:rPr>
              <a:t>One box of these will bring in a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profit of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$13.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 panose="020B0604030504040204"/>
                <a:cs typeface="Tahoma" panose="020B0604030504040204"/>
              </a:rPr>
              <a:t>Let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,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,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3</a:t>
            </a:r>
            <a:r>
              <a:rPr lang="en-US" altLang="zh-CN" sz="1200" dirty="0"/>
              <a:t> 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denote the number of boxes of each chocolate produced daily, with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3</a:t>
            </a:r>
            <a:r>
              <a:rPr lang="en-US" altLang="zh-CN" sz="1100" baseline="-25000" dirty="0"/>
              <a:t> </a:t>
            </a:r>
            <a:r>
              <a:rPr lang="en-US" altLang="zh-CN" sz="1100" baseline="-25000" dirty="0" smtClean="0"/>
              <a:t> 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referring to Luxe.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282576"/>
            <a:ext cx="426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More </a:t>
            </a:r>
            <a:r>
              <a:rPr sz="1400" b="1" dirty="0" smtClean="0"/>
              <a:t>products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1" y="739775"/>
            <a:ext cx="3886200" cy="13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762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lang="en-US" altLang="zh-CN" sz="1100" dirty="0" smtClean="0">
                <a:solidFill>
                  <a:srgbClr val="1D41D5"/>
                </a:solidFill>
                <a:latin typeface="Tahoma" panose="020B0604030504040204"/>
                <a:cs typeface="Tahoma" panose="020B0604030504040204"/>
              </a:rPr>
              <a:t>old constraints on </a:t>
            </a:r>
            <a:r>
              <a:rPr lang="en-US" altLang="zh-CN" sz="1400" i="1" dirty="0" smtClean="0">
                <a:solidFill>
                  <a:srgbClr val="1D41D5"/>
                </a:solidFill>
              </a:rPr>
              <a:t>x</a:t>
            </a:r>
            <a:r>
              <a:rPr lang="en-US" altLang="zh-CN" sz="1400" i="1" baseline="-25000" dirty="0" smtClean="0">
                <a:solidFill>
                  <a:srgbClr val="1D41D5"/>
                </a:solidFill>
              </a:rPr>
              <a:t>1</a:t>
            </a:r>
            <a:r>
              <a:rPr lang="en-US" altLang="zh-CN" sz="1100" baseline="-25000" dirty="0" smtClean="0">
                <a:solidFill>
                  <a:srgbClr val="1D41D5"/>
                </a:solidFill>
              </a:rPr>
              <a:t> </a:t>
            </a:r>
            <a:r>
              <a:rPr lang="en-US" altLang="zh-CN" sz="1100" dirty="0" smtClean="0">
                <a:solidFill>
                  <a:srgbClr val="1D41D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lang="en-US" altLang="zh-CN" sz="1400" i="1" dirty="0" smtClean="0">
                <a:solidFill>
                  <a:srgbClr val="1D41D5"/>
                </a:solidFill>
              </a:rPr>
              <a:t>x</a:t>
            </a:r>
            <a:r>
              <a:rPr lang="en-US" altLang="zh-CN" sz="1400" i="1" baseline="-25000" dirty="0" smtClean="0">
                <a:solidFill>
                  <a:srgbClr val="1D41D5"/>
                </a:solidFill>
              </a:rPr>
              <a:t>2</a:t>
            </a:r>
            <a:r>
              <a:rPr lang="en-US" altLang="zh-CN" sz="1100" baseline="-25000" dirty="0" smtClean="0">
                <a:solidFill>
                  <a:srgbClr val="1D41D5"/>
                </a:solidFill>
              </a:rPr>
              <a:t> </a:t>
            </a:r>
            <a:r>
              <a:rPr lang="en-US" altLang="zh-CN" sz="1100" dirty="0" smtClean="0">
                <a:solidFill>
                  <a:srgbClr val="1D41D5"/>
                </a:solidFill>
                <a:latin typeface="Tahoma" panose="020B0604030504040204"/>
                <a:cs typeface="Tahoma" panose="020B0604030504040204"/>
              </a:rPr>
              <a:t>persist</a:t>
            </a:r>
            <a:r>
              <a:rPr lang="en-US" altLang="zh-CN" sz="1100" dirty="0" smtClean="0">
                <a:latin typeface="Tahoma" panose="020B0604030504040204"/>
                <a:cs typeface="Tahoma" panose="020B0604030504040204"/>
              </a:rPr>
              <a:t>, although the labor restriction now extends to </a:t>
            </a:r>
            <a:r>
              <a:rPr lang="en-US" altLang="zh-CN" sz="1400" i="1" dirty="0" smtClean="0"/>
              <a:t>x</a:t>
            </a:r>
            <a:r>
              <a:rPr lang="en-US" altLang="zh-CN" sz="1400" i="1" baseline="-25000" dirty="0" smtClean="0"/>
              <a:t>3</a:t>
            </a:r>
            <a:r>
              <a:rPr lang="en-US" altLang="zh-CN" sz="1100" baseline="-25000" dirty="0" smtClean="0"/>
              <a:t> </a:t>
            </a:r>
            <a:r>
              <a:rPr lang="en-US" altLang="zh-CN" sz="1100" dirty="0" smtClean="0">
                <a:latin typeface="Tahoma" panose="020B0604030504040204"/>
                <a:cs typeface="Tahoma" panose="020B0604030504040204"/>
              </a:rPr>
              <a:t>as well: the sum of all variables can be at most 400.</a:t>
            </a:r>
            <a:endParaRPr lang="en-US" altLang="zh-CN" sz="1100" dirty="0" smtClean="0">
              <a:latin typeface="Tahoma" panose="020B0604030504040204"/>
              <a:cs typeface="Tahoma" panose="020B0604030504040204"/>
            </a:endParaRPr>
          </a:p>
          <a:p>
            <a:pPr marL="12700" marR="47625">
              <a:lnSpc>
                <a:spcPts val="1400"/>
              </a:lnSpc>
              <a:spcBef>
                <a:spcPts val="595"/>
              </a:spcBef>
            </a:pPr>
            <a:endParaRPr lang="en-US" sz="1100" baseline="6000" dirty="0" smtClean="0">
              <a:latin typeface="Tahoma" panose="020B0604030504040204"/>
              <a:cs typeface="Tahoma" panose="020B0604030504040204"/>
            </a:endParaRPr>
          </a:p>
          <a:p>
            <a:r>
              <a:rPr sz="1100" dirty="0" smtClean="0">
                <a:latin typeface="Tahoma" panose="020B0604030504040204"/>
                <a:cs typeface="Tahoma" panose="020B0604030504040204"/>
              </a:rPr>
              <a:t>What’s </a:t>
            </a:r>
            <a:r>
              <a:rPr sz="1100" dirty="0">
                <a:latin typeface="Tahoma" panose="020B0604030504040204"/>
                <a:cs typeface="Tahoma" panose="020B0604030504040204"/>
              </a:rPr>
              <a:t>more, it turns out that Nuit and Luxe require the same </a:t>
            </a:r>
            <a:r>
              <a:rPr sz="1100" dirty="0">
                <a:solidFill>
                  <a:srgbClr val="1D41D5"/>
                </a:solidFill>
                <a:latin typeface="Tahoma" panose="020B0604030504040204"/>
                <a:cs typeface="Tahoma" panose="020B0604030504040204"/>
              </a:rPr>
              <a:t>packaging</a:t>
            </a:r>
            <a:r>
              <a:rPr lang="zh-CN" sz="1100" dirty="0">
                <a:solidFill>
                  <a:srgbClr val="1D41D5"/>
                </a:solidFill>
                <a:latin typeface="Tahoma" panose="020B0604030504040204"/>
                <a:cs typeface="Tahoma" panose="020B0604030504040204"/>
              </a:rPr>
              <a:t>包装</a:t>
            </a:r>
            <a:r>
              <a:rPr sz="1100" dirty="0">
                <a:solidFill>
                  <a:srgbClr val="1D41D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machinery</a:t>
            </a:r>
            <a:r>
              <a:rPr sz="1100" dirty="0">
                <a:latin typeface="Tahoma" panose="020B0604030504040204"/>
                <a:cs typeface="Tahoma" panose="020B0604030504040204"/>
              </a:rPr>
              <a:t>, except that Luxe uses it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three times as much</a:t>
            </a:r>
            <a:r>
              <a:rPr sz="1100" dirty="0">
                <a:latin typeface="Tahoma" panose="020B0604030504040204"/>
                <a:cs typeface="Tahoma" panose="020B0604030504040204"/>
              </a:rPr>
              <a:t>, which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imposes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another constraint:</a:t>
            </a:r>
            <a:r>
              <a:rPr lang="en-US" altLang="zh-CN" sz="1100" dirty="0" smtClean="0"/>
              <a:t>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dirty="0">
                <a:solidFill>
                  <a:srgbClr val="FF0000"/>
                </a:solidFill>
              </a:rPr>
              <a:t> + 3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dirty="0">
                <a:solidFill>
                  <a:srgbClr val="FF0000"/>
                </a:solidFill>
              </a:rPr>
              <a:t>  ≤ 600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309711"/>
            <a:ext cx="3200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LP</a:t>
            </a:r>
            <a:r>
              <a:rPr lang="en-US" sz="1400" b="1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: Linear Programming</a:t>
            </a:r>
            <a:endParaRPr sz="1400" b="1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050" y="972801"/>
            <a:ext cx="205740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max  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+ 6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2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+ 13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600" dirty="0">
              <a:latin typeface="Tahoma" panose="020B0604030504040204"/>
              <a:cs typeface="Tahoma" panose="020B0604030504040204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  </a:t>
            </a:r>
            <a:r>
              <a:rPr sz="1350" baseline="60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200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2  </a:t>
            </a:r>
            <a:r>
              <a:rPr sz="1350" baseline="60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300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  <a:p>
            <a:pPr marL="157480" marR="51435" indent="-92710">
              <a:lnSpc>
                <a:spcPts val="1400"/>
              </a:lnSpc>
            </a:pP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+ 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2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+ 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3 </a:t>
            </a:r>
            <a:r>
              <a:rPr sz="1350" baseline="60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400  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2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+ 3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3 </a:t>
            </a:r>
            <a:r>
              <a:rPr sz="1350" baseline="60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600  </a:t>
            </a:r>
            <a:endParaRPr lang="en-US" sz="1350" baseline="6000" dirty="0" smtClean="0">
              <a:solidFill>
                <a:srgbClr val="0000FF"/>
              </a:solidFill>
              <a:latin typeface="Tahoma" panose="020B0604030504040204"/>
              <a:cs typeface="Tahoma" panose="020B0604030504040204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000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   </a:t>
            </a:r>
            <a:r>
              <a:rPr sz="1350" i="1" baseline="6000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 </a:t>
            </a:r>
            <a:r>
              <a:rPr sz="1350" i="1" baseline="6000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2 </a:t>
            </a:r>
            <a:r>
              <a:rPr sz="1350" i="1" baseline="6000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3 </a:t>
            </a:r>
            <a:r>
              <a:rPr sz="1350" baseline="60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≥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0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548" y="739775"/>
            <a:ext cx="4038600" cy="171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The space of solutions is now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three-dimensional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16002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Each linear equation defines a 3D plane, and each inequality a half-space on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one </a:t>
            </a:r>
            <a:r>
              <a:rPr sz="1100" dirty="0">
                <a:latin typeface="Tahoma" panose="020B0604030504040204"/>
                <a:cs typeface="Tahoma" panose="020B0604030504040204"/>
              </a:rPr>
              <a:t>side of the plane.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sz="1100" dirty="0">
                <a:latin typeface="Tahoma" panose="020B0604030504040204"/>
                <a:cs typeface="Tahoma" panose="020B0604030504040204"/>
              </a:rPr>
              <a:t>feasible region is an intersection of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seven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half-spaces</a:t>
            </a:r>
            <a:r>
              <a:rPr sz="1100" dirty="0">
                <a:latin typeface="Tahoma" panose="020B0604030504040204"/>
                <a:cs typeface="Tahoma" panose="020B0604030504040204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 polyhedron</a:t>
            </a:r>
            <a:r>
              <a:rPr lang="zh-CN"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多边体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lang="en-US" sz="1100" dirty="0" smtClean="0">
                <a:latin typeface="Tahoma" panose="020B0604030504040204"/>
                <a:cs typeface="Tahoma" panose="020B0604030504040204"/>
              </a:rPr>
              <a:t>A profit of </a:t>
            </a:r>
            <a:r>
              <a:rPr lang="en-US" sz="1100" i="1" dirty="0" smtClean="0">
                <a:latin typeface="Tahoma" panose="020B0604030504040204"/>
                <a:cs typeface="Tahoma" panose="020B0604030504040204"/>
              </a:rPr>
              <a:t>c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corresponds to the plane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200" i="1" dirty="0">
                <a:solidFill>
                  <a:srgbClr val="FF0000"/>
                </a:solidFill>
              </a:rPr>
              <a:t> + 6x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i="1" dirty="0">
                <a:solidFill>
                  <a:srgbClr val="FF0000"/>
                </a:solidFill>
              </a:rPr>
              <a:t> + 13x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i="1" dirty="0">
                <a:solidFill>
                  <a:srgbClr val="FF0000"/>
                </a:solidFill>
              </a:rPr>
              <a:t> =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c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, as </a:t>
            </a:r>
            <a:r>
              <a:rPr lang="en-US" sz="1100" i="1" dirty="0" smtClean="0">
                <a:latin typeface="Tahoma" panose="020B0604030504040204"/>
                <a:cs typeface="Tahoma" panose="020B0604030504040204"/>
              </a:rPr>
              <a:t>c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increases, the p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rofit-plane </a:t>
            </a:r>
            <a:r>
              <a:rPr sz="1100" dirty="0">
                <a:latin typeface="Tahoma" panose="020B0604030504040204"/>
                <a:cs typeface="Tahoma" panose="020B0604030504040204"/>
              </a:rPr>
              <a:t>moves parallel to itself, further and further into the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positive 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orthant </a:t>
            </a:r>
            <a:r>
              <a:rPr sz="1100" dirty="0">
                <a:latin typeface="Tahoma" panose="020B0604030504040204"/>
                <a:cs typeface="Tahoma" panose="020B0604030504040204"/>
              </a:rPr>
              <a:t>until it no longer touches the feasible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region.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050" y="680119"/>
            <a:ext cx="403860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sz="110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sz="1100" dirty="0">
                <a:latin typeface="Tahoma" panose="020B0604030504040204"/>
                <a:cs typeface="Tahoma" panose="020B0604030504040204"/>
              </a:rPr>
              <a:t>point of final contact is the optimal vertex:  (0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dirty="0">
                <a:latin typeface="Tahoma" panose="020B0604030504040204"/>
                <a:cs typeface="Tahoma" panose="020B0604030504040204"/>
              </a:rPr>
              <a:t>300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dirty="0">
                <a:latin typeface="Tahoma" panose="020B0604030504040204"/>
                <a:cs typeface="Tahoma" panose="020B0604030504040204"/>
              </a:rPr>
              <a:t>100), with total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profit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$3100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177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How would the simplex algorithm behave on this modified problem? A possible  trajectory: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850" y="1882775"/>
            <a:ext cx="3587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 panose="020B0604030504040204"/>
                <a:cs typeface="Tahoma" panose="020B0604030504040204"/>
              </a:rPr>
              <a:t>(0</a:t>
            </a:r>
            <a:r>
              <a:rPr sz="900" i="1" spc="55" dirty="0">
                <a:latin typeface="Arial" panose="020B0604020202020204"/>
                <a:cs typeface="Arial" panose="020B0604020202020204"/>
              </a:rPr>
              <a:t>,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0</a:t>
            </a:r>
            <a:r>
              <a:rPr sz="900" i="1" spc="55" dirty="0">
                <a:latin typeface="Arial" panose="020B0604020202020204"/>
                <a:cs typeface="Arial" panose="020B0604020202020204"/>
              </a:rPr>
              <a:t>,</a:t>
            </a:r>
            <a:r>
              <a:rPr sz="900" dirty="0">
                <a:latin typeface="Tahoma" panose="020B0604030504040204"/>
                <a:cs typeface="Tahoma" panose="020B0604030504040204"/>
              </a:rPr>
              <a:t>0)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algn="ctr"/>
            <a:r>
              <a:rPr sz="900" spc="-15" dirty="0">
                <a:latin typeface="Tahoma" panose="020B0604030504040204"/>
                <a:cs typeface="Tahoma" panose="020B0604030504040204"/>
              </a:rPr>
              <a:t>$0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63" y="1939221"/>
            <a:ext cx="17504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 panose="020B0602030504020204"/>
                <a:cs typeface="Lucida Sans Unicode" panose="020B0602030504020204"/>
              </a:rPr>
              <a:t>→</a:t>
            </a:r>
            <a:endParaRPr sz="900" dirty="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251" y="1882775"/>
            <a:ext cx="48118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 panose="020B0604030504040204"/>
                <a:cs typeface="Tahoma" panose="020B0604030504040204"/>
              </a:rPr>
              <a:t>(200</a:t>
            </a:r>
            <a:r>
              <a:rPr sz="900" i="1" spc="55" dirty="0">
                <a:latin typeface="Arial" panose="020B0604020202020204"/>
                <a:cs typeface="Arial" panose="020B0604020202020204"/>
              </a:rPr>
              <a:t>,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0</a:t>
            </a:r>
            <a:r>
              <a:rPr sz="900" i="1" spc="55" dirty="0">
                <a:latin typeface="Arial" panose="020B0604020202020204"/>
                <a:cs typeface="Arial" panose="020B0604020202020204"/>
              </a:rPr>
              <a:t>,</a:t>
            </a:r>
            <a:r>
              <a:rPr sz="900" dirty="0">
                <a:latin typeface="Tahoma" panose="020B0604030504040204"/>
                <a:cs typeface="Tahoma" panose="020B0604030504040204"/>
              </a:rPr>
              <a:t>0)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algn="ctr"/>
            <a:r>
              <a:rPr sz="900" spc="-15" dirty="0">
                <a:latin typeface="Tahoma" panose="020B0604030504040204"/>
                <a:cs typeface="Tahoma" panose="020B0604030504040204"/>
              </a:rPr>
              <a:t>$200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439" y="1914377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 panose="020B0602030504020204"/>
                <a:cs typeface="Lucida Sans Unicode" panose="020B0602030504020204"/>
              </a:rPr>
              <a:t>→</a:t>
            </a:r>
            <a:endParaRPr sz="900" dirty="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851" y="1882775"/>
            <a:ext cx="6429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 panose="020B0604030504040204"/>
                <a:cs typeface="Tahoma" panose="020B0604030504040204"/>
              </a:rPr>
              <a:t>(200</a:t>
            </a:r>
            <a:r>
              <a:rPr sz="900" i="1" spc="55" dirty="0">
                <a:latin typeface="Arial" panose="020B0604020202020204"/>
                <a:cs typeface="Arial" panose="020B0604020202020204"/>
              </a:rPr>
              <a:t>,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200</a:t>
            </a:r>
            <a:r>
              <a:rPr sz="900" i="1" spc="55" dirty="0">
                <a:latin typeface="Arial" panose="020B0604020202020204"/>
                <a:cs typeface="Arial" panose="020B0604020202020204"/>
              </a:rPr>
              <a:t>,</a:t>
            </a:r>
            <a:r>
              <a:rPr sz="900" dirty="0">
                <a:latin typeface="Tahoma" panose="020B0604030504040204"/>
                <a:cs typeface="Tahoma" panose="020B0604030504040204"/>
              </a:rPr>
              <a:t>0)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algn="ctr"/>
            <a:r>
              <a:rPr sz="900" spc="-15" dirty="0">
                <a:latin typeface="Tahoma" panose="020B0604030504040204"/>
                <a:cs typeface="Tahoma" panose="020B0604030504040204"/>
              </a:rPr>
              <a:t>$1400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0787" y="1926341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 panose="020B0602030504020204"/>
                <a:cs typeface="Lucida Sans Unicode" panose="020B0602030504020204"/>
              </a:rPr>
              <a:t>→</a:t>
            </a:r>
            <a:endParaRPr sz="900" dirty="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3662" y="1875454"/>
            <a:ext cx="6180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 panose="020B0604030504040204"/>
                <a:cs typeface="Tahoma" panose="020B0604030504040204"/>
              </a:rPr>
              <a:t>(200</a:t>
            </a:r>
            <a:r>
              <a:rPr sz="900" i="1" spc="55" dirty="0">
                <a:latin typeface="Arial" panose="020B0604020202020204"/>
                <a:cs typeface="Arial" panose="020B0604020202020204"/>
              </a:rPr>
              <a:t>,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0</a:t>
            </a:r>
            <a:r>
              <a:rPr sz="900" i="1" spc="55" dirty="0">
                <a:latin typeface="Arial" panose="020B0604020202020204"/>
                <a:cs typeface="Arial" panose="020B0604020202020204"/>
              </a:rPr>
              <a:t>,</a:t>
            </a:r>
            <a:r>
              <a:rPr sz="900" spc="-5" dirty="0">
                <a:latin typeface="Tahoma" panose="020B0604030504040204"/>
                <a:cs typeface="Tahoma" panose="020B0604030504040204"/>
              </a:rPr>
              <a:t>200)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algn="ctr"/>
            <a:r>
              <a:rPr sz="900" spc="-15" dirty="0">
                <a:latin typeface="Tahoma" panose="020B0604030504040204"/>
                <a:cs typeface="Tahoma" panose="020B0604030504040204"/>
              </a:rPr>
              <a:t>$2800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7719" y="1917325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 panose="020B0602030504020204"/>
                <a:cs typeface="Lucida Sans Unicode" panose="020B0602030504020204"/>
              </a:rPr>
              <a:t>→</a:t>
            </a:r>
            <a:endParaRPr sz="900" dirty="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8050" y="1866523"/>
            <a:ext cx="60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 panose="020B0604030504040204"/>
                <a:cs typeface="Tahoma" panose="020B0604030504040204"/>
              </a:rPr>
              <a:t>(0</a:t>
            </a:r>
            <a:r>
              <a:rPr sz="900" i="1" spc="55" dirty="0">
                <a:latin typeface="Arial" panose="020B0604020202020204"/>
                <a:cs typeface="Arial" panose="020B0604020202020204"/>
              </a:rPr>
              <a:t>,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300</a:t>
            </a:r>
            <a:r>
              <a:rPr sz="900" i="1" spc="55" dirty="0">
                <a:latin typeface="Arial" panose="020B0604020202020204"/>
                <a:cs typeface="Arial" panose="020B0604020202020204"/>
              </a:rPr>
              <a:t>,</a:t>
            </a:r>
            <a:r>
              <a:rPr sz="900" spc="-5" dirty="0">
                <a:latin typeface="Tahoma" panose="020B0604030504040204"/>
                <a:cs typeface="Tahoma" panose="020B0604030504040204"/>
              </a:rPr>
              <a:t>100)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algn="ctr"/>
            <a:r>
              <a:rPr sz="900" spc="-15" dirty="0">
                <a:latin typeface="Tahoma" panose="020B0604030504040204"/>
                <a:cs typeface="Tahoma" panose="020B0604030504040204"/>
              </a:rPr>
              <a:t>$3100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34975"/>
            <a:ext cx="3248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978785" y="930275"/>
            <a:ext cx="14916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1D41D5"/>
                </a:solidFill>
              </a:rPr>
              <a:t>考察邻点，看最大利润是否大于自己的</a:t>
            </a:r>
            <a:r>
              <a:rPr lang="en-US" altLang="zh-CN" sz="1400">
                <a:solidFill>
                  <a:srgbClr val="1D41D5"/>
                </a:solidFill>
              </a:rPr>
              <a:t>max</a:t>
            </a:r>
            <a:r>
              <a:rPr lang="zh-CN" altLang="en-US" sz="1400">
                <a:solidFill>
                  <a:srgbClr val="1D41D5"/>
                </a:solidFill>
              </a:rPr>
              <a:t>。如果有，则爬去最大的那个邻点；否则，得到最优解。</a:t>
            </a:r>
            <a:endParaRPr lang="zh-CN" altLang="en-US" sz="1400">
              <a:solidFill>
                <a:srgbClr val="1D41D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52" y="130176"/>
            <a:ext cx="41527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magic trick called duality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79411" y="511175"/>
            <a:ext cx="3983039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Here is why you should believe that (0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dirty="0">
                <a:latin typeface="Tahoma" panose="020B0604030504040204"/>
                <a:cs typeface="Tahoma" panose="020B0604030504040204"/>
              </a:rPr>
              <a:t>300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dirty="0">
                <a:latin typeface="Tahoma" panose="020B0604030504040204"/>
                <a:cs typeface="Tahoma" panose="020B0604030504040204"/>
              </a:rPr>
              <a:t>100), with a total profit of $3100,  is the optimum: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Recall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55880" algn="ctr">
              <a:lnSpc>
                <a:spcPts val="1400"/>
              </a:lnSpc>
              <a:spcBef>
                <a:spcPts val="480"/>
              </a:spcBef>
            </a:pPr>
            <a:r>
              <a:rPr sz="1350" baseline="6000" dirty="0">
                <a:latin typeface="Tahoma" panose="020B0604030504040204"/>
                <a:cs typeface="Tahoma" panose="020B0604030504040204"/>
              </a:rPr>
              <a:t>max 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1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+ 6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2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+ 13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3</a:t>
            </a:r>
            <a:endParaRPr sz="600" dirty="0">
              <a:latin typeface="Tahoma" panose="020B0604030504040204"/>
              <a:cs typeface="Tahoma" panose="020B0604030504040204"/>
            </a:endParaRP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1  </a:t>
            </a:r>
            <a:r>
              <a:rPr sz="1350" baseline="60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200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2  </a:t>
            </a:r>
            <a:r>
              <a:rPr sz="1350" baseline="60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300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  <a:p>
            <a:pPr marL="1589405" marR="1426845" indent="-92710">
              <a:lnSpc>
                <a:spcPts val="1400"/>
              </a:lnSpc>
            </a:pP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1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+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2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+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3 </a:t>
            </a:r>
            <a:r>
              <a:rPr sz="1350" baseline="60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400 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2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+ 3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3 </a:t>
            </a:r>
            <a:r>
              <a:rPr sz="1350" baseline="60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600  </a:t>
            </a:r>
            <a:endParaRPr lang="en-US" sz="1350" baseline="6000" dirty="0" smtClean="0">
              <a:latin typeface="Tahoma" panose="020B0604030504040204"/>
              <a:cs typeface="Tahoma" panose="020B0604030504040204"/>
            </a:endParaRPr>
          </a:p>
          <a:p>
            <a:pPr marL="1589405" marR="1426845" indent="-92710">
              <a:lnSpc>
                <a:spcPts val="1400"/>
              </a:lnSpc>
            </a:pPr>
            <a:r>
              <a:rPr lang="en-US" sz="1350" i="1" baseline="60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350" i="1" baseline="6000" dirty="0" smtClean="0">
                <a:latin typeface="Tahoma" panose="020B0604030504040204"/>
                <a:cs typeface="Tahoma" panose="020B0604030504040204"/>
              </a:rPr>
              <a:t>   </a:t>
            </a:r>
            <a:r>
              <a:rPr sz="1350" i="1" baseline="6000" dirty="0" smtClean="0">
                <a:latin typeface="Arial" panose="020B0604020202020204"/>
                <a:cs typeface="Arial" panose="020B0604020202020204"/>
              </a:rPr>
              <a:t>x</a:t>
            </a:r>
            <a:r>
              <a:rPr sz="600" dirty="0" smtClean="0">
                <a:latin typeface="Tahoma" panose="020B0604030504040204"/>
                <a:cs typeface="Tahoma" panose="020B0604030504040204"/>
              </a:rPr>
              <a:t>1 </a:t>
            </a:r>
            <a:r>
              <a:rPr sz="1350" i="1" baseline="6000" dirty="0">
                <a:latin typeface="Verdana" panose="020B0604030504040204"/>
                <a:cs typeface="Verdana" panose="020B0604030504040204"/>
              </a:rPr>
              <a:t>,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2 </a:t>
            </a:r>
            <a:r>
              <a:rPr sz="1350" i="1" baseline="6000" dirty="0">
                <a:latin typeface="Verdana" panose="020B0604030504040204"/>
                <a:cs typeface="Verdana" panose="020B0604030504040204"/>
              </a:rPr>
              <a:t>,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latin typeface="Tahoma" panose="020B0604030504040204"/>
                <a:cs typeface="Tahoma" panose="020B0604030504040204"/>
              </a:rPr>
              <a:t>3 </a:t>
            </a:r>
            <a:r>
              <a:rPr sz="1350" baseline="6000" dirty="0">
                <a:latin typeface="Lucida Sans Unicode" panose="020B0602030504020204"/>
                <a:cs typeface="Lucida Sans Unicode" panose="020B0602030504020204"/>
              </a:rPr>
              <a:t>≥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0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  <a:p>
            <a:pPr marL="12700" marR="20320">
              <a:lnSpc>
                <a:spcPts val="1400"/>
              </a:lnSpc>
              <a:spcBef>
                <a:spcPts val="45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Add the second inequality to the third, and add to them the fourth multiplied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by </a:t>
            </a:r>
            <a:r>
              <a:rPr sz="1100" dirty="0">
                <a:latin typeface="Tahoma" panose="020B0604030504040204"/>
                <a:cs typeface="Tahoma" panose="020B0604030504040204"/>
              </a:rPr>
              <a:t>4.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 result is the inequality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62230" algn="ctr">
              <a:lnSpc>
                <a:spcPts val="1400"/>
              </a:lnSpc>
            </a:pPr>
            <a:r>
              <a:rPr sz="1350" i="1" baseline="60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 </a:t>
            </a:r>
            <a:r>
              <a:rPr sz="1350" baseline="6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+ 6</a:t>
            </a:r>
            <a:r>
              <a:rPr sz="1350" i="1" baseline="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 </a:t>
            </a:r>
            <a:r>
              <a:rPr sz="1350" baseline="6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+ 13</a:t>
            </a:r>
            <a:r>
              <a:rPr sz="1350" i="1" baseline="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6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 </a:t>
            </a:r>
            <a:r>
              <a:rPr sz="1350" baseline="6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350" baseline="6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3100</a:t>
            </a:r>
            <a:r>
              <a:rPr sz="1350" i="1" baseline="60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350" baseline="60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production planning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739775"/>
            <a:ext cx="4191000" cy="149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557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The company makes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handwoven carpets</a:t>
            </a:r>
            <a:r>
              <a:rPr sz="1100" dirty="0">
                <a:latin typeface="Tahoma" panose="020B0604030504040204"/>
                <a:cs typeface="Tahoma" panose="020B0604030504040204"/>
              </a:rPr>
              <a:t>, a product for which the demand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is </a:t>
            </a:r>
            <a:r>
              <a:rPr sz="1100" dirty="0">
                <a:latin typeface="Tahoma" panose="020B0604030504040204"/>
                <a:cs typeface="Tahoma" panose="020B0604030504040204"/>
              </a:rPr>
              <a:t>extremely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seasonal</a:t>
            </a:r>
            <a:r>
              <a:rPr lang="en-US" sz="1100" dirty="0"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1100" dirty="0">
                <a:solidFill>
                  <a:srgbClr val="1D41D5"/>
                </a:solidFill>
                <a:latin typeface="Tahoma" panose="020B0604030504040204"/>
                <a:cs typeface="Tahoma" panose="020B0604030504040204"/>
              </a:rPr>
              <a:t>需求量是季节性的</a:t>
            </a:r>
            <a:r>
              <a:rPr lang="en-US" sz="1100" dirty="0">
                <a:latin typeface="Tahoma" panose="020B0604030504040204"/>
                <a:cs typeface="Tahoma" panose="020B0604030504040204"/>
              </a:rPr>
              <a:t>)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189230">
              <a:lnSpc>
                <a:spcPts val="1400"/>
              </a:lnSpc>
              <a:spcBef>
                <a:spcPts val="4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Our analyst has just obtained demand estimates for all months of the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next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calendar year:</a:t>
            </a:r>
            <a:r>
              <a:rPr sz="1100" baseline="60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400" i="1" dirty="0"/>
              <a:t>d</a:t>
            </a:r>
            <a:r>
              <a:rPr lang="en-US" altLang="zh-CN" sz="1400" i="1" baseline="-25000" dirty="0"/>
              <a:t>1</a:t>
            </a:r>
            <a:r>
              <a:rPr lang="en-US" altLang="zh-CN" sz="1400" i="1" dirty="0"/>
              <a:t> , d</a:t>
            </a:r>
            <a:r>
              <a:rPr lang="en-US" altLang="zh-CN" sz="1400" i="1" baseline="-25000" dirty="0"/>
              <a:t>2</a:t>
            </a:r>
            <a:r>
              <a:rPr lang="en-US" altLang="zh-CN" sz="1400" i="1" dirty="0"/>
              <a:t> , . . . , </a:t>
            </a:r>
            <a:r>
              <a:rPr lang="en-US" altLang="zh-CN" sz="1400" i="1" dirty="0" smtClean="0"/>
              <a:t>d</a:t>
            </a:r>
            <a:r>
              <a:rPr lang="en-US" altLang="zh-CN" sz="1400" i="1" baseline="-25000" dirty="0" smtClean="0"/>
              <a:t>12 , 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ranging from 440 to 920.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</a:pPr>
            <a:endParaRPr lang="en-US"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</a:pPr>
            <a:r>
              <a:rPr sz="1100" dirty="0" smtClean="0">
                <a:latin typeface="Tahoma" panose="020B0604030504040204"/>
                <a:cs typeface="Tahoma" panose="020B0604030504040204"/>
              </a:rPr>
              <a:t>We </a:t>
            </a:r>
            <a:r>
              <a:rPr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currently have 30 employees</a:t>
            </a:r>
            <a:r>
              <a:rPr sz="1100" dirty="0">
                <a:latin typeface="Tahoma" panose="020B0604030504040204"/>
                <a:cs typeface="Tahoma" panose="020B0604030504040204"/>
              </a:rPr>
              <a:t>, each of whom makes 20 carpets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per month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and </a:t>
            </a:r>
            <a:r>
              <a:rPr sz="1100" dirty="0">
                <a:latin typeface="Tahoma" panose="020B0604030504040204"/>
                <a:cs typeface="Tahoma" panose="020B0604030504040204"/>
              </a:rPr>
              <a:t>gets a monthly salary of $2000.  We have no initial surplus of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carpets.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1349375"/>
            <a:ext cx="35813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An introduction to linear programming</a:t>
            </a:r>
            <a:endParaRPr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04" y="282576"/>
            <a:ext cx="41674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production planning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5250" y="793750"/>
            <a:ext cx="4191000" cy="193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 smtClean="0">
                <a:latin typeface="Tahoma" panose="020B0604030504040204"/>
                <a:cs typeface="Tahoma" panose="020B0604030504040204"/>
              </a:rPr>
              <a:t>How </a:t>
            </a:r>
            <a:r>
              <a:rPr sz="1100" dirty="0">
                <a:latin typeface="Tahoma" panose="020B0604030504040204"/>
                <a:cs typeface="Tahoma" panose="020B0604030504040204"/>
              </a:rPr>
              <a:t>can we handle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 fluctuations in demand</a:t>
            </a:r>
            <a:r>
              <a:rPr sz="1100" dirty="0">
                <a:latin typeface="Tahoma" panose="020B0604030504040204"/>
                <a:cs typeface="Tahoma" panose="020B0604030504040204"/>
              </a:rPr>
              <a:t>?  There are three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ways</a:t>
            </a:r>
            <a:r>
              <a:rPr sz="1100" dirty="0">
                <a:latin typeface="Tahoma" panose="020B0604030504040204"/>
                <a:cs typeface="Tahoma" panose="020B0604030504040204"/>
              </a:rPr>
              <a:t>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224155" indent="-149225">
              <a:lnSpc>
                <a:spcPts val="1400"/>
              </a:lnSpc>
              <a:spcBef>
                <a:spcPts val="495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 panose="020B0502020104020203"/>
                <a:cs typeface="Gill Sans MT" panose="020B0502020104020203"/>
              </a:rPr>
              <a:t>Overtime</a:t>
            </a:r>
            <a:r>
              <a:rPr lang="zh-CN" sz="1100" b="1" dirty="0">
                <a:latin typeface="Gill Sans MT" panose="020B0502020104020203"/>
                <a:cs typeface="Gill Sans MT" panose="020B0502020104020203"/>
              </a:rPr>
              <a:t>加班</a:t>
            </a:r>
            <a:r>
              <a:rPr sz="1100" dirty="0">
                <a:latin typeface="Tahoma" panose="020B0604030504040204"/>
                <a:cs typeface="Tahoma" panose="020B0604030504040204"/>
              </a:rPr>
              <a:t>, but this is expensive since overtime pay is 80% more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than </a:t>
            </a:r>
            <a:r>
              <a:rPr sz="1100" dirty="0">
                <a:latin typeface="Tahoma" panose="020B0604030504040204"/>
                <a:cs typeface="Tahoma" panose="020B0604030504040204"/>
              </a:rPr>
              <a:t>regular pay.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Also</a:t>
            </a:r>
            <a:r>
              <a:rPr sz="1100" dirty="0">
                <a:latin typeface="Tahoma" panose="020B0604030504040204"/>
                <a:cs typeface="Tahoma" panose="020B0604030504040204"/>
              </a:rPr>
              <a:t>, workers can put in at most 30%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overtime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11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只能最多加正常上班时间的</a:t>
            </a:r>
            <a:r>
              <a:rPr lang="en-US" altLang="zh-CN" sz="11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30%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)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indent="-149225">
              <a:lnSpc>
                <a:spcPts val="1400"/>
              </a:lnSpc>
              <a:spcBef>
                <a:spcPts val="31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 panose="020B0502020104020203"/>
                <a:cs typeface="Gill Sans MT" panose="020B0502020104020203"/>
              </a:rPr>
              <a:t>Hiring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and 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firing</a:t>
            </a:r>
            <a:r>
              <a:rPr lang="zh-CN" sz="1100" b="1" dirty="0">
                <a:latin typeface="Gill Sans MT" panose="020B0502020104020203"/>
                <a:cs typeface="Gill Sans MT" panose="020B0502020104020203"/>
              </a:rPr>
              <a:t>多雇佣和解雇</a:t>
            </a:r>
            <a:r>
              <a:rPr sz="1100" dirty="0">
                <a:latin typeface="Tahoma" panose="020B0604030504040204"/>
                <a:cs typeface="Tahoma" panose="020B0604030504040204"/>
              </a:rPr>
              <a:t>, but these cost $320 and $400, respectively, per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worker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241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Font typeface="Tahoma" panose="020B0604030504040204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 panose="020B0502020104020203"/>
                <a:cs typeface="Gill Sans MT" panose="020B0502020104020203"/>
              </a:rPr>
              <a:t>Storing surplus production</a:t>
            </a:r>
            <a:r>
              <a:rPr lang="en-US" sz="1100" b="1" dirty="0">
                <a:latin typeface="Gill Sans MT" panose="020B0502020104020203"/>
                <a:cs typeface="Gill Sans MT" panose="020B0502020104020203"/>
              </a:rPr>
              <a:t>(</a:t>
            </a:r>
            <a:r>
              <a:rPr lang="zh-CN" altLang="en-US" sz="1100" b="1" dirty="0">
                <a:latin typeface="Gill Sans MT" panose="020B0502020104020203"/>
                <a:cs typeface="Gill Sans MT" panose="020B0502020104020203"/>
              </a:rPr>
              <a:t>存储产品</a:t>
            </a:r>
            <a:r>
              <a:rPr lang="en-US" sz="1100" b="1" dirty="0">
                <a:latin typeface="Gill Sans MT" panose="020B0502020104020203"/>
                <a:cs typeface="Gill Sans MT" panose="020B0502020104020203"/>
              </a:rPr>
              <a:t>)</a:t>
            </a:r>
            <a:r>
              <a:rPr sz="1100" dirty="0">
                <a:latin typeface="Tahoma" panose="020B0604030504040204"/>
                <a:cs typeface="Tahoma" panose="020B0604030504040204"/>
              </a:rPr>
              <a:t>, but this costs $8 per carpet per month. We  currently have no stored carpets on hand, and we must end the year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without </a:t>
            </a:r>
            <a:r>
              <a:rPr sz="1100" dirty="0">
                <a:latin typeface="Tahoma" panose="020B0604030504040204"/>
                <a:cs typeface="Tahoma" panose="020B0604030504040204"/>
              </a:rPr>
              <a:t>any carpets stored.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  <a:endParaRPr sz="1400" b="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3687" y="667566"/>
          <a:ext cx="3262962" cy="724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201"/>
                <a:gridCol w="265970"/>
                <a:gridCol w="2650791"/>
              </a:tblGrid>
              <a:tr h="191401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  <a:spcBef>
                          <a:spcPts val="275"/>
                        </a:spcBef>
                      </a:pPr>
                      <a:r>
                        <a:rPr sz="900" i="1" spc="0" dirty="0"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900" i="1" spc="0" baseline="-9000" dirty="0">
                          <a:latin typeface="Lucida Sans" panose="020B0602030504020204"/>
                          <a:cs typeface="Lucida Sans" panose="020B0602030504020204"/>
                        </a:rPr>
                        <a:t>i</a:t>
                      </a:r>
                      <a:endParaRPr sz="900" spc="0" baseline="-9000" dirty="0">
                        <a:latin typeface="Lucida Sans" panose="020B0602030504020204"/>
                        <a:cs typeface="Lucida Sans" panose="020B060203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  <a:spcBef>
                          <a:spcPts val="275"/>
                        </a:spcBef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=</a:t>
                      </a:r>
                      <a:endParaRPr sz="9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number of workers during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i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th month;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0 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= 30.</a:t>
                      </a:r>
                      <a:endParaRPr sz="1350" spc="0" baseline="6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138550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900" i="1" spc="0" baseline="-9000" dirty="0">
                          <a:latin typeface="Lucida Sans" panose="020B0602030504020204"/>
                          <a:cs typeface="Lucida Sans" panose="020B0602030504020204"/>
                        </a:rPr>
                        <a:t>i</a:t>
                      </a:r>
                      <a:endParaRPr sz="900" spc="0" baseline="-9000">
                        <a:latin typeface="Lucida Sans" panose="020B0602030504020204"/>
                        <a:cs typeface="Lucida Sans" panose="020B060203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=</a:t>
                      </a:r>
                      <a:endParaRPr sz="9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number of carpets made during </a:t>
                      </a:r>
                      <a:r>
                        <a:rPr sz="900" i="1" spc="0" dirty="0">
                          <a:latin typeface="Arial" panose="020B0604020202020204"/>
                          <a:cs typeface="Arial" panose="020B0604020202020204"/>
                        </a:rPr>
                        <a:t>i 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th month.</a:t>
                      </a:r>
                      <a:endParaRPr sz="900" spc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138544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900" i="1" spc="0" baseline="-9000" dirty="0">
                          <a:latin typeface="Lucida Sans" panose="020B0602030504020204"/>
                          <a:cs typeface="Lucida Sans" panose="020B0602030504020204"/>
                        </a:rPr>
                        <a:t>i</a:t>
                      </a:r>
                      <a:endParaRPr sz="900" spc="0" baseline="-9000">
                        <a:latin typeface="Lucida Sans" panose="020B0602030504020204"/>
                        <a:cs typeface="Lucida Sans" panose="020B060203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=</a:t>
                      </a:r>
                      <a:endParaRPr sz="9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number of carpets made by overtime in month </a:t>
                      </a:r>
                      <a:r>
                        <a:rPr sz="900" i="1" spc="0" dirty="0">
                          <a:latin typeface="Arial" panose="020B0604020202020204"/>
                          <a:cs typeface="Arial" panose="020B0604020202020204"/>
                        </a:rPr>
                        <a:t>i 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900" spc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127894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 panose="020B0604020202020204"/>
                          <a:cs typeface="Arial" panose="020B0604020202020204"/>
                        </a:rPr>
                        <a:t>h</a:t>
                      </a:r>
                      <a:r>
                        <a:rPr sz="900" i="1" spc="0" baseline="-9000" dirty="0">
                          <a:latin typeface="Lucida Sans" panose="020B0602030504020204"/>
                          <a:cs typeface="Lucida Sans" panose="020B0602030504020204"/>
                        </a:rPr>
                        <a:t>i 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, </a:t>
                      </a:r>
                      <a:r>
                        <a:rPr sz="900" i="1" spc="0" dirty="0"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900" i="1" spc="0" baseline="-9000" dirty="0">
                          <a:latin typeface="Lucida Sans" panose="020B0602030504020204"/>
                          <a:cs typeface="Lucida Sans" panose="020B0602030504020204"/>
                        </a:rPr>
                        <a:t>i</a:t>
                      </a:r>
                      <a:endParaRPr sz="900" spc="0" baseline="-9000">
                        <a:latin typeface="Lucida Sans" panose="020B0602030504020204"/>
                        <a:cs typeface="Lucida Sans" panose="020B060203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=</a:t>
                      </a:r>
                      <a:endParaRPr sz="9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number of workers hired and fired, </a:t>
                      </a:r>
                      <a:r>
                        <a:rPr sz="900" spc="0" dirty="0" smtClean="0">
                          <a:latin typeface="Tahoma" panose="020B0604030504040204"/>
                          <a:cs typeface="Tahoma" panose="020B0604030504040204"/>
                        </a:rPr>
                        <a:t>respectively</a:t>
                      </a:r>
                      <a:r>
                        <a:rPr sz="900" spc="0" dirty="0">
                          <a:latin typeface="Tahoma" panose="020B0604030504040204"/>
                          <a:cs typeface="Tahoma" panose="020B0604030504040204"/>
                        </a:rPr>
                        <a:t>,</a:t>
                      </a:r>
                      <a:endParaRPr sz="900" spc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4000" y="1584000"/>
            <a:ext cx="424180" cy="16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tabLst>
                <a:tab pos="320040" algn="l"/>
              </a:tabLst>
            </a:pPr>
            <a:r>
              <a:rPr sz="900" i="1" dirty="0">
                <a:latin typeface="Arial" panose="020B0604020202020204"/>
                <a:cs typeface="Arial" panose="020B0604020202020204"/>
              </a:rPr>
              <a:t>s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	</a:t>
            </a:r>
            <a:r>
              <a:rPr sz="900" dirty="0">
                <a:latin typeface="Tahoma" panose="020B0604030504040204"/>
                <a:cs typeface="Tahoma" panose="020B0604030504040204"/>
              </a:rPr>
              <a:t>=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650" y="1405099"/>
            <a:ext cx="27011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8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at beginning of month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10"/>
              </a:spcBef>
            </a:pPr>
            <a:r>
              <a:rPr sz="1350" baseline="6000" dirty="0">
                <a:latin typeface="Tahoma" panose="020B0604030504040204"/>
                <a:cs typeface="Tahoma" panose="020B0604030504040204"/>
              </a:rPr>
              <a:t>number of carpets stored at end of month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i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;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s</a:t>
            </a:r>
            <a:r>
              <a:rPr sz="600" dirty="0">
                <a:latin typeface="Tahoma" panose="020B0604030504040204"/>
                <a:cs typeface="Tahoma" panose="020B0604030504040204"/>
              </a:rPr>
              <a:t>0 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= 0.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1918141"/>
            <a:ext cx="3740785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First, all variables must be nonnegative: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095375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x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o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h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f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≥ </a:t>
            </a:r>
            <a:r>
              <a:rPr sz="900" dirty="0">
                <a:latin typeface="Tahoma" panose="020B0604030504040204"/>
                <a:cs typeface="Tahoma" panose="020B0604030504040204"/>
              </a:rPr>
              <a:t>0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Tahoma" panose="020B0604030504040204"/>
                <a:cs typeface="Tahoma" panose="020B0604030504040204"/>
              </a:rPr>
              <a:t>= 1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sz="900" dirty="0">
                <a:latin typeface="Tahoma" panose="020B0604030504040204"/>
                <a:cs typeface="Tahoma" panose="020B0604030504040204"/>
              </a:rPr>
              <a:t>12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.</a:t>
            </a:r>
            <a:endParaRPr sz="9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79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The total number of carpets made per month consists of regular production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plus </a:t>
            </a:r>
            <a:r>
              <a:rPr sz="900" dirty="0">
                <a:latin typeface="Tahoma" panose="020B0604030504040204"/>
                <a:cs typeface="Tahoma" panose="020B0604030504040204"/>
              </a:rPr>
              <a:t>overtime: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602740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 panose="020B0604020202020204"/>
                <a:cs typeface="Arial" panose="020B0604020202020204"/>
              </a:rPr>
              <a:t>x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 </a:t>
            </a:r>
            <a:r>
              <a:rPr sz="900" dirty="0">
                <a:latin typeface="Tahoma" panose="020B0604030504040204"/>
                <a:cs typeface="Tahoma" panose="020B0604030504040204"/>
              </a:rPr>
              <a:t>= 20</a:t>
            </a: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 </a:t>
            </a:r>
            <a:r>
              <a:rPr sz="900" dirty="0">
                <a:latin typeface="Tahoma" panose="020B0604030504040204"/>
                <a:cs typeface="Tahoma" panose="020B0604030504040204"/>
              </a:rPr>
              <a:t>+ </a:t>
            </a:r>
            <a:r>
              <a:rPr sz="900" i="1" dirty="0">
                <a:latin typeface="Arial" panose="020B0604020202020204"/>
                <a:cs typeface="Arial" panose="020B0604020202020204"/>
              </a:rPr>
              <a:t>o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</a:t>
            </a:r>
            <a:endParaRPr sz="900" baseline="-9000" dirty="0">
              <a:latin typeface="Lucida Sans" panose="020B0602030504020204"/>
              <a:cs typeface="Lucida Sans" panose="020B0602030504020204"/>
            </a:endParaRPr>
          </a:p>
          <a:p>
            <a:pPr marL="12700">
              <a:lnSpc>
                <a:spcPts val="1400"/>
              </a:lnSpc>
              <a:spcBef>
                <a:spcPts val="510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(one constraint for each </a:t>
            </a:r>
            <a:r>
              <a:rPr sz="900" i="1" dirty="0">
                <a:latin typeface="Arial" panose="020B0604020202020204"/>
                <a:cs typeface="Arial" panose="020B0604020202020204"/>
              </a:rPr>
              <a:t>i </a:t>
            </a:r>
            <a:r>
              <a:rPr sz="900" dirty="0">
                <a:latin typeface="Tahoma" panose="020B0604030504040204"/>
                <a:cs typeface="Tahoma" panose="020B0604030504040204"/>
              </a:rPr>
              <a:t>= 1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. . . , </a:t>
            </a:r>
            <a:r>
              <a:rPr sz="900" dirty="0">
                <a:latin typeface="Tahoma" panose="020B0604030504040204"/>
                <a:cs typeface="Tahoma" panose="020B0604030504040204"/>
              </a:rPr>
              <a:t>12).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385" y="422275"/>
            <a:ext cx="22453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00B050"/>
                </a:solidFill>
              </a:rPr>
              <a:t>i</a:t>
            </a:r>
            <a:r>
              <a:rPr lang="zh-CN" altLang="en-US" sz="1000">
                <a:solidFill>
                  <a:srgbClr val="00B050"/>
                </a:solidFill>
              </a:rPr>
              <a:t>表示月份，因此每个变量都有</a:t>
            </a:r>
            <a:r>
              <a:rPr lang="en-US" altLang="zh-CN" sz="1000">
                <a:solidFill>
                  <a:srgbClr val="00B050"/>
                </a:solidFill>
              </a:rPr>
              <a:t>12</a:t>
            </a:r>
            <a:r>
              <a:rPr lang="zh-CN" altLang="en-US" sz="1000">
                <a:solidFill>
                  <a:srgbClr val="00B050"/>
                </a:solidFill>
              </a:rPr>
              <a:t>个。</a:t>
            </a:r>
            <a:endParaRPr lang="zh-CN" altLang="en-US" sz="10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6"/>
            <a:ext cx="409564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 (cont’d)</a:t>
            </a:r>
            <a:endParaRPr sz="14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400051" y="434975"/>
            <a:ext cx="3886200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The number of workers</a:t>
            </a:r>
            <a:r>
              <a:rPr sz="900" dirty="0">
                <a:latin typeface="Tahoma" panose="020B0604030504040204"/>
                <a:cs typeface="Tahoma" panose="020B0604030504040204"/>
              </a:rPr>
              <a:t> can potentially change at the start of each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month</a:t>
            </a:r>
            <a:r>
              <a:rPr sz="900" dirty="0">
                <a:latin typeface="Tahoma" panose="020B0604030504040204"/>
                <a:cs typeface="Tahoma" panose="020B0604030504040204"/>
              </a:rPr>
              <a:t>: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212090"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 </a:t>
            </a:r>
            <a:r>
              <a:rPr sz="900" dirty="0">
                <a:latin typeface="Tahoma" panose="020B0604030504040204"/>
                <a:cs typeface="Tahoma" panose="020B0604030504040204"/>
              </a:rPr>
              <a:t>= </a:t>
            </a: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baseline="-9000" dirty="0">
                <a:latin typeface="Lucida Sans Unicode" panose="020B0602030504020204"/>
                <a:cs typeface="Lucida Sans Unicode" panose="020B0602030504020204"/>
              </a:rPr>
              <a:t>−</a:t>
            </a:r>
            <a:r>
              <a:rPr sz="900" baseline="-9000" dirty="0">
                <a:latin typeface="Tahoma" panose="020B0604030504040204"/>
                <a:cs typeface="Tahoma" panose="020B0604030504040204"/>
              </a:rPr>
              <a:t>1 </a:t>
            </a:r>
            <a:r>
              <a:rPr sz="900" dirty="0">
                <a:latin typeface="Tahoma" panose="020B0604030504040204"/>
                <a:cs typeface="Tahoma" panose="020B0604030504040204"/>
              </a:rPr>
              <a:t>+ </a:t>
            </a:r>
            <a:r>
              <a:rPr sz="900" i="1" dirty="0">
                <a:latin typeface="Arial" panose="020B0604020202020204"/>
                <a:cs typeface="Arial" panose="020B0604020202020204"/>
              </a:rPr>
              <a:t>h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i="1" dirty="0">
                <a:latin typeface="Arial" panose="020B0604020202020204"/>
                <a:cs typeface="Arial" panose="020B0604020202020204"/>
              </a:rPr>
              <a:t>f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.</a:t>
            </a:r>
            <a:endParaRPr sz="9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795"/>
              </a:spcBef>
            </a:pP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The number of carpets</a:t>
            </a:r>
            <a:r>
              <a:rPr sz="900" dirty="0">
                <a:latin typeface="Tahoma" panose="020B0604030504040204"/>
                <a:cs typeface="Tahoma" panose="020B0604030504040204"/>
              </a:rPr>
              <a:t> stored at the end of each month is what we started  with, plus the number we made, minus the demand for the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month</a:t>
            </a:r>
            <a:r>
              <a:rPr sz="900" dirty="0">
                <a:latin typeface="Tahoma" panose="020B0604030504040204"/>
                <a:cs typeface="Tahoma" panose="020B0604030504040204"/>
              </a:rPr>
              <a:t>: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212090"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 panose="020B0604020202020204"/>
                <a:cs typeface="Arial" panose="020B0604020202020204"/>
              </a:rPr>
              <a:t>s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 </a:t>
            </a:r>
            <a:r>
              <a:rPr sz="900" dirty="0">
                <a:latin typeface="Tahoma" panose="020B0604030504040204"/>
                <a:cs typeface="Tahoma" panose="020B0604030504040204"/>
              </a:rPr>
              <a:t>=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baseline="-9000" dirty="0">
                <a:latin typeface="Lucida Sans Unicode" panose="020B0602030504020204"/>
                <a:cs typeface="Lucida Sans Unicode" panose="020B0602030504020204"/>
              </a:rPr>
              <a:t>−</a:t>
            </a:r>
            <a:r>
              <a:rPr sz="900" baseline="-9000" dirty="0">
                <a:latin typeface="Tahoma" panose="020B0604030504040204"/>
                <a:cs typeface="Tahoma" panose="020B0604030504040204"/>
              </a:rPr>
              <a:t>1 </a:t>
            </a:r>
            <a:r>
              <a:rPr sz="900" dirty="0">
                <a:latin typeface="Tahoma" panose="020B0604030504040204"/>
                <a:cs typeface="Tahoma" panose="020B0604030504040204"/>
              </a:rPr>
              <a:t>+ </a:t>
            </a:r>
            <a:r>
              <a:rPr sz="900" i="1" dirty="0">
                <a:latin typeface="Arial" panose="020B0604020202020204"/>
                <a:cs typeface="Arial" panose="020B0604020202020204"/>
              </a:rPr>
              <a:t>x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900" i="1" dirty="0">
                <a:latin typeface="Arial" panose="020B0604020202020204"/>
                <a:cs typeface="Arial" panose="020B0604020202020204"/>
              </a:rPr>
              <a:t>d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.</a:t>
            </a:r>
            <a:endParaRPr sz="9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And </a:t>
            </a:r>
            <a:r>
              <a:rPr sz="9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overtime </a:t>
            </a:r>
            <a:r>
              <a:rPr sz="900" dirty="0">
                <a:latin typeface="Tahoma" panose="020B0604030504040204"/>
                <a:cs typeface="Tahoma" panose="020B0604030504040204"/>
              </a:rPr>
              <a:t>is limited: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212090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 panose="020B0604020202020204"/>
                <a:cs typeface="Arial" panose="020B0604020202020204"/>
              </a:rPr>
              <a:t>o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900" dirty="0">
                <a:latin typeface="Tahoma" panose="020B0604030504040204"/>
                <a:cs typeface="Tahoma" panose="020B0604030504040204"/>
              </a:rPr>
              <a:t>6</a:t>
            </a:r>
            <a:r>
              <a:rPr sz="900" i="1" dirty="0">
                <a:latin typeface="Arial" panose="020B0604020202020204"/>
                <a:cs typeface="Arial" panose="020B0604020202020204"/>
              </a:rPr>
              <a:t>w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.</a:t>
            </a:r>
            <a:endParaRPr sz="9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400"/>
              </a:lnSpc>
              <a:spcBef>
                <a:spcPts val="510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The objective function is to minimize the total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cost:</a:t>
            </a:r>
            <a:endParaRPr sz="900" dirty="0" smtClean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800" dirty="0" smtClean="0">
              <a:latin typeface="Times New Roman" panose="02020603050405020304"/>
              <a:cs typeface="Times New Roman" panose="02020603050405020304"/>
            </a:endParaRPr>
          </a:p>
          <a:p>
            <a:pPr marL="212090" algn="ctr">
              <a:lnSpc>
                <a:spcPts val="1400"/>
              </a:lnSpc>
              <a:tabLst>
                <a:tab pos="529590" algn="l"/>
              </a:tabLst>
            </a:pPr>
            <a:r>
              <a:rPr sz="90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min	2000 </a:t>
            </a:r>
            <a:r>
              <a:rPr sz="1350" baseline="520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900" i="1" baseline="-9000" dirty="0" err="1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i</a:t>
            </a:r>
            <a:r>
              <a:rPr sz="900" i="1" baseline="-9000" dirty="0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 </a:t>
            </a:r>
            <a:r>
              <a:rPr sz="90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+ 320 </a:t>
            </a:r>
            <a:r>
              <a:rPr sz="1350" baseline="520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900" i="1" baseline="-9000" dirty="0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i </a:t>
            </a:r>
            <a:r>
              <a:rPr sz="90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+ 400 </a:t>
            </a:r>
            <a:r>
              <a:rPr sz="1350" baseline="520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900" i="1" baseline="-9000" dirty="0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i </a:t>
            </a:r>
            <a:r>
              <a:rPr sz="90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+ 8 </a:t>
            </a:r>
            <a:r>
              <a:rPr sz="1350" baseline="520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900" i="1" baseline="-9000" dirty="0" err="1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i</a:t>
            </a:r>
            <a:r>
              <a:rPr sz="900" i="1" baseline="-9000" dirty="0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  </a:t>
            </a:r>
            <a:r>
              <a:rPr sz="90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+ 180 </a:t>
            </a:r>
            <a:r>
              <a:rPr sz="1350" baseline="520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900" i="1" baseline="-9000" dirty="0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i </a:t>
            </a:r>
            <a:endParaRPr sz="90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49" y="2492936"/>
            <a:ext cx="3095383" cy="33715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396240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programming </a:t>
            </a:r>
            <a:r>
              <a:rPr lang="zh-CN" sz="1400" b="1" dirty="0">
                <a:solidFill>
                  <a:srgbClr val="00B050"/>
                </a:solidFill>
              </a:rPr>
              <a:t>整数线性规划：</a:t>
            </a:r>
            <a:r>
              <a:rPr lang="en-US" altLang="zh-CN" sz="1400" b="1" dirty="0">
                <a:solidFill>
                  <a:srgbClr val="00B050"/>
                </a:solidFill>
              </a:rPr>
              <a:t>NP</a:t>
            </a:r>
            <a:r>
              <a:rPr lang="zh-CN" altLang="en-US" sz="1400" b="1" dirty="0">
                <a:solidFill>
                  <a:srgbClr val="00B050"/>
                </a:solidFill>
              </a:rPr>
              <a:t>难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650" y="587375"/>
            <a:ext cx="4076702" cy="194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19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The optimum solution might turn out to be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fractional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zh-CN"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结果是分数</a:t>
            </a:r>
            <a:r>
              <a:rPr lang="en-US" altLang="zh-CN"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100" dirty="0">
                <a:latin typeface="Tahoma" panose="020B0604030504040204"/>
                <a:cs typeface="Tahoma" panose="020B0604030504040204"/>
              </a:rPr>
              <a:t>; for instance, it might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involve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hiring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10</a:t>
            </a:r>
            <a:r>
              <a:rPr sz="1100" i="1" dirty="0">
                <a:solidFill>
                  <a:srgbClr val="0000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6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workers in the month of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March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This number would have to be </a:t>
            </a:r>
            <a:r>
              <a:rPr sz="1100" b="1" dirty="0">
                <a:solidFill>
                  <a:srgbClr val="00B050"/>
                </a:solidFill>
                <a:latin typeface="Gill Sans MT" panose="020B0502020104020203"/>
                <a:cs typeface="Gill Sans MT" panose="020B0502020104020203"/>
              </a:rPr>
              <a:t>rounded </a:t>
            </a:r>
            <a:r>
              <a:rPr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to either 10 or 11</a:t>
            </a:r>
            <a:r>
              <a:rPr sz="1100" dirty="0">
                <a:latin typeface="Tahoma" panose="020B0604030504040204"/>
                <a:cs typeface="Tahoma" panose="020B0604030504040204"/>
              </a:rPr>
              <a:t> in order to make  sense, and the overall cost would then increase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correspondingly.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In the present example, most of the variables take on fairly large (double-digit)  values, and thus rounding is unlikely to affect things too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much.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</a:t>
            </a:r>
            <a:r>
              <a:rPr sz="1400" b="1" dirty="0" smtClean="0"/>
              <a:t>programming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76702" cy="1757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 panose="020B0604030504040204"/>
                <a:cs typeface="Tahoma" panose="020B0604030504040204"/>
              </a:rPr>
              <a:t>There </a:t>
            </a:r>
            <a:r>
              <a:rPr sz="1100" dirty="0">
                <a:latin typeface="Tahoma" panose="020B0604030504040204"/>
                <a:cs typeface="Tahoma" panose="020B0604030504040204"/>
              </a:rPr>
              <a:t>are other LPs, however, in which rounding decisions have to be made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very </a:t>
            </a:r>
            <a:r>
              <a:rPr sz="1100" dirty="0">
                <a:latin typeface="Tahoma" panose="020B0604030504040204"/>
                <a:cs typeface="Tahoma" panose="020B0604030504040204"/>
              </a:rPr>
              <a:t>carefully in order to end up with an integer solution of reasonable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quality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35877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In general, there is a tension in linear programming between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 ease of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obtaining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fractional solutions </a:t>
            </a:r>
            <a:r>
              <a:rPr sz="110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 desirability of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integer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ones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3873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As we shall see in Chapter 8, finding the optimum integer solution of an LP is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an </a:t>
            </a:r>
            <a:r>
              <a:rPr sz="1100" dirty="0">
                <a:latin typeface="Tahoma" panose="020B0604030504040204"/>
                <a:cs typeface="Tahoma" panose="020B0604030504040204"/>
              </a:rPr>
              <a:t>important but very hard problem, called </a:t>
            </a:r>
            <a:r>
              <a:rPr sz="1100" b="1" dirty="0" smtClean="0">
                <a:latin typeface="Gill Sans MT" panose="020B0502020104020203"/>
                <a:cs typeface="Gill Sans MT" panose="020B0502020104020203"/>
              </a:rPr>
              <a:t>integer 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linear </a:t>
            </a:r>
            <a:r>
              <a:rPr sz="1100" b="1" dirty="0" smtClean="0">
                <a:latin typeface="Gill Sans MT" panose="020B0502020104020203"/>
                <a:cs typeface="Gill Sans MT" panose="020B0502020104020203"/>
              </a:rPr>
              <a:t>programming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41910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Reductions </a:t>
            </a:r>
            <a:r>
              <a:rPr lang="zh-CN" sz="1400" b="1" dirty="0"/>
              <a:t>规约</a:t>
            </a:r>
            <a:endParaRPr lang="zh-CN"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15156" cy="141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We want to solve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Problem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We already have an algorithm that solves </a:t>
            </a:r>
            <a:r>
              <a:rPr sz="11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Problem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If any subroutine for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Q </a:t>
            </a:r>
            <a:r>
              <a:rPr sz="1100" dirty="0">
                <a:latin typeface="Tahoma" panose="020B0604030504040204"/>
                <a:cs typeface="Tahoma" panose="020B0604030504040204"/>
              </a:rPr>
              <a:t>can also be used to solve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P</a:t>
            </a:r>
            <a:r>
              <a:rPr lang="en-US" sz="1100" i="1" dirty="0">
                <a:solidFill>
                  <a:srgbClr val="00B050"/>
                </a:solidFill>
                <a:latin typeface="Arial" panose="020B0604020202020204"/>
                <a:cs typeface="Arial" panose="020B0604020202020204"/>
              </a:rPr>
              <a:t>(Q</a:t>
            </a:r>
            <a:r>
              <a:rPr lang="zh-CN" altLang="en-US" sz="1100" i="1" dirty="0">
                <a:solidFill>
                  <a:srgbClr val="00B050"/>
                </a:solidFill>
                <a:latin typeface="Arial" panose="020B0604020202020204"/>
                <a:cs typeface="Arial" panose="020B0604020202020204"/>
              </a:rPr>
              <a:t>的解决方法也可以用来解决</a:t>
            </a:r>
            <a:r>
              <a:rPr lang="en-US" altLang="zh-CN" sz="1100" i="1" dirty="0">
                <a:solidFill>
                  <a:srgbClr val="00B0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lang="zh-CN" altLang="en-US" sz="1100" i="1" dirty="0">
                <a:solidFill>
                  <a:srgbClr val="00B050"/>
                </a:solidFill>
                <a:latin typeface="Arial" panose="020B0604020202020204"/>
                <a:cs typeface="Arial" panose="020B0604020202020204"/>
              </a:rPr>
              <a:t>的解</a:t>
            </a:r>
            <a:r>
              <a:rPr lang="en-US" sz="1100" i="1" dirty="0">
                <a:solidFill>
                  <a:srgbClr val="00B05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100" dirty="0">
                <a:latin typeface="Tahoma" panose="020B0604030504040204"/>
                <a:cs typeface="Tahoma" panose="020B0604030504040204"/>
              </a:rPr>
              <a:t>, we say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P 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reduces to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Q</a:t>
            </a:r>
            <a:r>
              <a:rPr lang="en-US" sz="1100" i="1" dirty="0">
                <a:solidFill>
                  <a:srgbClr val="00B050"/>
                </a:solidFill>
                <a:latin typeface="Arial" panose="020B0604020202020204"/>
                <a:cs typeface="Arial" panose="020B0604020202020204"/>
              </a:rPr>
              <a:t>(P</a:t>
            </a:r>
            <a:r>
              <a:rPr lang="zh-CN" altLang="en-US" sz="1100" i="1" dirty="0">
                <a:solidFill>
                  <a:srgbClr val="00B050"/>
                </a:solidFill>
                <a:latin typeface="Arial" panose="020B0604020202020204"/>
                <a:cs typeface="Arial" panose="020B0604020202020204"/>
              </a:rPr>
              <a:t>规约到</a:t>
            </a:r>
            <a:r>
              <a:rPr lang="en-US" altLang="zh-CN" sz="1100" i="1" dirty="0">
                <a:solidFill>
                  <a:srgbClr val="00B05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lang="en-US" sz="1100" i="1" dirty="0">
                <a:solidFill>
                  <a:srgbClr val="00B05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100" dirty="0">
                <a:latin typeface="Tahoma" panose="020B0604030504040204"/>
                <a:cs typeface="Tahoma" panose="020B0604030504040204"/>
              </a:rPr>
              <a:t>.  Often,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P </a:t>
            </a:r>
            <a:r>
              <a:rPr sz="1100" dirty="0">
                <a:latin typeface="Tahoma" panose="020B0604030504040204"/>
                <a:cs typeface="Tahoma" panose="020B0604030504040204"/>
              </a:rPr>
              <a:t>is solvable by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 single call to Q’s subroutine</a:t>
            </a:r>
            <a:r>
              <a:rPr sz="1100" dirty="0">
                <a:latin typeface="Tahoma" panose="020B0604030504040204"/>
                <a:cs typeface="Tahoma" panose="020B0604030504040204"/>
              </a:rPr>
              <a:t>, which means any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instance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x </a:t>
            </a:r>
            <a:r>
              <a:rPr sz="110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P </a:t>
            </a:r>
            <a:r>
              <a:rPr sz="1100" dirty="0">
                <a:latin typeface="Tahoma" panose="020B0604030504040204"/>
                <a:cs typeface="Tahoma" panose="020B0604030504040204"/>
              </a:rPr>
              <a:t>can be transformed into an instance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y </a:t>
            </a:r>
            <a:r>
              <a:rPr sz="1100" dirty="0">
                <a:latin typeface="Tahoma" panose="020B0604030504040204"/>
                <a:cs typeface="Tahoma" panose="020B0604030504040204"/>
              </a:rPr>
              <a:t>of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Q </a:t>
            </a:r>
            <a:r>
              <a:rPr sz="1100" dirty="0">
                <a:latin typeface="Tahoma" panose="020B0604030504040204"/>
                <a:cs typeface="Tahoma" panose="020B0604030504040204"/>
              </a:rPr>
              <a:t>such that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P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x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) </a:t>
            </a:r>
            <a:r>
              <a:rPr sz="1100" dirty="0">
                <a:latin typeface="Tahoma" panose="020B0604030504040204"/>
                <a:cs typeface="Tahoma" panose="020B0604030504040204"/>
              </a:rPr>
              <a:t>can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be </a:t>
            </a:r>
            <a:r>
              <a:rPr sz="1100" dirty="0">
                <a:latin typeface="Tahoma" panose="020B0604030504040204"/>
                <a:cs typeface="Tahoma" panose="020B0604030504040204"/>
              </a:rPr>
              <a:t>deduced from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Q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y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).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965" y="2401570"/>
            <a:ext cx="4153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00B050"/>
                </a:solidFill>
              </a:rPr>
              <a:t>注意：这种转换一定要是效率高的，也就是通过多项式复杂度的时间进行规约</a:t>
            </a:r>
            <a:endParaRPr lang="zh-CN" altLang="en-US" sz="12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53" y="282575"/>
            <a:ext cx="393679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4063684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A general linear program has many degrees of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freedom</a:t>
            </a:r>
            <a:r>
              <a:rPr sz="1100" dirty="0">
                <a:latin typeface="Tahoma" panose="020B0604030504040204"/>
                <a:cs typeface="Tahoma" panose="020B0604030504040204"/>
              </a:rPr>
              <a:t>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indent="-149225">
              <a:lnSpc>
                <a:spcPts val="1400"/>
              </a:lnSpc>
              <a:spcBef>
                <a:spcPts val="31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It can be either a maximization or a minimization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problem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indent="-149225">
              <a:lnSpc>
                <a:spcPts val="1400"/>
              </a:lnSpc>
              <a:spcBef>
                <a:spcPts val="31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Its constraints can be equations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and/or </a:t>
            </a:r>
            <a:r>
              <a:rPr sz="1100" dirty="0">
                <a:latin typeface="Tahoma" panose="020B0604030504040204"/>
                <a:cs typeface="Tahoma" panose="020B0604030504040204"/>
              </a:rPr>
              <a:t>inequalities.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508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The variables are often restricted to be nonnegative, but they can also be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unrestricted </a:t>
            </a:r>
            <a:r>
              <a:rPr sz="1100" dirty="0">
                <a:latin typeface="Tahoma" panose="020B0604030504040204"/>
                <a:cs typeface="Tahoma" panose="020B0604030504040204"/>
              </a:rPr>
              <a:t>in sign.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 marR="20447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We will now show that these various LP options can all be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reduced </a:t>
            </a:r>
            <a:r>
              <a:rPr sz="1100" dirty="0">
                <a:latin typeface="Tahoma" panose="020B0604030504040204"/>
                <a:cs typeface="Tahoma" panose="020B0604030504040204"/>
              </a:rPr>
              <a:t>to one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another </a:t>
            </a:r>
            <a:r>
              <a:rPr sz="1100" dirty="0">
                <a:latin typeface="Tahoma" panose="020B0604030504040204"/>
                <a:cs typeface="Tahoma" panose="020B0604030504040204"/>
              </a:rPr>
              <a:t>via simple transformations.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 (cont’d)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1945" y="309880"/>
            <a:ext cx="41167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5080" indent="-149860">
              <a:lnSpc>
                <a:spcPts val="1400"/>
              </a:lnSpc>
            </a:pPr>
            <a:r>
              <a:rPr sz="90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1. </a:t>
            </a:r>
            <a:r>
              <a:rPr sz="900" dirty="0">
                <a:latin typeface="Tahoma" panose="020B0604030504040204"/>
                <a:cs typeface="Tahoma" panose="020B0604030504040204"/>
              </a:rPr>
              <a:t>To turn a maximization problem into a minimization</a:t>
            </a:r>
            <a:r>
              <a:rPr lang="en-US" sz="900" dirty="0"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最大化</a:t>
            </a:r>
            <a:r>
              <a:rPr lang="en-US" altLang="zh-CN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-&gt;</a:t>
            </a:r>
            <a:r>
              <a:rPr lang="zh-CN" alt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最小化</a:t>
            </a:r>
            <a:r>
              <a:rPr lang="en-US" sz="900" dirty="0">
                <a:latin typeface="Tahoma" panose="020B0604030504040204"/>
                <a:cs typeface="Tahoma" panose="020B0604030504040204"/>
              </a:rPr>
              <a:t>)</a:t>
            </a:r>
            <a:r>
              <a:rPr sz="900" dirty="0">
                <a:latin typeface="Tahoma" panose="020B0604030504040204"/>
                <a:cs typeface="Tahoma" panose="020B0604030504040204"/>
              </a:rPr>
              <a:t> (or vice versa), just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multiply </a:t>
            </a:r>
            <a:r>
              <a:rPr sz="900" dirty="0">
                <a:latin typeface="Tahoma" panose="020B0604030504040204"/>
                <a:cs typeface="Tahoma" panose="020B0604030504040204"/>
              </a:rPr>
              <a:t>the coefficients of the objective function by 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−</a:t>
            </a:r>
            <a:r>
              <a:rPr sz="900" dirty="0">
                <a:latin typeface="Tahoma" panose="020B0604030504040204"/>
                <a:cs typeface="Tahoma" panose="020B0604030504040204"/>
              </a:rPr>
              <a:t>1.</a:t>
            </a:r>
            <a:r>
              <a:rPr 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乘</a:t>
            </a:r>
            <a:r>
              <a:rPr lang="en-US" altLang="zh-CN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-1</a:t>
            </a:r>
            <a:r>
              <a:rPr 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)</a:t>
            </a:r>
            <a:endParaRPr lang="en-US" sz="900" dirty="0">
              <a:solidFill>
                <a:srgbClr val="00B050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115" y="802001"/>
            <a:ext cx="37887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2a.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To </a:t>
            </a:r>
            <a:r>
              <a:rPr sz="900" dirty="0">
                <a:latin typeface="Tahoma" panose="020B0604030504040204"/>
                <a:cs typeface="Tahoma" panose="020B0604030504040204"/>
              </a:rPr>
              <a:t>turn an inequality constraint like </a:t>
            </a:r>
            <a:r>
              <a:rPr lang="en-US" sz="1350" baseline="40000" dirty="0">
                <a:latin typeface="Arial Unicode MS"/>
                <a:cs typeface="Arial Unicode MS"/>
              </a:rPr>
              <a:t> </a:t>
            </a:r>
            <a:r>
              <a:rPr lang="en-US" sz="1350" dirty="0" smtClean="0">
                <a:latin typeface="Arial Unicode MS"/>
                <a:cs typeface="Arial Unicode MS"/>
              </a:rPr>
              <a:t>  </a:t>
            </a:r>
            <a:r>
              <a:rPr sz="900" i="1" baseline="42000" dirty="0" smtClean="0">
                <a:latin typeface="Lucida Sans" panose="020B0602030504020204"/>
                <a:cs typeface="Lucida Sans" panose="020B0602030504020204"/>
              </a:rPr>
              <a:t>n   </a:t>
            </a:r>
            <a:r>
              <a:rPr sz="900" i="1" dirty="0" err="1" smtClean="0">
                <a:latin typeface="Arial" panose="020B0604020202020204"/>
                <a:cs typeface="Arial" panose="020B0604020202020204"/>
              </a:rPr>
              <a:t>a</a:t>
            </a:r>
            <a:r>
              <a:rPr sz="900" i="1" baseline="-9000" dirty="0" err="1" smtClean="0">
                <a:latin typeface="Lucida Sans" panose="020B0602030504020204"/>
                <a:cs typeface="Lucida Sans" panose="020B0602030504020204"/>
              </a:rPr>
              <a:t>i</a:t>
            </a:r>
            <a:r>
              <a:rPr sz="900" i="1" baseline="-9000" dirty="0" smtClean="0">
                <a:latin typeface="Lucida Sans" panose="020B0602030504020204"/>
                <a:cs typeface="Lucida Sans" panose="020B0602030504020204"/>
              </a:rPr>
              <a:t> </a:t>
            </a:r>
            <a:r>
              <a:rPr sz="900" i="1" dirty="0">
                <a:latin typeface="Arial" panose="020B0604020202020204"/>
                <a:cs typeface="Arial" panose="020B0604020202020204"/>
              </a:rPr>
              <a:t>x</a:t>
            </a:r>
            <a:r>
              <a:rPr sz="900" i="1" baseline="-9000" dirty="0">
                <a:latin typeface="Lucida Sans" panose="020B0602030504020204"/>
                <a:cs typeface="Lucida Sans" panose="020B0602030504020204"/>
              </a:rPr>
              <a:t>i  </a:t>
            </a:r>
            <a:r>
              <a:rPr sz="90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900" i="1" dirty="0">
                <a:latin typeface="Arial" panose="020B0604020202020204"/>
                <a:cs typeface="Arial" panose="020B0604020202020204"/>
              </a:rPr>
              <a:t>b  </a:t>
            </a:r>
            <a:r>
              <a:rPr sz="900" dirty="0">
                <a:latin typeface="Tahoma" panose="020B0604030504040204"/>
                <a:cs typeface="Tahoma" panose="020B0604030504040204"/>
              </a:rPr>
              <a:t>into an equation,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955" y="981710"/>
            <a:ext cx="370205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introduce a new variable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and use</a:t>
            </a:r>
            <a:r>
              <a:rPr lang="en-US" sz="900" dirty="0" smtClean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900" dirty="0" smtClean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不等变等：加松弛变量</a:t>
            </a:r>
            <a:r>
              <a:rPr lang="en-US" sz="900" dirty="0" smtClean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)</a:t>
            </a:r>
            <a:endParaRPr lang="en-US" sz="900" dirty="0" smtClean="0">
              <a:solidFill>
                <a:srgbClr val="00B050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0655" y="1046568"/>
            <a:ext cx="4438650" cy="2414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6875">
              <a:lnSpc>
                <a:spcPts val="1400"/>
              </a:lnSpc>
              <a:spcBef>
                <a:spcPts val="100"/>
              </a:spcBef>
            </a:pPr>
            <a:endParaRPr lang="en-US" sz="1350" i="0" baseline="52000" dirty="0">
              <a:latin typeface="Arial Unicode MS"/>
              <a:cs typeface="Arial Unicode MS"/>
            </a:endParaRPr>
          </a:p>
          <a:p>
            <a:pPr marL="1666875">
              <a:lnSpc>
                <a:spcPts val="1400"/>
              </a:lnSpc>
              <a:spcBef>
                <a:spcPts val="100"/>
              </a:spcBef>
            </a:pPr>
            <a:r>
              <a:rPr lang="en-US" sz="1350" i="0" baseline="52000" dirty="0" smtClean="0">
                <a:latin typeface="Arial Unicode MS"/>
                <a:cs typeface="Arial Unicode MS"/>
              </a:rPr>
              <a:t> </a:t>
            </a:r>
            <a:r>
              <a:rPr lang="en-US" sz="1350" i="0" dirty="0" smtClean="0">
                <a:latin typeface="Arial Unicode MS"/>
                <a:cs typeface="Arial Unicode MS"/>
              </a:rPr>
              <a:t>  </a:t>
            </a:r>
            <a:r>
              <a:rPr sz="1350" i="0" baseline="52000" dirty="0" smtClean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" panose="020B0604020202020204"/>
                <a:cs typeface="Arial" panose="020B0604020202020204"/>
              </a:rPr>
              <a:t>a</a:t>
            </a:r>
            <a:r>
              <a:rPr sz="900" baseline="-9000" dirty="0"/>
              <a:t>i </a:t>
            </a:r>
            <a:r>
              <a:rPr sz="900" dirty="0">
                <a:latin typeface="Arial" panose="020B0604020202020204"/>
                <a:cs typeface="Arial" panose="020B0604020202020204"/>
              </a:rPr>
              <a:t>x</a:t>
            </a:r>
            <a:r>
              <a:rPr sz="900" baseline="-9000" dirty="0"/>
              <a:t>i </a:t>
            </a:r>
            <a:r>
              <a:rPr sz="900" i="0" dirty="0">
                <a:latin typeface="Tahoma" panose="020B0604030504040204"/>
                <a:cs typeface="Tahoma" panose="020B0604030504040204"/>
              </a:rPr>
              <a:t>+ </a:t>
            </a:r>
            <a:r>
              <a:rPr sz="900" dirty="0">
                <a:latin typeface="Arial" panose="020B0604020202020204"/>
                <a:cs typeface="Arial" panose="020B0604020202020204"/>
              </a:rPr>
              <a:t>s  </a:t>
            </a:r>
            <a:r>
              <a:rPr sz="900" i="0" dirty="0">
                <a:latin typeface="Tahoma" panose="020B0604030504040204"/>
                <a:cs typeface="Tahoma" panose="020B0604030504040204"/>
              </a:rPr>
              <a:t>= </a:t>
            </a:r>
            <a:r>
              <a:rPr sz="900" dirty="0" smtClean="0">
                <a:latin typeface="Arial" panose="020B0604020202020204"/>
                <a:cs typeface="Arial" panose="020B0604020202020204"/>
              </a:rPr>
              <a:t>b</a:t>
            </a:r>
            <a:endParaRPr lang="en-US" sz="900" dirty="0" smtClean="0">
              <a:latin typeface="Arial" panose="020B0604020202020204"/>
              <a:cs typeface="Arial" panose="020B0604020202020204"/>
            </a:endParaRPr>
          </a:p>
          <a:p>
            <a:pPr marL="1666875">
              <a:lnSpc>
                <a:spcPts val="1400"/>
              </a:lnSpc>
              <a:spcBef>
                <a:spcPts val="100"/>
              </a:spcBef>
            </a:pPr>
            <a:r>
              <a:rPr lang="en-US" sz="9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900" dirty="0" smtClean="0">
                <a:latin typeface="Arial" panose="020B0604020202020204"/>
                <a:cs typeface="Arial" panose="020B0604020202020204"/>
              </a:rPr>
              <a:t>              </a:t>
            </a:r>
            <a:r>
              <a:rPr sz="900" dirty="0" smtClean="0">
                <a:latin typeface="Arial" panose="020B0604020202020204"/>
                <a:cs typeface="Arial" panose="020B0604020202020204"/>
              </a:rPr>
              <a:t>s  </a:t>
            </a:r>
            <a:r>
              <a:rPr sz="900" i="0" dirty="0">
                <a:latin typeface="Lucida Sans Unicode" panose="020B0602030504020204"/>
                <a:cs typeface="Lucida Sans Unicode" panose="020B0602030504020204"/>
              </a:rPr>
              <a:t>≥ </a:t>
            </a:r>
            <a:r>
              <a:rPr sz="900" i="0" dirty="0">
                <a:latin typeface="Tahoma" panose="020B0604030504040204"/>
                <a:cs typeface="Tahoma" panose="020B0604030504040204"/>
              </a:rPr>
              <a:t>0</a:t>
            </a:r>
            <a:r>
              <a:rPr sz="900" dirty="0">
                <a:latin typeface="Verdana" panose="020B0604030504040204"/>
                <a:cs typeface="Verdana" panose="020B0604030504040204"/>
              </a:rPr>
              <a:t>.</a:t>
            </a:r>
            <a:endParaRPr sz="900" dirty="0">
              <a:latin typeface="Verdana" panose="020B0604030504040204"/>
              <a:cs typeface="Verdana" panose="020B0604030504040204"/>
            </a:endParaRPr>
          </a:p>
          <a:p>
            <a:pPr marL="283210">
              <a:lnSpc>
                <a:spcPts val="1400"/>
              </a:lnSpc>
              <a:spcBef>
                <a:spcPts val="805"/>
              </a:spcBef>
            </a:pPr>
            <a:r>
              <a:rPr lang="en-US" sz="900" i="0" dirty="0" smtClean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i="0" dirty="0" smtClean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This </a:t>
            </a:r>
            <a:r>
              <a:rPr sz="900" i="1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900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is called the </a:t>
            </a:r>
            <a:r>
              <a:rPr sz="900" b="1" i="0" dirty="0">
                <a:solidFill>
                  <a:srgbClr val="000000"/>
                </a:solidFill>
                <a:latin typeface="Gill Sans MT" panose="020B0502020104020203"/>
                <a:cs typeface="Gill Sans MT" panose="020B0502020104020203"/>
              </a:rPr>
              <a:t>slack variable</a:t>
            </a:r>
            <a:r>
              <a:rPr lang="en-US" sz="900" b="1" i="0" dirty="0">
                <a:solidFill>
                  <a:srgbClr val="000000"/>
                </a:solidFill>
                <a:latin typeface="Gill Sans MT" panose="020B0502020104020203"/>
                <a:cs typeface="Gill Sans MT" panose="020B0502020104020203"/>
              </a:rPr>
              <a:t>(</a:t>
            </a:r>
            <a:r>
              <a:rPr lang="zh-CN" altLang="en-US" sz="900" b="1" i="0" dirty="0">
                <a:solidFill>
                  <a:srgbClr val="000000"/>
                </a:solidFill>
                <a:latin typeface="Gill Sans MT" panose="020B0502020104020203"/>
                <a:cs typeface="Gill Sans MT" panose="020B0502020104020203"/>
              </a:rPr>
              <a:t>松弛变量</a:t>
            </a:r>
            <a:r>
              <a:rPr lang="en-US" sz="900" b="1" i="0" dirty="0">
                <a:solidFill>
                  <a:srgbClr val="000000"/>
                </a:solidFill>
                <a:latin typeface="Gill Sans MT" panose="020B0502020104020203"/>
                <a:cs typeface="Gill Sans MT" panose="020B0502020104020203"/>
              </a:rPr>
              <a:t>)</a:t>
            </a:r>
            <a:r>
              <a:rPr sz="900" b="1" i="0" dirty="0">
                <a:solidFill>
                  <a:srgbClr val="000000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for the </a:t>
            </a:r>
            <a:r>
              <a:rPr sz="900" i="0" dirty="0" smtClean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inequality</a:t>
            </a:r>
            <a:r>
              <a:rPr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4290">
              <a:lnSpc>
                <a:spcPts val="1400"/>
              </a:lnSpc>
              <a:spcBef>
                <a:spcPts val="310"/>
              </a:spcBef>
            </a:pPr>
            <a:r>
              <a:rPr lang="en-US" sz="900" i="0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900" i="0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2b</a:t>
            </a:r>
            <a:r>
              <a:rPr sz="900" i="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. </a:t>
            </a:r>
            <a:r>
              <a:rPr sz="900" i="0" dirty="0" smtClean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change an equality constraint into inequalities</a:t>
            </a:r>
            <a:r>
              <a:rPr lang="en-US"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900" i="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等变不等</a:t>
            </a:r>
            <a:r>
              <a:rPr lang="en-US"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 is easy:  rewrite </a:t>
            </a:r>
            <a:r>
              <a:rPr sz="900" dirty="0">
                <a:latin typeface="Arial" panose="020B0604020202020204"/>
                <a:cs typeface="Arial" panose="020B0604020202020204"/>
              </a:rPr>
              <a:t>ax  </a:t>
            </a:r>
            <a:r>
              <a:rPr sz="900" i="0" dirty="0">
                <a:latin typeface="Tahoma" panose="020B0604030504040204"/>
                <a:cs typeface="Tahoma" panose="020B0604030504040204"/>
              </a:rPr>
              <a:t>= </a:t>
            </a:r>
            <a:r>
              <a:rPr sz="900" dirty="0">
                <a:latin typeface="Arial" panose="020B0604020202020204"/>
                <a:cs typeface="Arial" panose="020B0604020202020204"/>
              </a:rPr>
              <a:t>b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L="243840">
              <a:lnSpc>
                <a:spcPts val="1400"/>
              </a:lnSpc>
              <a:spcBef>
                <a:spcPts val="10"/>
              </a:spcBef>
            </a:pPr>
            <a:r>
              <a:rPr lang="en-US" sz="900" i="0" dirty="0" smtClean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900" i="0" dirty="0" smtClean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the equivalent pair of constraints </a:t>
            </a:r>
            <a:r>
              <a:rPr sz="900" dirty="0">
                <a:latin typeface="Arial" panose="020B0604020202020204"/>
                <a:cs typeface="Arial" panose="020B0604020202020204"/>
              </a:rPr>
              <a:t>ax  </a:t>
            </a:r>
            <a:r>
              <a:rPr sz="900" i="0" dirty="0"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900" dirty="0">
                <a:latin typeface="Arial" panose="020B0604020202020204"/>
                <a:cs typeface="Arial" panose="020B0604020202020204"/>
              </a:rPr>
              <a:t>b  </a:t>
            </a:r>
            <a:r>
              <a:rPr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900" dirty="0">
                <a:latin typeface="Arial" panose="020B0604020202020204"/>
                <a:cs typeface="Arial" panose="020B0604020202020204"/>
              </a:rPr>
              <a:t>ax  </a:t>
            </a:r>
            <a:r>
              <a:rPr sz="900" i="0" dirty="0">
                <a:latin typeface="Lucida Sans Unicode" panose="020B0602030504020204"/>
                <a:cs typeface="Lucida Sans Unicode" panose="020B0602030504020204"/>
              </a:rPr>
              <a:t>≥ </a:t>
            </a:r>
            <a:r>
              <a:rPr sz="900" dirty="0">
                <a:latin typeface="Arial" panose="020B0604020202020204"/>
                <a:cs typeface="Arial" panose="020B0604020202020204"/>
              </a:rPr>
              <a:t>b</a:t>
            </a:r>
            <a:r>
              <a:rPr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243840" marR="372110" indent="-149860">
              <a:lnSpc>
                <a:spcPts val="1400"/>
              </a:lnSpc>
              <a:spcBef>
                <a:spcPts val="295"/>
              </a:spcBef>
            </a:pPr>
            <a:r>
              <a:rPr lang="en-US" sz="900" i="0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900" i="0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sz="900" i="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. </a:t>
            </a:r>
            <a:r>
              <a:rPr lang="en-US" sz="900" i="0" dirty="0" smtClean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i="0" dirty="0" smtClean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Finally</a:t>
            </a:r>
            <a:r>
              <a:rPr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, to deal with a variable </a:t>
            </a:r>
            <a:r>
              <a:rPr sz="9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that is unrestricted in sign, do </a:t>
            </a:r>
            <a:r>
              <a:rPr sz="900" i="0" dirty="0" smtClean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US" sz="900" i="0" dirty="0" smtClean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 </a:t>
            </a:r>
            <a:endParaRPr lang="en-US" sz="900" i="0" dirty="0" smtClean="0">
              <a:solidFill>
                <a:srgbClr val="000000"/>
              </a:solidFill>
              <a:latin typeface="Tahoma" panose="020B0604030504040204"/>
              <a:cs typeface="Tahoma" panose="020B0604030504040204"/>
            </a:endParaRPr>
          </a:p>
          <a:p>
            <a:pPr marL="243840" marR="372110" indent="-149860">
              <a:lnSpc>
                <a:spcPts val="1400"/>
              </a:lnSpc>
              <a:spcBef>
                <a:spcPts val="295"/>
              </a:spcBef>
            </a:pPr>
            <a:r>
              <a:rPr lang="en-US"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900" i="0" dirty="0" smtClean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      </a:t>
            </a:r>
            <a:r>
              <a:rPr sz="900" i="0" dirty="0" smtClean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following</a:t>
            </a:r>
            <a:r>
              <a:rPr sz="9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351155">
              <a:lnSpc>
                <a:spcPts val="1400"/>
              </a:lnSpc>
              <a:spcBef>
                <a:spcPts val="115"/>
              </a:spcBef>
            </a:pPr>
            <a:r>
              <a:rPr sz="750" i="0" baseline="17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�  </a:t>
            </a:r>
            <a:r>
              <a:rPr sz="8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Introduce two nonnegative variables,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900" i="0" baseline="2800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+</a:t>
            </a:r>
            <a:r>
              <a:rPr sz="800" dirty="0">
                <a:solidFill>
                  <a:srgbClr val="000000"/>
                </a:solidFill>
                <a:latin typeface="Sitka Text" panose="02000505000000020004"/>
                <a:cs typeface="Sitka Text" panose="02000505000000020004"/>
              </a:rPr>
              <a:t>,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900" i="0" baseline="28000" dirty="0">
                <a:solidFill>
                  <a:srgbClr val="000000"/>
                </a:solidFill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8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≥ </a:t>
            </a:r>
            <a:r>
              <a:rPr sz="8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0.</a:t>
            </a:r>
            <a:endParaRPr sz="800" dirty="0">
              <a:latin typeface="Tahoma" panose="020B0604030504040204"/>
              <a:cs typeface="Tahoma" panose="020B0604030504040204"/>
            </a:endParaRPr>
          </a:p>
          <a:p>
            <a:pPr marL="351155">
              <a:lnSpc>
                <a:spcPts val="1400"/>
              </a:lnSpc>
            </a:pPr>
            <a:r>
              <a:rPr sz="750" i="0" baseline="17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�   </a:t>
            </a:r>
            <a:r>
              <a:rPr sz="8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Replace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8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, wherever it occurs in the constraints or the objective function, by</a:t>
            </a:r>
            <a:endParaRPr sz="800" dirty="0">
              <a:latin typeface="Tahoma" panose="020B0604030504040204"/>
              <a:cs typeface="Tahoma" panose="020B0604030504040204"/>
            </a:endParaRPr>
          </a:p>
          <a:p>
            <a:pPr marL="478155">
              <a:lnSpc>
                <a:spcPts val="1400"/>
              </a:lnSpc>
            </a:pPr>
            <a:r>
              <a:rPr sz="800" dirty="0"/>
              <a:t>x </a:t>
            </a:r>
            <a:r>
              <a:rPr sz="900" i="0" baseline="28000" dirty="0">
                <a:latin typeface="Tahoma" panose="020B0604030504040204"/>
                <a:cs typeface="Tahoma" panose="020B0604030504040204"/>
              </a:rPr>
              <a:t>+ </a:t>
            </a:r>
            <a:r>
              <a:rPr sz="800" dirty="0">
                <a:latin typeface="Arial" panose="020B0604020202020204"/>
                <a:cs typeface="Arial" panose="020B0604020202020204"/>
              </a:rPr>
              <a:t>− </a:t>
            </a:r>
            <a:r>
              <a:rPr sz="800" dirty="0"/>
              <a:t>x </a:t>
            </a:r>
            <a:r>
              <a:rPr sz="900" i="0" baseline="28000" dirty="0">
                <a:latin typeface="Lucida Sans Unicode" panose="020B0602030504020204"/>
                <a:cs typeface="Lucida Sans Unicode" panose="020B0602030504020204"/>
              </a:rPr>
              <a:t>−</a:t>
            </a:r>
            <a:r>
              <a:rPr sz="800" i="0" dirty="0">
                <a:solidFill>
                  <a:srgbClr val="000000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832" y="837283"/>
            <a:ext cx="266648" cy="14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259973"/>
            <a:ext cx="254735" cy="3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2928620"/>
            <a:ext cx="136525" cy="1181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3123060"/>
            <a:ext cx="136278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21528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Standard form</a:t>
            </a:r>
            <a:r>
              <a:rPr lang="zh-CN" sz="1400" b="1" dirty="0">
                <a:solidFill>
                  <a:srgbClr val="FF0000"/>
                </a:solidFill>
              </a:rPr>
              <a:t>标准形式</a:t>
            </a:r>
            <a:endParaRPr lang="zh-CN" sz="1400" b="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35829"/>
            <a:ext cx="3938956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Therefore, we can reduce any LP (maximization or minimization, with both  inequalities and equations, and with both nonnegative </a:t>
            </a:r>
            <a:r>
              <a:rPr sz="1100">
                <a:latin typeface="Tahoma" panose="020B0604030504040204"/>
                <a:cs typeface="Tahoma" panose="020B0604030504040204"/>
              </a:rPr>
              <a:t>and </a:t>
            </a:r>
            <a:r>
              <a:rPr sz="1100" smtClean="0">
                <a:latin typeface="Tahoma" panose="020B0604030504040204"/>
                <a:cs typeface="Tahoma" panose="020B0604030504040204"/>
              </a:rPr>
              <a:t>unrestricted </a:t>
            </a:r>
            <a:r>
              <a:rPr sz="1100" dirty="0">
                <a:latin typeface="Tahoma" panose="020B0604030504040204"/>
                <a:cs typeface="Tahoma" panose="020B0604030504040204"/>
              </a:rPr>
              <a:t>variables) into an LP of a much more constrained kind that we call the </a:t>
            </a:r>
            <a:r>
              <a:rPr sz="1100" b="1" dirty="0" smtClean="0">
                <a:latin typeface="Gill Sans MT" panose="020B0502020104020203"/>
                <a:cs typeface="Gill Sans MT" panose="020B0502020104020203"/>
              </a:rPr>
              <a:t>standard 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form</a:t>
            </a:r>
            <a:r>
              <a:rPr sz="1100" dirty="0">
                <a:latin typeface="Tahoma" panose="020B0604030504040204"/>
                <a:cs typeface="Tahoma" panose="020B0604030504040204"/>
              </a:rPr>
              <a:t>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91465" indent="-171450">
              <a:lnSpc>
                <a:spcPts val="1400"/>
              </a:lnSpc>
              <a:spcBef>
                <a:spcPts val="310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 panose="020B0604030504040204"/>
                <a:cs typeface="Tahoma" panose="020B0604030504040204"/>
              </a:rPr>
              <a:t> 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sz="1100" dirty="0">
                <a:latin typeface="Tahoma" panose="020B0604030504040204"/>
                <a:cs typeface="Tahoma" panose="020B0604030504040204"/>
              </a:rPr>
              <a:t>variables are </a:t>
            </a:r>
            <a:r>
              <a:rPr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all nonnegative</a:t>
            </a:r>
            <a:r>
              <a:rPr sz="1100" dirty="0">
                <a:latin typeface="Tahoma" panose="020B0604030504040204"/>
                <a:cs typeface="Tahoma" panose="020B0604030504040204"/>
              </a:rPr>
              <a:t>,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91465" indent="-171450">
              <a:lnSpc>
                <a:spcPts val="1400"/>
              </a:lnSpc>
              <a:spcBef>
                <a:spcPts val="310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 panose="020B0604030504040204"/>
                <a:cs typeface="Tahoma" panose="020B0604030504040204"/>
              </a:rPr>
              <a:t> 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sz="1100" dirty="0">
                <a:latin typeface="Tahoma" panose="020B0604030504040204"/>
                <a:cs typeface="Tahoma" panose="020B0604030504040204"/>
              </a:rPr>
              <a:t>constraints are </a:t>
            </a:r>
            <a:r>
              <a:rPr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all equations</a:t>
            </a:r>
            <a:r>
              <a:rPr sz="1100" dirty="0">
                <a:latin typeface="Tahoma" panose="020B0604030504040204"/>
                <a:cs typeface="Tahoma" panose="020B0604030504040204"/>
              </a:rPr>
              <a:t>,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91465" indent="-171450">
              <a:lnSpc>
                <a:spcPts val="1400"/>
              </a:lnSpc>
              <a:spcBef>
                <a:spcPts val="310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 panose="020B0604030504040204"/>
                <a:cs typeface="Tahoma" panose="020B0604030504040204"/>
              </a:rPr>
              <a:t> 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and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objective function is to be</a:t>
            </a:r>
            <a:r>
              <a:rPr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 minimized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6250" y="1958975"/>
          <a:ext cx="3352800" cy="121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760"/>
                <a:gridCol w="526465"/>
                <a:gridCol w="1629575"/>
              </a:tblGrid>
              <a:tr h="266425">
                <a:tc>
                  <a:txBody>
                    <a:bodyPr/>
                    <a:lstStyle/>
                    <a:p>
                      <a:pPr marR="9017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max 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1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+ 6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endParaRPr sz="600" spc="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6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min  </a:t>
                      </a:r>
                      <a:r>
                        <a:rPr sz="1350" spc="0" baseline="6000" dirty="0">
                          <a:latin typeface="Lucida Sans Unicode" panose="020B0602030504020204"/>
                          <a:cs typeface="Lucida Sans Unicode" panose="020B0602030504020204"/>
                        </a:rPr>
                        <a:t>−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1 </a:t>
                      </a:r>
                      <a:r>
                        <a:rPr sz="1350" spc="0" baseline="6000" dirty="0">
                          <a:latin typeface="Lucida Sans Unicode" panose="020B0602030504020204"/>
                          <a:cs typeface="Lucida Sans Unicode" panose="020B0602030504020204"/>
                        </a:rPr>
                        <a:t>−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6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endParaRPr sz="600" spc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1  </a:t>
                      </a:r>
                      <a:r>
                        <a:rPr sz="1350" spc="0" baseline="6000" dirty="0">
                          <a:latin typeface="Lucida Sans Unicode" panose="020B0602030504020204"/>
                          <a:cs typeface="Lucida Sans Unicode" panose="020B0602030504020204"/>
                        </a:rPr>
                        <a:t>≤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200</a:t>
                      </a:r>
                      <a:endParaRPr sz="1350" spc="0" baseline="6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1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+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1 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= 200</a:t>
                      </a:r>
                      <a:endParaRPr sz="1350" spc="0" baseline="6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2  </a:t>
                      </a:r>
                      <a:r>
                        <a:rPr sz="1350" spc="0" baseline="6000" dirty="0">
                          <a:latin typeface="Lucida Sans Unicode" panose="020B0602030504020204"/>
                          <a:cs typeface="Lucida Sans Unicode" panose="020B0602030504020204"/>
                        </a:rPr>
                        <a:t>≤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300</a:t>
                      </a:r>
                      <a:endParaRPr sz="1350" spc="0" baseline="6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5">
                        <a:lnSpc>
                          <a:spcPts val="1400"/>
                        </a:lnSpc>
                      </a:pPr>
                      <a:r>
                        <a:rPr sz="900" spc="0" dirty="0" smtClean="0">
                          <a:latin typeface="Lucida Sans Unicode" panose="020B0602030504020204"/>
                          <a:cs typeface="Lucida Sans Unicode" panose="020B0602030504020204"/>
                        </a:rPr>
                        <a:t>⇒</a:t>
                      </a:r>
                      <a:endParaRPr sz="900" spc="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2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+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2 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= 300</a:t>
                      </a:r>
                      <a:endParaRPr sz="1350" spc="0" baseline="6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1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+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2  </a:t>
                      </a:r>
                      <a:r>
                        <a:rPr sz="1350" spc="0" baseline="6000" dirty="0">
                          <a:latin typeface="Lucida Sans Unicode" panose="020B0602030504020204"/>
                          <a:cs typeface="Lucida Sans Unicode" panose="020B0602030504020204"/>
                        </a:rPr>
                        <a:t>≤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400</a:t>
                      </a:r>
                      <a:endParaRPr sz="1350" spc="0" baseline="6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1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+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2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+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3 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= 400</a:t>
                      </a:r>
                      <a:endParaRPr sz="1350" spc="0" baseline="6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  <a:tr h="266425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1 </a:t>
                      </a:r>
                      <a:r>
                        <a:rPr sz="1350" i="1" spc="0" baseline="60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2 </a:t>
                      </a:r>
                      <a:r>
                        <a:rPr sz="1350" i="1" spc="0" baseline="60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3 </a:t>
                      </a:r>
                      <a:r>
                        <a:rPr sz="1350" spc="0" baseline="6000" dirty="0">
                          <a:latin typeface="Lucida Sans Unicode" panose="020B0602030504020204"/>
                          <a:cs typeface="Lucida Sans Unicode" panose="020B0602030504020204"/>
                        </a:rPr>
                        <a:t>≥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1350" spc="0" baseline="6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1 </a:t>
                      </a:r>
                      <a:r>
                        <a:rPr sz="1350" i="1" spc="0" baseline="60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2 </a:t>
                      </a:r>
                      <a:r>
                        <a:rPr sz="1350" i="1" spc="0" baseline="60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1 </a:t>
                      </a:r>
                      <a:r>
                        <a:rPr sz="1350" i="1" spc="0" baseline="60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2 </a:t>
                      </a:r>
                      <a:r>
                        <a:rPr sz="1350" i="1" spc="0" baseline="60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350" i="1" spc="0" baseline="60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600" spc="0" dirty="0">
                          <a:latin typeface="Tahoma" panose="020B0604030504040204"/>
                          <a:cs typeface="Tahoma" panose="020B0604030504040204"/>
                        </a:rPr>
                        <a:t>3  </a:t>
                      </a:r>
                      <a:r>
                        <a:rPr sz="1350" spc="0" baseline="6000" dirty="0">
                          <a:latin typeface="Lucida Sans Unicode" panose="020B0602030504020204"/>
                          <a:cs typeface="Lucida Sans Unicode" panose="020B0602030504020204"/>
                        </a:rPr>
                        <a:t>≥ </a:t>
                      </a:r>
                      <a:r>
                        <a:rPr sz="1350" spc="0" baseline="6000" dirty="0">
                          <a:latin typeface="Tahoma" panose="020B0604030504040204"/>
                          <a:cs typeface="Tahoma" panose="020B0604030504040204"/>
                        </a:rPr>
                        <a:t>0</a:t>
                      </a:r>
                      <a:endParaRPr sz="1350" spc="0" baseline="6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1051001"/>
            <a:ext cx="40386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In a linear programming problem we are given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 set of variables</a:t>
            </a:r>
            <a:r>
              <a:rPr sz="1100" dirty="0">
                <a:latin typeface="Tahoma" panose="020B0604030504040204"/>
                <a:cs typeface="Tahoma" panose="020B0604030504040204"/>
              </a:rPr>
              <a:t>, and we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want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assign real values to them </a:t>
            </a:r>
            <a:r>
              <a:rPr sz="1100" dirty="0">
                <a:latin typeface="Tahoma" panose="020B0604030504040204"/>
                <a:cs typeface="Tahoma" panose="020B0604030504040204"/>
              </a:rPr>
              <a:t>so as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to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42545" indent="-208280">
              <a:lnSpc>
                <a:spcPts val="1400"/>
              </a:lnSpc>
              <a:spcBef>
                <a:spcPts val="295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satisfy a set of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linear equations </a:t>
            </a:r>
            <a:r>
              <a:rPr sz="1100" dirty="0">
                <a:latin typeface="Tahoma" panose="020B0604030504040204"/>
                <a:cs typeface="Tahoma" panose="020B0604030504040204"/>
              </a:rPr>
              <a:t>and/or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linear inequalities </a:t>
            </a:r>
            <a:r>
              <a:rPr sz="1100" dirty="0">
                <a:latin typeface="Tahoma" panose="020B0604030504040204"/>
                <a:cs typeface="Tahoma" panose="020B0604030504040204"/>
              </a:rPr>
              <a:t>involving these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variables</a:t>
            </a:r>
            <a:r>
              <a:rPr sz="1100" dirty="0">
                <a:latin typeface="Tahoma" panose="020B0604030504040204"/>
                <a:cs typeface="Tahoma" panose="020B0604030504040204"/>
              </a:rPr>
              <a:t>, and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indent="-208280">
              <a:lnSpc>
                <a:spcPts val="1400"/>
              </a:lnSpc>
              <a:spcBef>
                <a:spcPts val="310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maximize or minimize a given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linear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objective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4990" y="137858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rgbClr val="00B050"/>
                </a:solidFill>
              </a:rPr>
              <a:t>实数</a:t>
            </a:r>
            <a:endParaRPr lang="zh-CN" altLang="en-US" sz="10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7905" y="2176145"/>
            <a:ext cx="2070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00B050"/>
                </a:solidFill>
              </a:rPr>
              <a:t>最大化</a:t>
            </a:r>
            <a:r>
              <a:rPr lang="en-US" altLang="zh-CN" sz="1200">
                <a:solidFill>
                  <a:srgbClr val="00B050"/>
                </a:solidFill>
              </a:rPr>
              <a:t>/</a:t>
            </a:r>
            <a:r>
              <a:rPr lang="zh-CN" altLang="en-US" sz="1200">
                <a:solidFill>
                  <a:srgbClr val="00B050"/>
                </a:solidFill>
              </a:rPr>
              <a:t>最小化线性目标方程</a:t>
            </a:r>
            <a:endParaRPr lang="zh-CN" altLang="en-US" sz="12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05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profit maximization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14800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0055">
              <a:lnSpc>
                <a:spcPts val="1400"/>
              </a:lnSpc>
            </a:pPr>
            <a:r>
              <a:rPr lang="en-US" sz="1100" dirty="0" smtClean="0">
                <a:latin typeface="Tahoma" panose="020B0604030504040204"/>
                <a:cs typeface="Tahoma" panose="020B0604030504040204"/>
              </a:rPr>
              <a:t>There are two products: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sz="1100" baseline="9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..,   </a:t>
            </a:r>
            <a:r>
              <a:rPr sz="1100" dirty="0">
                <a:latin typeface="Tahoma" panose="020B0604030504040204"/>
                <a:cs typeface="Tahoma" panose="020B0604030504040204"/>
              </a:rPr>
              <a:t>its flagship assortment of triangular chocolates, called </a:t>
            </a:r>
            <a:r>
              <a:rPr sz="1100" b="1" dirty="0" err="1" smtClean="0">
                <a:latin typeface="Gill Sans MT" panose="020B0502020104020203"/>
                <a:cs typeface="Gill Sans MT" panose="020B0502020104020203"/>
              </a:rPr>
              <a:t>Pyramide</a:t>
            </a:r>
            <a:r>
              <a:rPr sz="1100" dirty="0">
                <a:latin typeface="Tahoma" panose="020B0604030504040204"/>
                <a:cs typeface="Tahoma" panose="020B0604030504040204"/>
              </a:rPr>
              <a:t>,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907415" indent="107315">
              <a:lnSpc>
                <a:spcPts val="1400"/>
              </a:lnSpc>
            </a:pPr>
            <a:r>
              <a:rPr sz="1100" baseline="9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.., </a:t>
            </a:r>
            <a:r>
              <a:rPr lang="en-US" sz="1100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and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more decadent and deluxe </a:t>
            </a:r>
            <a:r>
              <a:rPr sz="1100" b="1" dirty="0" err="1" smtClean="0">
                <a:latin typeface="Gill Sans MT" panose="020B0502020104020203"/>
                <a:cs typeface="Gill Sans MT" panose="020B0502020104020203"/>
              </a:rPr>
              <a:t>Pyramide</a:t>
            </a:r>
            <a:r>
              <a:rPr lang="en-US" sz="1100" b="1" dirty="0" smtClean="0">
                <a:latin typeface="Gill Sans MT" panose="020B0502020104020203"/>
                <a:cs typeface="Gill Sans MT" panose="020B0502020104020203"/>
              </a:rPr>
              <a:t> </a:t>
            </a:r>
            <a:r>
              <a:rPr sz="1100" b="1" dirty="0" smtClean="0">
                <a:latin typeface="Gill Sans MT" panose="020B0502020104020203"/>
                <a:cs typeface="Gill Sans MT" panose="020B0502020104020203"/>
              </a:rPr>
              <a:t> Nuit</a:t>
            </a:r>
            <a:r>
              <a:rPr sz="1100" dirty="0">
                <a:latin typeface="Tahoma" panose="020B0604030504040204"/>
                <a:cs typeface="Tahoma" panose="020B0604030504040204"/>
              </a:rPr>
              <a:t>. 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907415" indent="107315">
              <a:lnSpc>
                <a:spcPts val="1400"/>
              </a:lnSpc>
            </a:pPr>
            <a:r>
              <a:rPr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dirty="0">
                <a:latin typeface="Tahoma" panose="020B0604030504040204"/>
                <a:cs typeface="Tahoma" panose="020B0604030504040204"/>
              </a:rPr>
              <a:t>How much of each should it produce to maximize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profits</a:t>
            </a:r>
            <a:r>
              <a:rPr sz="1100" dirty="0">
                <a:latin typeface="Tahoma" panose="020B0604030504040204"/>
                <a:cs typeface="Tahoma" panose="020B0604030504040204"/>
              </a:rPr>
              <a:t>?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0015">
              <a:lnSpc>
                <a:spcPts val="1400"/>
              </a:lnSpc>
              <a:spcBef>
                <a:spcPts val="5"/>
              </a:spcBef>
            </a:pPr>
            <a:r>
              <a:rPr sz="1100" baseline="9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..,   </a:t>
            </a:r>
            <a:r>
              <a:rPr sz="1100" dirty="0">
                <a:latin typeface="Tahoma" panose="020B0604030504040204"/>
                <a:cs typeface="Tahoma" panose="020B0604030504040204"/>
              </a:rPr>
              <a:t>Every box of Pyramide has a a profit of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$</a:t>
            </a:r>
            <a:r>
              <a:rPr sz="1100" dirty="0">
                <a:latin typeface="Tahoma" panose="020B0604030504040204"/>
                <a:cs typeface="Tahoma" panose="020B0604030504040204"/>
              </a:rPr>
              <a:t>1.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0015">
              <a:lnSpc>
                <a:spcPts val="1400"/>
              </a:lnSpc>
              <a:spcBef>
                <a:spcPts val="310"/>
              </a:spcBef>
            </a:pPr>
            <a:r>
              <a:rPr sz="1100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lang="en-US" sz="11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sz="1100" dirty="0">
                <a:latin typeface="Tahoma" panose="020B0604030504040204"/>
                <a:cs typeface="Tahoma" panose="020B0604030504040204"/>
              </a:rPr>
              <a:t>Every box of Nuit has a profit of $6.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5080" indent="-126365">
              <a:lnSpc>
                <a:spcPts val="1400"/>
              </a:lnSpc>
              <a:spcBef>
                <a:spcPts val="295"/>
              </a:spcBef>
            </a:pPr>
            <a:r>
              <a:rPr sz="1100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lang="en-US" sz="11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sz="1100" dirty="0">
                <a:latin typeface="Tahoma" panose="020B0604030504040204"/>
                <a:cs typeface="Tahoma" panose="020B0604030504040204"/>
              </a:rPr>
              <a:t>daily demand is limited to at most 200 boxes of Pyramide and 300  boxes of Nuit.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227330" indent="-126365">
              <a:lnSpc>
                <a:spcPts val="1400"/>
              </a:lnSpc>
              <a:spcBef>
                <a:spcPts val="295"/>
              </a:spcBef>
            </a:pPr>
            <a:r>
              <a:rPr sz="1100" baseline="90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lang="en-US" sz="1100" dirty="0" smtClean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sz="1100" dirty="0">
                <a:latin typeface="Tahoma" panose="020B0604030504040204"/>
                <a:cs typeface="Tahoma" panose="020B0604030504040204"/>
              </a:rPr>
              <a:t>current workforce can produce a total of at most 400 boxes of  chocolate per day.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931" y="774609"/>
            <a:ext cx="108000" cy="85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90" y="1120775"/>
            <a:ext cx="108000" cy="85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10" y="2035175"/>
            <a:ext cx="108000" cy="85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87" y="2237043"/>
            <a:ext cx="108000" cy="85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87" y="2451003"/>
            <a:ext cx="108000" cy="85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075" y="2839135"/>
            <a:ext cx="108000" cy="855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76250" y="530991"/>
            <a:ext cx="117816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Objective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function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r>
              <a:rPr sz="1100" dirty="0" smtClean="0">
                <a:latin typeface="Tahoma" panose="020B0604030504040204"/>
                <a:cs typeface="Tahoma" panose="020B0604030504040204"/>
              </a:rPr>
              <a:t>Constraints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689" y="511175"/>
            <a:ext cx="1371600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max 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endParaRPr lang="zh-CN" altLang="zh-CN" sz="1100" dirty="0"/>
          </a:p>
          <a:p>
            <a:endParaRPr lang="en-US" altLang="zh-CN" sz="1100" i="1" dirty="0" smtClean="0"/>
          </a:p>
          <a:p>
            <a:r>
              <a:rPr lang="en-US" altLang="zh-CN" sz="1100" i="1" dirty="0" smtClean="0"/>
              <a:t>x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/>
              <a:t>  </a:t>
            </a:r>
            <a:r>
              <a:rPr lang="en-US" altLang="zh-CN" sz="1100" dirty="0"/>
              <a:t>≤ 200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300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400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≥ 0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  <p:sp>
        <p:nvSpPr>
          <p:cNvPr id="5" name="object 5"/>
          <p:cNvSpPr txBox="1"/>
          <p:nvPr/>
        </p:nvSpPr>
        <p:spPr>
          <a:xfrm>
            <a:off x="327525" y="1577975"/>
            <a:ext cx="4038600" cy="177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equation in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a line in the two-dimensional (2D) plane, and a linear inequality designates a half-space, the region on one side of the line.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Thus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set of all </a:t>
            </a:r>
            <a:r>
              <a:rPr lang="en-US" altLang="zh-CN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feasible solutions</a:t>
            </a:r>
            <a:r>
              <a:rPr lang="zh-CN" altLang="en-US" sz="1100" b="1" dirty="0">
                <a:solidFill>
                  <a:srgbClr val="1D41D5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可行解</a:t>
            </a:r>
            <a:r>
              <a:rPr lang="en-US" altLang="zh-CN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this linear program, that is, the </a:t>
            </a: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 (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which satisfy all constraints, is the intersection of five half-spaces.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It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</a:t>
            </a:r>
            <a:r>
              <a:rPr lang="en-US" altLang="zh-CN" sz="11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convex polygon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15" y="282575"/>
            <a:ext cx="4419498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 </a:t>
            </a:r>
            <a:r>
              <a:rPr lang="zh-CN" sz="1400" b="1" dirty="0"/>
              <a:t>最优解</a:t>
            </a:r>
            <a:endParaRPr lang="zh-CN"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63973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We want to find the point in this polygon at which the objective function – the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profit </a:t>
            </a:r>
            <a:r>
              <a:rPr sz="1100" dirty="0">
                <a:latin typeface="Tahoma" panose="020B0604030504040204"/>
                <a:cs typeface="Tahoma" panose="020B0604030504040204"/>
              </a:rPr>
              <a:t>– is maximized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 panose="020B0604030504040204"/>
                <a:cs typeface="Tahoma" panose="020B0604030504040204"/>
              </a:rPr>
              <a:t>The points with a profit of </a:t>
            </a:r>
            <a:r>
              <a:rPr lang="en-US" sz="1100" i="1" dirty="0" smtClean="0">
                <a:latin typeface="Tahoma" panose="020B0604030504040204"/>
                <a:cs typeface="Tahoma" panose="020B0604030504040204"/>
              </a:rPr>
              <a:t>c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dollars lie on the line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= </a:t>
            </a:r>
            <a:r>
              <a:rPr lang="en-US" altLang="zh-CN" sz="1100" i="1" dirty="0"/>
              <a:t>c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, which has a </a:t>
            </a:r>
            <a:r>
              <a:rPr lang="en-US" sz="1100" b="1" dirty="0" smtClean="0">
                <a:latin typeface="Tahoma" panose="020B0604030504040204"/>
                <a:cs typeface="Tahoma" panose="020B0604030504040204"/>
              </a:rPr>
              <a:t>slope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of -1/6.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118110" algn="just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 panose="020B0604030504040204"/>
                <a:cs typeface="Tahoma" panose="020B0604030504040204"/>
              </a:rPr>
              <a:t>As </a:t>
            </a:r>
            <a:r>
              <a:rPr lang="en-US" altLang="zh-CN" sz="1100" i="1" dirty="0">
                <a:latin typeface="Tahoma" panose="020B0604030504040204"/>
                <a:cs typeface="Tahoma" panose="020B0604030504040204"/>
              </a:rPr>
              <a:t>c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latin typeface="Tahoma" panose="020B0604030504040204"/>
                <a:cs typeface="Tahoma" panose="020B0604030504040204"/>
              </a:rPr>
              <a:t>increases, this “profit line” moves parallel to itself, up and to the right. 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Since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the </a:t>
            </a:r>
            <a:r>
              <a:rPr sz="1100" dirty="0">
                <a:latin typeface="Tahoma" panose="020B0604030504040204"/>
                <a:cs typeface="Tahoma" panose="020B0604030504040204"/>
              </a:rPr>
              <a:t>goal is to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maximize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1100" dirty="0">
                <a:latin typeface="Tahoma" panose="020B0604030504040204"/>
                <a:cs typeface="Tahoma" panose="020B0604030504040204"/>
              </a:rPr>
              <a:t>, we must move the line as far up as possible,  while still touching the feasible region.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175895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 optimum solution will be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very last feasible point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 the profit line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sees </a:t>
            </a:r>
            <a:r>
              <a:rPr sz="1100" dirty="0">
                <a:latin typeface="Tahoma" panose="020B0604030504040204"/>
                <a:cs typeface="Tahoma" panose="020B0604030504040204"/>
              </a:rPr>
              <a:t>and must therefore be a vertex of the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polygon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54603" cy="617786"/>
          </a:xfrm>
        </p:spPr>
        <p:txBody>
          <a:bodyPr/>
          <a:lstStyle/>
          <a:p>
            <a:r>
              <a:rPr lang="en-US" altLang="zh-CN" dirty="0"/>
              <a:t>Thus the set of all </a:t>
            </a:r>
            <a:r>
              <a:rPr lang="en-US" altLang="zh-CN" b="1" dirty="0"/>
              <a:t>feasible solutions </a:t>
            </a:r>
            <a:r>
              <a:rPr lang="en-US" altLang="zh-CN" dirty="0"/>
              <a:t>of this linear program, that is, the points 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dirty="0"/>
              <a:t>) which satisfy all constraints, is the intersection of five half-spaces</a:t>
            </a:r>
            <a:r>
              <a:rPr lang="en-US" altLang="zh-CN" dirty="0" smtClean="0"/>
              <a:t>. It </a:t>
            </a:r>
            <a:r>
              <a:rPr lang="en-US" altLang="zh-CN" dirty="0"/>
              <a:t>is a convex polygon.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" y="1044575"/>
            <a:ext cx="4394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 (cont’d)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48" y="511175"/>
            <a:ext cx="4038599" cy="2675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815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It is a general rule of linear programs that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optimum is achieved at a vertex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feasible region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 only exceptions are cases in which there is no optimum; this can happen in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two </a:t>
            </a:r>
            <a:r>
              <a:rPr sz="1100" dirty="0">
                <a:latin typeface="Tahoma" panose="020B0604030504040204"/>
                <a:cs typeface="Tahoma" panose="020B0604030504040204"/>
              </a:rPr>
              <a:t>ways: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78740" indent="-149225">
              <a:lnSpc>
                <a:spcPts val="1400"/>
              </a:lnSpc>
              <a:spcBef>
                <a:spcPts val="495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The linear program is 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infeasible</a:t>
            </a:r>
            <a:r>
              <a:rPr sz="1100" dirty="0">
                <a:latin typeface="Tahoma" panose="020B0604030504040204"/>
                <a:cs typeface="Tahoma" panose="020B0604030504040204"/>
              </a:rPr>
              <a:t>; that is, the constraints are so tight that  it is impossible to satisfy all of them.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For </a:t>
            </a:r>
            <a:r>
              <a:rPr sz="1100" dirty="0">
                <a:latin typeface="Tahoma" panose="020B0604030504040204"/>
                <a:cs typeface="Tahoma" panose="020B0604030504040204"/>
              </a:rPr>
              <a:t>instance,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33680" algn="ctr">
              <a:lnSpc>
                <a:spcPts val="1400"/>
              </a:lnSpc>
              <a:spcBef>
                <a:spcPts val="805"/>
              </a:spcBef>
              <a:tabLst>
                <a:tab pos="798830" algn="l"/>
              </a:tabLst>
            </a:pP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11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	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≥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1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1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246380" marR="40005" indent="-149225">
              <a:lnSpc>
                <a:spcPts val="1400"/>
              </a:lnSpc>
              <a:buClr>
                <a:srgbClr val="3333B2"/>
              </a:buClr>
              <a:buAutoNum type="arabicPeriod" startAt="2"/>
              <a:tabLst>
                <a:tab pos="247015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The constraints are so loose that the feasible region is 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unbounded</a:t>
            </a:r>
            <a:r>
              <a:rPr sz="1100" dirty="0">
                <a:latin typeface="Tahoma" panose="020B0604030504040204"/>
                <a:cs typeface="Tahoma" panose="020B0604030504040204"/>
              </a:rPr>
              <a:t>, and it  is possible to achieve arbitrarily high objective values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. </a:t>
            </a:r>
            <a:r>
              <a:rPr sz="1100" dirty="0">
                <a:latin typeface="Tahoma" panose="020B0604030504040204"/>
                <a:cs typeface="Tahoma" panose="020B0604030504040204"/>
              </a:rPr>
              <a:t>For instance,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r>
              <a:rPr lang="en-US" altLang="zh-CN" sz="1400" i="1" dirty="0" smtClean="0"/>
              <a:t>                             </a:t>
            </a:r>
            <a:r>
              <a:rPr lang="en-US" altLang="zh-CN" sz="11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max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+ 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 x</a:t>
            </a:r>
            <a:r>
              <a:rPr lang="en-US" altLang="zh-CN" sz="1100" i="1" baseline="-25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≥ 0</a:t>
            </a:r>
            <a:endParaRPr lang="zh-CN" altLang="zh-CN" sz="11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13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programs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739775"/>
            <a:ext cx="4114799" cy="159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/>
              <a:t>Linear programs (LPs) can be solved by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simplex method</a:t>
            </a:r>
            <a:r>
              <a:rPr sz="1100" dirty="0"/>
              <a:t>, devised by George </a:t>
            </a:r>
            <a:r>
              <a:rPr sz="1100" dirty="0" err="1" smtClean="0"/>
              <a:t>Dantzig</a:t>
            </a:r>
            <a:r>
              <a:rPr sz="1100" dirty="0" smtClean="0"/>
              <a:t> </a:t>
            </a:r>
            <a:r>
              <a:rPr sz="1100" dirty="0"/>
              <a:t>in 1947.</a:t>
            </a:r>
            <a:endParaRPr sz="1100" dirty="0"/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/>
              <a:t>This algorithm starts at a vertex, and repeatedly looks for an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adjacent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vertex</a:t>
            </a:r>
            <a:r>
              <a:rPr lang="en-US"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 smtClean="0"/>
              <a:t>(</a:t>
            </a:r>
            <a:r>
              <a:rPr sz="1100" dirty="0"/>
              <a:t>connected by an edge of the feasible region) of better objective </a:t>
            </a:r>
            <a:r>
              <a:rPr sz="1100" dirty="0" smtClean="0"/>
              <a:t>value</a:t>
            </a:r>
            <a:r>
              <a:rPr sz="1100" dirty="0"/>
              <a:t>.</a:t>
            </a:r>
            <a:endParaRPr sz="1100" dirty="0"/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dirty="0"/>
              <a:t>In this way it does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hill-climbing</a:t>
            </a:r>
            <a:r>
              <a:rPr lang="zh-CN" altLang="en-US" sz="1100">
                <a:solidFill>
                  <a:srgbClr val="1D41D5"/>
                </a:solidFill>
                <a:sym typeface="+mn-ea"/>
              </a:rPr>
              <a:t>爬山法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/>
              <a:t>on the vertices of the polygon, walking from </a:t>
            </a:r>
            <a:r>
              <a:rPr sz="1100" dirty="0" smtClean="0"/>
              <a:t>neighbor </a:t>
            </a:r>
            <a:r>
              <a:rPr sz="1100" dirty="0"/>
              <a:t>to neighbor so as to steadily increase profit along the </a:t>
            </a:r>
            <a:r>
              <a:rPr sz="1100" dirty="0" smtClean="0"/>
              <a:t>way.</a:t>
            </a:r>
            <a:endParaRPr sz="1100" dirty="0"/>
          </a:p>
        </p:txBody>
      </p:sp>
      <p:sp>
        <p:nvSpPr>
          <p:cNvPr id="4" name="文本框 3"/>
          <p:cNvSpPr txBox="1"/>
          <p:nvPr/>
        </p:nvSpPr>
        <p:spPr>
          <a:xfrm>
            <a:off x="2667635" y="46418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1D41D5"/>
                </a:solidFill>
              </a:rPr>
              <a:t>单纯形的方法</a:t>
            </a:r>
            <a:endParaRPr lang="zh-CN" altLang="en-US" sz="1200">
              <a:solidFill>
                <a:srgbClr val="1D41D5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10196</Words>
  <Application>WPS 演示</Application>
  <PresentationFormat>自定义</PresentationFormat>
  <Paragraphs>286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Tahoma</vt:lpstr>
      <vt:lpstr>Arial</vt:lpstr>
      <vt:lpstr>Gill Sans MT</vt:lpstr>
      <vt:lpstr>Times New Roman</vt:lpstr>
      <vt:lpstr>Tahoma</vt:lpstr>
      <vt:lpstr>Lucida Sans Unicode</vt:lpstr>
      <vt:lpstr>Verdana</vt:lpstr>
      <vt:lpstr>Arial Unicode MS</vt:lpstr>
      <vt:lpstr>微软雅黑</vt:lpstr>
      <vt:lpstr>Arial Unicode MS</vt:lpstr>
      <vt:lpstr>Calibri</vt:lpstr>
      <vt:lpstr>Lucida Sans</vt:lpstr>
      <vt:lpstr>Arial Unicode MS</vt:lpstr>
      <vt:lpstr>Sitka Text</vt:lpstr>
      <vt:lpstr>Office Theme</vt:lpstr>
      <vt:lpstr>Chapter 7.  Linear programming and reductions</vt:lpstr>
      <vt:lpstr>An introduction to linear programming</vt:lpstr>
      <vt:lpstr>PowerPoint 演示文稿</vt:lpstr>
      <vt:lpstr>Example:  profit maximization</vt:lpstr>
      <vt:lpstr>LP formulation</vt:lpstr>
      <vt:lpstr>The optimal solution 最优解</vt:lpstr>
      <vt:lpstr>Thus the set of all feasible solutions of this linear program, that is, the points (x1 , x2) which satisfy all constraints, is the intersection of five half-spaces. It is a convex polygon. </vt:lpstr>
      <vt:lpstr>The optimal solution (cont’d)</vt:lpstr>
      <vt:lpstr>Solving linear programs</vt:lpstr>
      <vt:lpstr>Solving linear programs, cont.</vt:lpstr>
      <vt:lpstr>PowerPoint 演示文稿</vt:lpstr>
      <vt:lpstr>More products</vt:lpstr>
      <vt:lpstr>More products, cont.</vt:lpstr>
      <vt:lpstr>PowerPoint 演示文稿</vt:lpstr>
      <vt:lpstr>PowerPoint 演示文稿</vt:lpstr>
      <vt:lpstr>PowerPoint 演示文稿</vt:lpstr>
      <vt:lpstr>PowerPoint 演示文稿</vt:lpstr>
      <vt:lpstr>A magic trick called duality</vt:lpstr>
      <vt:lpstr>Example:  production planning</vt:lpstr>
      <vt:lpstr>Example:  production planning</vt:lpstr>
      <vt:lpstr>LP formulation</vt:lpstr>
      <vt:lpstr>LP formulation (cont’d)</vt:lpstr>
      <vt:lpstr>Integer linear programming</vt:lpstr>
      <vt:lpstr>Integer linear programming, cont.</vt:lpstr>
      <vt:lpstr>Reductions</vt:lpstr>
      <vt:lpstr>Variants of linear programming</vt:lpstr>
      <vt:lpstr>Variants of linear programming (cont’d)</vt:lpstr>
      <vt:lpstr>Standard 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(XI)</dc:title>
  <dc:creator>Yijia Chen  Shanghai Jiaotong University</dc:creator>
  <cp:lastModifiedBy>Tryangel</cp:lastModifiedBy>
  <cp:revision>69</cp:revision>
  <dcterms:created xsi:type="dcterms:W3CDTF">2016-09-14T00:28:00Z</dcterms:created>
  <dcterms:modified xsi:type="dcterms:W3CDTF">2020-07-14T04:35:27Z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2016-09-13T00:00:00Z</vt:filetime>
  </property>
  <property fmtid="{D5CDD505-2E9C-101B-9397-08002B2CF9AE}" pid="5" name="KSOProductBuildVer">
    <vt:lpwstr>2052-11.1.0.9828</vt:lpwstr>
  </property>
</Properties>
</file>