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4" r:id="rId3"/>
    <p:sldId id="275" r:id="rId4"/>
    <p:sldId id="345" r:id="rId5"/>
    <p:sldId id="276" r:id="rId6"/>
    <p:sldId id="344" r:id="rId7"/>
    <p:sldId id="277" r:id="rId8"/>
    <p:sldId id="278" r:id="rId9"/>
    <p:sldId id="279" r:id="rId11"/>
    <p:sldId id="280" r:id="rId12"/>
    <p:sldId id="337" r:id="rId13"/>
    <p:sldId id="338" r:id="rId14"/>
    <p:sldId id="281" r:id="rId15"/>
    <p:sldId id="339" r:id="rId16"/>
    <p:sldId id="282" r:id="rId17"/>
    <p:sldId id="341" r:id="rId18"/>
    <p:sldId id="283" r:id="rId19"/>
    <p:sldId id="284" r:id="rId20"/>
    <p:sldId id="285" r:id="rId21"/>
    <p:sldId id="342" r:id="rId22"/>
    <p:sldId id="286" r:id="rId23"/>
    <p:sldId id="379" r:id="rId24"/>
    <p:sldId id="304" r:id="rId25"/>
    <p:sldId id="305" r:id="rId26"/>
    <p:sldId id="306" r:id="rId27"/>
    <p:sldId id="307" r:id="rId28"/>
    <p:sldId id="308" r:id="rId29"/>
    <p:sldId id="332" r:id="rId30"/>
    <p:sldId id="380" r:id="rId31"/>
    <p:sldId id="381" r:id="rId32"/>
    <p:sldId id="382" r:id="rId33"/>
    <p:sldId id="392" r:id="rId34"/>
    <p:sldId id="383" r:id="rId35"/>
    <p:sldId id="384" r:id="rId36"/>
    <p:sldId id="385" r:id="rId37"/>
    <p:sldId id="393" r:id="rId38"/>
    <p:sldId id="386" r:id="rId39"/>
    <p:sldId id="387" r:id="rId40"/>
    <p:sldId id="394" r:id="rId41"/>
    <p:sldId id="388" r:id="rId42"/>
    <p:sldId id="389" r:id="rId43"/>
    <p:sldId id="390" r:id="rId44"/>
    <p:sldId id="391" r:id="rId45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  <a:br>
              <a:rPr sz="1400" b="1" dirty="0">
                <a:solidFill>
                  <a:srgbClr val="0000FF"/>
                </a:solidFill>
              </a:rPr>
            </a:br>
            <a:r>
              <a:rPr lang="zh-CN" sz="1400" b="1" dirty="0">
                <a:solidFill>
                  <a:srgbClr val="0000FF"/>
                </a:solidFill>
              </a:rPr>
              <a:t>网络流问题</a:t>
            </a:r>
            <a:endParaRPr lang="zh-CN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18585" y="370840"/>
            <a:ext cx="596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B050"/>
                </a:solidFill>
              </a:rPr>
              <a:t>初始残量图就是原图</a:t>
            </a:r>
            <a:endParaRPr lang="zh-CN" altLang="en-US" sz="1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 </a:t>
            </a:r>
            <a:r>
              <a:rPr lang="zh-CN" sz="1400" b="1" dirty="0"/>
              <a:t>割</a:t>
            </a:r>
            <a:endParaRPr lang="zh-CN"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34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 truly remarkable fact: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marR="243205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not only does simplex correctly compute a maximum flow, but it also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generates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proof of the optimality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of this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flow</a:t>
            </a:r>
            <a:r>
              <a:rPr sz="1100" i="1" dirty="0">
                <a:latin typeface="Arial" panose="020B0604020202020204"/>
                <a:cs typeface="Arial" panose="020B0604020202020204"/>
              </a:rPr>
              <a:t>!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An 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latin typeface="Tahoma" panose="020B0604030504040204"/>
                <a:cs typeface="Tahoma" panose="020B0604030504040204"/>
              </a:rPr>
              <a:t>)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-cut</a:t>
            </a:r>
            <a:r>
              <a:rPr lang="zh-CN" sz="1100" b="1" dirty="0">
                <a:latin typeface="Gill Sans MT" panose="020B0502020104020203"/>
                <a:cs typeface="Gill Sans MT" panose="020B0502020104020203"/>
              </a:rPr>
              <a:t>割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disjoint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互不相交</a:t>
            </a:r>
            <a:r>
              <a:rPr lang="en-US"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>
                <a:latin typeface="Tahoma" panose="020B0604030504040204"/>
                <a:cs typeface="Tahoma" panose="020B0604030504040204"/>
              </a:rPr>
              <a:t>groups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100" dirty="0">
                <a:latin typeface="Tahoma" panose="020B0604030504040204"/>
                <a:cs typeface="Tahoma" panose="020B0604030504040204"/>
              </a:rPr>
              <a:t>such that 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1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100" dirty="0">
                <a:latin typeface="Tahoma" panose="020B0604030504040204"/>
                <a:cs typeface="Tahoma" panose="020B0604030504040204"/>
              </a:rPr>
              <a:t>. Its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capacity </a:t>
            </a:r>
            <a:r>
              <a:rPr sz="1100" dirty="0">
                <a:latin typeface="Tahoma" panose="020B0604030504040204"/>
                <a:cs typeface="Tahoma" panose="020B0604030504040204"/>
              </a:rPr>
              <a:t>is the total capacity of the edges from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100" dirty="0">
                <a:latin typeface="Tahoma" panose="020B0604030504040204"/>
                <a:cs typeface="Tahoma" panose="020B0604030504040204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upper bound </a:t>
            </a:r>
            <a:r>
              <a:rPr sz="1100" dirty="0">
                <a:latin typeface="Tahoma" panose="020B0604030504040204"/>
                <a:cs typeface="Tahoma" panose="020B0604030504040204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1100" dirty="0">
                <a:latin typeface="Tahoma" panose="020B0604030504040204"/>
                <a:cs typeface="Tahoma" panose="020B0604030504040204"/>
              </a:rPr>
              <a:t>flow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总和是任何流的上界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Pick any flow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f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any 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latin typeface="Tahoma" panose="020B0604030504040204"/>
                <a:cs typeface="Tahoma" panose="020B0604030504040204"/>
              </a:rPr>
              <a:t>)-cut 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L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)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,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 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t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5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Theorem (Max-flow min-cut)</a:t>
            </a:r>
            <a:endParaRPr sz="10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 panose="020B0604020202020204"/>
                <a:cs typeface="Arial" panose="020B0604020202020204"/>
              </a:rPr>
              <a:t>The si</a:t>
            </a:r>
            <a:r>
              <a:rPr sz="1100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of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the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maximum flow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in a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network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equals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the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capacity of the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smallest</a:t>
            </a:r>
            <a:r>
              <a:rPr lang="en-US"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-cut</a:t>
            </a:r>
            <a:r>
              <a:rPr sz="1100" i="1" dirty="0">
                <a:latin typeface="Arial" panose="020B0604020202020204"/>
                <a:cs typeface="Arial" panose="020B0604020202020204"/>
              </a:rPr>
              <a:t>.</a:t>
            </a:r>
            <a:r>
              <a:rPr lang="en-US" sz="1100" i="1" dirty="0">
                <a:latin typeface="Arial" panose="020B0604020202020204"/>
                <a:cs typeface="Arial" panose="020B0604020202020204"/>
              </a:rPr>
              <a:t>(</a:t>
            </a:r>
            <a:r>
              <a:rPr lang="zh-CN" sz="1100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最大流对应最小割</a:t>
            </a:r>
            <a:r>
              <a:rPr lang="en-US" altLang="zh-CN" sz="1100" dirty="0">
                <a:solidFill>
                  <a:srgbClr val="00B0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100" dirty="0">
              <a:solidFill>
                <a:srgbClr val="00B05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Proof.</a:t>
            </a:r>
            <a:endParaRPr sz="1000" b="1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Suppose </a:t>
            </a:r>
            <a:r>
              <a:rPr sz="1000" i="1" dirty="0">
                <a:latin typeface="Tahoma" panose="020B0604030504040204"/>
                <a:cs typeface="Tahoma" panose="020B0604030504040204"/>
              </a:rPr>
              <a:t>f</a:t>
            </a:r>
            <a:r>
              <a:rPr sz="1000" dirty="0">
                <a:latin typeface="Tahoma" panose="020B0604030504040204"/>
                <a:cs typeface="Tahoma" panose="020B0604030504040204"/>
              </a:rPr>
              <a:t> is the final flow when the algorithm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terminates</a:t>
            </a:r>
            <a:r>
              <a:rPr sz="1000" dirty="0">
                <a:latin typeface="Tahoma" panose="020B0604030504040204"/>
                <a:cs typeface="Tahoma" panose="020B0604030504040204"/>
              </a:rPr>
              <a:t>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We know that node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000" dirty="0">
                <a:latin typeface="Tahoma" panose="020B0604030504040204"/>
                <a:cs typeface="Tahoma" panose="020B0604030504040204"/>
              </a:rPr>
              <a:t>is no longer reachable from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000" dirty="0">
                <a:latin typeface="Tahoma" panose="020B0604030504040204"/>
                <a:cs typeface="Tahoma" panose="020B0604030504040204"/>
              </a:rPr>
              <a:t>in the residual network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G</a:t>
            </a:r>
            <a:r>
              <a:rPr sz="1000" i="1" baseline="37000" dirty="0">
                <a:latin typeface="Lucida Sans" panose="020B0602030504020204"/>
                <a:cs typeface="Lucida Sans" panose="020B0602030504020204"/>
              </a:rPr>
              <a:t>f </a:t>
            </a:r>
            <a:r>
              <a:rPr sz="1000" dirty="0">
                <a:latin typeface="Tahoma" panose="020B0604030504040204"/>
                <a:cs typeface="Tahoma" panose="020B0604030504040204"/>
              </a:rPr>
              <a:t>.  Let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000" dirty="0">
                <a:latin typeface="Tahoma" panose="020B0604030504040204"/>
                <a:cs typeface="Tahoma" panose="020B0604030504040204"/>
              </a:rPr>
              <a:t>be the nodes that are reachable from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000" dirty="0">
                <a:latin typeface="Tahoma" panose="020B0604030504040204"/>
                <a:cs typeface="Tahoma" panose="020B0604030504040204"/>
              </a:rPr>
              <a:t>in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G</a:t>
            </a:r>
            <a:r>
              <a:rPr sz="1000" i="1" baseline="37000" dirty="0">
                <a:latin typeface="Lucida Sans" panose="020B0602030504020204"/>
                <a:cs typeface="Lucida Sans" panose="020B0602030504020204"/>
              </a:rPr>
              <a:t>f </a:t>
            </a:r>
            <a:r>
              <a:rPr sz="1000" dirty="0">
                <a:latin typeface="Tahoma" panose="020B0604030504040204"/>
                <a:cs typeface="Tahoma" panose="020B0604030504040204"/>
              </a:rPr>
              <a:t>, and let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000" dirty="0">
                <a:latin typeface="Tahoma" panose="020B0604030504040204"/>
                <a:cs typeface="Tahoma" panose="020B0604030504040204"/>
              </a:rPr>
              <a:t>=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V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\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000" dirty="0">
                <a:latin typeface="Tahoma" panose="020B0604030504040204"/>
                <a:cs typeface="Tahoma" panose="020B0604030504040204"/>
              </a:rPr>
              <a:t>be the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rest </a:t>
            </a:r>
            <a:r>
              <a:rPr sz="1000" dirty="0">
                <a:latin typeface="Tahoma" panose="020B0604030504040204"/>
                <a:cs typeface="Tahoma" panose="020B0604030504040204"/>
              </a:rPr>
              <a:t>of the nodes.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We </a:t>
            </a:r>
            <a:r>
              <a:rPr sz="1000" dirty="0">
                <a:latin typeface="Tahoma" panose="020B0604030504040204"/>
                <a:cs typeface="Tahoma" panose="020B0604030504040204"/>
              </a:rPr>
              <a:t>claim that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To see this, observe that by the way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000" dirty="0">
                <a:latin typeface="Tahoma" panose="020B0604030504040204"/>
                <a:cs typeface="Tahoma" panose="020B0604030504040204"/>
              </a:rPr>
              <a:t>is defined,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any edge going from 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L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must be at full capacity (in the current flow 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>
                <a:latin typeface="Tahoma" panose="020B0604030504040204"/>
                <a:cs typeface="Tahoma" panose="020B0604030504040204"/>
              </a:rPr>
              <a:t>, and any edge from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000" dirty="0">
                <a:latin typeface="Tahoma" panose="020B0604030504040204"/>
                <a:cs typeface="Tahoma" panose="020B0604030504040204"/>
              </a:rPr>
              <a:t>to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L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must </a:t>
            </a:r>
            <a:r>
              <a:rPr sz="1000" dirty="0">
                <a:latin typeface="Tahoma" panose="020B0604030504040204"/>
                <a:cs typeface="Tahoma" panose="020B0604030504040204"/>
              </a:rPr>
              <a:t>have zero flow.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Therefore the net flow across (</a:t>
            </a:r>
            <a:r>
              <a:rPr sz="1000" i="1" dirty="0">
                <a:latin typeface="Arial" panose="020B0604020202020204"/>
                <a:cs typeface="Arial" panose="020B0604020202020204"/>
              </a:rPr>
              <a:t>L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R </a:t>
            </a:r>
            <a:r>
              <a:rPr sz="1000" dirty="0">
                <a:latin typeface="Tahoma" panose="020B0604030504040204"/>
                <a:cs typeface="Tahoma" panose="020B0604030504040204"/>
              </a:rPr>
              <a:t>) is exactly the capacity of the cut.</a:t>
            </a:r>
            <a:endParaRPr sz="10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69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Each iteration of our maximum-flow algorithm is efficient, requiring 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dirty="0">
                <a:solidFill>
                  <a:srgbClr val="0002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0002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>
                <a:latin typeface="Tahoma" panose="020B0604030504040204"/>
                <a:cs typeface="Tahoma" panose="020B0604030504040204"/>
              </a:rPr>
              <a:t>  time if a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DFS or BFS</a:t>
            </a:r>
            <a:r>
              <a:rPr sz="1000" dirty="0">
                <a:latin typeface="Tahoma" panose="020B0604030504040204"/>
                <a:cs typeface="Tahoma" panose="020B0604030504040204"/>
              </a:rPr>
              <a:t> is used to find an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000" dirty="0">
                <a:latin typeface="Tahoma" panose="020B0604030504040204"/>
                <a:cs typeface="Tahoma" panose="020B0604030504040204"/>
              </a:rPr>
              <a:t>-</a:t>
            </a:r>
            <a:r>
              <a:rPr sz="10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path</a:t>
            </a:r>
            <a:r>
              <a:rPr sz="1000" dirty="0">
                <a:latin typeface="Tahoma" panose="020B0604030504040204"/>
                <a:cs typeface="Tahoma" panose="020B0604030504040204"/>
              </a:rPr>
              <a:t>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But how many iterations are there?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Suppose all edges in the original network have integer capacities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≤ 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000" dirty="0">
                <a:latin typeface="Tahoma" panose="020B0604030504040204"/>
                <a:cs typeface="Tahoma" panose="020B0604030504040204"/>
              </a:rPr>
              <a:t>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Then on each iteration of the algorithm, the flow is always an integer and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increases </a:t>
            </a:r>
            <a:r>
              <a:rPr sz="1000" dirty="0">
                <a:latin typeface="Tahoma" panose="020B0604030504040204"/>
                <a:cs typeface="Tahoma" panose="020B0604030504040204"/>
              </a:rPr>
              <a:t>by an integer amount</a:t>
            </a:r>
            <a:r>
              <a:rPr lang="en-US" sz="10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0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每次增加至少一个单位</a:t>
            </a:r>
            <a:r>
              <a:rPr lang="en-US" sz="10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>
                <a:latin typeface="Tahoma" panose="020B0604030504040204"/>
                <a:cs typeface="Tahoma" panose="020B0604030504040204"/>
              </a:rPr>
              <a:t>. Therefore, since the maximum flow is at most 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C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i="1" dirty="0"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dirty="0">
                <a:latin typeface="Tahoma" panose="020B0604030504040204"/>
                <a:cs typeface="Tahoma" panose="020B0604030504040204"/>
              </a:rPr>
              <a:t>, the number of iterations is at most this much.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If paths are chosen in a sensible manner – in particular, by using a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BFS</a:t>
            </a:r>
            <a:r>
              <a:rPr sz="1000" dirty="0">
                <a:latin typeface="Tahoma" panose="020B0604030504040204"/>
                <a:cs typeface="Tahoma" panose="020B0604030504040204"/>
              </a:rPr>
              <a:t>, </a:t>
            </a:r>
            <a:r>
              <a:rPr sz="1000" dirty="0" smtClean="0">
                <a:latin typeface="Tahoma" panose="020B0604030504040204"/>
                <a:cs typeface="Tahoma" panose="020B0604030504040204"/>
              </a:rPr>
              <a:t>which </a:t>
            </a:r>
            <a:r>
              <a:rPr sz="1000" dirty="0">
                <a:latin typeface="Tahoma" panose="020B0604030504040204"/>
                <a:cs typeface="Tahoma" panose="020B0604030504040204"/>
              </a:rPr>
              <a:t>finds the path with the fewest edges – then 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the number of iterations</a:t>
            </a:r>
            <a:r>
              <a:rPr sz="1000" dirty="0">
                <a:latin typeface="Tahoma" panose="020B0604030504040204"/>
                <a:cs typeface="Tahoma" panose="020B0604030504040204"/>
              </a:rPr>
              <a:t> is at most  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dirty="0">
                <a:solidFill>
                  <a:srgbClr val="0002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1000" dirty="0">
                <a:solidFill>
                  <a:srgbClr val="0002FF"/>
                </a:solidFill>
                <a:latin typeface="Lucida Sans Unicode" panose="020B0602030504020204"/>
                <a:cs typeface="Lucida Sans Unicode" panose="020B0602030504020204"/>
              </a:rPr>
              <a:t>| · |</a:t>
            </a:r>
            <a:r>
              <a:rPr sz="1000" i="1" dirty="0">
                <a:solidFill>
                  <a:srgbClr val="0002FF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0002FF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000" dirty="0">
                <a:latin typeface="Tahoma" panose="020B0604030504040204"/>
                <a:cs typeface="Tahoma" panose="020B0604030504040204"/>
              </a:rPr>
              <a:t>, no matter what the capacities are.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|</a:t>
            </a:r>
            <a:r>
              <a:rPr sz="1000" baseline="37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</a:t>
            </a:r>
            <a:r>
              <a:rPr sz="1000" dirty="0">
                <a:latin typeface="Tahoma" panose="020B0604030504040204"/>
                <a:cs typeface="Tahoma" panose="020B0604030504040204"/>
              </a:rPr>
              <a:t>for maximum  flow.</a:t>
            </a:r>
            <a:endParaRPr sz="10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 graph with nodes on the left representing </a:t>
            </a:r>
            <a:r>
              <a:rPr sz="11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boys </a:t>
            </a:r>
            <a:r>
              <a:rPr sz="1100" dirty="0">
                <a:latin typeface="Tahoma" panose="020B0604030504040204"/>
                <a:cs typeface="Tahoma" panose="020B0604030504040204"/>
              </a:rPr>
              <a:t>and nodes on the right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representing </a:t>
            </a:r>
            <a:r>
              <a:rPr sz="11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girls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There is an edge between a boy and girl if they like each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other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Is it possible to choose couples so that everyone has exactly one partner, and it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is </a:t>
            </a:r>
            <a:r>
              <a:rPr sz="1100" dirty="0">
                <a:latin typeface="Tahoma" panose="020B0604030504040204"/>
                <a:cs typeface="Tahoma" panose="020B0604030504040204"/>
              </a:rPr>
              <a:t>someone they like?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In graph-theoretic jargon, is there a </a:t>
            </a:r>
            <a:r>
              <a:rPr sz="1100" b="1" dirty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perfect </a:t>
            </a:r>
            <a:r>
              <a:rPr sz="1100" b="1" dirty="0" smtClean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matching</a:t>
            </a:r>
            <a:r>
              <a:rPr sz="1100" dirty="0">
                <a:latin typeface="Tahoma" panose="020B0604030504040204"/>
                <a:cs typeface="Tahoma" panose="020B0604030504040204"/>
              </a:rPr>
              <a:t>?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885" y="2512060"/>
            <a:ext cx="2799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02FF"/>
                </a:solidFill>
              </a:rPr>
              <a:t>一个</a:t>
            </a:r>
            <a:r>
              <a:rPr lang="en-US" altLang="zh-CN" sz="1200">
                <a:solidFill>
                  <a:srgbClr val="0002FF"/>
                </a:solidFill>
              </a:rPr>
              <a:t>boy</a:t>
            </a:r>
            <a:r>
              <a:rPr lang="zh-CN" altLang="en-US" sz="1200">
                <a:solidFill>
                  <a:srgbClr val="0002FF"/>
                </a:solidFill>
              </a:rPr>
              <a:t>可以喜欢几个</a:t>
            </a:r>
            <a:r>
              <a:rPr lang="en-US" altLang="zh-CN" sz="1200">
                <a:solidFill>
                  <a:srgbClr val="0002FF"/>
                </a:solidFill>
              </a:rPr>
              <a:t>girls</a:t>
            </a:r>
            <a:r>
              <a:rPr lang="zh-CN" altLang="en-US" sz="1200">
                <a:solidFill>
                  <a:srgbClr val="0002FF"/>
                </a:solidFill>
              </a:rPr>
              <a:t>，相反亦然。</a:t>
            </a:r>
            <a:endParaRPr lang="zh-CN" altLang="en-US" sz="1200">
              <a:solidFill>
                <a:srgbClr val="0002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850515" y="1870710"/>
            <a:ext cx="1624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92D050"/>
                </a:solidFill>
              </a:rPr>
              <a:t>引入</a:t>
            </a:r>
            <a:r>
              <a:rPr lang="en-US" altLang="zh-CN" sz="1200">
                <a:solidFill>
                  <a:srgbClr val="92D050"/>
                </a:solidFill>
              </a:rPr>
              <a:t>s,t</a:t>
            </a:r>
            <a:r>
              <a:rPr lang="zh-CN" altLang="en-US" sz="1200">
                <a:solidFill>
                  <a:srgbClr val="92D050"/>
                </a:solidFill>
              </a:rPr>
              <a:t>，边的权重为</a:t>
            </a:r>
            <a:r>
              <a:rPr lang="en-US" altLang="zh-CN" sz="1200">
                <a:solidFill>
                  <a:srgbClr val="92D050"/>
                </a:solidFill>
              </a:rPr>
              <a:t>1</a:t>
            </a:r>
            <a:endParaRPr lang="en-US" altLang="zh-CN" sz="12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goal </a:t>
            </a:r>
            <a:r>
              <a:rPr sz="1100" dirty="0">
                <a:latin typeface="Tahoma" panose="020B0604030504040204"/>
                <a:cs typeface="Tahoma" panose="020B0604030504040204"/>
              </a:rPr>
              <a:t>is to ship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as </a:t>
            </a:r>
            <a:r>
              <a:rPr sz="1100" dirty="0">
                <a:latin typeface="Tahoma" panose="020B0604030504040204"/>
                <a:cs typeface="Tahoma" panose="020B0604030504040204"/>
              </a:rPr>
              <a:t>much oil as possible from the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source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and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sink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从起点到终点运送油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100" dirty="0">
              <a:solidFill>
                <a:srgbClr val="00B050"/>
              </a:solidFill>
              <a:latin typeface="Tahoma" panose="020B0604030504040204"/>
              <a:cs typeface="Tahoma" panose="020B0604030504040204"/>
            </a:endParaRP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maximum capacity </a:t>
            </a:r>
            <a:r>
              <a:rPr sz="1100" dirty="0">
                <a:latin typeface="Tahoma" panose="020B0604030504040204"/>
                <a:cs typeface="Tahoma" panose="020B0604030504040204"/>
              </a:rPr>
              <a:t>it can handle, and there are no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opportunities </a:t>
            </a:r>
            <a:r>
              <a:rPr sz="1100" dirty="0">
                <a:latin typeface="Tahoma" panose="020B0604030504040204"/>
                <a:cs typeface="Tahoma" panose="020B0604030504040204"/>
              </a:rPr>
              <a:t>for storing oil </a:t>
            </a:r>
            <a:r>
              <a:rPr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en route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在途中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即：在中间节点不能存储油</a:t>
            </a:r>
            <a:r>
              <a:rPr lang="en-US" sz="11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endParaRPr lang="en-US" sz="1100" dirty="0">
              <a:solidFill>
                <a:srgbClr val="00B050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1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This matchmaking game can </a:t>
            </a:r>
            <a:r>
              <a:rPr sz="11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be reduced to the maximum-flow problem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  thereby to </a:t>
            </a:r>
            <a:r>
              <a:rPr sz="11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linear programming</a:t>
            </a:r>
            <a:r>
              <a:rPr sz="1100" dirty="0">
                <a:latin typeface="Tahoma" panose="020B0604030504040204"/>
                <a:cs typeface="Tahoma" panose="020B0604030504040204"/>
              </a:rPr>
              <a:t>!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6380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with </a:t>
            </a:r>
            <a:r>
              <a:rPr sz="1100" dirty="0">
                <a:latin typeface="Tahoma" panose="020B0604030504040204"/>
                <a:cs typeface="Tahoma" panose="020B0604030504040204"/>
              </a:rPr>
              <a:t>outgoing edges to all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boys</a:t>
            </a:r>
            <a:r>
              <a:rPr sz="1100" dirty="0">
                <a:latin typeface="Tahoma" panose="020B0604030504040204"/>
                <a:cs typeface="Tahoma" panose="020B0604030504040204"/>
              </a:rPr>
              <a:t>;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9715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latin typeface="Tahoma" panose="020B0604030504040204"/>
                <a:cs typeface="Tahoma" panose="020B0604030504040204"/>
              </a:rPr>
              <a:t>, with incoming edges from all the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girls</a:t>
            </a:r>
            <a:r>
              <a:rPr sz="1100" dirty="0">
                <a:latin typeface="Tahoma" panose="020B0604030504040204"/>
                <a:cs typeface="Tahoma" panose="020B0604030504040204"/>
              </a:rPr>
              <a:t>;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9715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and direct all the edges in the original bipartite graph from boy to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girl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46380" indent="-9715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 panose="020B0604030504040204"/>
                <a:cs typeface="Tahoma" panose="020B0604030504040204"/>
              </a:rPr>
              <a:t>Finally, give every edge a capacity of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1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Then there is a </a:t>
            </a:r>
            <a:r>
              <a:rPr sz="11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perfect matching</a:t>
            </a:r>
            <a:r>
              <a:rPr sz="1100" dirty="0">
                <a:latin typeface="Tahoma" panose="020B0604030504040204"/>
                <a:cs typeface="Tahoma" panose="020B0604030504040204"/>
              </a:rPr>
              <a:t> if and only if this network has a flow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whose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size equals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number of couples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maximum-flow problem has the following property: if all edge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capacities </a:t>
            </a:r>
            <a:r>
              <a:rPr sz="1100" dirty="0">
                <a:latin typeface="Tahoma" panose="020B0604030504040204"/>
                <a:cs typeface="Tahoma" panose="020B0604030504040204"/>
              </a:rPr>
              <a:t>are integers, then the optimal flow found by our algorithm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is </a:t>
            </a:r>
            <a:r>
              <a:rPr sz="11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integral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We can see this directly from the algorithm, which in such cases would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increment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flow by an integer amount on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each </a:t>
            </a:r>
            <a:r>
              <a:rPr sz="1100" dirty="0">
                <a:latin typeface="Tahoma" panose="020B0604030504040204"/>
                <a:cs typeface="Tahoma" panose="020B0604030504040204"/>
              </a:rPr>
              <a:t>iteration.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9410" y="16700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2FF"/>
                </a:solidFill>
              </a:rPr>
              <a:t>对偶性</a:t>
            </a:r>
            <a:endParaRPr lang="zh-CN" altLang="en-US">
              <a:solidFill>
                <a:srgbClr val="0002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150" y="0"/>
            <a:ext cx="4667250" cy="346075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Recall:</a:t>
            </a:r>
            <a:endParaRPr lang="en-US" altLang="zh-CN" sz="10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1450" y="1290885"/>
            <a:ext cx="38633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declares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smtClean="0"/>
              <a:t>x</a:t>
            </a:r>
            <a:r>
              <a:rPr lang="en-US" altLang="zh-CN" sz="1000" i="1" baseline="-25000" dirty="0" smtClean="0"/>
              <a:t>1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,x</a:t>
            </a:r>
            <a:r>
              <a:rPr lang="en-US" altLang="zh-CN" sz="1000" i="1" baseline="-25000" dirty="0" smtClean="0"/>
              <a:t>2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(100,300),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 objective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1900.</a:t>
            </a:r>
            <a:endParaRPr lang="en-US" altLang="zh-CN" sz="10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220252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answer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somehow?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1450" y="1967052"/>
            <a:ext cx="4345741" cy="14423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second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inequality:</a:t>
            </a:r>
            <a:endParaRPr lang="en-US" altLang="zh-CN" sz="10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000" i="1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71450" y="2363418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Multiplying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three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5,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1,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respectively,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 up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yields</a:t>
            </a:r>
            <a:endParaRPr lang="en-US" altLang="zh-CN" sz="10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900" i="1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 smtClean="0"/>
          </a:p>
          <a:p>
            <a:r>
              <a:rPr lang="en-US" altLang="zh-CN" sz="1000" i="1" dirty="0" smtClean="0"/>
              <a:t>x</a:t>
            </a:r>
            <a:r>
              <a:rPr lang="en-US" altLang="zh-CN" sz="1000" baseline="-25000" dirty="0" smtClean="0"/>
              <a:t>1</a:t>
            </a:r>
            <a:r>
              <a:rPr lang="en-US" altLang="zh-CN" sz="1000" dirty="0" smtClean="0"/>
              <a:t>  </a:t>
            </a:r>
            <a:r>
              <a:rPr lang="en-US" altLang="zh-CN" sz="1000" dirty="0"/>
              <a:t>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</a:t>
            </a:r>
            <a:r>
              <a:rPr lang="en-US" altLang="zh-CN" sz="1000" dirty="0" smtClean="0"/>
              <a:t>0</a:t>
            </a:r>
            <a:r>
              <a:rPr lang="en-US" altLang="zh-CN" sz="1000" dirty="0"/>
              <a:t> </a:t>
            </a:r>
            <a:endParaRPr lang="zh-CN" altLang="zh-CN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53945" y="271716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02FF"/>
                </a:solidFill>
              </a:rPr>
              <a:t>界更紧了</a:t>
            </a:r>
            <a:endParaRPr lang="zh-CN" altLang="en-US" sz="1200">
              <a:solidFill>
                <a:srgbClr val="0002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050" y="358775"/>
            <a:ext cx="39305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investigate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issue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describing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three multipliers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/>
              <a:t> ,y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nonnegative,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otherwise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unqualiﬁed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multiply inequalities. After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multiplication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/>
          </a:p>
          <a:p>
            <a:r>
              <a:rPr lang="en-US" altLang="zh-CN" sz="1100"/>
              <a:t> </a:t>
            </a:r>
            <a:r>
              <a:rPr lang="en-US" altLang="zh-CN" sz="1100" smtClean="0"/>
              <a:t>      </a:t>
            </a:r>
            <a:r>
              <a:rPr lang="en-US" altLang="zh-CN" sz="1100" smtClean="0">
                <a:solidFill>
                  <a:srgbClr val="0002FF"/>
                </a:solidFill>
              </a:rPr>
              <a:t>(</a:t>
            </a:r>
            <a:r>
              <a:rPr lang="en-US" altLang="zh-CN" sz="1100" dirty="0">
                <a:solidFill>
                  <a:srgbClr val="0002FF"/>
                </a:solidFill>
              </a:rPr>
              <a:t>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1</a:t>
            </a:r>
            <a:r>
              <a:rPr lang="en-US" altLang="zh-CN" sz="1100" dirty="0">
                <a:solidFill>
                  <a:srgbClr val="0002FF"/>
                </a:solidFill>
              </a:rPr>
              <a:t> + 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3</a:t>
            </a:r>
            <a:r>
              <a:rPr lang="en-US" altLang="zh-CN" sz="1100" dirty="0">
                <a:solidFill>
                  <a:srgbClr val="0002FF"/>
                </a:solidFill>
              </a:rPr>
              <a:t>)x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1 </a:t>
            </a:r>
            <a:r>
              <a:rPr lang="en-US" altLang="zh-CN" sz="1100" dirty="0">
                <a:solidFill>
                  <a:srgbClr val="0002FF"/>
                </a:solidFill>
              </a:rPr>
              <a:t>+ (y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2</a:t>
            </a:r>
            <a:r>
              <a:rPr lang="en-US" altLang="zh-CN" sz="1100" dirty="0">
                <a:solidFill>
                  <a:srgbClr val="0002FF"/>
                </a:solidFill>
              </a:rPr>
              <a:t> + 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3</a:t>
            </a:r>
            <a:r>
              <a:rPr lang="en-US" altLang="zh-CN" sz="1100" dirty="0">
                <a:solidFill>
                  <a:srgbClr val="0002FF"/>
                </a:solidFill>
              </a:rPr>
              <a:t>)x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2</a:t>
            </a:r>
            <a:r>
              <a:rPr lang="en-US" altLang="zh-CN" sz="1100" dirty="0">
                <a:solidFill>
                  <a:srgbClr val="0002FF"/>
                </a:solidFill>
              </a:rPr>
              <a:t> ≤ 200y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1</a:t>
            </a:r>
            <a:r>
              <a:rPr lang="en-US" altLang="zh-CN" sz="1100" dirty="0">
                <a:solidFill>
                  <a:srgbClr val="0002FF"/>
                </a:solidFill>
              </a:rPr>
              <a:t> + 300y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2</a:t>
            </a:r>
            <a:r>
              <a:rPr lang="en-US" altLang="zh-CN" sz="1100" dirty="0">
                <a:solidFill>
                  <a:srgbClr val="0002FF"/>
                </a:solidFill>
              </a:rPr>
              <a:t> + 400y</a:t>
            </a:r>
            <a:r>
              <a:rPr lang="en-US" altLang="zh-CN" sz="1100" baseline="-25000" dirty="0">
                <a:solidFill>
                  <a:srgbClr val="0002FF"/>
                </a:solidFill>
              </a:rPr>
              <a:t>3.</a:t>
            </a:r>
            <a:endParaRPr lang="zh-CN" altLang="zh-CN" sz="1100" dirty="0">
              <a:solidFill>
                <a:srgbClr val="0002FF"/>
              </a:solidFill>
            </a:endParaRPr>
          </a:p>
          <a:p>
            <a:pPr>
              <a:lnSpc>
                <a:spcPts val="1000"/>
              </a:lnSpc>
            </a:pPr>
            <a:endParaRPr lang="en-US" altLang="zh-CN" sz="1100" dirty="0" smtClean="0"/>
          </a:p>
          <a:p>
            <a:pPr>
              <a:tabLst>
                <a:tab pos="6858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left-hand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right-hand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upper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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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207708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53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easily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 making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large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enough,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(5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3, 6). But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multipliers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LP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200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300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400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4300,</a:t>
            </a:r>
            <a:r>
              <a:rPr lang="zh-CN" altLang="en-US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（上界太松散）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interest.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105535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tight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 200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subject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preceding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inequalities.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105535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 linear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882" y="80813"/>
            <a:ext cx="3879815" cy="1791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100" dirty="0" smtClean="0"/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100" dirty="0" smtClean="0"/>
              <a:t>	</a:t>
            </a:r>
            <a:endParaRPr lang="en-US" altLang="zh-CN" sz="1100" dirty="0" smtClean="0"/>
          </a:p>
          <a:p>
            <a:pPr>
              <a:tabLst>
                <a:tab pos="254000" algn="l"/>
                <a:tab pos="1524635" algn="l"/>
                <a:tab pos="1880870" algn="l"/>
                <a:tab pos="191897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design,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dual(</a:t>
            </a:r>
            <a:r>
              <a:rPr lang="zh-CN" altLang="en-US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对偶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upper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primal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So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somehow find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pair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feasible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pair: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Primal: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(100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300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5, 1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1900,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certify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optimality.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191001" cy="40655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generic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primal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matrix-vector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 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algn="ctr">
              <a:lnSpc>
                <a:spcPts val="900"/>
              </a:lnSpc>
            </a:pP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Times New Roman" panose="02020603050405020304" pitchFamily="18" charset="0"/>
            </a:endParaRPr>
          </a:p>
          <a:p>
            <a:pPr algn="ctr">
              <a:lnSpc>
                <a:spcPts val="9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"/>
              <p:cNvSpPr txBox="1"/>
              <p:nvPr/>
            </p:nvSpPr>
            <p:spPr>
              <a:xfrm>
                <a:off x="400050" y="8921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" y="912495"/>
                <a:ext cx="3612786" cy="1749229"/>
              </a:xfrm>
              <a:prstGeom prst="rect">
                <a:avLst/>
              </a:prstGeom>
              <a:blipFill rotWithShape="1">
                <a:blip r:embed="rId1"/>
                <a:stretch>
                  <a:fillRect l="-2534" t="-2439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Zero-sum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games</a:t>
            </a: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8425" y="16744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2FF"/>
                </a:solidFill>
              </a:rPr>
              <a:t>零和问题</a:t>
            </a:r>
            <a:endParaRPr lang="zh-CN" altLang="en-US">
              <a:solidFill>
                <a:srgbClr val="0002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977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282575"/>
            <a:ext cx="3210560" cy="16065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Rock-paper-scissors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石头剪刀布</a:t>
            </a:r>
            <a:endParaRPr lang="zh-CN" altLang="en-US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7650" y="663575"/>
            <a:ext cx="4063613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 can represent various conflict situations in life by matrix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schoolyard rock-paper-scissors game is specified by the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matrix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vs.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player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7300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 smtClean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2725" y="2491740"/>
            <a:ext cx="286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00B050"/>
                </a:solidFill>
              </a:rPr>
              <a:t>(b)</a:t>
            </a:r>
            <a:r>
              <a:rPr lang="zh-CN" altLang="en-US" sz="1000">
                <a:solidFill>
                  <a:srgbClr val="00B050"/>
                </a:solidFill>
              </a:rPr>
              <a:t>是一种可能的解</a:t>
            </a:r>
            <a:r>
              <a:rPr lang="en-US" altLang="zh-CN" sz="1000">
                <a:solidFill>
                  <a:srgbClr val="00B050"/>
                </a:solidFill>
              </a:rPr>
              <a:t>flow</a:t>
            </a:r>
            <a:endParaRPr lang="en-US" altLang="zh-CN" sz="1000">
              <a:solidFill>
                <a:srgbClr val="00B050"/>
              </a:solidFill>
            </a:endParaRPr>
          </a:p>
          <a:p>
            <a:r>
              <a:rPr lang="zh-CN" altLang="en-US" sz="1000">
                <a:solidFill>
                  <a:srgbClr val="00B050"/>
                </a:solidFill>
              </a:rPr>
              <a:t>需要满足：除了</a:t>
            </a:r>
            <a:r>
              <a:rPr lang="en-US" altLang="zh-CN" sz="1000">
                <a:solidFill>
                  <a:srgbClr val="00B050"/>
                </a:solidFill>
              </a:rPr>
              <a:t>s\t</a:t>
            </a:r>
            <a:r>
              <a:rPr lang="zh-CN" altLang="en-US" sz="1000">
                <a:solidFill>
                  <a:srgbClr val="00B050"/>
                </a:solidFill>
              </a:rPr>
              <a:t>，每一个节点进和出的量相同</a:t>
            </a:r>
            <a:endParaRPr lang="zh-CN" altLang="en-US" sz="1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787" y="358775"/>
            <a:ext cx="3956015" cy="280336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repeatedly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always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quickly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catch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 always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countermove,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winning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Therefore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things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model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allowing Row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 strategy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turn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probability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probability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probability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speciﬁed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vector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numbers that add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Similarly,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i,j</a:t>
            </a:r>
            <a:endParaRPr lang="en-US" altLang="zh-CN" sz="6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33350" y="358775"/>
            <a:ext cx="4623060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Mixed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round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 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respectively.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(average)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1450" y="205864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maximize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4"/>
            <a:ext cx="3621656" cy="112268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Suppose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”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(1/3,1/3,1/3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average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23850" y="1767334"/>
            <a:ext cx="3624390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weighted average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individual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75350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665679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74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“completely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random”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 payoﬀ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3505" y="1209497"/>
            <a:ext cx="410368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hope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 (remember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3505" y="1887219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Symmetrically,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random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forces 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hope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 payoff.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7650" y="2601792"/>
            <a:ext cx="40386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 randomly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 payoff 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scenarios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1765" y="679778"/>
            <a:ext cx="432169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5250" y="916919"/>
            <a:ext cx="459581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7650" y="1213320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We’ve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average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 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(zero)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 parties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optimally.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8716" y="1743308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might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level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rock-paper-scissors.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7008" y="227329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we’d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favor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knows Row’s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own.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scenarios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we’d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favor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knows Row’s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own.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Likewise,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we’d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second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favor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Amazingly,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case: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optimally,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hurt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player</a:t>
            </a:r>
            <a:r>
              <a:rPr lang="en-US" altLang="zh-CN" sz="1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advance!</a:t>
            </a:r>
            <a:endParaRPr lang="en-US" altLang="zh-CN" sz="1100" dirty="0">
              <a:solidFill>
                <a:srgbClr val="00B05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724127" cy="55308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remarkable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consequence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–equivalent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programming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zh-CN" altLang="en-US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一个希望最大化，一个希望最小化，两者对偶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>
              <a:solidFill>
                <a:srgbClr val="00B05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Presidential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election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5722" y="718203"/>
            <a:ext cx="365093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candidates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office,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campaign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issues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focus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initials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morality,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243580" cy="22479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entries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millions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votes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lost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Column.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zh-CN" altLang="en-US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列损失的票数</a:t>
            </a:r>
            <a:r>
              <a:rPr lang="en-US" altLang="zh-CN" sz="9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9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Pure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Suppose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 What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do?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7932" y="1132129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incur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loss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1/2,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incur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loss 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response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pure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(0,1).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2466" y="1741594"/>
            <a:ext cx="36926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generally,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always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pure strategy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32466" y="2352866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whichever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Pure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607019" cy="139954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forced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 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response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achieve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−x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</a:rPr>
              <a:t>+x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defensively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maximize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payoff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最大化自己的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against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98231" y="2035175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maximizes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3291205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3850" y="15017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205" algn="l"/>
              </a:tabLst>
            </a:pP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 needs to choose </a:t>
            </a:r>
            <a:r>
              <a:rPr lang="en-US" altLang="zh-CN" sz="1100" i="1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and </a:t>
            </a:r>
            <a:r>
              <a:rPr lang="en-US" altLang="zh-CN" sz="1100" i="1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to maximize this </a:t>
            </a:r>
            <a:r>
              <a:rPr lang="en-US" altLang="zh-CN" sz="1100" i="1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7" y="1714861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The networks consist of a directed graph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900" dirty="0">
                <a:latin typeface="Tahoma" panose="020B0604030504040204"/>
                <a:cs typeface="Tahoma" panose="020B0604030504040204"/>
              </a:rPr>
              <a:t>, which are, respectively, a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source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sink </a:t>
            </a:r>
            <a:r>
              <a:rPr sz="900" dirty="0">
                <a:latin typeface="Tahoma" panose="020B0604030504040204"/>
                <a:cs typeface="Tahoma" panose="020B0604030504040204"/>
              </a:rPr>
              <a:t>of </a:t>
            </a:r>
            <a:r>
              <a:rPr sz="900" i="1" dirty="0">
                <a:latin typeface="Arial" panose="020B0604020202020204"/>
                <a:cs typeface="Arial" panose="020B0604020202020204"/>
              </a:rPr>
              <a:t>G </a:t>
            </a:r>
            <a:r>
              <a:rPr sz="900" dirty="0">
                <a:latin typeface="Tahoma" panose="020B0604030504040204"/>
                <a:cs typeface="Tahoma" panose="020B0604030504040204"/>
              </a:rPr>
              <a:t>; and 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capacities 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e  </a:t>
            </a:r>
            <a:r>
              <a:rPr sz="1350" i="1" baseline="600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&gt; </a:t>
            </a:r>
            <a:r>
              <a:rPr sz="1350" baseline="6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0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on the edges.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12700" marR="58420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We would like to send as much oil as possible from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to 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solidFill>
                  <a:srgbClr val="0002FF"/>
                </a:solidFill>
                <a:latin typeface="Tahoma" panose="020B0604030504040204"/>
                <a:cs typeface="Tahoma" panose="020B0604030504040204"/>
              </a:rPr>
              <a:t>without exceeding  the capacities of any of the edges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A particular shipping scheme is called a </a:t>
            </a:r>
            <a:r>
              <a:rPr sz="1350" b="1" baseline="6000" dirty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flow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and consists of a variable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e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for  </a:t>
            </a:r>
            <a:r>
              <a:rPr sz="900" dirty="0">
                <a:latin typeface="Tahoma" panose="020B0604030504040204"/>
                <a:cs typeface="Tahoma" panose="020B0604030504040204"/>
              </a:rPr>
              <a:t>each edge </a:t>
            </a:r>
            <a:r>
              <a:rPr sz="900" i="1" dirty="0">
                <a:latin typeface="Arial" panose="020B0604020202020204"/>
                <a:cs typeface="Arial" panose="020B0604020202020204"/>
              </a:rPr>
              <a:t>e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of </a:t>
            </a:r>
            <a:r>
              <a:rPr sz="900" dirty="0">
                <a:latin typeface="Tahoma" panose="020B0604030504040204"/>
                <a:cs typeface="Tahoma" panose="020B0604030504040204"/>
              </a:rPr>
              <a:t>the network, </a:t>
            </a:r>
            <a:r>
              <a:rPr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satisfying the following two </a:t>
            </a:r>
            <a:r>
              <a:rPr sz="900" dirty="0" smtClean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properties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97155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000" dirty="0" smtClean="0">
                <a:latin typeface="Tahoma" panose="020B0604030504040204"/>
                <a:cs typeface="Tahoma" panose="020B0604030504040204"/>
              </a:rPr>
              <a:t>1. </a:t>
            </a:r>
            <a:r>
              <a:rPr sz="1350" baseline="6000" dirty="0" smtClean="0">
                <a:latin typeface="Tahoma" panose="020B0604030504040204"/>
                <a:cs typeface="Tahoma" panose="020B0604030504040204"/>
              </a:rPr>
              <a:t>It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doesn’t violate edge capacities: 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0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e  </a:t>
            </a:r>
            <a:r>
              <a:rPr sz="1350" baseline="60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≤ </a:t>
            </a: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e 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for all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e 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E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.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  <a:p>
            <a:pPr marL="97155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 smtClean="0">
                <a:latin typeface="Tahoma" panose="020B0604030504040204"/>
                <a:cs typeface="Tahoma" panose="020B0604030504040204"/>
              </a:rPr>
              <a:t>2.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For </a:t>
            </a:r>
            <a:r>
              <a:rPr sz="900" dirty="0">
                <a:latin typeface="Tahoma" panose="020B0604030504040204"/>
                <a:cs typeface="Tahoma" panose="020B0604030504040204"/>
              </a:rPr>
              <a:t>all nodes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 </a:t>
            </a:r>
            <a:r>
              <a:rPr sz="900" dirty="0">
                <a:latin typeface="Tahoma" panose="020B0604030504040204"/>
                <a:cs typeface="Tahoma" panose="020B0604030504040204"/>
              </a:rPr>
              <a:t>except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and </a:t>
            </a:r>
            <a:r>
              <a:rPr sz="900" i="1" dirty="0">
                <a:latin typeface="Arial" panose="020B0604020202020204"/>
                <a:cs typeface="Arial" panose="020B0604020202020204"/>
              </a:rPr>
              <a:t>t</a:t>
            </a:r>
            <a:r>
              <a:rPr sz="900" dirty="0">
                <a:latin typeface="Tahoma" panose="020B0604030504040204"/>
                <a:cs typeface="Tahoma" panose="020B0604030504040204"/>
              </a:rPr>
              <a:t>, the amount of folw entering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 </a:t>
            </a:r>
            <a:r>
              <a:rPr sz="900" dirty="0">
                <a:latin typeface="Tahoma" panose="020B0604030504040204"/>
                <a:cs typeface="Tahoma" panose="020B0604030504040204"/>
              </a:rPr>
              <a:t>equals the  amount leaving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400"/>
              </a:lnSpc>
            </a:pPr>
            <a:r>
              <a:rPr sz="6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600" i="1" dirty="0" err="1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w</a:t>
            </a:r>
            <a:r>
              <a:rPr sz="600" i="1" dirty="0" err="1" smtClean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lang="en-US" sz="600" i="1" dirty="0" err="1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u</a:t>
            </a:r>
            <a:r>
              <a:rPr sz="600" i="1" dirty="0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E</a:t>
            </a:r>
            <a:endParaRPr sz="6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wu  </a:t>
            </a:r>
            <a:r>
              <a:rPr sz="1350" baseline="60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=  </a:t>
            </a:r>
            <a:r>
              <a:rPr lang="en-US" sz="1350" baseline="5900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9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350" baseline="59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9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000" dirty="0" err="1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 err="1" smtClean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uz</a:t>
            </a:r>
            <a:endParaRPr sz="600" dirty="0">
              <a:latin typeface="Lucida Sans" panose="020B0602030504020204"/>
              <a:cs typeface="Lucida Sans" panose="020B0602030504020204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600" dirty="0" smtClean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 panose="020B0602030504020204"/>
                <a:cs typeface="Lucida Sans" panose="020B0602030504020204"/>
              </a:rPr>
              <a:t>E</a:t>
            </a:r>
            <a:endParaRPr sz="6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" y="2800350"/>
            <a:ext cx="378523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conserved </a:t>
            </a:r>
            <a:r>
              <a:rPr lang="zh-CN"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流是守恒的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formulation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Symmetrically,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firs</a:t>
            </a:r>
            <a:r>
              <a:rPr lang="en-US" altLang="zh-CN" sz="11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choose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loss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response: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76250" y="1129700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minimizes</a:t>
            </a:r>
            <a:r>
              <a:rPr lang="en-US" altLang="zh-CN" sz="1100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max{</a:t>
            </a:r>
            <a:r>
              <a:rPr lang="en-US" altLang="zh-CN" sz="1100" i="1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3y</a:t>
            </a:r>
            <a:r>
              <a:rPr lang="en-US" altLang="zh-CN" sz="1100" i="1" baseline="-25000" dirty="0">
                <a:solidFill>
                  <a:srgbClr val="0002FF"/>
                </a:solidFill>
              </a:rPr>
              <a:t>1</a:t>
            </a:r>
            <a:r>
              <a:rPr lang="en-US" altLang="zh-CN" sz="1100" i="1" dirty="0" smtClean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i="1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>
                <a:solidFill>
                  <a:srgbClr val="0002FF"/>
                </a:solidFill>
              </a:rPr>
              <a:t>2</a:t>
            </a:r>
            <a:r>
              <a:rPr lang="en-US" altLang="zh-CN" sz="1100" i="1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−2y</a:t>
            </a:r>
            <a:r>
              <a:rPr lang="en-US" altLang="zh-CN" sz="1100" i="1" baseline="-25000" dirty="0">
                <a:solidFill>
                  <a:srgbClr val="0002FF"/>
                </a:solidFill>
              </a:rPr>
              <a:t>1</a:t>
            </a:r>
            <a:r>
              <a:rPr lang="en-US" altLang="zh-CN" sz="1100" i="1" dirty="0" smtClean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>
                <a:solidFill>
                  <a:srgbClr val="000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</a:t>
            </a:r>
            <a:r>
              <a:rPr lang="en-US" altLang="zh-CN" sz="1100" i="1" baseline="-25000" dirty="0" smtClean="0">
                <a:solidFill>
                  <a:srgbClr val="0002FF"/>
                </a:solidFill>
              </a:rPr>
              <a:t>2</a:t>
            </a:r>
            <a:r>
              <a:rPr lang="en-US" altLang="zh-CN" sz="1100" dirty="0" smtClean="0">
                <a:solidFill>
                  <a:srgbClr val="0002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}.</a:t>
            </a:r>
            <a:endParaRPr lang="en-US" altLang="zh-CN" sz="1100" dirty="0" smtClean="0">
              <a:solidFill>
                <a:srgbClr val="0002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form: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Figure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7.11)!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Hence,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same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maximizer)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determine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herself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 guarantees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outcome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LP,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minimizer)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guarantee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expected outcome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7556" y="1884991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uniquely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 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wasn’t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certain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existed.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9449" y="2602329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1/7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realized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 strategy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(3/7,4/7)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plays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mixed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(2/7,5/7).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476500" cy="36576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Min-max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theorem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games</a:t>
            </a:r>
            <a:endParaRPr lang="en-US" altLang="zh-CN" sz="1400" b="1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zh-CN" altLang="en-US" sz="1000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最优解是一样的。</a:t>
            </a:r>
            <a:endParaRPr lang="zh-CN" altLang="en-US" sz="1000" dirty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513649"/>
            <a:ext cx="3778128" cy="106186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surprising,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left-hand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announce 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strategy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presumably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Column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Duality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equalizes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two.</a:t>
            </a:r>
            <a:endParaRPr lang="en-US" altLang="zh-CN" sz="11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 smtClean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649605"/>
            <a:ext cx="2737485" cy="25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b="1" dirty="0">
                <a:latin typeface="Gill Sans MT" panose="020B0502020104020203"/>
                <a:cs typeface="Gill Sans MT" panose="020B0502020104020203"/>
              </a:rPr>
              <a:t>size </a:t>
            </a:r>
            <a:r>
              <a:rPr sz="1100" dirty="0">
                <a:latin typeface="Tahoma" panose="020B0604030504040204"/>
                <a:cs typeface="Tahoma" panose="020B0604030504040204"/>
              </a:rPr>
              <a:t>of a flow is the total quantity sent from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 </a:t>
            </a:r>
            <a:r>
              <a:rPr sz="1100" dirty="0">
                <a:latin typeface="Tahoma" panose="020B0604030504040204"/>
                <a:cs typeface="Tahoma" panose="020B0604030504040204"/>
              </a:rPr>
              <a:t>and, by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conservation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principle</a:t>
            </a:r>
            <a:r>
              <a:rPr sz="1100" dirty="0">
                <a:latin typeface="Tahoma" panose="020B0604030504040204"/>
                <a:cs typeface="Tahoma" panose="020B0604030504040204"/>
              </a:rPr>
              <a:t>, is equal to the quantity leaving </a:t>
            </a:r>
            <a:r>
              <a:rPr sz="1100" i="1" dirty="0" smtClean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: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 =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90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90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000" dirty="0" err="1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 err="1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su</a:t>
            </a:r>
            <a:r>
              <a:rPr sz="600" i="1" dirty="0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 </a:t>
            </a:r>
            <a:r>
              <a:rPr sz="600" dirty="0" smtClean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600" i="1" dirty="0" err="1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s</a:t>
            </a:r>
            <a:r>
              <a:rPr sz="600" i="1" dirty="0" err="1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600" i="1" dirty="0" err="1" smtClean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u</a:t>
            </a:r>
            <a:r>
              <a:rPr sz="6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E</a:t>
            </a:r>
            <a:endParaRPr sz="6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 panose="020B0604030504040204"/>
                <a:cs typeface="Tahoma" panose="020B0604030504040204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 smtClean="0"/>
              <a:t>}</a:t>
            </a:r>
            <a:r>
              <a:rPr lang="en-US" altLang="zh-CN" sz="11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1100" dirty="0" smtClean="0">
                <a:latin typeface="Tahoma" panose="020B0604030504040204"/>
                <a:cs typeface="Tahoma" panose="020B0604030504040204"/>
              </a:rPr>
              <a:t>that will satisfy</a:t>
            </a:r>
            <a:r>
              <a:rPr lang="en-US" sz="1100" dirty="0" smtClean="0">
                <a:latin typeface="Tahoma" panose="020B0604030504040204"/>
                <a:cs typeface="Tahoma" panose="020B0604030504040204"/>
              </a:rPr>
              <a:t> a set of l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inear </a:t>
            </a:r>
            <a:r>
              <a:rPr sz="1100" dirty="0">
                <a:latin typeface="Tahoma" panose="020B0604030504040204"/>
                <a:cs typeface="Tahoma" panose="020B0604030504040204"/>
              </a:rPr>
              <a:t>constraints and maximize a linear objective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function.</a:t>
            </a:r>
            <a:endParaRPr lang="en-US" sz="1100" dirty="0" smtClean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But this is a linear program! The maximum-flow problem reduces </a:t>
            </a:r>
            <a:r>
              <a:rPr sz="1100">
                <a:latin typeface="Tahoma" panose="020B0604030504040204"/>
                <a:cs typeface="Tahoma" panose="020B0604030504040204"/>
              </a:rPr>
              <a:t>to </a:t>
            </a:r>
            <a:r>
              <a:rPr sz="1100" smtClean="0">
                <a:latin typeface="Tahoma" panose="020B0604030504040204"/>
                <a:cs typeface="Tahoma" panose="020B0604030504040204"/>
              </a:rPr>
              <a:t>linear </a:t>
            </a:r>
            <a:r>
              <a:rPr sz="1100" dirty="0">
                <a:latin typeface="Tahoma" panose="020B0604030504040204"/>
                <a:cs typeface="Tahoma" panose="020B0604030504040204"/>
              </a:rPr>
              <a:t>programming.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 panose="020B0604030504040204"/>
                <a:cs typeface="Tahoma" panose="020B0604030504040204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geometric intuition  </a:t>
            </a:r>
            <a:r>
              <a:rPr sz="1100" dirty="0">
                <a:latin typeface="Tahoma" panose="020B0604030504040204"/>
                <a:cs typeface="Tahoma" panose="020B0604030504040204"/>
              </a:rPr>
              <a:t>that it keeps making local moves on the surface of a convex feasible region,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successively </a:t>
            </a:r>
            <a:r>
              <a:rPr sz="1100" dirty="0">
                <a:latin typeface="Tahoma" panose="020B0604030504040204"/>
                <a:cs typeface="Tahoma" panose="020B0604030504040204"/>
              </a:rPr>
              <a:t>improving the objective function until it finally reaches the optimal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solution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 panose="020B0604030504040204"/>
                <a:cs typeface="Tahoma" panose="020B0604030504040204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 panose="020B0604030504040204"/>
                <a:cs typeface="Tahoma" panose="020B0604030504040204"/>
              </a:rPr>
              <a:t>Start with zero flow.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 panose="020B0604030504040204"/>
                <a:cs typeface="Tahoma" panose="020B0604030504040204"/>
              </a:rPr>
              <a:t>Repeat: choose an appropriate path from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s </a:t>
            </a:r>
            <a:r>
              <a:rPr sz="1100" dirty="0">
                <a:latin typeface="Tahoma" panose="020B0604030504040204"/>
                <a:cs typeface="Tahoma" panose="020B0604030504040204"/>
              </a:rPr>
              <a:t>to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t</a:t>
            </a:r>
            <a:r>
              <a:rPr sz="1100" dirty="0">
                <a:latin typeface="Tahoma" panose="020B0604030504040204"/>
                <a:cs typeface="Tahoma" panose="020B0604030504040204"/>
              </a:rPr>
              <a:t>, and increase flow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along </a:t>
            </a:r>
            <a:r>
              <a:rPr sz="1100" dirty="0">
                <a:latin typeface="Tahoma" panose="020B0604030504040204"/>
                <a:cs typeface="Tahoma" panose="020B0604030504040204"/>
              </a:rPr>
              <a:t>the edges of this path as much as </a:t>
            </a:r>
            <a:r>
              <a:rPr sz="1100" dirty="0" smtClean="0">
                <a:latin typeface="Tahoma" panose="020B0604030504040204"/>
                <a:cs typeface="Tahoma" panose="020B0604030504040204"/>
              </a:rPr>
              <a:t>possible</a:t>
            </a:r>
            <a:r>
              <a:rPr sz="1100" dirty="0">
                <a:latin typeface="Tahoma" panose="020B0604030504040204"/>
                <a:cs typeface="Tahoma" panose="020B0604030504040204"/>
              </a:rPr>
              <a:t>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74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 panose="020B0604030504040204"/>
                <a:cs typeface="Tahoma" panose="020B0604030504040204"/>
              </a:rPr>
              <a:t>There is just one complication.</a:t>
            </a:r>
            <a:endParaRPr sz="1000" dirty="0">
              <a:latin typeface="Tahoma" panose="020B0604030504040204"/>
              <a:cs typeface="Tahoma" panose="020B0604030504040204"/>
            </a:endParaRPr>
          </a:p>
          <a:p>
            <a:pPr marL="246380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 panose="020B0604020202020204"/>
                <a:cs typeface="Arial" panose="020B0604020202020204"/>
              </a:rPr>
              <a:t>What if we </a:t>
            </a:r>
            <a:r>
              <a:rPr sz="1000" i="1" dirty="0" smtClean="0">
                <a:latin typeface="Arial" panose="020B0604020202020204"/>
                <a:cs typeface="Arial" panose="020B0604020202020204"/>
              </a:rPr>
              <a:t>choose a path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that blocks all other paths?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Simplex</a:t>
            </a:r>
            <a:r>
              <a:rPr lang="zh-CN"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单纯形方法</a:t>
            </a:r>
            <a:r>
              <a:rPr lang="en-US" altLang="zh-CN"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(also called</a:t>
            </a:r>
            <a:r>
              <a:rPr lang="zh-CN" altLang="en-US"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爬山法</a:t>
            </a:r>
            <a:r>
              <a:rPr lang="en-US" altLang="zh-CN"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flow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To summarize, in each iteration simplex looks for an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-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latin typeface="Tahoma" panose="020B0604030504040204"/>
                <a:cs typeface="Tahoma" panose="020B0604030504040204"/>
              </a:rPr>
              <a:t>path whose edges 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</a:t>
            </a:r>
            <a:r>
              <a:rPr sz="900" dirty="0">
                <a:latin typeface="Tahoma" panose="020B0604030504040204"/>
                <a:cs typeface="Tahoma" panose="020B0604030504040204"/>
              </a:rPr>
              <a:t>) can be of two types: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246380" indent="-149225">
              <a:lnSpc>
                <a:spcPts val="1400"/>
              </a:lnSpc>
              <a:spcBef>
                <a:spcPts val="31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</a:t>
            </a:r>
            <a:r>
              <a:rPr sz="900" dirty="0">
                <a:latin typeface="Tahoma" panose="020B0604030504040204"/>
                <a:cs typeface="Tahoma" panose="020B0604030504040204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capacity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没用完所有容量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solidFill>
                <a:srgbClr val="00B050"/>
              </a:solidFill>
              <a:latin typeface="Tahoma" panose="020B0604030504040204"/>
              <a:cs typeface="Tahoma" panose="020B0604030504040204"/>
            </a:endParaRPr>
          </a:p>
          <a:p>
            <a:pPr marL="246380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 panose="020B0604030504040204"/>
                <a:cs typeface="Tahoma" panose="020B0604030504040204"/>
              </a:rPr>
              <a:t>The reverse edge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dirty="0">
                <a:latin typeface="Tahoma" panose="020B0604030504040204"/>
                <a:cs typeface="Tahoma" panose="020B0604030504040204"/>
              </a:rPr>
              <a:t>) is in the original network, and there is some flow  along it.</a:t>
            </a:r>
            <a:r>
              <a:rPr lang="en-US" sz="900" dirty="0"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反过来的边在原来的图中，且该正边已经由流</a:t>
            </a:r>
            <a:r>
              <a:rPr lang="en-US" sz="900" dirty="0">
                <a:latin typeface="Tahoma" panose="020B0604030504040204"/>
                <a:cs typeface="Tahoma" panose="020B0604030504040204"/>
              </a:rPr>
              <a:t>)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If the current flow is </a:t>
            </a:r>
            <a:r>
              <a:rPr sz="900" i="1" dirty="0">
                <a:latin typeface="Arial" panose="020B0604020202020204"/>
                <a:cs typeface="Arial" panose="020B0604020202020204"/>
              </a:rPr>
              <a:t>f </a:t>
            </a:r>
            <a:r>
              <a:rPr sz="900" dirty="0">
                <a:latin typeface="Tahoma" panose="020B0604030504040204"/>
                <a:cs typeface="Tahoma" panose="020B0604030504040204"/>
              </a:rPr>
              <a:t>, then in the first case, edge (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v </a:t>
            </a:r>
            <a:r>
              <a:rPr sz="900" dirty="0">
                <a:latin typeface="Tahoma" panose="020B0604030504040204"/>
                <a:cs typeface="Tahoma" panose="020B0604030504040204"/>
              </a:rPr>
              <a:t>) can handle up to 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uv </a:t>
            </a:r>
            <a:r>
              <a:rPr sz="1350" baseline="6000" dirty="0">
                <a:solidFill>
                  <a:srgbClr val="FF0000"/>
                </a:solidFill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uv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additional units of flow, and in the second case, up to </a:t>
            </a:r>
            <a:r>
              <a:rPr sz="1350" i="1" baseline="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vu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additional  </a:t>
            </a:r>
            <a:r>
              <a:rPr sz="900" dirty="0">
                <a:latin typeface="Tahoma" panose="020B0604030504040204"/>
                <a:cs typeface="Tahoma" panose="020B0604030504040204"/>
              </a:rPr>
              <a:t>units (canceling all or part of the existing flow on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(</a:t>
            </a:r>
            <a:r>
              <a:rPr sz="900" i="1" dirty="0">
                <a:latin typeface="Arial" panose="020B0604020202020204"/>
                <a:cs typeface="Arial" panose="020B0604020202020204"/>
              </a:rPr>
              <a:t>v</a:t>
            </a:r>
            <a:r>
              <a:rPr sz="900" i="1" dirty="0"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latin typeface="Arial" panose="020B0604020202020204"/>
                <a:cs typeface="Arial" panose="020B0604020202020204"/>
              </a:rPr>
              <a:t>u</a:t>
            </a:r>
            <a:r>
              <a:rPr sz="900" dirty="0">
                <a:latin typeface="Tahoma" panose="020B0604030504040204"/>
                <a:cs typeface="Tahoma" panose="020B0604030504040204"/>
              </a:rPr>
              <a:t>)).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These flow-increasing opportunities can be captured in a </a:t>
            </a:r>
            <a:r>
              <a:rPr sz="900" b="1" dirty="0">
                <a:solidFill>
                  <a:srgbClr val="FF0000"/>
                </a:solidFill>
                <a:latin typeface="Gill Sans MT" panose="020B0502020104020203"/>
                <a:cs typeface="Gill Sans MT" panose="020B0502020104020203"/>
              </a:rPr>
              <a:t>residual network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lang="en-US" sz="900" b="1" dirty="0">
                <a:latin typeface="Gill Sans MT" panose="020B0502020104020203"/>
                <a:cs typeface="Gill Sans MT" panose="020B0502020104020203"/>
              </a:rPr>
              <a:t>(</a:t>
            </a:r>
            <a:r>
              <a:rPr lang="zh-CN" sz="900" b="1" dirty="0">
                <a:latin typeface="Gill Sans MT" panose="020B0502020104020203"/>
                <a:cs typeface="Gill Sans MT" panose="020B0502020104020203"/>
              </a:rPr>
              <a:t>剩余网络：点不变，边改变，且是动态的</a:t>
            </a:r>
            <a:r>
              <a:rPr lang="en-US" altLang="zh-CN" sz="900" b="1" dirty="0">
                <a:latin typeface="Gill Sans MT" panose="020B0502020104020203"/>
                <a:cs typeface="Gill Sans MT" panose="020B0502020104020203"/>
              </a:rPr>
              <a:t>)</a:t>
            </a:r>
            <a:r>
              <a:rPr sz="900" b="1" dirty="0">
                <a:latin typeface="Gill Sans MT" panose="020B0502020104020203"/>
                <a:cs typeface="Gill Sans MT" panose="020B0502020104020203"/>
              </a:rPr>
              <a:t> 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900" i="1" baseline="37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z="900" i="1" baseline="37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900" i="1" baseline="37000" dirty="0">
                <a:solidFill>
                  <a:srgbClr val="FF0000"/>
                </a:solidFill>
                <a:latin typeface="Lucida Sans" panose="020B0602030504020204"/>
                <a:cs typeface="Lucida Sans" panose="020B0602030504020204"/>
              </a:rPr>
              <a:t>f </a:t>
            </a:r>
            <a:r>
              <a:rPr sz="900" dirty="0">
                <a:latin typeface="Tahoma" panose="020B0604030504040204"/>
                <a:cs typeface="Tahoma" panose="020B0604030504040204"/>
              </a:rPr>
              <a:t>: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989330">
              <a:lnSpc>
                <a:spcPts val="1400"/>
              </a:lnSpc>
              <a:spcBef>
                <a:spcPts val="210"/>
              </a:spcBef>
              <a:tabLst>
                <a:tab pos="1617980" algn="l"/>
              </a:tabLst>
            </a:pPr>
            <a:r>
              <a:rPr sz="1350" i="1" baseline="6000" dirty="0" err="1" smtClean="0">
                <a:latin typeface="Arial" panose="020B0604020202020204"/>
                <a:cs typeface="Arial" panose="020B0604020202020204"/>
              </a:rPr>
              <a:t>c</a:t>
            </a:r>
            <a:r>
              <a:rPr sz="600" i="1" dirty="0" err="1" smtClean="0">
                <a:latin typeface="Lucida Sans" panose="020B0602030504020204"/>
                <a:cs typeface="Lucida Sans" panose="020B0602030504020204"/>
              </a:rPr>
              <a:t>uv</a:t>
            </a:r>
            <a:r>
              <a:rPr sz="600" i="1" dirty="0" smtClean="0">
                <a:latin typeface="Lucida Sans" panose="020B0602030504020204"/>
                <a:cs typeface="Lucida Sans" panose="020B0602030504020204"/>
              </a:rPr>
              <a:t> 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−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uv	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if 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u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v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E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and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uv  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&lt;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c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uv</a:t>
            </a:r>
            <a:endParaRPr sz="6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000" dirty="0"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vu</a:t>
            </a:r>
            <a:endParaRPr sz="6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000" dirty="0">
                <a:latin typeface="Tahoma" panose="020B0604030504040204"/>
                <a:cs typeface="Tahoma" panose="020B0604030504040204"/>
              </a:rPr>
              <a:t>if (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v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,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u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) </a:t>
            </a:r>
            <a:r>
              <a:rPr sz="1350" baseline="6000" dirty="0">
                <a:latin typeface="Lucida Sans Unicode" panose="020B0602030504020204"/>
                <a:cs typeface="Lucida Sans Unicode" panose="020B0602030504020204"/>
              </a:rPr>
              <a:t>∈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E 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and </a:t>
            </a:r>
            <a:r>
              <a:rPr sz="1350" i="1" baseline="6000" dirty="0">
                <a:latin typeface="Arial" panose="020B0604020202020204"/>
                <a:cs typeface="Arial" panose="020B0604020202020204"/>
              </a:rPr>
              <a:t>f</a:t>
            </a:r>
            <a:r>
              <a:rPr sz="600" i="1" dirty="0">
                <a:latin typeface="Lucida Sans" panose="020B0602030504020204"/>
                <a:cs typeface="Lucida Sans" panose="020B0602030504020204"/>
              </a:rPr>
              <a:t>vu  </a:t>
            </a:r>
            <a:r>
              <a:rPr sz="1350" i="1" baseline="6000" dirty="0">
                <a:latin typeface="Verdana" panose="020B0604030504040204"/>
                <a:cs typeface="Verdana" panose="020B0604030504040204"/>
              </a:rPr>
              <a:t>&gt; </a:t>
            </a:r>
            <a:r>
              <a:rPr sz="1350" baseline="6000" dirty="0">
                <a:latin typeface="Tahoma" panose="020B0604030504040204"/>
                <a:cs typeface="Tahoma" panose="020B0604030504040204"/>
              </a:rPr>
              <a:t>0.</a:t>
            </a:r>
            <a:endParaRPr sz="1350" baseline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5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 panose="020B0604030504040204"/>
                <a:cs typeface="Tahoma" panose="020B0604030504040204"/>
              </a:rPr>
              <a:t>Thus we can equivalently think of simplex as choosing an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-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latin typeface="Tahoma" panose="020B0604030504040204"/>
                <a:cs typeface="Tahoma" panose="020B0604030504040204"/>
              </a:rPr>
              <a:t>path in the  residual network.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20510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direct algorithm </a:t>
            </a:r>
            <a:r>
              <a:rPr sz="900" dirty="0">
                <a:latin typeface="Tahoma" panose="020B0604030504040204"/>
                <a:cs typeface="Tahoma" panose="020B0604030504040204"/>
              </a:rPr>
              <a:t>for solving  max-flow.</a:t>
            </a:r>
            <a:endParaRPr sz="9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It proceeds in iterations, each time explicitly constructing </a:t>
            </a:r>
            <a:r>
              <a:rPr sz="900" i="1" dirty="0">
                <a:latin typeface="Arial" panose="020B0604020202020204"/>
                <a:cs typeface="Arial" panose="020B0604020202020204"/>
              </a:rPr>
              <a:t>G</a:t>
            </a:r>
            <a:r>
              <a:rPr sz="900" i="1" baseline="37000" dirty="0">
                <a:latin typeface="Lucida Sans" panose="020B0602030504020204"/>
                <a:cs typeface="Lucida Sans" panose="020B0602030504020204"/>
              </a:rPr>
              <a:t>f </a:t>
            </a:r>
            <a:r>
              <a:rPr sz="900" dirty="0">
                <a:latin typeface="Tahoma" panose="020B0604030504040204"/>
                <a:cs typeface="Tahoma" panose="020B0604030504040204"/>
              </a:rPr>
              <a:t>, finding a suitable  </a:t>
            </a:r>
            <a:r>
              <a:rPr sz="900" i="1" dirty="0">
                <a:latin typeface="Arial" panose="020B0604020202020204"/>
                <a:cs typeface="Arial" panose="020B0604020202020204"/>
              </a:rPr>
              <a:t>s </a:t>
            </a:r>
            <a:r>
              <a:rPr sz="900" dirty="0">
                <a:latin typeface="Tahoma" panose="020B0604030504040204"/>
                <a:cs typeface="Tahoma" panose="020B0604030504040204"/>
              </a:rPr>
              <a:t>-</a:t>
            </a:r>
            <a:r>
              <a:rPr sz="900" i="1" dirty="0">
                <a:latin typeface="Arial" panose="020B0604020202020204"/>
                <a:cs typeface="Arial" panose="020B0604020202020204"/>
              </a:rPr>
              <a:t>t </a:t>
            </a:r>
            <a:r>
              <a:rPr sz="900" dirty="0">
                <a:latin typeface="Tahoma" panose="020B0604030504040204"/>
                <a:cs typeface="Tahoma" panose="020B0604030504040204"/>
              </a:rPr>
              <a:t>path in </a:t>
            </a:r>
            <a:r>
              <a:rPr sz="900" i="1" dirty="0">
                <a:latin typeface="Arial" panose="020B0604020202020204"/>
                <a:cs typeface="Arial" panose="020B0604020202020204"/>
              </a:rPr>
              <a:t>G</a:t>
            </a:r>
            <a:r>
              <a:rPr sz="900" i="1" baseline="37000" dirty="0">
                <a:latin typeface="Lucida Sans" panose="020B0602030504020204"/>
                <a:cs typeface="Lucida Sans" panose="020B0602030504020204"/>
              </a:rPr>
              <a:t>f </a:t>
            </a:r>
            <a:r>
              <a:rPr sz="900" dirty="0">
                <a:latin typeface="Tahoma" panose="020B0604030504040204"/>
                <a:cs typeface="Tahoma" panose="020B0604030504040204"/>
              </a:rPr>
              <a:t>by using, say, a linear-time breadth-first search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通过</a:t>
            </a:r>
            <a:r>
              <a:rPr lang="en-US" altLang="zh-CN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BFS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, and halting if  there is no longer any such path along which flow can </a:t>
            </a:r>
            <a:r>
              <a:rPr sz="900" dirty="0" smtClean="0">
                <a:latin typeface="Tahoma" panose="020B0604030504040204"/>
                <a:cs typeface="Tahoma" panose="020B0604030504040204"/>
              </a:rPr>
              <a:t>be </a:t>
            </a:r>
            <a:r>
              <a:rPr sz="900" dirty="0">
                <a:latin typeface="Tahoma" panose="020B0604030504040204"/>
                <a:cs typeface="Tahoma" panose="020B0604030504040204"/>
              </a:rPr>
              <a:t>increased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直到该路径的</a:t>
            </a:r>
            <a:r>
              <a:rPr lang="en-US" altLang="zh-CN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flow</a:t>
            </a:r>
            <a:r>
              <a:rPr lang="zh-CN" alt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不能再增大</a:t>
            </a:r>
            <a:r>
              <a:rPr lang="en-US" sz="900" dirty="0">
                <a:solidFill>
                  <a:srgbClr val="00B0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900" dirty="0">
                <a:latin typeface="Tahoma" panose="020B0604030504040204"/>
                <a:cs typeface="Tahoma" panose="020B0604030504040204"/>
              </a:rPr>
              <a:t>.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13582</Words>
  <Application>WPS 演示</Application>
  <PresentationFormat>自定义</PresentationFormat>
  <Paragraphs>349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宋体</vt:lpstr>
      <vt:lpstr>Wingdings</vt:lpstr>
      <vt:lpstr>Tahoma</vt:lpstr>
      <vt:lpstr>Lucida Sans</vt:lpstr>
      <vt:lpstr>Arial</vt:lpstr>
      <vt:lpstr>Gill Sans MT</vt:lpstr>
      <vt:lpstr>Verdana</vt:lpstr>
      <vt:lpstr>Lucida Sans Unicode</vt:lpstr>
      <vt:lpstr>Arial Unicode MS</vt:lpstr>
      <vt:lpstr>Times New Roman</vt:lpstr>
      <vt:lpstr>Trebuchet MS</vt:lpstr>
      <vt:lpstr>微软雅黑</vt:lpstr>
      <vt:lpstr>Arial Unicode MS</vt:lpstr>
      <vt:lpstr>Calibri</vt:lpstr>
      <vt:lpstr>Microsoft YaHei UI</vt:lpstr>
      <vt:lpstr>Times New Roman</vt:lpstr>
      <vt:lpstr>Office Theme</vt:lpstr>
      <vt:lpstr>Flows in networks 网络流问题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 割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Tryangel</cp:lastModifiedBy>
  <cp:revision>158</cp:revision>
  <dcterms:created xsi:type="dcterms:W3CDTF">2016-09-20T06:44:00Z</dcterms:created>
  <dcterms:modified xsi:type="dcterms:W3CDTF">2020-07-23T15:14:02Z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  <property fmtid="{D5CDD505-2E9C-101B-9397-08002B2CF9AE}" pid="5" name="KSOProductBuildVer">
    <vt:lpwstr>2052-11.1.0.9828</vt:lpwstr>
  </property>
</Properties>
</file>