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22" r:id="rId3"/>
    <p:sldId id="323" r:id="rId4"/>
    <p:sldId id="395" r:id="rId5"/>
    <p:sldId id="34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46" r:id="rId14"/>
    <p:sldId id="347" r:id="rId15"/>
    <p:sldId id="396" r:id="rId16"/>
    <p:sldId id="348" r:id="rId17"/>
    <p:sldId id="349" r:id="rId18"/>
    <p:sldId id="350" r:id="rId19"/>
    <p:sldId id="351" r:id="rId20"/>
    <p:sldId id="352" r:id="rId21"/>
    <p:sldId id="397" r:id="rId22"/>
    <p:sldId id="353" r:id="rId23"/>
    <p:sldId id="398" r:id="rId24"/>
    <p:sldId id="354" r:id="rId25"/>
    <p:sldId id="356" r:id="rId26"/>
    <p:sldId id="357" r:id="rId27"/>
    <p:sldId id="441" r:id="rId28"/>
    <p:sldId id="358" r:id="rId29"/>
    <p:sldId id="442" r:id="rId30"/>
    <p:sldId id="359" r:id="rId31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97" d="100"/>
          <a:sy n="197" d="100"/>
        </p:scale>
        <p:origin x="1460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E17A-6536-4F76-8C10-02950F0F81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1B172-C0E2-498F-80EB-C8625B263F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351" y="1240726"/>
            <a:ext cx="3911396" cy="176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14450" y="1360773"/>
            <a:ext cx="1734449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endParaRPr lang="en-US" altLang="zh-CN" sz="1400" b="1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2825" y="1674495"/>
            <a:ext cx="2672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rgbClr val="00B0F0"/>
                </a:solidFill>
              </a:rPr>
              <a:t>不考证明细节，知道方法就好。</a:t>
            </a:r>
            <a:endParaRPr lang="zh-CN" altLang="en-US" sz="140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7915" y="214630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02FF"/>
                </a:solidFill>
              </a:rPr>
              <a:t>单纯形方法（爬山法）</a:t>
            </a:r>
            <a:endParaRPr lang="zh-CN" altLang="en-US">
              <a:solidFill>
                <a:srgbClr val="0002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04528"/>
            <a:ext cx="3231526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What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our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current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i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elsewhere?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40989" y="596707"/>
            <a:ext cx="3716661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trick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transform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origin,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shifting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coordinate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system 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usual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“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local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view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”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30760" y="1150738"/>
            <a:ext cx="35744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local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coordinates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consist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(appropriately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scaled)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 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hyperplanes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(inequalities)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define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enclose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18748" y="1766642"/>
            <a:ext cx="4049185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Specifically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enclosing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inequalities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·x</a:t>
            </a:r>
            <a:r>
              <a:rPr lang="en-US" altLang="zh-CN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≤</a:t>
            </a:r>
            <a:r>
              <a:rPr lang="en-US" altLang="zh-CN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 from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point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particular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“wall”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601388" y="2192872"/>
            <a:ext cx="764633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−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·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x.</a:t>
            </a:r>
            <a:endParaRPr lang="en-US" altLang="zh-CN" sz="1100" i="1" dirty="0">
              <a:solidFill>
                <a:srgbClr val="FF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18748" y="2416175"/>
            <a:ext cx="3738902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equations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type,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wall,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define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’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functions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 the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relationship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inverted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express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’s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 function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600" y="290195"/>
            <a:ext cx="2138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rgbClr val="0002FF"/>
                </a:solidFill>
              </a:rPr>
              <a:t>当前节点不是零点：变换</a:t>
            </a:r>
            <a:endParaRPr lang="zh-CN" altLang="en-US" sz="1400">
              <a:solidFill>
                <a:srgbClr val="0002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24165" y="-3093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09033"/>
            <a:ext cx="132568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Rewriting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23850" y="587375"/>
            <a:ext cx="299120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Thus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rewrite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entire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terms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’s.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12629" y="730019"/>
            <a:ext cx="359204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doesn’t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fundamentally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change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instance,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stays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same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expresses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different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coordinate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frame.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20793" y="1409142"/>
            <a:ext cx="3255699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revised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“local”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following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three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properties: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44653" y="1678710"/>
            <a:ext cx="3066545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includes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inequalities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≥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transformed versions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inequalities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deﬁning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b="1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44653" y="2154428"/>
            <a:ext cx="1910779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itself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origin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-space.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44653" y="2352959"/>
            <a:ext cx="3631793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function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becomes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max         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</a:t>
            </a:r>
            <a:r>
              <a:rPr lang="en-US" altLang="zh-CN" sz="1100" i="1" baseline="-25000" dirty="0" smtClean="0"/>
              <a:t>u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objective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function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transformed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vector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9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48" y="2570384"/>
            <a:ext cx="95344" cy="11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42" y="2376791"/>
            <a:ext cx="438150" cy="12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14973"/>
            <a:ext cx="2743200" cy="334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94344"/>
            <a:ext cx="1466748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starting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55723" y="672946"/>
            <a:ext cx="36257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general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origin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might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feasible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thus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34439" y="1120775"/>
            <a:ext cx="372321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However,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turns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Times New Roman" panose="02020603050405020304" pitchFamily="18" charset="0"/>
              </a:rPr>
              <a:t>fin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starting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 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simplex!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55722" y="1577975"/>
            <a:ext cx="2656176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Start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program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standard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form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832615" y="1792893"/>
            <a:ext cx="1979709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 </a:t>
            </a:r>
            <a:r>
              <a:rPr lang="en-US" altLang="zh-CN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1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Ax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≥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1972" y="294344"/>
            <a:ext cx="200375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starting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 (cont.)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91112" y="626892"/>
            <a:ext cx="3692001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 first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make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right-hand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sides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equations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 nonnegative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&lt;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just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multiply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sides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equation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-1.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98077" y="1450297"/>
            <a:ext cx="207749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create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follows: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47252" y="1648704"/>
            <a:ext cx="368208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Create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artiﬁcial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variables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i="1" baseline="-25000" dirty="0" err="1" smtClean="0"/>
              <a:t>m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≥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number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 equations</a:t>
            </a:r>
            <a:r>
              <a:rPr lang="en-US" altLang="zh-CN" sz="9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9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76249" y="2107939"/>
            <a:ext cx="2657779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left-hand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side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equation.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76250" y="2339975"/>
            <a:ext cx="3135474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objective,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minimized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···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i="1" baseline="-25000" dirty="0" err="1" smtClean="0"/>
              <a:t>m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7639" y="204431"/>
            <a:ext cx="211756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starting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(cont’d)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7650" y="490345"/>
            <a:ext cx="4267199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it’s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easy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starting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namely,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 with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100" i="1" baseline="-25000" dirty="0" smtClean="0"/>
              <a:t>i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other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variables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zero.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7650" y="952927"/>
            <a:ext cx="341630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Therefore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obtain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optimum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solution. There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28978" y="1415509"/>
            <a:ext cx="4033472" cy="173897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 marL="228600" indent="-228600">
              <a:buAutoNum type="arabicPeriod"/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optimum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···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i="1" baseline="-25000" dirty="0" err="1"/>
              <a:t>m</a:t>
            </a:r>
            <a:r>
              <a:rPr lang="en-US" altLang="zh-CN" sz="1100" i="1" baseline="-25000" dirty="0"/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zero,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8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’s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obtained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 simplex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zero,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hence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optimum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 get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starting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feasible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original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just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ignoring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’s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139700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marL="228600" indent="-228600">
              <a:buAutoNum type="arabicPeriod" startAt="2"/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optimum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objective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turns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positive: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tried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minimize 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decided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cannot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zero.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 means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original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program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infeasible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needs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nonzero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’s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become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feasible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2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907" y="256772"/>
            <a:ext cx="1468120" cy="16065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Degeneracy </a:t>
            </a:r>
            <a:r>
              <a:rPr lang="zh-CN" altLang="en-US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退化</a:t>
            </a:r>
            <a:endParaRPr lang="zh-CN" altLang="en-US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48907" y="511175"/>
            <a:ext cx="3708744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degenerate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intersection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faces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polyhedron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n+1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48907" y="968375"/>
            <a:ext cx="3708743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Algebraically,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means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choose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n+1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inequalities 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corresponding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system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equations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unknowns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we’ll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n+1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cases.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57131" y="1703114"/>
            <a:ext cx="370192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serious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return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suboptimal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degenerate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 simply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because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neighbors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identical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thus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better objective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57131" y="2416175"/>
            <a:ext cx="3776720" cy="7226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modify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detects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degeneracy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continues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hop 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despite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lack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improvement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cost,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end up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looping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forever.</a:t>
            </a:r>
            <a:r>
              <a:rPr lang="zh-CN" altLang="en-US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死循环</a:t>
            </a:r>
            <a:endParaRPr lang="zh-CN" altLang="en-US" sz="1100" dirty="0">
              <a:solidFill>
                <a:srgbClr val="0002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3052" y="268437"/>
            <a:ext cx="155010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Degeneracy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(cont’d)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48536" y="638456"/>
            <a:ext cx="2683427" cy="147252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 fix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perturbation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48536" y="892175"/>
            <a:ext cx="2951129" cy="15449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change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tiny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random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amount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±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ε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33052" y="1196975"/>
            <a:ext cx="349599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doesn’t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change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essence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ε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’s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tiny,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effect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 differentiating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between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systems.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2502" y="288789"/>
            <a:ext cx="1216680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Unboundedness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22502" y="587375"/>
            <a:ext cx="3683435" cy="55308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unbounded</a:t>
            </a:r>
            <a:r>
              <a:rPr lang="zh-CN" altLang="en-US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无界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objective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function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made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arbitrarily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large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small,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it’s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minimization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problem).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21092" y="1196975"/>
            <a:ext cx="3625727" cy="89258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discover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neighborhood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 vertex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notice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taking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adding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another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leads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 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underdetermined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system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equations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infinity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solutions.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21092" y="2146929"/>
            <a:ext cx="36582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fact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easy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test)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space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contains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whole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 across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objective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become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larger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larger,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∞.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04810" y="2824657"/>
            <a:ext cx="2297104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halts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complains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6504" y="207982"/>
            <a:ext cx="2172069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running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8970" y="600233"/>
            <a:ext cx="4305880" cy="13596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running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generic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program: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52450" y="779573"/>
            <a:ext cx="1986121" cy="18726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max </a:t>
            </a:r>
            <a:r>
              <a:rPr lang="en-US" altLang="zh-CN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1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≤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≥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8970" y="1045841"/>
            <a:ext cx="4153480" cy="38417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variables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contains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constraints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?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(n</a:t>
            </a:r>
            <a:r>
              <a:rPr lang="zh-CN" altLang="en-US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为变量数，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</a:t>
            </a:r>
            <a:r>
              <a:rPr lang="zh-CN" altLang="en-US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为不等式个数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dirty="0">
              <a:solidFill>
                <a:srgbClr val="00B05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08970" y="1547100"/>
            <a:ext cx="3496150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iterative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proceeds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08970" y="1802657"/>
            <a:ext cx="4077280" cy="89258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current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i.e.,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unique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point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constraints 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satisfied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equality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neighbors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shares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n−1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these inequalities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·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neighbors</a:t>
            </a:r>
            <a:r>
              <a:rPr lang="zh-CN" altLang="en-US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：</a:t>
            </a:r>
            <a:r>
              <a:rPr lang="en-US" altLang="zh-CN" sz="1100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choose which inequality to drop and which new one to add.</a:t>
            </a:r>
            <a:endParaRPr lang="en-US" altLang="zh-CN" sz="1100" dirty="0"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7250" y="358775"/>
            <a:ext cx="152125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General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description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71450" y="719950"/>
            <a:ext cx="3845605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u="sng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feasible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region,</a:t>
            </a:r>
            <a:endParaRPr lang="en-US" altLang="zh-CN" sz="1100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while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u="sng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neighbor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v’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better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objective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100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v’</a:t>
            </a:r>
            <a:endParaRPr lang="en-US" altLang="zh-CN" sz="1100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71450" y="1425575"/>
            <a:ext cx="188513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variables,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71449" y="1756780"/>
            <a:ext cx="365760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setting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’s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represented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-tuple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numbers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 plotted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-dimensional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space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1423" y="294344"/>
            <a:ext cx="2709075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running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 (cont.)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91423" y="663575"/>
            <a:ext cx="384242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naive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iteration: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(1)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check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potential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neighbor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whether 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really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polyhedron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；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(2)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determine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cost.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08972" y="1327874"/>
            <a:ext cx="374867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(2)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easy.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(1)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involves: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system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equations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check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whether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result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feasible.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08972" y="1891996"/>
            <a:ext cx="374867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Gaussian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elimination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takes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O(</a:t>
            </a:r>
            <a:r>
              <a:rPr lang="en-US" altLang="zh-CN" sz="1100" i="1" dirty="0"/>
              <a:t>n</a:t>
            </a:r>
            <a:r>
              <a:rPr lang="en-US" altLang="zh-CN" sz="1100" baseline="30000" dirty="0"/>
              <a:t>3</a:t>
            </a:r>
            <a:r>
              <a:rPr lang="en-US" altLang="zh-CN" sz="1100" dirty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total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O(</a:t>
            </a:r>
            <a:r>
              <a:rPr lang="en-US" altLang="zh-CN" sz="1100" i="1" dirty="0"/>
              <a:t>mn</a:t>
            </a:r>
            <a:r>
              <a:rPr lang="en-US" altLang="zh-CN" sz="1100" baseline="30000" dirty="0"/>
              <a:t>4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per iteration.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8658" y="214619"/>
            <a:ext cx="2822889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running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(cont’d)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55723" y="576886"/>
            <a:ext cx="2984791" cy="16911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better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way: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/>
              <a:t>mn</a:t>
            </a:r>
            <a:r>
              <a:rPr lang="en-US" altLang="zh-CN" sz="1100" baseline="30000" dirty="0"/>
              <a:t>4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improved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mn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28658" y="837797"/>
            <a:ext cx="3805192" cy="89258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Recall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local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view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per-iteration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overhead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rewriting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LP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terms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current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local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coordinates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just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O((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+n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;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local view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changes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slightly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between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iterations,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just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defining inequalities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28659" y="1806576"/>
            <a:ext cx="365337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Next,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select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neighbor,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recall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(local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view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objective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function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form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55723" y="2574127"/>
            <a:ext cx="287739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</a:t>
            </a:r>
            <a:r>
              <a:rPr lang="en-US" altLang="zh-CN" sz="1100" i="1" baseline="-25000" dirty="0" smtClean="0"/>
              <a:t>u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objective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function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55" y="2266093"/>
            <a:ext cx="926940" cy="142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291304"/>
            <a:ext cx="304905" cy="11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8658" y="214619"/>
            <a:ext cx="2822889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running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(cont’d)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28658" y="739775"/>
            <a:ext cx="350091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immediately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identifies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promising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direction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move: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pick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  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none,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current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halts).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08294" y="1463274"/>
            <a:ext cx="3596956" cy="89258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rewritten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terms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-coordinates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easy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determine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increased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before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other inequality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violated.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increase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indefinitely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know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 unbounded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.)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51530"/>
            <a:ext cx="332483" cy="13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3265125" cy="8028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running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(cont’d)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many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iterations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could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be?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2540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most 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04396" y="1161592"/>
            <a:ext cx="3981854" cy="201596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i.e.,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number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38100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381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exponential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fact,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examples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 does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indeed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take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exponential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number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iterations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38100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38100" algn="l"/>
              </a:tabLst>
            </a:pP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exponential-time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38100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381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However,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exponential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examples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occur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practice,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fact 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makes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valuable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widely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used.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949505"/>
            <a:ext cx="381000" cy="21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85850" y="1349375"/>
            <a:ext cx="220887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Postscript: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circuit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evaluation</a:t>
            </a:r>
            <a:endParaRPr lang="en-US" altLang="zh-CN" sz="1400" b="1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07982"/>
            <a:ext cx="181139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ultimate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application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7651" y="663575"/>
            <a:ext cx="38100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Boolean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circuit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dag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following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types.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76250" y="1120775"/>
            <a:ext cx="3119444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Input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indegree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zero,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false.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indegree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indegree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7650" y="1898416"/>
            <a:ext cx="3122650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addition,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designated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output.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47650" y="2193542"/>
            <a:ext cx="339712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CIRCUIT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following: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laws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Boolean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logic 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applied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topological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order,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output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evaluate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true?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82575"/>
            <a:ext cx="4419498" cy="215444"/>
          </a:xfrm>
        </p:spPr>
        <p:txBody>
          <a:bodyPr/>
          <a:lstStyle/>
          <a:p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Circuit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evaluation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892175"/>
            <a:ext cx="2733675" cy="198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2197" y="224136"/>
            <a:ext cx="1189428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formulation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48132" y="587374"/>
            <a:ext cx="3654847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Create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variable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g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constraints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≤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≤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48132" y="864406"/>
            <a:ext cx="2712281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additional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constraints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type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gate: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28155" y="1120775"/>
            <a:ext cx="1053173" cy="31550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3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false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48132" y="1548332"/>
            <a:ext cx="3746218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/>
              <a:t>OR gate with inputs </a:t>
            </a:r>
            <a:r>
              <a:rPr lang="en-US" altLang="zh-CN" sz="1100" i="1" dirty="0"/>
              <a:t>h</a:t>
            </a:r>
            <a:r>
              <a:rPr lang="en-US" altLang="zh-CN" sz="1100" dirty="0"/>
              <a:t> and </a:t>
            </a:r>
            <a:r>
              <a:rPr lang="en-US" altLang="zh-CN" sz="1100" i="1" dirty="0" smtClean="0"/>
              <a:t>h’ </a:t>
            </a:r>
            <a:r>
              <a:rPr lang="en-US" altLang="zh-CN" sz="1100" dirty="0"/>
              <a:t>: 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≥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 </a:t>
            </a:r>
            <a:r>
              <a:rPr lang="en-US" altLang="zh-CN" sz="1100" i="1" dirty="0" smtClean="0"/>
              <a:t>,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≥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,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≤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dirty="0"/>
              <a:t> +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.</a:t>
            </a:r>
            <a:endParaRPr lang="zh-CN" altLang="zh-CN" sz="1100" dirty="0"/>
          </a:p>
          <a:p>
            <a:r>
              <a:rPr lang="en-US" altLang="zh-CN" sz="1100" dirty="0"/>
              <a:t>AND gate with inputs </a:t>
            </a:r>
            <a:r>
              <a:rPr lang="en-US" altLang="zh-CN" sz="1100" i="1" dirty="0"/>
              <a:t>h</a:t>
            </a:r>
            <a:r>
              <a:rPr lang="en-US" altLang="zh-CN" sz="1100" dirty="0"/>
              <a:t> and </a:t>
            </a:r>
            <a:r>
              <a:rPr lang="en-US" altLang="zh-CN" sz="1100" i="1" dirty="0" smtClean="0"/>
              <a:t>h’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: 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≤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 </a:t>
            </a:r>
            <a:r>
              <a:rPr lang="en-US" altLang="zh-CN" sz="1100" i="1" dirty="0" smtClean="0"/>
              <a:t>,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≤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,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≥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dirty="0"/>
              <a:t> +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− 1.</a:t>
            </a:r>
            <a:endParaRPr lang="zh-CN" altLang="zh-CN" sz="1100" dirty="0"/>
          </a:p>
          <a:p>
            <a:r>
              <a:rPr lang="en-US" altLang="zh-CN" sz="1100" dirty="0"/>
              <a:t>NOT gate with input</a:t>
            </a:r>
            <a:r>
              <a:rPr lang="en-US" altLang="zh-CN" sz="1100" i="1" dirty="0"/>
              <a:t> h</a:t>
            </a:r>
            <a:r>
              <a:rPr lang="en-US" altLang="zh-CN" sz="1100" dirty="0"/>
              <a:t>: 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 = 1 −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dirty="0"/>
              <a:t>.</a:t>
            </a:r>
            <a:endParaRPr lang="zh-CN" altLang="zh-CN" sz="1100" dirty="0"/>
          </a:p>
        </p:txBody>
      </p:sp>
      <p:sp>
        <p:nvSpPr>
          <p:cNvPr id="8" name="TextBox 1"/>
          <p:cNvSpPr txBox="1"/>
          <p:nvPr/>
        </p:nvSpPr>
        <p:spPr>
          <a:xfrm>
            <a:off x="148132" y="2220630"/>
            <a:ext cx="3909518" cy="89258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constraints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take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exactly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right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–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 false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true.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don’t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maximize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minimize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anything,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 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answer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variable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corresponding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output gate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602" y="358775"/>
            <a:ext cx="4419498" cy="215444"/>
          </a:xfrm>
        </p:spPr>
        <p:txBody>
          <a:bodyPr/>
          <a:lstStyle/>
          <a:p>
            <a:r>
              <a:rPr lang="en-US" altLang="zh-CN" sz="1400" b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Circuit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evaluation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1240726"/>
            <a:ext cx="3936897" cy="193744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" y="968375"/>
            <a:ext cx="4367879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2575"/>
            <a:ext cx="111248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generality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55723" y="587375"/>
            <a:ext cx="36452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CIRCUIT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sense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general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solvable 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polynomial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time!</a:t>
            </a:r>
            <a:endParaRPr lang="en-US" altLang="zh-CN" sz="1100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51332" y="1044575"/>
            <a:ext cx="3549529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After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eventually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computer,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computer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 ultimately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Boolean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combinational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circuit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implemented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chip.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30805" y="1654175"/>
            <a:ext cx="3708102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polynomial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rendered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Boolean circuit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consisting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polynomially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many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copies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computer’s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circuit,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 per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layer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used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compute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values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next.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26415" y="2601655"/>
            <a:ext cx="3574446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Hence,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fact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CIRCUIT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reduces</a:t>
            </a:r>
            <a:r>
              <a:rPr lang="en-US" altLang="zh-CN" sz="1100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</a:t>
            </a:r>
            <a:r>
              <a:rPr lang="en-US" altLang="zh-CN" sz="1100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programming</a:t>
            </a:r>
            <a:r>
              <a:rPr lang="en-US" altLang="zh-CN" sz="1100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means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polynomial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do!</a:t>
            </a:r>
            <a:endParaRPr lang="en-US" altLang="zh-CN" sz="1100" dirty="0">
              <a:solidFill>
                <a:srgbClr val="FF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720" y="207982"/>
            <a:ext cx="2058256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General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description (cont.)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7650" y="739775"/>
            <a:ext cx="3663166" cy="32832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equation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involving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’s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defies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hyperplane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space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</a:t>
            </a:r>
            <a:r>
              <a:rPr lang="en-US" altLang="zh-CN" sz="1100" i="1" baseline="-25000" dirty="0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72331" y="1200652"/>
            <a:ext cx="3521785" cy="55308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corresponding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defines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half-space</a:t>
            </a:r>
            <a:r>
              <a:rPr lang="zh-CN" altLang="en-US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半平面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points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 either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precisely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hyperplane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particular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side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23106" y="1966948"/>
            <a:ext cx="4363720" cy="58420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Finally,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feasible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region</a:t>
            </a:r>
            <a:r>
              <a:rPr lang="zh-CN" altLang="en-US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可行解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program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specified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00"/>
              </a:lnSpc>
            </a:pPr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 inequalities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therefore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intersection</a:t>
            </a:r>
            <a:r>
              <a:rPr lang="zh-CN" altLang="en-US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交集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00"/>
              </a:lnSpc>
            </a:pPr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corresponding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half-spaces,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convex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polyhedron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700"/>
              </a:lnSpc>
            </a:pP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434975"/>
            <a:ext cx="4419498" cy="215444"/>
          </a:xfrm>
        </p:spPr>
        <p:txBody>
          <a:bodyPr/>
          <a:lstStyle/>
          <a:p>
            <a:r>
              <a:rPr lang="en-US" altLang="zh-CN" sz="1400" b="1" dirty="0" smtClean="0"/>
              <a:t>A polyhedron defined by seven inequalities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968376"/>
            <a:ext cx="4089297" cy="20408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4575"/>
            <a:ext cx="3435350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94345"/>
            <a:ext cx="3538982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neighbors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i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-dimensional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space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48872" y="739775"/>
            <a:ext cx="710131" cy="15706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Definition</a:t>
            </a:r>
            <a:endParaRPr lang="en-US" altLang="zh-CN" sz="11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55722" y="896004"/>
            <a:ext cx="3634862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unique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point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subset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hyperplanes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meet.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38737" y="1393526"/>
            <a:ext cx="3711062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Pick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subset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inequalities.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unique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point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satisfies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them with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equality,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point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happens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feasible,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46588" y="2042233"/>
            <a:ext cx="3286156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specified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inequalities.</a:t>
            </a:r>
            <a:endParaRPr lang="en-US" altLang="zh-CN" sz="1100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55722" y="2352652"/>
            <a:ext cx="710131" cy="15706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Definition</a:t>
            </a:r>
            <a:endParaRPr lang="en-US" altLang="zh-CN" sz="11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2206" y="2508881"/>
            <a:ext cx="3707593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neighbors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−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defining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inequalities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common.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8790"/>
            <a:ext cx="110126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03625" y="667517"/>
            <a:ext cx="2306722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iteration,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tasks: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03625" y="938818"/>
            <a:ext cx="3609963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Check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whether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current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halt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);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Determine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next.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22536" y="1501775"/>
            <a:ext cx="3906425" cy="7226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tasks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easy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happens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origin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 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elsewhere,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transform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coordinate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system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move 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origin</a:t>
            </a:r>
            <a:r>
              <a:rPr lang="zh-CN" altLang="en-US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换到原点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!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9235" y="288790"/>
            <a:ext cx="2333972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convenience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origin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24848" y="663575"/>
            <a:ext cx="1998945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Suppose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generic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LP: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55722" y="1528426"/>
            <a:ext cx="271228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vector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variables,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5722" y="1805885"/>
            <a:ext cx="3701928" cy="55308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Suppose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origin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feasible</a:t>
            </a:r>
            <a:r>
              <a:rPr lang="zh-CN" altLang="en-US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假设原点是可行的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certainly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unique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point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inequalities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887859" y="2303323"/>
            <a:ext cx="833562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≥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≥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</a:t>
            </a:r>
            <a:endParaRPr lang="en-US" altLang="zh-CN" sz="1100" i="1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410682" y="2571956"/>
            <a:ext cx="49212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tight</a:t>
            </a:r>
            <a:r>
              <a:rPr lang="en-US" altLang="zh-CN" sz="9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9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04" y="816208"/>
            <a:ext cx="780709" cy="53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59932" y="2186990"/>
            <a:ext cx="17760" cy="91819"/>
          </a:xfrm>
          <a:custGeom>
            <a:avLst/>
            <a:gdLst>
              <a:gd name="connsiteX0" fmla="*/ 6350 w 17754"/>
              <a:gd name="connsiteY0" fmla="*/ 85344 h 91693"/>
              <a:gd name="connsiteX1" fmla="*/ 6350 w 17754"/>
              <a:gd name="connsiteY1" fmla="*/ 6350 h 91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91693">
                <a:moveTo>
                  <a:pt x="6350" y="853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62461" y="2189521"/>
            <a:ext cx="82947" cy="17778"/>
          </a:xfrm>
          <a:custGeom>
            <a:avLst/>
            <a:gdLst>
              <a:gd name="connsiteX0" fmla="*/ 6350 w 82918"/>
              <a:gd name="connsiteY0" fmla="*/ 6350 h 17754"/>
              <a:gd name="connsiteX1" fmla="*/ 76568 w 8291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918" h="17754">
                <a:moveTo>
                  <a:pt x="6350" y="6350"/>
                </a:moveTo>
                <a:lnTo>
                  <a:pt x="76568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62461" y="2263562"/>
            <a:ext cx="82947" cy="17778"/>
          </a:xfrm>
          <a:custGeom>
            <a:avLst/>
            <a:gdLst>
              <a:gd name="connsiteX0" fmla="*/ 6350 w 82918"/>
              <a:gd name="connsiteY0" fmla="*/ 6350 h 17754"/>
              <a:gd name="connsiteX1" fmla="*/ 76568 w 8291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918" h="17754">
                <a:moveTo>
                  <a:pt x="6350" y="6350"/>
                </a:moveTo>
                <a:lnTo>
                  <a:pt x="76568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235231" y="2186990"/>
            <a:ext cx="17760" cy="91819"/>
          </a:xfrm>
          <a:custGeom>
            <a:avLst/>
            <a:gdLst>
              <a:gd name="connsiteX0" fmla="*/ 6350 w 17754"/>
              <a:gd name="connsiteY0" fmla="*/ 85344 h 91693"/>
              <a:gd name="connsiteX1" fmla="*/ 6350 w 17754"/>
              <a:gd name="connsiteY1" fmla="*/ 6350 h 91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91693">
                <a:moveTo>
                  <a:pt x="6350" y="853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147912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Task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origin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66688" y="815975"/>
            <a:ext cx="461665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Lemma</a:t>
            </a:r>
            <a:endParaRPr lang="en-US" altLang="zh-CN" sz="11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5722" y="1002231"/>
            <a:ext cx="3533018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origin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≤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&gt;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0)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5722" y="1404125"/>
            <a:ext cx="371897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Proof.</a:t>
            </a:r>
            <a:endParaRPr lang="en-US" altLang="zh-CN" sz="11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55723" y="1623800"/>
            <a:ext cx="3804209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≤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considering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constraints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≥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can’t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hope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better objective value.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366688" y="2142824"/>
            <a:ext cx="3690962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Conversely,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&gt;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origin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optimal,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increase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objective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function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increasing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88790"/>
            <a:ext cx="147912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Task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origin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7650" y="663575"/>
            <a:ext cx="3037691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increasing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&gt;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70137" y="918813"/>
            <a:ext cx="1724831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increase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it?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50934" y="1196975"/>
            <a:ext cx="3639301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Until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other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constraint.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release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tight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constraint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800" i="1" baseline="-25000" dirty="0" smtClean="0"/>
              <a:t>i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≥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increase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800" i="1" baseline="-25000" dirty="0"/>
              <a:t>i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until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other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inequality,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previously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loose,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now becomes tight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7650" y="1927675"/>
            <a:ext cx="3778127" cy="38417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point,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again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exactly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tight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inequalities,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new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新的节点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10626</Words>
  <Application>WPS 演示</Application>
  <PresentationFormat>自定义</PresentationFormat>
  <Paragraphs>272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Tahoma</vt:lpstr>
      <vt:lpstr>Lucida Sans</vt:lpstr>
      <vt:lpstr>Microsoft YaHei UI</vt:lpstr>
      <vt:lpstr>Times New Roman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A polyhedron defined by seven inequalities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Circuit evaluation</vt:lpstr>
      <vt:lpstr>PowerPoint 演示文稿</vt:lpstr>
      <vt:lpstr>Circuit evaluation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(XII)</dc:title>
  <dc:creator>Yijia Chen  Shanghai Jiaotong University</dc:creator>
  <cp:lastModifiedBy>Tryangel</cp:lastModifiedBy>
  <cp:revision>162</cp:revision>
  <dcterms:created xsi:type="dcterms:W3CDTF">2016-09-20T06:44:00Z</dcterms:created>
  <dcterms:modified xsi:type="dcterms:W3CDTF">2020-07-24T02:18:02Z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2016-09-19T00:00:00Z</vt:filetime>
  </property>
  <property fmtid="{D5CDD505-2E9C-101B-9397-08002B2CF9AE}" pid="5" name="KSOProductBuildVer">
    <vt:lpwstr>2052-11.1.0.9828</vt:lpwstr>
  </property>
</Properties>
</file>