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534" r:id="rId7"/>
    <p:sldId id="261" r:id="rId8"/>
    <p:sldId id="262" r:id="rId9"/>
    <p:sldId id="263" r:id="rId10"/>
    <p:sldId id="264" r:id="rId11"/>
    <p:sldId id="535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538" r:id="rId22"/>
    <p:sldId id="537" r:id="rId23"/>
    <p:sldId id="277" r:id="rId24"/>
    <p:sldId id="279" r:id="rId25"/>
    <p:sldId id="284" r:id="rId26"/>
    <p:sldId id="290" r:id="rId27"/>
    <p:sldId id="293" r:id="rId28"/>
    <p:sldId id="298" r:id="rId29"/>
    <p:sldId id="542" r:id="rId30"/>
    <p:sldId id="306" r:id="rId31"/>
    <p:sldId id="311" r:id="rId32"/>
    <p:sldId id="314" r:id="rId33"/>
    <p:sldId id="541" r:id="rId34"/>
    <p:sldId id="321" r:id="rId35"/>
    <p:sldId id="540" r:id="rId36"/>
    <p:sldId id="543" r:id="rId37"/>
    <p:sldId id="544" r:id="rId38"/>
    <p:sldId id="545" r:id="rId39"/>
    <p:sldId id="546" r:id="rId40"/>
    <p:sldId id="552" r:id="rId41"/>
    <p:sldId id="553" r:id="rId42"/>
    <p:sldId id="554" r:id="rId43"/>
    <p:sldId id="555" r:id="rId44"/>
    <p:sldId id="547" r:id="rId45"/>
    <p:sldId id="548" r:id="rId46"/>
    <p:sldId id="549" r:id="rId47"/>
    <p:sldId id="550" r:id="rId48"/>
    <p:sldId id="551" r:id="rId49"/>
  </p:sldIdLst>
  <p:sldSz cx="4608195" cy="345567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8"/>
      </p:cViewPr>
      <p:guideLst>
        <p:guide orient="horz" pos="214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4EC71-1E29-42AF-8B61-C38B78EE6E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82465-AD7E-4B7F-B103-53CB4AEB5C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82465-AD7E-4B7F-B103-53CB4AEB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0447" y="1270794"/>
            <a:ext cx="3037178" cy="1808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Chapter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8.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endParaRPr lang="en-US" altLang="zh-CN" sz="16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304243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traveling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salesman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problem, cont’d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131170" y="692257"/>
            <a:ext cx="4329430" cy="16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tsp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zh-CN" altLang="en-US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定义为搜索问题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510629" y="936224"/>
            <a:ext cx="357245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instance, 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budget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report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exists).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386738" y="1543663"/>
            <a:ext cx="3451999" cy="784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expressing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traveling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salesman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reality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optimization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优化问题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 sought?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03" y="-3793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809" y="194035"/>
            <a:ext cx="178568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vs.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optimization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68500" y="396150"/>
            <a:ext cx="381544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Turning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optimization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 difficulty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because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versions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another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45270" y="992879"/>
            <a:ext cx="3800902" cy="784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optimization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tsp 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readily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 problem</a:t>
            </a:r>
            <a:r>
              <a:rPr lang="zh-CN" altLang="en-US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优化问题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-&gt;</a:t>
            </a:r>
            <a:r>
              <a:rPr lang="zh-CN" altLang="en-US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搜索问题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 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budget,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it;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 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51287" y="1727046"/>
            <a:ext cx="3667552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Conversely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optimization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130177" y="2291556"/>
            <a:ext cx="356560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First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suppose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somehow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knew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;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 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could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calling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problem, using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budget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348713" y="3164177"/>
            <a:ext cx="3464603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optimum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binary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719" y="318294"/>
            <a:ext cx="319151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instead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optimization?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03988" y="661194"/>
            <a:ext cx="3491790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Isn’t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optimization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sense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searching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84027" y="1346994"/>
            <a:ext cx="359197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should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recognize,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 earlier,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polynomial-time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checkable.</a:t>
            </a:r>
            <a:endParaRPr lang="en-US" altLang="zh-CN" sz="12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92226" y="1992615"/>
            <a:ext cx="3959214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potential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tsp,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properties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tour”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(just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</a:t>
            </a:r>
            <a:r>
              <a:rPr lang="en-US" altLang="zh-CN" sz="12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length≤</a:t>
            </a:r>
            <a:r>
              <a:rPr lang="en-US" altLang="zh-CN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”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92226" y="2769712"/>
            <a:ext cx="321562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could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optimal”?</a:t>
            </a:r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1625" y="280035"/>
            <a:ext cx="2094230" cy="1606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Euler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欧拉路径</a:t>
            </a:r>
            <a:endParaRPr lang="zh-CN" altLang="en-US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733" y="655732"/>
            <a:ext cx="69089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Euler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278733" y="893305"/>
            <a:ext cx="352740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 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97740" y="1499393"/>
            <a:ext cx="2526030" cy="3917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answer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  <a:tabLst>
                <a:tab pos="25400" algn="l"/>
              </a:tabLst>
            </a:pP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connected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连通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22761" y="1890839"/>
            <a:ext cx="3439349" cy="784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lphaLcParenBoth" startAt="2"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exception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final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walk),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degree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除起点</a:t>
            </a:r>
            <a:r>
              <a:rPr lang="en-US" altLang="zh-CN" sz="12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&amp;</a:t>
            </a:r>
            <a:r>
              <a:rPr lang="zh-CN" altLang="en-US" sz="1200" dirty="0" smtClean="0">
                <a:solidFill>
                  <a:srgbClr val="00B05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终点外度数都为双数</a:t>
            </a:r>
            <a:endParaRPr lang="zh-CN" altLang="en-US" sz="1200" dirty="0" smtClean="0">
              <a:solidFill>
                <a:srgbClr val="00B05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297740" y="2566194"/>
            <a:ext cx="3495699" cy="5097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above,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 Euler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74955"/>
            <a:ext cx="2618740" cy="16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 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Hamilton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Cycle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46856" y="890702"/>
            <a:ext cx="9313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272199" y="1118394"/>
            <a:ext cx="364189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visits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91388" y="1575594"/>
            <a:ext cx="3417090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literature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Hamilton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1728" y="257738"/>
            <a:ext cx="109966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Minimum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49541" y="584994"/>
            <a:ext cx="375184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removal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leaves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disconnected.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55469" y="1102856"/>
            <a:ext cx="402097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minimum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budget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76627" y="1575594"/>
            <a:ext cx="4249818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max-ﬂow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computations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capacity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maximum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flow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 fixed node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single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155469" y="2489994"/>
            <a:ext cx="403129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biggest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correspond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(via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max-ﬂow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min-cut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theorem)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369" y="432594"/>
            <a:ext cx="10419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Balanced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86386" y="731556"/>
            <a:ext cx="363245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leaves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singleton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 consists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adjacent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99702" y="1417893"/>
            <a:ext cx="372057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interesting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endParaRPr lang="en-US" altLang="zh-CN" sz="12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 nearly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equal-sized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sets. </a:t>
            </a:r>
            <a:endParaRPr lang="en-US" altLang="zh-CN" sz="12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199702" y="1956594"/>
            <a:ext cx="3513782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balanced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cut</a:t>
            </a:r>
            <a:endParaRPr lang="en-US" altLang="zh-CN" sz="12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budget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 sets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|,|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56394"/>
            <a:ext cx="3279775" cy="16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Three-dimensional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matching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三维匹配</a:t>
            </a:r>
            <a:endParaRPr lang="zh-CN" altLang="en-US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33206" y="661194"/>
            <a:ext cx="844783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matching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233206" y="889794"/>
            <a:ext cx="272350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boys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girls,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pets,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59790" y="1120626"/>
            <a:ext cx="336613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compatibilities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triples,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 containing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boy,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girl,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246856" y="1790500"/>
            <a:ext cx="354658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Intuitively,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triple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b, g, p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means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girl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along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well together.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254900" y="2313519"/>
            <a:ext cx="380585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disjoint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triples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create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harmonious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households.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20" y="423545"/>
            <a:ext cx="4265930" cy="1606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独立集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cover,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clique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81636" y="813594"/>
            <a:ext cx="1680845" cy="2298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独立集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86653" y="1044551"/>
            <a:ext cx="363993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integer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 between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99401" y="1536700"/>
            <a:ext cx="4311015" cy="5994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顶点覆盖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integer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(touch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 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2483" y="356394"/>
            <a:ext cx="1879600" cy="16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Longest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最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长距离</a:t>
            </a:r>
            <a:endParaRPr lang="zh-CN" altLang="en-US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16659" y="737394"/>
            <a:ext cx="3733800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nonnegative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weights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 distinguished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along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goal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38656" y="1499394"/>
            <a:ext cx="373258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asked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weight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least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avoid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trivial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require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containing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 repeated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89856" y="1346994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680" y="432435"/>
            <a:ext cx="1738630" cy="276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sum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子集的和</a:t>
            </a:r>
            <a:endParaRPr lang="zh-CN" altLang="en-US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20521" y="924628"/>
            <a:ext cx="722955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20521" y="1268135"/>
            <a:ext cx="373633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integers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22583" y="1346994"/>
            <a:ext cx="174560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4"/>
          <p:cNvGraphicFramePr>
            <a:graphicFrameLocks noGrp="1"/>
          </p:cNvGraphicFramePr>
          <p:nvPr/>
        </p:nvGraphicFramePr>
        <p:xfrm>
          <a:off x="604681" y="584994"/>
          <a:ext cx="3316820" cy="2552700"/>
        </p:xfrm>
        <a:graphic>
          <a:graphicData uri="http://schemas.openxmlformats.org/drawingml/2006/table">
            <a:tbl>
              <a:tblPr/>
              <a:tblGrid>
                <a:gridCol w="1803361"/>
                <a:gridCol w="1513459"/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b="1" dirty="0" smtClean="0">
                          <a:solidFill>
                            <a:srgbClr val="FF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Hard problems (NP-complete)</a:t>
                      </a:r>
                      <a:endParaRPr lang="zh-CN" altLang="en-US" sz="895" b="1" dirty="0" smtClean="0">
                        <a:solidFill>
                          <a:srgbClr val="FF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b="1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Easy problems (in P)</a:t>
                      </a:r>
                      <a:endParaRPr lang="zh-CN" altLang="en-US" sz="895" b="1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3sat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2sat, </a:t>
                      </a:r>
                      <a:r>
                        <a:rPr lang="en-US" altLang="zh-CN" sz="895" dirty="0" err="1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Hornsat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Traveling salesman problem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Minimums panning tree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Longest path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Shortest path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3D matching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Bipartite matching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knapsack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Unary knapsack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Independent set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Independent set on trees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Integer linear programming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Linear programming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err="1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Rudrata</a:t>
                      </a:r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 path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Euler path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Balanced cut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5" dirty="0" smtClean="0">
                          <a:solidFill>
                            <a:srgbClr val="000000"/>
                          </a:solidFill>
                          <a:latin typeface="Microsoft YaHei UI" panose="020B0503020204020204" pitchFamily="18" charset="-122"/>
                          <a:cs typeface="Microsoft YaHei UI" panose="020B0503020204020204" pitchFamily="18" charset="-122"/>
                        </a:rPr>
                        <a:t>Minimum cut</a:t>
                      </a:r>
                      <a:endParaRPr lang="zh-CN" altLang="en-US" sz="895" dirty="0" smtClean="0">
                        <a:solidFill>
                          <a:srgbClr val="000000"/>
                        </a:solidFill>
                        <a:latin typeface="Microsoft YaHei UI" panose="020B0503020204020204" pitchFamily="18" charset="-122"/>
                        <a:cs typeface="Microsoft YaHei UI" panose="020B0503020204020204" pitchFamily="18" charset="-122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681" y="317323"/>
            <a:ext cx="23482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Hard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problems,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4780" y="43815"/>
            <a:ext cx="36290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1D41D5"/>
                </a:solidFill>
              </a:rPr>
              <a:t>目前这些是指数型问题，但不能证明他们没有多项式算法问题</a:t>
            </a:r>
            <a:endParaRPr lang="zh-CN" altLang="en-US" sz="1000" b="1">
              <a:solidFill>
                <a:srgbClr val="1D41D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93263"/>
            <a:ext cx="2388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421918" y="725661"/>
            <a:ext cx="27240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Recall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17004" y="1035281"/>
            <a:ext cx="3554237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eﬃcient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 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 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proposed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only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really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95857" y="1864191"/>
            <a:ext cx="305139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I, 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bounded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|, 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417004" y="2534428"/>
            <a:ext cx="307244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denote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class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344861" y="430189"/>
            <a:ext cx="130595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44861" y="657778"/>
            <a:ext cx="3518429" cy="5994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We’ve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examples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solvable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多项式时间复杂度可以解决的问题</a:t>
            </a:r>
            <a:endParaRPr lang="zh-CN" altLang="en-US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51227" y="1224681"/>
            <a:ext cx="382561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running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returns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solution;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reports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62610" y="2308340"/>
            <a:ext cx="396015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class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 denoted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001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08794"/>
            <a:ext cx="12295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NP?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55600" y="1409700"/>
            <a:ext cx="118462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69352" y="1770043"/>
            <a:ext cx="24141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ondeterministic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4800" y="2022475"/>
            <a:ext cx="3965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1D41D5"/>
                </a:solidFill>
              </a:rPr>
              <a:t>NP</a:t>
            </a:r>
            <a:r>
              <a:rPr lang="zh-CN" altLang="en-US" sz="1200">
                <a:solidFill>
                  <a:srgbClr val="1D41D5"/>
                </a:solidFill>
              </a:rPr>
              <a:t>：不可以在多项式时间解出，但可以在多项式时间判断是否有解（如给一个图，再给一个路径，看是否是</a:t>
            </a:r>
            <a:r>
              <a:rPr lang="en-US" altLang="zh-CN" sz="1200">
                <a:solidFill>
                  <a:srgbClr val="1D41D5"/>
                </a:solidFill>
              </a:rPr>
              <a:t>hamilton cycle</a:t>
            </a:r>
            <a:r>
              <a:rPr lang="zh-CN" altLang="en-US" sz="1200">
                <a:solidFill>
                  <a:srgbClr val="1D41D5"/>
                </a:solidFill>
              </a:rPr>
              <a:t>）</a:t>
            </a:r>
            <a:endParaRPr lang="zh-CN" altLang="en-US" sz="1200">
              <a:solidFill>
                <a:srgbClr val="1D41D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1D41D5"/>
                </a:solidFill>
              </a:rPr>
              <a:t>并不是找出这个解，只是判断这个解是否满足题设</a:t>
            </a:r>
            <a:endParaRPr lang="zh-CN" altLang="en-US" sz="120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488" y="385740"/>
            <a:ext cx="61715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</a:t>
            </a:r>
            <a:r>
              <a:rPr lang="en-US" altLang="zh-CN" sz="12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en-US" altLang="zh-CN" sz="12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44924" y="778532"/>
            <a:ext cx="6566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52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152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1053808" y="778166"/>
            <a:ext cx="3243545" cy="4158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mathematical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statement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ϕ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ϕ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329300" y="1317034"/>
            <a:ext cx="3772900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task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mathematical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assertion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 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mathematical statement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written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excruciating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detail,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mechanically, line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algorithm. 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P=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would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method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theorem,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thus eliminating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mathematicians!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2286000" cy="304800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 smtClean="0">
                <a:solidFill>
                  <a:srgbClr val="002060"/>
                </a:solidFill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Reduction</a:t>
            </a:r>
            <a:endParaRPr lang="zh-CN" altLang="en-US" sz="1400" b="1" dirty="0">
              <a:solidFill>
                <a:srgbClr val="002060"/>
              </a:solidFill>
              <a:latin typeface="Microsoft YaHei UI" panose="020B0503020204020204" pitchFamily="18" charset="-122"/>
              <a:ea typeface="Microsoft YaHei UI" panose="020B05030202040202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71" y="1042194"/>
            <a:ext cx="4114800" cy="215741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1042194"/>
            <a:ext cx="40767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899410" y="124587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1D41D5"/>
                </a:solidFill>
              </a:rPr>
              <a:t>后处理</a:t>
            </a:r>
            <a:endParaRPr lang="zh-CN" altLang="en-US" sz="1200">
              <a:solidFill>
                <a:srgbClr val="1D41D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115" y="124587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1D41D5"/>
                </a:solidFill>
              </a:rPr>
              <a:t>预处理</a:t>
            </a:r>
            <a:endParaRPr lang="zh-CN" altLang="en-US" sz="1200">
              <a:solidFill>
                <a:srgbClr val="1D41D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620" y="494665"/>
            <a:ext cx="444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1D41D5"/>
                </a:solidFill>
              </a:rPr>
              <a:t>规约：预处理、</a:t>
            </a:r>
            <a:r>
              <a:rPr lang="en-US" altLang="zh-CN" sz="1200">
                <a:solidFill>
                  <a:srgbClr val="1D41D5"/>
                </a:solidFill>
              </a:rPr>
              <a:t>Q</a:t>
            </a:r>
            <a:r>
              <a:rPr lang="zh-CN" altLang="en-US" sz="1200">
                <a:solidFill>
                  <a:srgbClr val="1D41D5"/>
                </a:solidFill>
              </a:rPr>
              <a:t>的算法和后处理得是多项式时间复杂度的，这样</a:t>
            </a:r>
            <a:r>
              <a:rPr lang="en-US" altLang="zh-CN" sz="1200">
                <a:solidFill>
                  <a:srgbClr val="1D41D5"/>
                </a:solidFill>
              </a:rPr>
              <a:t>P(x)</a:t>
            </a:r>
            <a:r>
              <a:rPr lang="zh-CN" altLang="en-US" sz="1200">
                <a:solidFill>
                  <a:srgbClr val="1D41D5"/>
                </a:solidFill>
              </a:rPr>
              <a:t>才是多项式时间复杂度的。</a:t>
            </a:r>
            <a:endParaRPr lang="zh-CN" altLang="en-US" sz="120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08" y="292032"/>
            <a:ext cx="13657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Reductions,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again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94813" y="661194"/>
            <a:ext cx="441370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believe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about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left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 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table?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84036" y="1118393"/>
            <a:ext cx="3954703" cy="4131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basis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evidence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believe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 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 algorithm? 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99308" y="1549345"/>
            <a:ext cx="359413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evidence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provided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translate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 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another.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189945" y="1988557"/>
            <a:ext cx="378912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left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side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table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 sense,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hardest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74258" y="2642394"/>
            <a:ext cx="367318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 has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634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18" y="365483"/>
            <a:ext cx="332982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endParaRPr lang="en-US" altLang="zh-CN" sz="12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34966" y="604075"/>
            <a:ext cx="4003773" cy="1153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A(</a:t>
            </a:r>
            <a:r>
              <a:rPr lang="zh-CN" altLang="en-US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斜体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 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transforms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together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another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maps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back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91701" y="1834343"/>
            <a:ext cx="3197991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solution,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neither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b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63541" y="2412710"/>
            <a:ext cx="394568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translation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procedures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 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converted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bracketing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9865" y="1978025"/>
            <a:ext cx="2811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1D41D5"/>
                </a:solidFill>
              </a:rPr>
              <a:t>A</a:t>
            </a:r>
            <a:r>
              <a:rPr lang="zh-CN" altLang="en-US" sz="1200">
                <a:solidFill>
                  <a:srgbClr val="1D41D5"/>
                </a:solidFill>
              </a:rPr>
              <a:t>规约到</a:t>
            </a:r>
            <a:r>
              <a:rPr lang="en-US" altLang="zh-CN" sz="1200">
                <a:solidFill>
                  <a:srgbClr val="1D41D5"/>
                </a:solidFill>
              </a:rPr>
              <a:t>B</a:t>
            </a:r>
            <a:r>
              <a:rPr lang="zh-CN" altLang="en-US" sz="1200">
                <a:solidFill>
                  <a:srgbClr val="1D41D5"/>
                </a:solidFill>
              </a:rPr>
              <a:t>：</a:t>
            </a:r>
            <a:r>
              <a:rPr lang="en-US" altLang="zh-CN" sz="1200">
                <a:solidFill>
                  <a:srgbClr val="1D41D5"/>
                </a:solidFill>
              </a:rPr>
              <a:t>B</a:t>
            </a:r>
            <a:r>
              <a:rPr lang="zh-CN" altLang="en-US" sz="1200">
                <a:solidFill>
                  <a:srgbClr val="1D41D5"/>
                </a:solidFill>
              </a:rPr>
              <a:t>无多项式解，则</a:t>
            </a:r>
            <a:r>
              <a:rPr lang="en-US" altLang="zh-CN" sz="1200">
                <a:solidFill>
                  <a:srgbClr val="1D41D5"/>
                </a:solidFill>
              </a:rPr>
              <a:t>A</a:t>
            </a:r>
            <a:r>
              <a:rPr lang="zh-CN" altLang="en-US" sz="1200">
                <a:solidFill>
                  <a:srgbClr val="1D41D5"/>
                </a:solidFill>
              </a:rPr>
              <a:t>也没有。</a:t>
            </a:r>
            <a:endParaRPr lang="zh-CN" altLang="en-US" sz="120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296" y="288583"/>
            <a:ext cx="15164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Eﬃcient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altLang="zh-CN" sz="1400" b="1" dirty="0" smtClean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58466" y="914399"/>
            <a:ext cx="2122889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developed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565619" y="1104900"/>
            <a:ext cx="21720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graphs,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minimum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spanning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graphs,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matchings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bipartite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graphs,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571500" y="1581950"/>
            <a:ext cx="221535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maximum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subsequences,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maximum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flows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networks,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584200" y="1981200"/>
            <a:ext cx="292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......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211531" y="2185194"/>
            <a:ext cx="4364990" cy="6889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高效的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their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requirement grows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(such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/>
              <a:t>n</a:t>
            </a:r>
            <a:r>
              <a:rPr lang="en-US" altLang="zh-CN" sz="1200" dirty="0"/>
              <a:t>,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2</a:t>
            </a:r>
            <a:r>
              <a:rPr lang="en-US" altLang="zh-CN" sz="1200" dirty="0"/>
              <a:t>, or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size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</a:pP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432594"/>
            <a:ext cx="13064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NP-completeness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46567" y="813594"/>
            <a:ext cx="77264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2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45415" y="1041216"/>
            <a:ext cx="371144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70035" y="1651794"/>
            <a:ext cx="5888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Remark</a:t>
            </a:r>
            <a:endParaRPr lang="en-US" altLang="zh-CN" sz="12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52459" y="1882106"/>
            <a:ext cx="370439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clear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" y="428258"/>
            <a:ext cx="368165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5" y="889794"/>
            <a:ext cx="2136800" cy="15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331839"/>
            <a:ext cx="238680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42900" y="633448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Assume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1237456" y="1114163"/>
            <a:ext cx="458459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17161" y="1317373"/>
            <a:ext cx="337875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efficiently,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efficiently. 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hard,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hard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too.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15316" y="1978215"/>
            <a:ext cx="3308985" cy="414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convenient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compose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zh-CN" altLang="en-US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传递性</a:t>
            </a:r>
            <a:endParaRPr lang="zh-CN" altLang="en-US" sz="1200" dirty="0" smtClean="0">
              <a:solidFill>
                <a:srgbClr val="1D41D5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833390" y="2564372"/>
            <a:ext cx="222336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5815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" y="280194"/>
            <a:ext cx="280596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" y="737394"/>
            <a:ext cx="34682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8281" y="1293348"/>
            <a:ext cx="332289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R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eductions for NP-Complete Problems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22" y="253524"/>
            <a:ext cx="2794035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(s,t)-Path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08511" y="661194"/>
            <a:ext cx="317875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 passes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through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15924" y="1181691"/>
            <a:ext cx="374093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closely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related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(s,t)-Path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which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speciﬁed,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ending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goes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through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once.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08511" y="2187465"/>
            <a:ext cx="387794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easier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s,t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)-Path?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show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answer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3963" y="-842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7489" y="196280"/>
            <a:ext cx="3371116" cy="2616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(s,t)-Path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Cycle, cont’d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99233" y="584994"/>
            <a:ext cx="385762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maps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 s,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s,t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)-Path into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G’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V’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,E’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Rudrata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 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follows: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G’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additional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x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t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" y="1654966"/>
            <a:ext cx="3919057" cy="90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356394"/>
            <a:ext cx="3505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" y="1042194"/>
            <a:ext cx="3886200" cy="8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8503" y="356394"/>
            <a:ext cx="2537105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31357" y="790076"/>
            <a:ext cx="370612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notice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touches 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remaining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 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31357" y="1777010"/>
            <a:ext cx="379969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24923" y="2394612"/>
            <a:ext cx="3712555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it.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 cover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cannot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independent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size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508585"/>
            <a:ext cx="3797378" cy="15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54" y="1067550"/>
            <a:ext cx="1713341" cy="1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52" y="299929"/>
            <a:ext cx="19331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04902" y="737394"/>
            <a:ext cx="3696488" cy="5994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(path,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matching, etc.)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指数级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population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possibilities.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204902" y="1423194"/>
            <a:ext cx="388938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could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principle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checking through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candidate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04902" y="2108994"/>
            <a:ext cx="382226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/>
              <a:t>2</a:t>
            </a:r>
            <a:r>
              <a:rPr lang="en-US" altLang="zh-CN" sz="1200" i="1" baseline="30000" dirty="0" smtClean="0"/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worse,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useless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practice.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287456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Special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14876" y="630362"/>
            <a:ext cx="3727511" cy="13388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generalization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3Sat. 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subset 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instances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clauses),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deﬁnition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assignment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satisfying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 clauses).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298342" y="2108994"/>
            <a:ext cx="3760581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Consequently,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3Sat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 undergoes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transformation,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target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 kept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unchanged.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8294" y="280194"/>
            <a:ext cx="98424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Special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99256" y="606235"/>
            <a:ext cx="3684175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words,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functions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diagram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identity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353611" y="1194594"/>
            <a:ext cx="3573179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useful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common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establishing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 NP-complete: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notice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generalization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known NP-complete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example,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 because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generalization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1047" y="95321"/>
            <a:ext cx="2003690" cy="2037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43475" y="365947"/>
            <a:ext cx="3643777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Outline of the basic idea: First,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 can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generalization 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i.e.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41142" y="966111"/>
            <a:ext cx="361291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(Boolean)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circuit,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five different types: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36457" y="1616321"/>
            <a:ext cx="3795998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895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indegree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indegree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incoming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labeled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false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Unknown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incoming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labeled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“?”.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185454" y="2887538"/>
            <a:ext cx="366286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sinks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designated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gate.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</a:pP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8272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306" y="304385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 (cont.)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602870"/>
            <a:ext cx="1562893" cy="12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0" y="2075087"/>
            <a:ext cx="2484706" cy="9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-114137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0" y="356394"/>
            <a:ext cx="254069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 (cont.)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298866" y="737394"/>
            <a:ext cx="3685075" cy="16132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</a:pP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 polynomial algorithm can be rendered as a circuit, whose input gates encode the input to the algorithm.</a:t>
            </a:r>
            <a:endParaRPr lang="en-US" altLang="zh-CN" sz="1200" dirty="0" smtClean="0">
              <a:solidFill>
                <a:srgbClr val="0070C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 smtClean="0">
              <a:solidFill>
                <a:srgbClr val="0070C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satisfying truth assignments to the unknown inputs of the circuit are in one-to-one correspondence with the solutions of 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of problem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158723"/>
            <a:ext cx="161736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Unsolvable Problems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376234" y="363281"/>
            <a:ext cx="3872866" cy="30383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 least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 NP-complete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 can be solved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 some algorithm—the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trouble is that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 algorithm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 be exponential. 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8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 turns out there are perfectly decent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computational problems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 no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algorithms exist at all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!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8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 famous problem of this sort is an arithmetical version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SAT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 equation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many variables,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perhaps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 + 2y</a:t>
            </a:r>
            <a:r>
              <a:rPr lang="en-US" altLang="zh-CN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− 7xy</a:t>
            </a:r>
            <a:r>
              <a:rPr lang="en-US" altLang="zh-CN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 smtClean="0">
              <a:latin typeface="Microsoft YaHei UI" panose="020B0503020204020204" pitchFamily="18" charset="-122"/>
              <a:ea typeface="Microsoft YaHei UI" panose="020B0503020204020204" pitchFamily="18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are there integer values of </a:t>
            </a:r>
            <a:r>
              <a:rPr lang="en-US" altLang="zh-CN" sz="1200" i="1" dirty="0" smtClean="0"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x, y, z </a:t>
            </a:r>
            <a:r>
              <a:rPr lang="en-US" altLang="zh-CN" sz="1200" dirty="0" smtClean="0"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that satisfy it?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There is no algorithm that solves this problem</a:t>
            </a:r>
            <a:r>
              <a:rPr lang="en-US" altLang="zh-CN" sz="1200" dirty="0" smtClean="0"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. Such problems are called </a:t>
            </a:r>
            <a:r>
              <a:rPr lang="en-US" altLang="zh-CN" sz="1200" b="1" i="1" dirty="0" smtClean="0">
                <a:solidFill>
                  <a:srgbClr val="FF0000"/>
                </a:solidFill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unsolvable</a:t>
            </a:r>
            <a:r>
              <a:rPr lang="en-US" altLang="zh-CN" sz="1200" dirty="0" smtClean="0"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.</a:t>
            </a:r>
            <a:endParaRPr lang="zh-CN" altLang="zh-CN" sz="1200" dirty="0" smtClean="0">
              <a:latin typeface="Microsoft YaHei UI" panose="020B0503020204020204" pitchFamily="18" charset="-122"/>
              <a:ea typeface="Microsoft YaHei UI" panose="020B0503020204020204" pitchFamily="18" charset="-122"/>
              <a:cs typeface="Times New Roman" panose="02020603050405020304" pitchFamily="18" charset="0"/>
            </a:endParaRPr>
          </a:p>
          <a:p>
            <a:pPr/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06"/>
                  <a:pt x="29959" y="6350"/>
                  <a:pt x="21533" y="6350"/>
                </a:cubicBezTo>
                <a:cubicBezTo>
                  <a:pt x="13106" y="6350"/>
                  <a:pt x="6350" y="13106"/>
                  <a:pt x="6350" y="21533"/>
                </a:cubicBezTo>
                <a:cubicBezTo>
                  <a:pt x="6350" y="29959"/>
                  <a:pt x="13106" y="36716"/>
                  <a:pt x="21533" y="36716"/>
                </a:cubicBezTo>
                <a:cubicBezTo>
                  <a:pt x="29959" y="36716"/>
                  <a:pt x="36716" y="29959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584995"/>
            <a:ext cx="4048606" cy="18004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Chapter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9.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Coping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NP-completeness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2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Intelligent exhaustive search</a:t>
            </a:r>
            <a:endParaRPr lang="en-US" altLang="zh-CN" sz="12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Approximation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algorithms</a:t>
            </a:r>
            <a:endParaRPr lang="en-US" altLang="zh-CN" sz="12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Local </a:t>
            </a:r>
            <a:r>
              <a:rPr lang="en-US" altLang="zh-CN" sz="1200" dirty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 heuristic</a:t>
            </a:r>
            <a:endParaRPr lang="en-US" altLang="zh-CN" sz="1200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en-US" altLang="zh-CN" sz="1400" b="1" dirty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78" y="-23420"/>
            <a:ext cx="4449407" cy="3479407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80194"/>
            <a:ext cx="25551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space, cont’d</a:t>
            </a:r>
            <a:r>
              <a:rPr lang="en-US" altLang="zh-CN" sz="14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4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212943" y="813594"/>
            <a:ext cx="370114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quest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about finding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clever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bypass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 process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exhaustive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search,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clues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dramatically narrow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down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space.</a:t>
            </a:r>
            <a:endParaRPr lang="en-US" altLang="zh-CN" sz="12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219727" y="1804194"/>
            <a:ext cx="36118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problems”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again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seeking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properties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among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chaos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alternatives. 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fastest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exponential.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" y="371475"/>
            <a:ext cx="2462530" cy="1606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Satisfiability</a:t>
            </a:r>
            <a:r>
              <a:rPr lang="zh-CN" altLang="en-US" sz="1400" b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可满足性问题</a:t>
            </a:r>
            <a:endParaRPr lang="zh-CN" altLang="en-US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30200" y="676635"/>
            <a:ext cx="3257627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Satisfiability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15439" y="1163991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conjunctive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normal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(CNF)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03895" y="1604113"/>
            <a:ext cx="35974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collection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clauses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parentheses),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consisting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disjunction (logical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denoted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∨)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several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literals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literal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 variable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267499" y="2597072"/>
            <a:ext cx="3646591" cy="784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satisfying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assignment</a:t>
            </a:r>
            <a:r>
              <a:rPr lang="zh-CN" altLang="en-US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实例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assignment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false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 variable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clause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literal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" y="902132"/>
            <a:ext cx="2177256" cy="1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" y="2381812"/>
            <a:ext cx="102315" cy="11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834541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Satisfiability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(cont’d</a:t>
            </a:r>
            <a:r>
              <a:rPr lang="en-US" altLang="zh-CN" sz="12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2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09514" y="1313494"/>
            <a:ext cx="2354991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typical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13507" y="1570186"/>
            <a:ext cx="3369240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ea typeface="Microsoft YaHei UI" panose="020B0503020204020204" pitchFamily="18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data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specifying 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 hand,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conjunctive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normal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form),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asked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object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meets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specifiation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assignment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satisfies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clause).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09514" y="460602"/>
            <a:ext cx="353546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following: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Boolean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formula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conjunctive normal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form,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 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satisfying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assignment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report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none exists.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38263"/>
            <a:ext cx="2200910" cy="16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problems</a:t>
            </a:r>
            <a:r>
              <a:rPr lang="zh-CN" altLang="en-US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搜索问题</a:t>
            </a:r>
            <a:endParaRPr lang="zh-CN" altLang="en-US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29158" y="783387"/>
            <a:ext cx="3960382" cy="5994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 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specified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 instance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实例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proposed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解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polynomial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229158" y="1598306"/>
            <a:ext cx="343414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solution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1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246535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traveling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salesman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65792" y="465771"/>
            <a:ext cx="3622898" cy="784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traveling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salesman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(tsp)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,...,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budget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b(</a:t>
            </a:r>
            <a:r>
              <a:rPr lang="zh-CN" altLang="en-US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总距离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2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39581" y="1187106"/>
            <a:ext cx="376332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asked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 find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1D41D5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200" dirty="0" smtClean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passes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through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 once,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less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–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report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exists.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239581" y="1887805"/>
            <a:ext cx="3553858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permutation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τ(1),...,τ(n)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 they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toured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order,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total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covered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59155" y="2489994"/>
            <a:ext cx="2792636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(1),τ(2)</a:t>
            </a:r>
            <a:r>
              <a:rPr lang="en-US" altLang="zh-CN" sz="1200" i="1" dirty="0">
                <a:solidFill>
                  <a:srgbClr val="C00000"/>
                </a:solidFill>
              </a:rPr>
              <a:t>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(2),τ(3)</a:t>
            </a:r>
            <a:r>
              <a:rPr lang="en-US" altLang="zh-CN" sz="1200" i="1" dirty="0">
                <a:solidFill>
                  <a:srgbClr val="C00000"/>
                </a:solidFill>
              </a:rPr>
              <a:t> + ···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(n), τ(1)</a:t>
            </a:r>
            <a:r>
              <a:rPr lang="en-US" altLang="zh-CN" sz="1200" i="1" dirty="0">
                <a:solidFill>
                  <a:srgbClr val="C00000"/>
                </a:solidFill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≤ </a:t>
            </a:r>
            <a:r>
              <a:rPr lang="en-US" altLang="zh-CN" sz="1200" i="1" dirty="0">
                <a:solidFill>
                  <a:srgbClr val="C00000"/>
                </a:solidFill>
              </a:rPr>
              <a:t>b</a:t>
            </a:r>
            <a:r>
              <a:rPr lang="en-US" altLang="zh-CN" sz="1200" dirty="0" smtClean="0"/>
              <a:t>.</a:t>
            </a:r>
            <a:endParaRPr lang="zh-CN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14038</Words>
  <Application>WPS 演示</Application>
  <PresentationFormat>自定义</PresentationFormat>
  <Paragraphs>430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Microsoft YaHei UI</vt:lpstr>
      <vt:lpstr>Times New Roman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linxl</dc:creator>
  <cp:lastModifiedBy>Tryangel</cp:lastModifiedBy>
  <cp:revision>96</cp:revision>
  <dcterms:created xsi:type="dcterms:W3CDTF">2006-08-16T00:00:00Z</dcterms:created>
  <dcterms:modified xsi:type="dcterms:W3CDTF">2020-07-24T05:09:51Z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