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87" r:id="rId5"/>
    <p:sldId id="292" r:id="rId6"/>
    <p:sldId id="300" r:id="rId7"/>
    <p:sldId id="297" r:id="rId8"/>
    <p:sldId id="262" r:id="rId9"/>
    <p:sldId id="298" r:id="rId10"/>
    <p:sldId id="299" r:id="rId11"/>
    <p:sldId id="279" r:id="rId12"/>
    <p:sldId id="294" r:id="rId13"/>
    <p:sldId id="296" r:id="rId14"/>
    <p:sldId id="278" r:id="rId15"/>
    <p:sldId id="302" r:id="rId16"/>
    <p:sldId id="303" r:id="rId17"/>
    <p:sldId id="301" r:id="rId18"/>
    <p:sldId id="304" r:id="rId19"/>
    <p:sldId id="305" r:id="rId20"/>
    <p:sldId id="307" r:id="rId21"/>
    <p:sldId id="306" r:id="rId22"/>
    <p:sldId id="271" r:id="rId23"/>
    <p:sldId id="275" r:id="rId24"/>
    <p:sldId id="276" r:id="rId25"/>
    <p:sldId id="274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ő Nagy" initials="GN" lastIdx="2" clrIdx="0">
    <p:extLst>
      <p:ext uri="{19B8F6BF-5375-455C-9EA6-DF929625EA0E}">
        <p15:presenceInfo xmlns:p15="http://schemas.microsoft.com/office/powerpoint/2012/main" userId="bbd14cee78413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9FDD7"/>
    <a:srgbClr val="565656"/>
    <a:srgbClr val="494949"/>
    <a:srgbClr val="FFD72D"/>
    <a:srgbClr val="FFFFFF"/>
    <a:srgbClr val="FFE05B"/>
    <a:srgbClr val="9F7D00"/>
    <a:srgbClr val="70AD47"/>
    <a:srgbClr val="F3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FAA9B8-781F-4067-801C-2FFCB17E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2B56FC-A865-400D-828A-44BB29B8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3F25F9-B34B-45E8-876B-4F00F743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459E45-3A45-401B-B515-F1821E57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4553FC-6160-43B9-B6AE-646A9F4B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63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776A2F-E1F1-4CF8-92B6-E47CCC07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EC7AFD-9F30-4705-BD2E-9B7A9F71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34294B-0513-4810-AC4B-96F5EB2D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3E0B60-21A8-4F33-813C-D251A286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E92553-DFAA-4F62-AC24-C6AC658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2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F576F6-5769-49EF-A105-4489F4E6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63FC26-5995-42CF-8A78-38ACC0E3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2BA708-EAC1-4194-BF0A-494D782A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783B64-D88B-4B09-81D7-8696E7ED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CF6AEB-1DCE-43B6-A32C-4FAD82F8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7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000F9-FA46-4221-BE20-C193634E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D9B30-14BA-4EC4-9DA4-F549025F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EB0619-1D50-4562-8F09-2BDA27F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41E0A-D9BC-47C8-B38E-6BBC6B36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A0528B-7BE3-4889-BDDB-ECC628FC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35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B72E0-D10C-4277-B992-929F062A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05DE44-E900-40D5-9C51-BE6472907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DC5CDA-2728-4321-BD3F-89A117D0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E14DC4-9BD5-4B56-9180-88622F58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B4F100-0A4A-4DBA-896E-DEE082D2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88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43C93-D6EC-474B-A97C-45E5E603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9B8AA9-E4E3-49EC-9947-36DFF4A4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7375A-6849-455C-8A01-85C40D339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AD683D-1EEF-48B4-A14B-50E06F40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B6B8D4-39F7-440F-A3BA-21939EFA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146650-882B-4597-B21C-DF3F7762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3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365659-0E86-4127-954E-5C46D8A9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93E179-9FEF-401E-A848-F1A0F26F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D859F3-D5C1-492C-944F-4ACE0656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159A2AD-90C6-4790-8213-76F420708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0FDE00-A76E-4970-A1BE-857C535B1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6372E02-FB88-4DF5-882B-F1AB88B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0A9EE60-A580-4DB6-82F2-8DF4FAF1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6B954CB-0BA2-42A0-84F8-8C0167C5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4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880F3-B679-402F-94AC-123B2F62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6D5EE7-0D9D-4C37-8C61-CEAC1B72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28BEBF-9731-4029-9F4A-A4E8D9F9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974897-E657-439B-BD15-12CFEEFA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EF363C0-A89D-49FC-B996-FD9DEEA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7B056F3-E8D5-407B-A736-DA3900F9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C23DD3-FADA-4360-9596-154CA55F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42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C3CAB5-3E8D-49A2-9902-113511C9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FD47A1-A920-46ED-B1C0-36F903A4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9BA65E-9868-4FF0-AECE-3100E0B9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6118F9-9E0B-4217-97D0-E9F68433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A94568-E14C-47CC-A323-70A9907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0A621-979E-4189-B08A-18DBC52C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47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B7718-2363-4A52-86A7-964F5838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4CA2E42-99E3-4887-B72F-F30FD4275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33FDEFD-C382-4A50-874B-EC6892F0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C6996D-FB52-4C11-A6DF-01FC4EE2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CBA03A-61AB-4B4B-8549-604FA75B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B777C6-0241-483E-8ECE-55E04A85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2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F12503B-ADDB-476A-B541-24DAD659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36DB00-8D59-4701-AC94-F49390B0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B0B9FB-43C3-4678-AA5B-B393B140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DDB70F-162B-45B5-9820-80902045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E3714-6ECA-4675-A7C3-ED77140F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8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119"/>
            <a:ext cx="9144000" cy="216149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- </a:t>
            </a:r>
            <a:r>
              <a:rPr lang="hu-HU" dirty="0" err="1">
                <a:solidFill>
                  <a:schemeClr val="bg1"/>
                </a:solidFill>
                <a:latin typeface="Quanty Special DEMO" panose="00000700000000000000" pitchFamily="2" charset="-18"/>
              </a:rPr>
              <a:t>Quizter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 -</a:t>
            </a:r>
            <a:b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</a:b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Test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yOur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knOwledge</a:t>
            </a:r>
            <a:endParaRPr lang="hu-HU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79"/>
            <a:ext cx="9144000" cy="2050143"/>
          </a:xfrm>
        </p:spPr>
        <p:txBody>
          <a:bodyPr>
            <a:normAutofit/>
          </a:bodyPr>
          <a:lstStyle/>
          <a:p>
            <a:r>
              <a:rPr lang="hu-HU" sz="1600" dirty="0" err="1">
                <a:latin typeface="Hansief" panose="02000500000000000000" pitchFamily="2" charset="0"/>
              </a:rPr>
              <a:t>Czibik</a:t>
            </a:r>
            <a:r>
              <a:rPr lang="hu-HU" sz="1600" dirty="0">
                <a:latin typeface="Hansief" panose="02000500000000000000" pitchFamily="2" charset="0"/>
              </a:rPr>
              <a:t> Lóránt, </a:t>
            </a:r>
            <a:r>
              <a:rPr lang="hu-HU" sz="1600" dirty="0" err="1">
                <a:latin typeface="Hansief" panose="02000500000000000000" pitchFamily="2" charset="0"/>
              </a:rPr>
              <a:t>Kerényi</a:t>
            </a:r>
            <a:r>
              <a:rPr lang="hu-HU" sz="1600" dirty="0">
                <a:latin typeface="Hansief" panose="02000500000000000000" pitchFamily="2" charset="0"/>
              </a:rPr>
              <a:t> Tamás, Nagy Gergő</a:t>
            </a:r>
          </a:p>
        </p:txBody>
      </p:sp>
    </p:spTree>
    <p:extLst>
      <p:ext uri="{BB962C8B-B14F-4D97-AF65-F5344CB8AC3E}">
        <p14:creationId xmlns:p14="http://schemas.microsoft.com/office/powerpoint/2010/main" val="26345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22" y="520904"/>
            <a:ext cx="3977178" cy="1325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Main Page</a:t>
            </a:r>
            <a:endParaRPr lang="hu-HU" sz="36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910" y="2983545"/>
            <a:ext cx="597199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Welcomes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the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user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Straightforward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design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Every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topic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can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be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found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953F5F73-2543-4283-81D7-9E14EDB98101}"/>
              </a:ext>
            </a:extLst>
          </p:cNvPr>
          <p:cNvCxnSpPr/>
          <p:nvPr/>
        </p:nvCxnSpPr>
        <p:spPr>
          <a:xfrm>
            <a:off x="5976000" y="1396800"/>
            <a:ext cx="3600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age3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5599" y="1208690"/>
            <a:ext cx="6253700" cy="3499439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0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8" y="479432"/>
            <a:ext cx="5219213" cy="1325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Gameplay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1ADFB89-9384-C5C7-4D1A-F20B6F8C2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18" y="1293076"/>
            <a:ext cx="4837647" cy="3844127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21541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églalap 7">
            <a:extLst>
              <a:ext uri="{FF2B5EF4-FFF2-40B4-BE49-F238E27FC236}">
                <a16:creationId xmlns:a16="http://schemas.microsoft.com/office/drawing/2014/main" id="{76C7CAC0-1994-0F7C-9D4D-7D826782C2F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12E93E7-6E21-CEB5-0856-0A380C52C7F8}"/>
              </a:ext>
            </a:extLst>
          </p:cNvPr>
          <p:cNvSpPr txBox="1"/>
          <p:nvPr/>
        </p:nvSpPr>
        <p:spPr>
          <a:xfrm>
            <a:off x="1539471" y="2765954"/>
            <a:ext cx="2959465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Choosing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the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topic</a:t>
            </a:r>
            <a:endParaRPr lang="hu-HU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Setting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the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quiz</a:t>
            </a:r>
            <a:endParaRPr lang="hu-HU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Answering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the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questions</a:t>
            </a:r>
            <a:endParaRPr lang="hu-HU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Results</a:t>
            </a:r>
            <a:endParaRPr lang="hu-HU" b="1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1ADFB89-9384-C5C7-4D1A-F20B6F8C2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05" y="1675613"/>
            <a:ext cx="5473875" cy="3079054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1ADFB89-9384-C5C7-4D1A-F20B6F8C2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05" y="1931750"/>
            <a:ext cx="5473875" cy="2566780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25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18" y="508682"/>
            <a:ext cx="3734808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 err="1">
                <a:solidFill>
                  <a:schemeClr val="bg1"/>
                </a:solidFill>
                <a:latin typeface="Hansief" panose="02000500000000000000" pitchFamily="2" charset="0"/>
              </a:rPr>
              <a:t>LeaderbOard</a:t>
            </a:r>
            <a:endParaRPr lang="hu-HU" sz="40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015" y="2787655"/>
            <a:ext cx="6655459" cy="278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Based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on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players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’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scores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Points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are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connected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 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topics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,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difficulty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Data displayed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can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be filtered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Details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of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records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image3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0919" y="1511098"/>
            <a:ext cx="6412521" cy="3441899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1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7" y="171895"/>
            <a:ext cx="4317441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 err="1">
                <a:solidFill>
                  <a:schemeClr val="bg1"/>
                </a:solidFill>
                <a:latin typeface="Hansief" panose="02000500000000000000" pitchFamily="2" charset="0"/>
              </a:rPr>
              <a:t>LOgin</a:t>
            </a:r>
            <a:r>
              <a:rPr lang="hu-HU" sz="4800" dirty="0">
                <a:solidFill>
                  <a:schemeClr val="bg1"/>
                </a:solidFill>
                <a:latin typeface="Hansief" panose="02000500000000000000" pitchFamily="2" charset="0"/>
              </a:rPr>
              <a:t> / </a:t>
            </a:r>
            <a:r>
              <a:rPr lang="hu-HU" sz="4800" dirty="0" err="1">
                <a:solidFill>
                  <a:schemeClr val="bg1"/>
                </a:solidFill>
                <a:latin typeface="Hansief" panose="02000500000000000000" pitchFamily="2" charset="0"/>
              </a:rPr>
              <a:t>Register</a:t>
            </a:r>
            <a:endParaRPr lang="hu-HU" sz="49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91" y="2785567"/>
            <a:ext cx="7340159" cy="3362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Regex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Unique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email and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username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Confirmation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email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Reset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password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image10.png">
            <a:extLst>
              <a:ext uri="{FF2B5EF4-FFF2-40B4-BE49-F238E27FC236}">
                <a16:creationId xmlns:a16="http://schemas.microsoft.com/office/drawing/2014/main" id="{6422841B-DF38-EE70-5729-BA7A5F774E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0671" y="815612"/>
            <a:ext cx="2328489" cy="465032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9" name="image6.png">
            <a:extLst>
              <a:ext uri="{FF2B5EF4-FFF2-40B4-BE49-F238E27FC236}">
                <a16:creationId xmlns:a16="http://schemas.microsoft.com/office/drawing/2014/main" id="{56221162-E757-EC38-AF0F-F191C5E597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5205" y="653771"/>
            <a:ext cx="2097904" cy="2775227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2" name="image6.png">
            <a:extLst>
              <a:ext uri="{FF2B5EF4-FFF2-40B4-BE49-F238E27FC236}">
                <a16:creationId xmlns:a16="http://schemas.microsoft.com/office/drawing/2014/main" id="{EE2B9841-B506-40A1-679E-EEB999362F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5603" y="3905754"/>
            <a:ext cx="2097904" cy="246353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38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44" y="473075"/>
            <a:ext cx="2211138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PrOfile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54" y="2565791"/>
            <a:ext cx="377713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Base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infos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Level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Statistics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/</a:t>
            </a:r>
            <a:r>
              <a:rPr lang="hu-HU" sz="1800" b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record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Favorite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topics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Edit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profile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pic>
        <p:nvPicPr>
          <p:cNvPr id="6" name="image33.png">
            <a:extLst>
              <a:ext uri="{FF2B5EF4-FFF2-40B4-BE49-F238E27FC236}">
                <a16:creationId xmlns:a16="http://schemas.microsoft.com/office/drawing/2014/main" id="{AED9F6A0-1416-65A3-5C53-E08E161287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1468" y="1310026"/>
            <a:ext cx="7022176" cy="373579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7" name="image36.png">
            <a:extLst>
              <a:ext uri="{FF2B5EF4-FFF2-40B4-BE49-F238E27FC236}">
                <a16:creationId xmlns:a16="http://schemas.microsoft.com/office/drawing/2014/main" id="{B5716E93-DC12-D713-03F7-21209A710C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6961" y="1310025"/>
            <a:ext cx="7022175" cy="373579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95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97" y="473075"/>
            <a:ext cx="2649796" cy="1325563"/>
          </a:xfrm>
        </p:spPr>
        <p:txBody>
          <a:bodyPr>
            <a:noAutofit/>
          </a:bodyPr>
          <a:lstStyle/>
          <a:p>
            <a:pPr algn="ctr"/>
            <a:r>
              <a:rPr lang="hu-HU" sz="4800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AbOut</a:t>
            </a:r>
            <a:r>
              <a:rPr lang="hu-HU" sz="4800" spc="-15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4800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us</a:t>
            </a:r>
            <a:endParaRPr lang="hu-HU" sz="4800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54" y="2565791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Message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We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,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the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developers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Gallery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Privacy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statement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pic>
        <p:nvPicPr>
          <p:cNvPr id="8" name="image37.png">
            <a:extLst>
              <a:ext uri="{FF2B5EF4-FFF2-40B4-BE49-F238E27FC236}">
                <a16:creationId xmlns:a16="http://schemas.microsoft.com/office/drawing/2014/main" id="{BD848672-B5F8-BE21-FB69-FF881FB823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952" y="1364803"/>
            <a:ext cx="7017668" cy="373579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3" y="1364802"/>
            <a:ext cx="7017668" cy="3735795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9" name="image27.png">
            <a:extLst>
              <a:ext uri="{FF2B5EF4-FFF2-40B4-BE49-F238E27FC236}">
                <a16:creationId xmlns:a16="http://schemas.microsoft.com/office/drawing/2014/main" id="{1AE66B0F-8F38-1ADB-DB50-D1E8A23762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952" y="1364803"/>
            <a:ext cx="7017668" cy="373579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76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26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Admin</a:t>
            </a:r>
            <a:r>
              <a:rPr lang="hu-HU" spc="-15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Pages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54" y="2697995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Questions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’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list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Add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question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Edit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question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615D5286-077C-4607-7897-177EFD1014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952" y="1364803"/>
            <a:ext cx="7017668" cy="3694557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9" name="image18.png">
            <a:extLst>
              <a:ext uri="{FF2B5EF4-FFF2-40B4-BE49-F238E27FC236}">
                <a16:creationId xmlns:a16="http://schemas.microsoft.com/office/drawing/2014/main" id="{E50CCFDE-5E85-A015-6F3F-DE26D03D86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1952" y="1364799"/>
            <a:ext cx="6972321" cy="3694551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0" name="image12.png">
            <a:extLst>
              <a:ext uri="{FF2B5EF4-FFF2-40B4-BE49-F238E27FC236}">
                <a16:creationId xmlns:a16="http://schemas.microsoft.com/office/drawing/2014/main" id="{3BC41EF2-527C-6796-7FDD-DCB967742A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003" y="1364789"/>
            <a:ext cx="6941663" cy="369455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70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519EC6F-E4EA-4A02-B2B5-4B23CC533EC2}"/>
              </a:ext>
            </a:extLst>
          </p:cNvPr>
          <p:cNvSpPr/>
          <p:nvPr/>
        </p:nvSpPr>
        <p:spPr>
          <a:xfrm rot="5400000">
            <a:off x="-5297257" y="1560745"/>
            <a:ext cx="6858000" cy="373650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A5DB4D4-9289-4E74-B57E-DF9F9D778538}"/>
              </a:ext>
            </a:extLst>
          </p:cNvPr>
          <p:cNvSpPr/>
          <p:nvPr/>
        </p:nvSpPr>
        <p:spPr>
          <a:xfrm>
            <a:off x="-3" y="6912420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8891672-817E-43E5-AAD3-A0DAEE08337C}"/>
              </a:ext>
            </a:extLst>
          </p:cNvPr>
          <p:cNvSpPr/>
          <p:nvPr/>
        </p:nvSpPr>
        <p:spPr>
          <a:xfrm rot="5400000">
            <a:off x="10087897" y="2104104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3076009" y="3174429"/>
            <a:ext cx="6024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>
                <a:solidFill>
                  <a:srgbClr val="FFCC00"/>
                </a:solidFill>
                <a:latin typeface="Hansief" panose="02000500000000000000" pitchFamily="2" charset="0"/>
              </a:rPr>
              <a:t>II. </a:t>
            </a:r>
            <a:r>
              <a:rPr lang="hu-HU" sz="4000" dirty="0" err="1">
                <a:solidFill>
                  <a:schemeClr val="bg1"/>
                </a:solidFill>
                <a:latin typeface="Hansief" panose="02000500000000000000" pitchFamily="2" charset="0"/>
              </a:rPr>
              <a:t>DevelOpment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 Of </a:t>
            </a:r>
            <a:r>
              <a:rPr lang="hu-HU" sz="4000" dirty="0" err="1">
                <a:solidFill>
                  <a:schemeClr val="bg1"/>
                </a:solidFill>
                <a:latin typeface="Hansief" panose="02000500000000000000" pitchFamily="2" charset="0"/>
              </a:rPr>
              <a:t>the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 site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1769250444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05" y="1624320"/>
            <a:ext cx="2789841" cy="5690754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82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FrOntend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38" y="2446561"/>
            <a:ext cx="3777132" cy="32825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Vue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Single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-File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Component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(SFC)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HTML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CSS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Javascript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API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styles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Pinia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Responsive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8" name="image41.png">
            <a:extLst>
              <a:ext uri="{FF2B5EF4-FFF2-40B4-BE49-F238E27FC236}">
                <a16:creationId xmlns:a16="http://schemas.microsoft.com/office/drawing/2014/main" id="{E77C6518-9319-AD6C-E94E-B2F454E2DA5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63827" y="780234"/>
            <a:ext cx="1257357" cy="99072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B1E302F5-CAF5-B668-E688-B737D1D038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6947" y="1951615"/>
            <a:ext cx="1055235" cy="149804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3" name="image35.png">
            <a:extLst>
              <a:ext uri="{FF2B5EF4-FFF2-40B4-BE49-F238E27FC236}">
                <a16:creationId xmlns:a16="http://schemas.microsoft.com/office/drawing/2014/main" id="{7A0BC664-6BBA-5F75-A2B2-68D8BFC5B2D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67032" y="1951615"/>
            <a:ext cx="1055235" cy="149804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4" name="image29.png">
            <a:extLst>
              <a:ext uri="{FF2B5EF4-FFF2-40B4-BE49-F238E27FC236}">
                <a16:creationId xmlns:a16="http://schemas.microsoft.com/office/drawing/2014/main" id="{667FE9B8-BB6E-05AB-B471-A0A63692E19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983" y="3767891"/>
            <a:ext cx="1055235" cy="99072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5" name="image42.png">
            <a:extLst>
              <a:ext uri="{FF2B5EF4-FFF2-40B4-BE49-F238E27FC236}">
                <a16:creationId xmlns:a16="http://schemas.microsoft.com/office/drawing/2014/main" id="{33545E4A-E812-A1A6-1CCF-F09A74A561B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42399" y="4915188"/>
            <a:ext cx="1055235" cy="144368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F6654DE-8113-8ED1-AA4F-3F62B7654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21" y="2548237"/>
            <a:ext cx="3199608" cy="5961442"/>
          </a:xfrm>
          <a:prstGeom prst="rect">
            <a:avLst/>
          </a:prstGeom>
          <a:effectLst>
            <a:outerShdw blurRad="266700" dist="76200" dir="7260000" sx="102000" sy="102000" algn="tl" rotWithShape="0">
              <a:prstClr val="black">
                <a:alpha val="3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51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5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>
                <a:solidFill>
                  <a:schemeClr val="bg1"/>
                </a:solidFill>
                <a:latin typeface="Hansief" panose="02000500000000000000" pitchFamily="2" charset="0"/>
              </a:rPr>
              <a:t>Backend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276" y="2586028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Node.js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Express.js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MongoDB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Docker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54AF5E6-E2EF-2D47-EC48-3B0F98F93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58" y="889009"/>
            <a:ext cx="2497428" cy="1529070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735C29-559C-0758-C5B3-7B3F29394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6" y="2709063"/>
            <a:ext cx="3807082" cy="1029331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8333DD36-2ECE-BA51-C21F-E8D5C121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446" y="4163933"/>
            <a:ext cx="2455052" cy="2100579"/>
          </a:xfrm>
          <a:prstGeom prst="rect">
            <a:avLst/>
          </a:prstGeom>
          <a:noFill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7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29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">
        <p159:morph option="byObject"/>
      </p:transition>
    </mc:Choice>
    <mc:Fallback xmlns="">
      <p:transition advTm="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417469D-76E4-7660-F2D5-F8B458CB76B9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947E8BB-88C1-0A7B-E2D0-2CFD58C1249C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F0F5ABA2-6846-F7B8-AAF4-309C277B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MOngODB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E65DC5D7-DD5B-6734-C408-ED6B910F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276" y="2586028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Record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saves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Collections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Proactive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queries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1B83923-3385-CD58-71F2-F359DE60A065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AF21031A-5FE6-C047-F9D1-EFB9AA3D3D3A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églalap 7">
            <a:extLst>
              <a:ext uri="{FF2B5EF4-FFF2-40B4-BE49-F238E27FC236}">
                <a16:creationId xmlns:a16="http://schemas.microsoft.com/office/drawing/2014/main" id="{3A85B5AA-17BF-109C-B149-137842F3EDFE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48397D5-875F-3A32-716F-CA9D5D03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43" y="1113117"/>
            <a:ext cx="3807082" cy="1029331"/>
          </a:xfrm>
          <a:prstGeom prst="rect">
            <a:avLst/>
          </a:prstGeom>
          <a:effectLst>
            <a:outerShdw blurRad="266700" dist="76200" dir="7260000" sx="102000" sy="102000" algn="ctr" rotWithShape="0">
              <a:schemeClr val="bg1">
                <a:alpha val="33000"/>
              </a:scheme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2DF9492-4CB8-1CF2-0C6D-888CCFF4DA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53" y="2659569"/>
            <a:ext cx="6964747" cy="280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ED239B1-8B3E-1008-8FEA-58E2CFAE1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53" y="2584499"/>
            <a:ext cx="6964747" cy="394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845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églalap 20">
            <a:extLst>
              <a:ext uri="{FF2B5EF4-FFF2-40B4-BE49-F238E27FC236}">
                <a16:creationId xmlns:a16="http://schemas.microsoft.com/office/drawing/2014/main" id="{8551F983-D89D-0DCB-061A-C49B8C3A4FD6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16336D5-DA54-2E6D-7503-A8A8462EF108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04D182EA-1066-0565-F09D-847619D6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DOcker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24" name="Alcím 2">
            <a:extLst>
              <a:ext uri="{FF2B5EF4-FFF2-40B4-BE49-F238E27FC236}">
                <a16:creationId xmlns:a16="http://schemas.microsoft.com/office/drawing/2014/main" id="{DF8E16D0-EB57-E5AB-B799-3246EE96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276" y="3053858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Containers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Stack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E6CDFF31-69CC-AE16-0EB7-2F4312BDEA36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044A3F0A-F5E9-DB47-27B9-06A402CD0BF8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églalap 26">
            <a:extLst>
              <a:ext uri="{FF2B5EF4-FFF2-40B4-BE49-F238E27FC236}">
                <a16:creationId xmlns:a16="http://schemas.microsoft.com/office/drawing/2014/main" id="{7C828A1D-9D7D-F728-04EA-F19B2267E83B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28" name="Picture 2" descr="Press and Media Resources - Docker">
            <a:extLst>
              <a:ext uri="{FF2B5EF4-FFF2-40B4-BE49-F238E27FC236}">
                <a16:creationId xmlns:a16="http://schemas.microsoft.com/office/drawing/2014/main" id="{1DC527C2-F04B-6354-0F52-D8AF19E0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37" y="2254318"/>
            <a:ext cx="2455052" cy="2100579"/>
          </a:xfrm>
          <a:prstGeom prst="rect">
            <a:avLst/>
          </a:prstGeom>
          <a:noFill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55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B7FE97A-D3CD-1DC1-14CE-FBDD60CC7B8D}"/>
              </a:ext>
            </a:extLst>
          </p:cNvPr>
          <p:cNvSpPr/>
          <p:nvPr/>
        </p:nvSpPr>
        <p:spPr>
          <a:xfrm>
            <a:off x="0" y="6858000"/>
            <a:ext cx="12192001" cy="3556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519EC6F-E4EA-4A02-B2B5-4B23CC533EC2}"/>
              </a:ext>
            </a:extLst>
          </p:cNvPr>
          <p:cNvSpPr/>
          <p:nvPr/>
        </p:nvSpPr>
        <p:spPr>
          <a:xfrm rot="5400000">
            <a:off x="-5297257" y="1560745"/>
            <a:ext cx="6858000" cy="373650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A5DB4D4-9289-4E74-B57E-DF9F9D778538}"/>
              </a:ext>
            </a:extLst>
          </p:cNvPr>
          <p:cNvSpPr/>
          <p:nvPr/>
        </p:nvSpPr>
        <p:spPr>
          <a:xfrm>
            <a:off x="-3" y="7000911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2.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8891672-817E-43E5-AAD3-A0DAEE08337C}"/>
              </a:ext>
            </a:extLst>
          </p:cNvPr>
          <p:cNvSpPr/>
          <p:nvPr/>
        </p:nvSpPr>
        <p:spPr>
          <a:xfrm rot="5400000">
            <a:off x="10087897" y="2104104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3A802AA7-CBA6-4FFC-94E8-FC608A4F2213}"/>
              </a:ext>
            </a:extLst>
          </p:cNvPr>
          <p:cNvCxnSpPr/>
          <p:nvPr/>
        </p:nvCxnSpPr>
        <p:spPr>
          <a:xfrm>
            <a:off x="5976000" y="1396800"/>
            <a:ext cx="3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0580795F-0725-4C4C-8A77-2331B78E21FA}"/>
              </a:ext>
            </a:extLst>
          </p:cNvPr>
          <p:cNvSpPr/>
          <p:nvPr/>
        </p:nvSpPr>
        <p:spPr>
          <a:xfrm>
            <a:off x="-3" y="702818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E09E66B-B23D-7DA7-073A-F6E17EBC379A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797C94-C7ED-7CDC-1017-6A4B6A53D695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E819E06-B511-21D8-CB73-E132F9FC0D21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</p:spTree>
    <p:extLst>
      <p:ext uri="{BB962C8B-B14F-4D97-AF65-F5344CB8AC3E}">
        <p14:creationId xmlns:p14="http://schemas.microsoft.com/office/powerpoint/2010/main" val="202095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50">
        <p159:morph option="byObject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75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">
        <p159:morph option="byObject"/>
      </p:transition>
    </mc:Choice>
    <mc:Fallback xmlns="">
      <p:transition advTm="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3CA45D-95B0-3214-2581-6BDC0D0E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390"/>
            <a:ext cx="9144000" cy="2916237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Thank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yOu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fOr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yOur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attentiOn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476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1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A4BB576-581A-5508-E572-A131424D41E5}"/>
              </a:ext>
            </a:extLst>
          </p:cNvPr>
          <p:cNvSpPr/>
          <p:nvPr/>
        </p:nvSpPr>
        <p:spPr>
          <a:xfrm>
            <a:off x="0" y="6858000"/>
            <a:ext cx="12192001" cy="3556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56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50">
        <p159:morph option="byObject"/>
      </p:transition>
    </mc:Choice>
    <mc:Fallback xmlns="">
      <p:transition spd="slow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3928603" y="2935443"/>
            <a:ext cx="43348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We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made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a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Quiz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website</a:t>
            </a:r>
          </a:p>
          <a:p>
            <a:pPr algn="ctr"/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as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Our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prOject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33352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E3B66-F99B-C7DE-825F-3AA43A1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1" y="365125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COntent</a:t>
            </a:r>
            <a:endParaRPr lang="hu-HU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CF0B003-6AD9-B514-EFBF-B168CA8532D7}"/>
              </a:ext>
            </a:extLst>
          </p:cNvPr>
          <p:cNvCxnSpPr/>
          <p:nvPr/>
        </p:nvCxnSpPr>
        <p:spPr>
          <a:xfrm>
            <a:off x="4834500" y="1396800"/>
            <a:ext cx="2520000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E1F56D97-2FC5-B686-FF68-ECFBC40CE98E}"/>
              </a:ext>
            </a:extLst>
          </p:cNvPr>
          <p:cNvSpPr txBox="1"/>
          <p:nvPr/>
        </p:nvSpPr>
        <p:spPr>
          <a:xfrm>
            <a:off x="1611456" y="3984025"/>
            <a:ext cx="1234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rgbClr val="FFCC00"/>
                </a:solidFill>
                <a:latin typeface="Futura Bk BT" panose="020B0502020204020303" pitchFamily="34" charset="0"/>
              </a:rPr>
              <a:t>I.</a:t>
            </a:r>
            <a:endParaRPr lang="hu-HU" sz="3500" b="1" dirty="0">
              <a:solidFill>
                <a:srgbClr val="FFCC00"/>
              </a:solidFill>
              <a:latin typeface="Futura Bk BT" panose="020B05020202040203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7D8364D-75FC-4C18-182F-3D9DED3F78A9}"/>
              </a:ext>
            </a:extLst>
          </p:cNvPr>
          <p:cNvSpPr txBox="1"/>
          <p:nvPr/>
        </p:nvSpPr>
        <p:spPr>
          <a:xfrm>
            <a:off x="6448929" y="4000832"/>
            <a:ext cx="1234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rgbClr val="FFCC00"/>
                </a:solidFill>
                <a:latin typeface="Futura Bk BT" panose="020B0502020204020303" pitchFamily="34" charset="0"/>
              </a:rPr>
              <a:t>II.</a:t>
            </a:r>
            <a:endParaRPr lang="hu-HU" sz="3500" b="1" dirty="0">
              <a:solidFill>
                <a:srgbClr val="FFCC00"/>
              </a:solidFill>
              <a:latin typeface="Futura Bk BT" panose="020B05020202040203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CDD149C-9DA0-E94E-24EF-17D3A94521F5}"/>
              </a:ext>
            </a:extLst>
          </p:cNvPr>
          <p:cNvSpPr txBox="1"/>
          <p:nvPr/>
        </p:nvSpPr>
        <p:spPr>
          <a:xfrm>
            <a:off x="2541532" y="3908398"/>
            <a:ext cx="2883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CC00"/>
                </a:solidFill>
                <a:latin typeface="Futura-Bold" pitchFamily="2" charset="0"/>
              </a:rPr>
              <a:t>Structure</a:t>
            </a:r>
            <a:r>
              <a:rPr lang="hu-HU" b="1" dirty="0">
                <a:solidFill>
                  <a:srgbClr val="FFCC00"/>
                </a:solidFill>
                <a:latin typeface="Futura-Bold" pitchFamily="2" charset="0"/>
              </a:rPr>
              <a:t> of </a:t>
            </a:r>
            <a:r>
              <a:rPr lang="hu-HU" b="1" dirty="0" err="1">
                <a:solidFill>
                  <a:srgbClr val="FFCC00"/>
                </a:solidFill>
                <a:latin typeface="Futura-Bold" pitchFamily="2" charset="0"/>
              </a:rPr>
              <a:t>the</a:t>
            </a:r>
            <a:r>
              <a:rPr lang="hu-HU" b="1" dirty="0">
                <a:solidFill>
                  <a:srgbClr val="FFCC00"/>
                </a:solidFill>
                <a:latin typeface="Futura-Bold" pitchFamily="2" charset="0"/>
              </a:rPr>
              <a:t> site</a:t>
            </a:r>
          </a:p>
          <a:p>
            <a:r>
              <a:rPr lang="hu-HU" sz="16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We’ll</a:t>
            </a:r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a</a:t>
            </a:r>
            <a:r>
              <a:rPr lang="en-US" sz="16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nalyze</a:t>
            </a:r>
            <a:r>
              <a:rPr lang="en-US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the different</a:t>
            </a:r>
          </a:p>
          <a:p>
            <a:r>
              <a:rPr lang="en-US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elements of the pages, their task and operation</a:t>
            </a:r>
            <a:endParaRPr lang="hu-HU" sz="16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08E4423-780E-1C51-4D1F-949969FCDF2E}"/>
              </a:ext>
            </a:extLst>
          </p:cNvPr>
          <p:cNvSpPr txBox="1"/>
          <p:nvPr/>
        </p:nvSpPr>
        <p:spPr>
          <a:xfrm>
            <a:off x="7445266" y="3925636"/>
            <a:ext cx="3269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CC00"/>
                </a:solidFill>
                <a:latin typeface="Futura-Bold" pitchFamily="2" charset="0"/>
              </a:rPr>
              <a:t>Development</a:t>
            </a:r>
            <a:r>
              <a:rPr lang="hu-HU" b="1" dirty="0">
                <a:solidFill>
                  <a:srgbClr val="FFCC00"/>
                </a:solidFill>
                <a:latin typeface="Futura-Bold" pitchFamily="2" charset="0"/>
              </a:rPr>
              <a:t> of </a:t>
            </a:r>
            <a:r>
              <a:rPr lang="hu-HU" b="1" dirty="0" err="1">
                <a:solidFill>
                  <a:srgbClr val="FFCC00"/>
                </a:solidFill>
                <a:latin typeface="Futura-Bold" pitchFamily="2" charset="0"/>
              </a:rPr>
              <a:t>the</a:t>
            </a:r>
            <a:r>
              <a:rPr lang="hu-HU" b="1" dirty="0">
                <a:solidFill>
                  <a:srgbClr val="FFCC00"/>
                </a:solidFill>
                <a:latin typeface="Futura-Bold" pitchFamily="2" charset="0"/>
              </a:rPr>
              <a:t> site</a:t>
            </a:r>
          </a:p>
          <a:p>
            <a:r>
              <a:rPr lang="en-US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In this section we</a:t>
            </a:r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tell you</a:t>
            </a:r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16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about</a:t>
            </a:r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the </a:t>
            </a:r>
            <a:r>
              <a:rPr lang="hu-HU" sz="16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process</a:t>
            </a:r>
            <a:r>
              <a:rPr lang="en-US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of development, the languages ​​and technologies used</a:t>
            </a:r>
            <a:endParaRPr lang="hu-HU" sz="1400" dirty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2CEDB59-26EC-3E35-C0F7-55D3FDF43B2B}"/>
              </a:ext>
            </a:extLst>
          </p:cNvPr>
          <p:cNvSpPr txBox="1"/>
          <p:nvPr/>
        </p:nvSpPr>
        <p:spPr>
          <a:xfrm>
            <a:off x="4481251" y="2098770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We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broke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it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down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to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two</a:t>
            </a: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 parts.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E93A4A09-E28F-CFF4-C318-6A4DEE736FBA}"/>
              </a:ext>
            </a:extLst>
          </p:cNvPr>
          <p:cNvCxnSpPr>
            <a:cxnSpLocks/>
          </p:cNvCxnSpPr>
          <p:nvPr/>
        </p:nvCxnSpPr>
        <p:spPr>
          <a:xfrm>
            <a:off x="6911887" y="2601486"/>
            <a:ext cx="621027" cy="1266094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04F52A90-51BD-6935-4DC6-8F5E1666C325}"/>
              </a:ext>
            </a:extLst>
          </p:cNvPr>
          <p:cNvCxnSpPr>
            <a:cxnSpLocks/>
          </p:cNvCxnSpPr>
          <p:nvPr/>
        </p:nvCxnSpPr>
        <p:spPr>
          <a:xfrm flipH="1">
            <a:off x="4659086" y="2601486"/>
            <a:ext cx="482057" cy="1266094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4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3450759" y="3230412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>
                <a:solidFill>
                  <a:srgbClr val="FFCC00"/>
                </a:solidFill>
                <a:latin typeface="Hansief" panose="02000500000000000000" pitchFamily="2" charset="0"/>
              </a:rPr>
              <a:t>I. </a:t>
            </a:r>
            <a:r>
              <a:rPr lang="hu-HU" sz="4000" dirty="0" err="1">
                <a:solidFill>
                  <a:schemeClr val="bg1"/>
                </a:solidFill>
                <a:latin typeface="Hansief" panose="02000500000000000000" pitchFamily="2" charset="0"/>
              </a:rPr>
              <a:t>Structure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 Of </a:t>
            </a:r>
            <a:r>
              <a:rPr lang="hu-HU" sz="4000" dirty="0" err="1">
                <a:solidFill>
                  <a:schemeClr val="bg1"/>
                </a:solidFill>
                <a:latin typeface="Hansief" panose="02000500000000000000" pitchFamily="2" charset="0"/>
              </a:rPr>
              <a:t>the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864128088"/>
      </p:ext>
    </p:extLst>
  </p:cSld>
  <p:clrMapOvr>
    <a:masterClrMapping/>
  </p:clrMapOvr>
  <p:transition spd="slow" advTm="1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519EC6F-E4EA-4A02-B2B5-4B23CC533EC2}"/>
              </a:ext>
            </a:extLst>
          </p:cNvPr>
          <p:cNvSpPr/>
          <p:nvPr/>
        </p:nvSpPr>
        <p:spPr>
          <a:xfrm rot="5400000">
            <a:off x="-5297257" y="1560745"/>
            <a:ext cx="6858000" cy="373650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A5DB4D4-9289-4E74-B57E-DF9F9D778538}"/>
              </a:ext>
            </a:extLst>
          </p:cNvPr>
          <p:cNvSpPr/>
          <p:nvPr/>
        </p:nvSpPr>
        <p:spPr>
          <a:xfrm>
            <a:off x="-3" y="6904659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8891672-817E-43E5-AAD3-A0DAEE08337C}"/>
              </a:ext>
            </a:extLst>
          </p:cNvPr>
          <p:cNvSpPr/>
          <p:nvPr/>
        </p:nvSpPr>
        <p:spPr>
          <a:xfrm rot="5400000">
            <a:off x="10087897" y="2104104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2333621" y="2935443"/>
            <a:ext cx="7524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We’ll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begin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presentatiOn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Of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pages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with</a:t>
            </a:r>
            <a:endParaRPr lang="hu-HU" sz="2800" dirty="0">
              <a:solidFill>
                <a:schemeClr val="bg1"/>
              </a:solidFill>
              <a:latin typeface="Hansief" panose="02000500000000000000" pitchFamily="2" charset="0"/>
            </a:endParaRPr>
          </a:p>
          <a:p>
            <a:pPr algn="ctr"/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the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i="1" dirty="0" err="1">
                <a:solidFill>
                  <a:schemeClr val="bg1"/>
                </a:solidFill>
                <a:latin typeface="Hansief" panose="02000500000000000000" pitchFamily="2" charset="0"/>
              </a:rPr>
              <a:t>navigatiOn</a:t>
            </a:r>
            <a:r>
              <a:rPr lang="hu-HU" sz="2800" i="1" dirty="0">
                <a:solidFill>
                  <a:schemeClr val="bg1"/>
                </a:solidFill>
                <a:latin typeface="Hansief" panose="02000500000000000000" pitchFamily="2" charset="0"/>
              </a:rPr>
              <a:t> bar 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and </a:t>
            </a:r>
            <a:r>
              <a:rPr lang="hu-HU" sz="2800" i="1" dirty="0" err="1">
                <a:solidFill>
                  <a:schemeClr val="bg1"/>
                </a:solidFill>
                <a:latin typeface="Hansief" panose="02000500000000000000" pitchFamily="2" charset="0"/>
              </a:rPr>
              <a:t>fOOter</a:t>
            </a:r>
            <a:r>
              <a:rPr lang="hu-HU" sz="2800" i="1" dirty="0">
                <a:solidFill>
                  <a:schemeClr val="bg1"/>
                </a:solidFill>
                <a:latin typeface="Hansief" panose="02000500000000000000" pitchFamily="2" charset="0"/>
              </a:rPr>
              <a:t> 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because</a:t>
            </a:r>
            <a:endParaRPr lang="hu-HU" sz="2800" dirty="0">
              <a:solidFill>
                <a:schemeClr val="bg1"/>
              </a:solidFill>
              <a:latin typeface="Hansief" panose="02000500000000000000" pitchFamily="2" charset="0"/>
            </a:endParaRPr>
          </a:p>
          <a:p>
            <a:pPr algn="ctr"/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they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can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be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fOund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On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u="sng" dirty="0" err="1">
                <a:solidFill>
                  <a:srgbClr val="FFCC00"/>
                </a:solidFill>
                <a:latin typeface="Hansief" panose="02000500000000000000" pitchFamily="2" charset="0"/>
              </a:rPr>
              <a:t>every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page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10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4" y="539954"/>
            <a:ext cx="39771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err="1">
                <a:solidFill>
                  <a:schemeClr val="bg1"/>
                </a:solidFill>
                <a:latin typeface="Hansief" panose="02000500000000000000" pitchFamily="2" charset="0"/>
              </a:rPr>
              <a:t>NavigatiOn</a:t>
            </a:r>
            <a:r>
              <a:rPr lang="hu-HU" sz="4800" dirty="0">
                <a:solidFill>
                  <a:schemeClr val="bg1"/>
                </a:solidFill>
                <a:latin typeface="Hansief" panose="02000500000000000000" pitchFamily="2" charset="0"/>
              </a:rPr>
              <a:t> bar</a:t>
            </a:r>
            <a:endParaRPr lang="hu-HU" sz="40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960" y="2176392"/>
            <a:ext cx="79802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Top of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every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page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Contains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Quizter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logo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Buttons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leading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pages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Topic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dropdown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menu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Search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bar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Profile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component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953F5F73-2543-4283-81D7-9E14EDB98101}"/>
              </a:ext>
            </a:extLst>
          </p:cNvPr>
          <p:cNvCxnSpPr/>
          <p:nvPr/>
        </p:nvCxnSpPr>
        <p:spPr>
          <a:xfrm>
            <a:off x="5976000" y="1396800"/>
            <a:ext cx="3600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age1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3239" y="1126249"/>
            <a:ext cx="6349302" cy="181514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08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2" y="539954"/>
            <a:ext cx="3977178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FOOter</a:t>
            </a:r>
            <a:endParaRPr lang="hu-HU" sz="40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960" y="2176392"/>
            <a:ext cx="79802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Bottom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of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every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page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Contains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Quizter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logo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Buttons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leading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pages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Copyright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logo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Github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logo</a:t>
            </a: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Our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email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43675" y="1501961"/>
            <a:ext cx="7448550" cy="67965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50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KisProj</Template>
  <TotalTime>1609</TotalTime>
  <Words>357</Words>
  <Application>Microsoft Office PowerPoint</Application>
  <PresentationFormat>Szélesvásznú</PresentationFormat>
  <Paragraphs>150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5" baseType="lpstr">
      <vt:lpstr>Dela Gothic One</vt:lpstr>
      <vt:lpstr>Arial</vt:lpstr>
      <vt:lpstr>Arial Rounded MT Bold</vt:lpstr>
      <vt:lpstr>Calibri</vt:lpstr>
      <vt:lpstr>Calibri Light</vt:lpstr>
      <vt:lpstr>Futura Bk BT</vt:lpstr>
      <vt:lpstr>Futura-Bold</vt:lpstr>
      <vt:lpstr>Hansief</vt:lpstr>
      <vt:lpstr>Quanty Special DEMO</vt:lpstr>
      <vt:lpstr>Office-téma</vt:lpstr>
      <vt:lpstr>- Quizter - Test yOur knOwledge</vt:lpstr>
      <vt:lpstr>PowerPoint-bemutató</vt:lpstr>
      <vt:lpstr>PowerPoint-bemutató</vt:lpstr>
      <vt:lpstr>PowerPoint-bemutató</vt:lpstr>
      <vt:lpstr>COntent</vt:lpstr>
      <vt:lpstr>PowerPoint-bemutató</vt:lpstr>
      <vt:lpstr>PowerPoint-bemutató</vt:lpstr>
      <vt:lpstr>NavigatiOn bar</vt:lpstr>
      <vt:lpstr>FOOter</vt:lpstr>
      <vt:lpstr>Main Page</vt:lpstr>
      <vt:lpstr>Gameplay</vt:lpstr>
      <vt:lpstr>LeaderbOard</vt:lpstr>
      <vt:lpstr>LOgin / Register</vt:lpstr>
      <vt:lpstr>PrOfile</vt:lpstr>
      <vt:lpstr>AbOut us</vt:lpstr>
      <vt:lpstr>Admin Pages</vt:lpstr>
      <vt:lpstr>PowerPoint-bemutató</vt:lpstr>
      <vt:lpstr>FrOntend</vt:lpstr>
      <vt:lpstr>Backend</vt:lpstr>
      <vt:lpstr>MOngODB</vt:lpstr>
      <vt:lpstr>DOcker</vt:lpstr>
      <vt:lpstr>PowerPoint-bemutató</vt:lpstr>
      <vt:lpstr>PowerPoint-bemutató</vt:lpstr>
      <vt:lpstr>Thank yOu fOr yOur attentiOn!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Burgir Pics - A kisprOject bemutatása</dc:title>
  <dc:creator>Gergő Nagy</dc:creator>
  <cp:lastModifiedBy>Gergő Nagy</cp:lastModifiedBy>
  <cp:revision>46</cp:revision>
  <dcterms:created xsi:type="dcterms:W3CDTF">2023-03-29T13:44:12Z</dcterms:created>
  <dcterms:modified xsi:type="dcterms:W3CDTF">2023-04-29T18:37:03Z</dcterms:modified>
</cp:coreProperties>
</file>