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87" r:id="rId5"/>
    <p:sldId id="292" r:id="rId6"/>
    <p:sldId id="300" r:id="rId7"/>
    <p:sldId id="297" r:id="rId8"/>
    <p:sldId id="262" r:id="rId9"/>
    <p:sldId id="298" r:id="rId10"/>
    <p:sldId id="299" r:id="rId11"/>
    <p:sldId id="279" r:id="rId12"/>
    <p:sldId id="294" r:id="rId13"/>
    <p:sldId id="296" r:id="rId14"/>
    <p:sldId id="278" r:id="rId15"/>
    <p:sldId id="302" r:id="rId16"/>
    <p:sldId id="303" r:id="rId17"/>
    <p:sldId id="301" r:id="rId18"/>
    <p:sldId id="304" r:id="rId19"/>
    <p:sldId id="305" r:id="rId20"/>
    <p:sldId id="306" r:id="rId21"/>
    <p:sldId id="307" r:id="rId22"/>
    <p:sldId id="271" r:id="rId23"/>
    <p:sldId id="275" r:id="rId24"/>
    <p:sldId id="276" r:id="rId25"/>
    <p:sldId id="274" r:id="rId2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gő Nagy" initials="GN" lastIdx="2" clrIdx="0">
    <p:extLst>
      <p:ext uri="{19B8F6BF-5375-455C-9EA6-DF929625EA0E}">
        <p15:presenceInfo xmlns:p15="http://schemas.microsoft.com/office/powerpoint/2012/main" userId="bbd14cee784135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9FDD7"/>
    <a:srgbClr val="565656"/>
    <a:srgbClr val="494949"/>
    <a:srgbClr val="FFD72D"/>
    <a:srgbClr val="FFFFFF"/>
    <a:srgbClr val="FFE05B"/>
    <a:srgbClr val="9F7D00"/>
    <a:srgbClr val="70AD47"/>
    <a:srgbClr val="F3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78" y="1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FAA9B8-781F-4067-801C-2FFCB17E5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B2B56FC-A865-400D-828A-44BB29B81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3F25F9-B34B-45E8-876B-4F00F743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7315-FFA3-4B7E-98B3-E01AFD88ABF4}" type="datetimeFigureOut">
              <a:rPr lang="hu-HU" smtClean="0"/>
              <a:t>2023. 04. 29.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459E45-3A45-401B-B515-F1821E57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E4553FC-6160-43B9-B6AE-646A9F4B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56DE-BE96-4BF5-933F-F2ED2FDD8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635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776A2F-E1F1-4CF8-92B6-E47CCC07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5EC7AFD-9F30-4705-BD2E-9B7A9F71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334294B-0513-4810-AC4B-96F5EB2D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7315-FFA3-4B7E-98B3-E01AFD88ABF4}" type="datetimeFigureOut">
              <a:rPr lang="hu-HU" smtClean="0"/>
              <a:t>2023. 04. 29.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3E0B60-21A8-4F33-813C-D251A286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2E92553-DFAA-4F62-AC24-C6AC6587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56DE-BE96-4BF5-933F-F2ED2FDD8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122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0F576F6-5769-49EF-A105-4489F4E60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663FC26-5995-42CF-8A78-38ACC0E30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2BA708-EAC1-4194-BF0A-494D782A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7315-FFA3-4B7E-98B3-E01AFD88ABF4}" type="datetimeFigureOut">
              <a:rPr lang="hu-HU" smtClean="0"/>
              <a:t>2023. 04. 29.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783B64-D88B-4B09-81D7-8696E7ED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6CF6AEB-1DCE-43B6-A32C-4FAD82F8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56DE-BE96-4BF5-933F-F2ED2FDD8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87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D000F9-FA46-4221-BE20-C193634E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BD9B30-14BA-4EC4-9DA4-F549025F8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EB0619-1D50-4562-8F09-2BDA27F8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7315-FFA3-4B7E-98B3-E01AFD88ABF4}" type="datetimeFigureOut">
              <a:rPr lang="hu-HU" smtClean="0"/>
              <a:t>2023. 04. 29.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0341E0A-D9BC-47C8-B38E-6BBC6B36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A0528B-7BE3-4889-BDDB-ECC628FC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56DE-BE96-4BF5-933F-F2ED2FDD8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352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1B72E0-D10C-4277-B992-929F062A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105DE44-E900-40D5-9C51-BE6472907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CDC5CDA-2728-4321-BD3F-89A117D0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7315-FFA3-4B7E-98B3-E01AFD88ABF4}" type="datetimeFigureOut">
              <a:rPr lang="hu-HU" smtClean="0"/>
              <a:t>2023. 04. 29.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9E14DC4-9BD5-4B56-9180-88622F58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7B4F100-0A4A-4DBA-896E-DEE082D2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56DE-BE96-4BF5-933F-F2ED2FDD8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688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A43C93-D6EC-474B-A97C-45E5E603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9B8AA9-E4E3-49EC-9947-36DFF4A4D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777375A-6849-455C-8A01-85C40D339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7AD683D-1EEF-48B4-A14B-50E06F40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7315-FFA3-4B7E-98B3-E01AFD88ABF4}" type="datetimeFigureOut">
              <a:rPr lang="hu-HU" smtClean="0"/>
              <a:t>2023. 04. 29.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7B6B8D4-39F7-440F-A3BA-21939EFA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9146650-882B-4597-B21C-DF3F7762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56DE-BE96-4BF5-933F-F2ED2FDD8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13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365659-0E86-4127-954E-5C46D8A9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493E179-9FEF-401E-A848-F1A0F26F3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4D859F3-D5C1-492C-944F-4ACE0656B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159A2AD-90C6-4790-8213-76F420708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50FDE00-A76E-4970-A1BE-857C535B1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6372E02-FB88-4DF5-882B-F1AB88B8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7315-FFA3-4B7E-98B3-E01AFD88ABF4}" type="datetimeFigureOut">
              <a:rPr lang="hu-HU" smtClean="0"/>
              <a:t>2023. 04. 29.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0A9EE60-A580-4DB6-82F2-8DF4FAF1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6B954CB-0BA2-42A0-84F8-8C0167C5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56DE-BE96-4BF5-933F-F2ED2FDD8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449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9880F3-B679-402F-94AC-123B2F62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E6D5EE7-0D9D-4C37-8C61-CEAC1B72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7315-FFA3-4B7E-98B3-E01AFD88ABF4}" type="datetimeFigureOut">
              <a:rPr lang="hu-HU" smtClean="0"/>
              <a:t>2023. 04. 29.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228BEBF-9731-4029-9F4A-A4E8D9F9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2974897-E657-439B-BD15-12CFEEFA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56DE-BE96-4BF5-933F-F2ED2FDD8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13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EF363C0-A89D-49FC-B996-FD9DEEAB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7315-FFA3-4B7E-98B3-E01AFD88ABF4}" type="datetimeFigureOut">
              <a:rPr lang="hu-HU" smtClean="0"/>
              <a:t>2023. 04. 29.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7B056F3-E8D5-407B-A736-DA3900F9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BC23DD3-FADA-4360-9596-154CA55F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56DE-BE96-4BF5-933F-F2ED2FDD8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642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C3CAB5-3E8D-49A2-9902-113511C9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FD47A1-A920-46ED-B1C0-36F903A47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39BA65E-9868-4FF0-AECE-3100E0B93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46118F9-9E0B-4217-97D0-E9F68433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7315-FFA3-4B7E-98B3-E01AFD88ABF4}" type="datetimeFigureOut">
              <a:rPr lang="hu-HU" smtClean="0"/>
              <a:t>2023. 04. 29.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1A94568-E14C-47CC-A323-70A9907C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C70A621-979E-4189-B08A-18DBC52C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56DE-BE96-4BF5-933F-F2ED2FDD8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747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CB7718-2363-4A52-86A7-964F5838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4CA2E42-99E3-4887-B72F-F30FD4275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33FDEFD-C382-4A50-874B-EC6892F00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6C6996D-FB52-4C11-A6DF-01FC4EE2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7315-FFA3-4B7E-98B3-E01AFD88ABF4}" type="datetimeFigureOut">
              <a:rPr lang="hu-HU" smtClean="0"/>
              <a:t>2023. 04. 29.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7CBA03A-61AB-4B4B-8549-604FA75B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9B777C6-0241-483E-8ECE-55E04A85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56DE-BE96-4BF5-933F-F2ED2FDD8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624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F12503B-ADDB-476A-B541-24DAD659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D36DB00-8D59-4701-AC94-F49390B06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8B0B9FB-43C3-4678-AA5B-B393B1409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37315-FFA3-4B7E-98B3-E01AFD88ABF4}" type="datetimeFigureOut">
              <a:rPr lang="hu-HU" smtClean="0"/>
              <a:t>2023. 04. 29.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DDB70F-162B-45B5-9820-80902045E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6E3714-6ECA-4675-A7C3-ED77140F0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256DE-BE96-4BF5-933F-F2ED2FDD8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385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69E4D82-CA73-4CC4-87CA-348D6AF1A664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C4E3B0-C59D-4C9E-AF04-75EF58008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5119"/>
            <a:ext cx="9144000" cy="2161494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Hansief" panose="02000500000000000000" pitchFamily="2" charset="0"/>
              </a:rPr>
              <a:t>- </a:t>
            </a:r>
            <a:r>
              <a:rPr lang="hu-HU" dirty="0" err="1">
                <a:solidFill>
                  <a:schemeClr val="bg1"/>
                </a:solidFill>
                <a:latin typeface="Quanty Special DEMO" panose="00000700000000000000" pitchFamily="2" charset="-18"/>
              </a:rPr>
              <a:t>Quizter</a:t>
            </a:r>
            <a:r>
              <a:rPr lang="hu-HU" dirty="0">
                <a:solidFill>
                  <a:schemeClr val="bg1"/>
                </a:solidFill>
                <a:latin typeface="Hansief" panose="02000500000000000000" pitchFamily="2" charset="0"/>
              </a:rPr>
              <a:t> -</a:t>
            </a:r>
            <a:br>
              <a:rPr lang="hu-HU" dirty="0">
                <a:solidFill>
                  <a:schemeClr val="bg1"/>
                </a:solidFill>
                <a:latin typeface="Hansief" panose="02000500000000000000" pitchFamily="2" charset="0"/>
              </a:rPr>
            </a:br>
            <a:r>
              <a:rPr lang="hu-HU" sz="3200" dirty="0">
                <a:solidFill>
                  <a:schemeClr val="bg1"/>
                </a:solidFill>
                <a:latin typeface="Hansief" panose="02000500000000000000" pitchFamily="2" charset="0"/>
              </a:rPr>
              <a:t>Teszteld a </a:t>
            </a:r>
            <a:r>
              <a:rPr lang="hu-HU" sz="3200" dirty="0" err="1">
                <a:solidFill>
                  <a:schemeClr val="bg1"/>
                </a:solidFill>
                <a:latin typeface="Hansief" panose="02000500000000000000" pitchFamily="2" charset="0"/>
              </a:rPr>
              <a:t>tudásOd</a:t>
            </a:r>
            <a:endParaRPr lang="hu-HU" dirty="0">
              <a:solidFill>
                <a:schemeClr val="bg1"/>
              </a:solidFill>
              <a:latin typeface="Hansief" panose="02000500000000000000" pitchFamily="2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9D91A7-BDDF-45C5-9B04-D84A5825C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79"/>
            <a:ext cx="9144000" cy="2050143"/>
          </a:xfrm>
        </p:spPr>
        <p:txBody>
          <a:bodyPr>
            <a:normAutofit/>
          </a:bodyPr>
          <a:lstStyle/>
          <a:p>
            <a:r>
              <a:rPr lang="hu-HU" sz="1600" dirty="0" err="1">
                <a:latin typeface="Hansief" panose="02000500000000000000" pitchFamily="2" charset="0"/>
              </a:rPr>
              <a:t>Czibik</a:t>
            </a:r>
            <a:r>
              <a:rPr lang="hu-HU" sz="1600" dirty="0">
                <a:latin typeface="Hansief" panose="02000500000000000000" pitchFamily="2" charset="0"/>
              </a:rPr>
              <a:t> Lóránt, </a:t>
            </a:r>
            <a:r>
              <a:rPr lang="hu-HU" sz="1600" dirty="0" err="1">
                <a:latin typeface="Hansief" panose="02000500000000000000" pitchFamily="2" charset="0"/>
              </a:rPr>
              <a:t>Kerényi</a:t>
            </a:r>
            <a:r>
              <a:rPr lang="hu-HU" sz="1600" dirty="0">
                <a:latin typeface="Hansief" panose="02000500000000000000" pitchFamily="2" charset="0"/>
              </a:rPr>
              <a:t> Tamás, Nagy Gergő</a:t>
            </a:r>
          </a:p>
        </p:txBody>
      </p:sp>
    </p:spTree>
    <p:extLst>
      <p:ext uri="{BB962C8B-B14F-4D97-AF65-F5344CB8AC3E}">
        <p14:creationId xmlns:p14="http://schemas.microsoft.com/office/powerpoint/2010/main" val="263455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B949A3C-63A9-4924-BA26-73A909BE61CD}"/>
              </a:ext>
            </a:extLst>
          </p:cNvPr>
          <p:cNvSpPr/>
          <p:nvPr/>
        </p:nvSpPr>
        <p:spPr>
          <a:xfrm rot="5400000">
            <a:off x="7752425" y="2104101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5DC4E70-0402-4A86-AD34-349C14606460}"/>
              </a:ext>
            </a:extLst>
          </p:cNvPr>
          <p:cNvSpPr txBox="1"/>
          <p:nvPr/>
        </p:nvSpPr>
        <p:spPr>
          <a:xfrm>
            <a:off x="-2" y="2281238"/>
            <a:ext cx="666749" cy="389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1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2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3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4</a:t>
            </a:r>
            <a:endParaRPr lang="hu-HU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C4E3B0-C59D-4C9E-AF04-75EF5800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022" y="520904"/>
            <a:ext cx="3977178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err="1">
                <a:solidFill>
                  <a:schemeClr val="bg1"/>
                </a:solidFill>
                <a:latin typeface="Hansief" panose="02000500000000000000" pitchFamily="2" charset="0"/>
              </a:rPr>
              <a:t>FőOldal</a:t>
            </a:r>
            <a:endParaRPr lang="hu-HU" sz="3600" dirty="0">
              <a:solidFill>
                <a:schemeClr val="bg1"/>
              </a:solidFill>
              <a:latin typeface="Hansief" panose="02000500000000000000" pitchFamily="2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9D91A7-BDDF-45C5-9B04-D84A5825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910" y="2983545"/>
            <a:ext cx="597199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Ez fogadja a felhasználót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Lényegretörő</a:t>
            </a: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dizájn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Minden téma elérhető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hu-HU" sz="20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A7F0DEE-5EFF-497C-AE35-37459ACDF3FF}"/>
              </a:ext>
            </a:extLst>
          </p:cNvPr>
          <p:cNvSpPr/>
          <p:nvPr/>
        </p:nvSpPr>
        <p:spPr>
          <a:xfrm rot="5400000">
            <a:off x="-3095628" y="3095626"/>
            <a:ext cx="6858002" cy="66674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8C385F2-E09F-4421-AC94-A1FA101AF2F7}"/>
              </a:ext>
            </a:extLst>
          </p:cNvPr>
          <p:cNvSpPr/>
          <p:nvPr/>
        </p:nvSpPr>
        <p:spPr>
          <a:xfrm>
            <a:off x="-3" y="6183635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I.</a:t>
            </a:r>
          </a:p>
        </p:txBody>
      </p: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953F5F73-2543-4283-81D7-9E14EDB98101}"/>
              </a:ext>
            </a:extLst>
          </p:cNvPr>
          <p:cNvCxnSpPr/>
          <p:nvPr/>
        </p:nvCxnSpPr>
        <p:spPr>
          <a:xfrm>
            <a:off x="5976000" y="1396800"/>
            <a:ext cx="3600" cy="0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73B8114B-4322-40BC-8F2F-5174C20D6BE8}"/>
              </a:ext>
            </a:extLst>
          </p:cNvPr>
          <p:cNvCxnSpPr/>
          <p:nvPr/>
        </p:nvCxnSpPr>
        <p:spPr>
          <a:xfrm>
            <a:off x="1705538" y="1511100"/>
            <a:ext cx="1842625" cy="0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image38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55599" y="1208690"/>
            <a:ext cx="6253700" cy="3499439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0505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B949A3C-63A9-4924-BA26-73A909BE61CD}"/>
              </a:ext>
            </a:extLst>
          </p:cNvPr>
          <p:cNvSpPr/>
          <p:nvPr/>
        </p:nvSpPr>
        <p:spPr>
          <a:xfrm rot="5400000">
            <a:off x="7752425" y="2104101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FFCC00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5DC4E70-0402-4A86-AD34-349C14606460}"/>
              </a:ext>
            </a:extLst>
          </p:cNvPr>
          <p:cNvSpPr txBox="1"/>
          <p:nvPr/>
        </p:nvSpPr>
        <p:spPr>
          <a:xfrm>
            <a:off x="-2" y="2281238"/>
            <a:ext cx="666749" cy="389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1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2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3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4</a:t>
            </a:r>
            <a:endParaRPr lang="hu-HU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C4E3B0-C59D-4C9E-AF04-75EF5800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46" y="479432"/>
            <a:ext cx="5219213" cy="1325563"/>
          </a:xfrm>
        </p:spPr>
        <p:txBody>
          <a:bodyPr>
            <a:norm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Hansief" panose="02000500000000000000" pitchFamily="2" charset="0"/>
              </a:rPr>
              <a:t>A Játékmenet</a:t>
            </a: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61ADFB89-9384-C5C7-4D1A-F20B6F8C2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18" y="1293076"/>
            <a:ext cx="4837647" cy="3844127"/>
          </a:xfrm>
          <a:prstGeom prst="rect">
            <a:avLst/>
          </a:prstGeom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8A7F0DEE-5EFF-497C-AE35-37459ACDF3FF}"/>
              </a:ext>
            </a:extLst>
          </p:cNvPr>
          <p:cNvSpPr/>
          <p:nvPr/>
        </p:nvSpPr>
        <p:spPr>
          <a:xfrm rot="5400000">
            <a:off x="-3095628" y="3095626"/>
            <a:ext cx="6858002" cy="66674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886DA849-5C03-47A3-90BD-3DF97D0ACD23}"/>
              </a:ext>
            </a:extLst>
          </p:cNvPr>
          <p:cNvCxnSpPr/>
          <p:nvPr/>
        </p:nvCxnSpPr>
        <p:spPr>
          <a:xfrm>
            <a:off x="1721541" y="1510020"/>
            <a:ext cx="1842625" cy="0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églalap 7">
            <a:extLst>
              <a:ext uri="{FF2B5EF4-FFF2-40B4-BE49-F238E27FC236}">
                <a16:creationId xmlns:a16="http://schemas.microsoft.com/office/drawing/2014/main" id="{76C7CAC0-1994-0F7C-9D4D-7D826782C2FF}"/>
              </a:ext>
            </a:extLst>
          </p:cNvPr>
          <p:cNvSpPr/>
          <p:nvPr/>
        </p:nvSpPr>
        <p:spPr>
          <a:xfrm>
            <a:off x="-3" y="6183635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I.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612E93E7-6E21-CEB5-0856-0A380C52C7F8}"/>
              </a:ext>
            </a:extLst>
          </p:cNvPr>
          <p:cNvSpPr txBox="1"/>
          <p:nvPr/>
        </p:nvSpPr>
        <p:spPr>
          <a:xfrm>
            <a:off x="1539471" y="2765954"/>
            <a:ext cx="31213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u-HU" b="1" dirty="0">
                <a:solidFill>
                  <a:schemeClr val="bg1"/>
                </a:solidFill>
                <a:latin typeface="Futura Bk BT" panose="020B0502020204020303" pitchFamily="34" charset="0"/>
              </a:rPr>
              <a:t>Téma kiválasztása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u-HU" b="1" dirty="0">
                <a:solidFill>
                  <a:schemeClr val="bg1"/>
                </a:solidFill>
                <a:latin typeface="Futura Bk BT" panose="020B0502020204020303" pitchFamily="34" charset="0"/>
              </a:rPr>
              <a:t>Kvíz </a:t>
            </a:r>
            <a:r>
              <a:rPr lang="hu-HU" b="1" dirty="0" err="1">
                <a:solidFill>
                  <a:schemeClr val="bg1"/>
                </a:solidFill>
                <a:latin typeface="Futura Bk BT" panose="020B0502020204020303" pitchFamily="34" charset="0"/>
              </a:rPr>
              <a:t>beálítása</a:t>
            </a:r>
            <a:endParaRPr lang="hu-HU" b="1" dirty="0">
              <a:solidFill>
                <a:schemeClr val="bg1"/>
              </a:solidFill>
              <a:latin typeface="Futura Bk BT" panose="020B05020202040203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u-HU" b="1" dirty="0">
                <a:solidFill>
                  <a:schemeClr val="bg1"/>
                </a:solidFill>
                <a:latin typeface="Futura Bk BT" panose="020B0502020204020303" pitchFamily="34" charset="0"/>
              </a:rPr>
              <a:t>Kérdések megválaszolása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u-HU" b="1" dirty="0">
                <a:solidFill>
                  <a:schemeClr val="bg1"/>
                </a:solidFill>
                <a:latin typeface="Futura Bk BT" panose="020B0502020204020303" pitchFamily="34" charset="0"/>
              </a:rPr>
              <a:t>Eredmények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61ADFB89-9384-C5C7-4D1A-F20B6F8C23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905" y="1675613"/>
            <a:ext cx="5473875" cy="3079054"/>
          </a:xfrm>
          <a:prstGeom prst="rect">
            <a:avLst/>
          </a:prstGeom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61ADFB89-9384-C5C7-4D1A-F20B6F8C23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905" y="1931750"/>
            <a:ext cx="5473875" cy="2566780"/>
          </a:xfrm>
          <a:prstGeom prst="rect">
            <a:avLst/>
          </a:prstGeom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8256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B949A3C-63A9-4924-BA26-73A909BE61CD}"/>
              </a:ext>
            </a:extLst>
          </p:cNvPr>
          <p:cNvSpPr/>
          <p:nvPr/>
        </p:nvSpPr>
        <p:spPr>
          <a:xfrm rot="5400000">
            <a:off x="7752425" y="2104101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5DC4E70-0402-4A86-AD34-349C14606460}"/>
              </a:ext>
            </a:extLst>
          </p:cNvPr>
          <p:cNvSpPr txBox="1"/>
          <p:nvPr/>
        </p:nvSpPr>
        <p:spPr>
          <a:xfrm>
            <a:off x="-2" y="2281238"/>
            <a:ext cx="666749" cy="389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1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2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3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4</a:t>
            </a:r>
            <a:endParaRPr lang="hu-HU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C4E3B0-C59D-4C9E-AF04-75EF5800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28" y="508682"/>
            <a:ext cx="3450555" cy="1325563"/>
          </a:xfrm>
        </p:spPr>
        <p:txBody>
          <a:bodyPr>
            <a:normAutofit/>
          </a:bodyPr>
          <a:lstStyle/>
          <a:p>
            <a:pPr algn="ctr"/>
            <a:r>
              <a:rPr lang="hu-HU" sz="4800" dirty="0">
                <a:solidFill>
                  <a:schemeClr val="bg1"/>
                </a:solidFill>
                <a:latin typeface="Hansief" panose="02000500000000000000" pitchFamily="2" charset="0"/>
              </a:rPr>
              <a:t>ranglista</a:t>
            </a:r>
            <a:endParaRPr lang="hu-HU" sz="4000" dirty="0">
              <a:solidFill>
                <a:schemeClr val="bg1"/>
              </a:solidFill>
              <a:latin typeface="Hansief" panose="02000500000000000000" pitchFamily="2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9D91A7-BDDF-45C5-9B04-D84A5825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557" y="2787655"/>
            <a:ext cx="6655459" cy="27856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Játékosok pontszámán alapszik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A pontszámok témához, nehézség-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  </a:t>
            </a: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hez</a:t>
            </a: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, stb.-</a:t>
            </a: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hez</a:t>
            </a: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kapcsolódnak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Megjelenített adatok szűrhetők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Rekordokhoz tartozó részletek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A7F0DEE-5EFF-497C-AE35-37459ACDF3FF}"/>
              </a:ext>
            </a:extLst>
          </p:cNvPr>
          <p:cNvSpPr/>
          <p:nvPr/>
        </p:nvSpPr>
        <p:spPr>
          <a:xfrm rot="5400000">
            <a:off x="-3095628" y="3095626"/>
            <a:ext cx="6858002" cy="66674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8C385F2-E09F-4421-AC94-A1FA101AF2F7}"/>
              </a:ext>
            </a:extLst>
          </p:cNvPr>
          <p:cNvSpPr/>
          <p:nvPr/>
        </p:nvSpPr>
        <p:spPr>
          <a:xfrm>
            <a:off x="-3" y="6183635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I.</a:t>
            </a:r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73B8114B-4322-40BC-8F2F-5174C20D6BE8}"/>
              </a:ext>
            </a:extLst>
          </p:cNvPr>
          <p:cNvCxnSpPr/>
          <p:nvPr/>
        </p:nvCxnSpPr>
        <p:spPr>
          <a:xfrm>
            <a:off x="1705538" y="1511100"/>
            <a:ext cx="1842625" cy="0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2" name="image34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0919" y="1511098"/>
            <a:ext cx="6412521" cy="3441899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312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B949A3C-63A9-4924-BA26-73A909BE61CD}"/>
              </a:ext>
            </a:extLst>
          </p:cNvPr>
          <p:cNvSpPr/>
          <p:nvPr/>
        </p:nvSpPr>
        <p:spPr>
          <a:xfrm rot="5400000">
            <a:off x="7752425" y="2104101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5DC4E70-0402-4A86-AD34-349C14606460}"/>
              </a:ext>
            </a:extLst>
          </p:cNvPr>
          <p:cNvSpPr txBox="1"/>
          <p:nvPr/>
        </p:nvSpPr>
        <p:spPr>
          <a:xfrm>
            <a:off x="-2" y="2281238"/>
            <a:ext cx="666749" cy="389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1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2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3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4</a:t>
            </a:r>
            <a:endParaRPr lang="hu-HU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C4E3B0-C59D-4C9E-AF04-75EF5800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37" y="229952"/>
            <a:ext cx="406270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hu-HU" sz="4800" dirty="0">
                <a:solidFill>
                  <a:schemeClr val="bg1"/>
                </a:solidFill>
                <a:latin typeface="Hansief" panose="02000500000000000000" pitchFamily="2" charset="0"/>
              </a:rPr>
              <a:t>Bejelentkezés / regisztráció</a:t>
            </a:r>
            <a:endParaRPr lang="hu-HU" sz="4900" dirty="0">
              <a:solidFill>
                <a:schemeClr val="bg1"/>
              </a:solidFill>
              <a:latin typeface="Hansief" panose="02000500000000000000" pitchFamily="2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9D91A7-BDDF-45C5-9B04-D84A5825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791" y="2785567"/>
            <a:ext cx="7340159" cy="33621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Regex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Egyedi email </a:t>
            </a: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ésfelhasználónév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Visszaigazoló email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Jelszó visszaállítás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A7F0DEE-5EFF-497C-AE35-37459ACDF3FF}"/>
              </a:ext>
            </a:extLst>
          </p:cNvPr>
          <p:cNvSpPr/>
          <p:nvPr/>
        </p:nvSpPr>
        <p:spPr>
          <a:xfrm rot="5400000">
            <a:off x="-3095628" y="3095626"/>
            <a:ext cx="6858002" cy="66674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8C385F2-E09F-4421-AC94-A1FA101AF2F7}"/>
              </a:ext>
            </a:extLst>
          </p:cNvPr>
          <p:cNvSpPr/>
          <p:nvPr/>
        </p:nvSpPr>
        <p:spPr>
          <a:xfrm>
            <a:off x="-3" y="6183635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I.</a:t>
            </a:r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73B8114B-4322-40BC-8F2F-5174C20D6BE8}"/>
              </a:ext>
            </a:extLst>
          </p:cNvPr>
          <p:cNvCxnSpPr/>
          <p:nvPr/>
        </p:nvCxnSpPr>
        <p:spPr>
          <a:xfrm>
            <a:off x="1705538" y="1511100"/>
            <a:ext cx="1842625" cy="0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" name="image10.png">
            <a:extLst>
              <a:ext uri="{FF2B5EF4-FFF2-40B4-BE49-F238E27FC236}">
                <a16:creationId xmlns:a16="http://schemas.microsoft.com/office/drawing/2014/main" id="{69A5E949-4229-DAD0-07A6-40DC32F667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50671" y="815612"/>
            <a:ext cx="2328489" cy="4650325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pic>
        <p:nvPicPr>
          <p:cNvPr id="8" name="image6.png">
            <a:extLst>
              <a:ext uri="{FF2B5EF4-FFF2-40B4-BE49-F238E27FC236}">
                <a16:creationId xmlns:a16="http://schemas.microsoft.com/office/drawing/2014/main" id="{A1FBAFBC-98F4-3DC3-661F-29F38C51386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5205" y="653771"/>
            <a:ext cx="2097904" cy="2775227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pic>
        <p:nvPicPr>
          <p:cNvPr id="4" name="image6.png">
            <a:extLst>
              <a:ext uri="{FF2B5EF4-FFF2-40B4-BE49-F238E27FC236}">
                <a16:creationId xmlns:a16="http://schemas.microsoft.com/office/drawing/2014/main" id="{FFBD7E04-0094-FDF6-CDE2-49573C52876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5603" y="3905754"/>
            <a:ext cx="2097904" cy="2463538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4385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B949A3C-63A9-4924-BA26-73A909BE61CD}"/>
              </a:ext>
            </a:extLst>
          </p:cNvPr>
          <p:cNvSpPr/>
          <p:nvPr/>
        </p:nvSpPr>
        <p:spPr>
          <a:xfrm rot="5400000">
            <a:off x="7752425" y="2104101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FFCC00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5DC4E70-0402-4A86-AD34-349C14606460}"/>
              </a:ext>
            </a:extLst>
          </p:cNvPr>
          <p:cNvSpPr txBox="1"/>
          <p:nvPr/>
        </p:nvSpPr>
        <p:spPr>
          <a:xfrm>
            <a:off x="-2" y="2281238"/>
            <a:ext cx="666749" cy="389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1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2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3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4</a:t>
            </a:r>
            <a:endParaRPr lang="hu-HU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C4E3B0-C59D-4C9E-AF04-75EF5800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044" y="473075"/>
            <a:ext cx="2211138" cy="1325563"/>
          </a:xfrm>
        </p:spPr>
        <p:txBody>
          <a:bodyPr/>
          <a:lstStyle/>
          <a:p>
            <a:pPr algn="ctr"/>
            <a:r>
              <a:rPr lang="hu-HU" spc="-150" dirty="0" err="1">
                <a:solidFill>
                  <a:schemeClr val="bg1"/>
                </a:solidFill>
                <a:latin typeface="Hansief" panose="02000500000000000000" pitchFamily="2" charset="0"/>
              </a:rPr>
              <a:t>PrOfil</a:t>
            </a:r>
            <a:endParaRPr lang="hu-HU" spc="-150" dirty="0">
              <a:solidFill>
                <a:schemeClr val="bg1"/>
              </a:solidFill>
              <a:latin typeface="Hansief" panose="02000500000000000000" pitchFamily="2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9D91A7-BDDF-45C5-9B04-D84A5825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454" y="2565791"/>
            <a:ext cx="3777132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Alap infók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Szint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Statisztika</a:t>
            </a:r>
            <a:r>
              <a:rPr lang="hu-HU" sz="1800" b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/rekord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Kedvenc témák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Módosítás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A7F0DEE-5EFF-497C-AE35-37459ACDF3FF}"/>
              </a:ext>
            </a:extLst>
          </p:cNvPr>
          <p:cNvSpPr/>
          <p:nvPr/>
        </p:nvSpPr>
        <p:spPr>
          <a:xfrm rot="5400000">
            <a:off x="-3095628" y="3095626"/>
            <a:ext cx="6858002" cy="66674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886DA849-5C03-47A3-90BD-3DF97D0ACD23}"/>
              </a:ext>
            </a:extLst>
          </p:cNvPr>
          <p:cNvCxnSpPr/>
          <p:nvPr/>
        </p:nvCxnSpPr>
        <p:spPr>
          <a:xfrm>
            <a:off x="1718366" y="1510020"/>
            <a:ext cx="1842625" cy="0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églalap 3">
            <a:extLst>
              <a:ext uri="{FF2B5EF4-FFF2-40B4-BE49-F238E27FC236}">
                <a16:creationId xmlns:a16="http://schemas.microsoft.com/office/drawing/2014/main" id="{DC7DC292-B922-A314-B8D0-1F2CFA9A7F1F}"/>
              </a:ext>
            </a:extLst>
          </p:cNvPr>
          <p:cNvSpPr/>
          <p:nvPr/>
        </p:nvSpPr>
        <p:spPr>
          <a:xfrm>
            <a:off x="-3" y="6183635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I.</a:t>
            </a:r>
          </a:p>
        </p:txBody>
      </p:sp>
      <p:pic>
        <p:nvPicPr>
          <p:cNvPr id="6" name="image33.png">
            <a:extLst>
              <a:ext uri="{FF2B5EF4-FFF2-40B4-BE49-F238E27FC236}">
                <a16:creationId xmlns:a16="http://schemas.microsoft.com/office/drawing/2014/main" id="{AED9F6A0-1416-65A3-5C53-E08E1612876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81468" y="1310026"/>
            <a:ext cx="7022176" cy="3735795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pic>
        <p:nvPicPr>
          <p:cNvPr id="7" name="image36.png">
            <a:extLst>
              <a:ext uri="{FF2B5EF4-FFF2-40B4-BE49-F238E27FC236}">
                <a16:creationId xmlns:a16="http://schemas.microsoft.com/office/drawing/2014/main" id="{B5716E93-DC12-D713-03F7-21209A710C1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76961" y="1310025"/>
            <a:ext cx="7022175" cy="3735795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0959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B949A3C-63A9-4924-BA26-73A909BE61CD}"/>
              </a:ext>
            </a:extLst>
          </p:cNvPr>
          <p:cNvSpPr/>
          <p:nvPr/>
        </p:nvSpPr>
        <p:spPr>
          <a:xfrm rot="5400000">
            <a:off x="7752425" y="2104101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FFCC00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5DC4E70-0402-4A86-AD34-349C14606460}"/>
              </a:ext>
            </a:extLst>
          </p:cNvPr>
          <p:cNvSpPr txBox="1"/>
          <p:nvPr/>
        </p:nvSpPr>
        <p:spPr>
          <a:xfrm>
            <a:off x="-2" y="2281238"/>
            <a:ext cx="666749" cy="389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1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2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3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4</a:t>
            </a:r>
            <a:endParaRPr lang="hu-HU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C4E3B0-C59D-4C9E-AF04-75EF5800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044" y="473075"/>
            <a:ext cx="2211138" cy="1325563"/>
          </a:xfrm>
        </p:spPr>
        <p:txBody>
          <a:bodyPr/>
          <a:lstStyle/>
          <a:p>
            <a:pPr algn="ctr"/>
            <a:r>
              <a:rPr lang="hu-HU" spc="-150" dirty="0">
                <a:solidFill>
                  <a:schemeClr val="bg1"/>
                </a:solidFill>
                <a:latin typeface="Hansief" panose="02000500000000000000" pitchFamily="2" charset="0"/>
              </a:rPr>
              <a:t>Rólunk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9D91A7-BDDF-45C5-9B04-D84A5825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454" y="2565791"/>
            <a:ext cx="3777132" cy="32825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Üzenet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Mi, a fejlesztők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Galéria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Adatvédelem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A7F0DEE-5EFF-497C-AE35-37459ACDF3FF}"/>
              </a:ext>
            </a:extLst>
          </p:cNvPr>
          <p:cNvSpPr/>
          <p:nvPr/>
        </p:nvSpPr>
        <p:spPr>
          <a:xfrm rot="5400000">
            <a:off x="-3095628" y="3095626"/>
            <a:ext cx="6858002" cy="66674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886DA849-5C03-47A3-90BD-3DF97D0ACD23}"/>
              </a:ext>
            </a:extLst>
          </p:cNvPr>
          <p:cNvCxnSpPr/>
          <p:nvPr/>
        </p:nvCxnSpPr>
        <p:spPr>
          <a:xfrm>
            <a:off x="1718366" y="1510020"/>
            <a:ext cx="1842625" cy="0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églalap 3">
            <a:extLst>
              <a:ext uri="{FF2B5EF4-FFF2-40B4-BE49-F238E27FC236}">
                <a16:creationId xmlns:a16="http://schemas.microsoft.com/office/drawing/2014/main" id="{DC7DC292-B922-A314-B8D0-1F2CFA9A7F1F}"/>
              </a:ext>
            </a:extLst>
          </p:cNvPr>
          <p:cNvSpPr/>
          <p:nvPr/>
        </p:nvSpPr>
        <p:spPr>
          <a:xfrm>
            <a:off x="-3" y="6183635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I.</a:t>
            </a:r>
          </a:p>
        </p:txBody>
      </p:sp>
      <p:pic>
        <p:nvPicPr>
          <p:cNvPr id="8" name="image37.png">
            <a:extLst>
              <a:ext uri="{FF2B5EF4-FFF2-40B4-BE49-F238E27FC236}">
                <a16:creationId xmlns:a16="http://schemas.microsoft.com/office/drawing/2014/main" id="{BD848672-B5F8-BE21-FB69-FF881FB823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81952" y="1364803"/>
            <a:ext cx="7017668" cy="3735795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53" y="1364802"/>
            <a:ext cx="7017668" cy="3735795"/>
          </a:xfrm>
          <a:prstGeom prst="rect">
            <a:avLst/>
          </a:prstGeom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pic>
        <p:nvPicPr>
          <p:cNvPr id="9" name="image27.png">
            <a:extLst>
              <a:ext uri="{FF2B5EF4-FFF2-40B4-BE49-F238E27FC236}">
                <a16:creationId xmlns:a16="http://schemas.microsoft.com/office/drawing/2014/main" id="{1AE66B0F-8F38-1ADB-DB50-D1E8A237624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81952" y="1364803"/>
            <a:ext cx="7017668" cy="3735794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0764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B949A3C-63A9-4924-BA26-73A909BE61CD}"/>
              </a:ext>
            </a:extLst>
          </p:cNvPr>
          <p:cNvSpPr/>
          <p:nvPr/>
        </p:nvSpPr>
        <p:spPr>
          <a:xfrm rot="5400000">
            <a:off x="7752425" y="2104101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FFCC00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C4E3B0-C59D-4C9E-AF04-75EF5800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26" y="473075"/>
            <a:ext cx="4220710" cy="1325563"/>
          </a:xfrm>
        </p:spPr>
        <p:txBody>
          <a:bodyPr/>
          <a:lstStyle/>
          <a:p>
            <a:pPr algn="ctr"/>
            <a:r>
              <a:rPr lang="hu-HU" spc="-150" dirty="0" err="1">
                <a:solidFill>
                  <a:schemeClr val="bg1"/>
                </a:solidFill>
                <a:latin typeface="Hansief" panose="02000500000000000000" pitchFamily="2" charset="0"/>
              </a:rPr>
              <a:t>Admin</a:t>
            </a:r>
            <a:r>
              <a:rPr lang="hu-HU" spc="-150" dirty="0">
                <a:solidFill>
                  <a:schemeClr val="bg1"/>
                </a:solidFill>
                <a:latin typeface="Hansief" panose="02000500000000000000" pitchFamily="2" charset="0"/>
              </a:rPr>
              <a:t> Oldalak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9D91A7-BDDF-45C5-9B04-D84A5825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454" y="2697995"/>
            <a:ext cx="3777132" cy="32825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Kérdések listája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Kérdés hozzáadása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Kérdés szerkesztése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A7F0DEE-5EFF-497C-AE35-37459ACDF3FF}"/>
              </a:ext>
            </a:extLst>
          </p:cNvPr>
          <p:cNvSpPr/>
          <p:nvPr/>
        </p:nvSpPr>
        <p:spPr>
          <a:xfrm rot="5400000">
            <a:off x="-3095628" y="3095626"/>
            <a:ext cx="6858002" cy="66674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886DA849-5C03-47A3-90BD-3DF97D0ACD23}"/>
              </a:ext>
            </a:extLst>
          </p:cNvPr>
          <p:cNvCxnSpPr/>
          <p:nvPr/>
        </p:nvCxnSpPr>
        <p:spPr>
          <a:xfrm>
            <a:off x="1718366" y="1510020"/>
            <a:ext cx="1842625" cy="0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églalap 3">
            <a:extLst>
              <a:ext uri="{FF2B5EF4-FFF2-40B4-BE49-F238E27FC236}">
                <a16:creationId xmlns:a16="http://schemas.microsoft.com/office/drawing/2014/main" id="{DC7DC292-B922-A314-B8D0-1F2CFA9A7F1F}"/>
              </a:ext>
            </a:extLst>
          </p:cNvPr>
          <p:cNvSpPr/>
          <p:nvPr/>
        </p:nvSpPr>
        <p:spPr>
          <a:xfrm>
            <a:off x="-3" y="6183635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I.</a:t>
            </a:r>
          </a:p>
        </p:txBody>
      </p:sp>
      <p:pic>
        <p:nvPicPr>
          <p:cNvPr id="6" name="image5.png">
            <a:extLst>
              <a:ext uri="{FF2B5EF4-FFF2-40B4-BE49-F238E27FC236}">
                <a16:creationId xmlns:a16="http://schemas.microsoft.com/office/drawing/2014/main" id="{30D7D7B4-D574-C653-4C5C-4307707DACC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81952" y="1364803"/>
            <a:ext cx="7017668" cy="3694557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pic>
        <p:nvPicPr>
          <p:cNvPr id="12" name="image18.png">
            <a:extLst>
              <a:ext uri="{FF2B5EF4-FFF2-40B4-BE49-F238E27FC236}">
                <a16:creationId xmlns:a16="http://schemas.microsoft.com/office/drawing/2014/main" id="{4320A762-BC2D-D1CD-65F9-BE40AACEE1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1952" y="1364799"/>
            <a:ext cx="6972321" cy="3694551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pic>
        <p:nvPicPr>
          <p:cNvPr id="7" name="image12.png">
            <a:extLst>
              <a:ext uri="{FF2B5EF4-FFF2-40B4-BE49-F238E27FC236}">
                <a16:creationId xmlns:a16="http://schemas.microsoft.com/office/drawing/2014/main" id="{277685AB-0827-BA86-6CB2-EE144E6A839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7003" y="1364789"/>
            <a:ext cx="6941663" cy="3694555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7707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4519EC6F-E4EA-4A02-B2B5-4B23CC533EC2}"/>
              </a:ext>
            </a:extLst>
          </p:cNvPr>
          <p:cNvSpPr/>
          <p:nvPr/>
        </p:nvSpPr>
        <p:spPr>
          <a:xfrm rot="5400000">
            <a:off x="-5297257" y="1560745"/>
            <a:ext cx="6858000" cy="3736509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A5DB4D4-9289-4E74-B57E-DF9F9D778538}"/>
              </a:ext>
            </a:extLst>
          </p:cNvPr>
          <p:cNvSpPr/>
          <p:nvPr/>
        </p:nvSpPr>
        <p:spPr>
          <a:xfrm>
            <a:off x="-3" y="6912420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II.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8891672-817E-43E5-AAD3-A0DAEE08337C}"/>
              </a:ext>
            </a:extLst>
          </p:cNvPr>
          <p:cNvSpPr/>
          <p:nvPr/>
        </p:nvSpPr>
        <p:spPr>
          <a:xfrm rot="5400000">
            <a:off x="10087897" y="2104104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6EB1FD2-C55C-0B8D-ACFE-09A859A882AC}"/>
              </a:ext>
            </a:extLst>
          </p:cNvPr>
          <p:cNvSpPr txBox="1"/>
          <p:nvPr/>
        </p:nvSpPr>
        <p:spPr>
          <a:xfrm>
            <a:off x="3186609" y="3174429"/>
            <a:ext cx="5803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000" dirty="0">
                <a:solidFill>
                  <a:srgbClr val="FFCC00"/>
                </a:solidFill>
                <a:latin typeface="Hansief" panose="02000500000000000000" pitchFamily="2" charset="0"/>
              </a:rPr>
              <a:t>II. </a:t>
            </a:r>
            <a:r>
              <a:rPr lang="hu-HU" sz="4000" dirty="0">
                <a:solidFill>
                  <a:schemeClr val="bg1"/>
                </a:solidFill>
                <a:latin typeface="Hansief" panose="02000500000000000000" pitchFamily="2" charset="0"/>
              </a:rPr>
              <a:t>A </a:t>
            </a:r>
            <a:r>
              <a:rPr lang="hu-HU" sz="4000" dirty="0" err="1">
                <a:solidFill>
                  <a:schemeClr val="bg1"/>
                </a:solidFill>
                <a:latin typeface="Hansief" panose="02000500000000000000" pitchFamily="2" charset="0"/>
              </a:rPr>
              <a:t>webOldal</a:t>
            </a:r>
            <a:r>
              <a:rPr lang="hu-HU" sz="4000" dirty="0">
                <a:solidFill>
                  <a:schemeClr val="bg1"/>
                </a:solidFill>
                <a:latin typeface="Hansief" panose="02000500000000000000" pitchFamily="2" charset="0"/>
              </a:rPr>
              <a:t> fejlesztése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B949A3C-63A9-4924-BA26-73A909BE61CD}"/>
              </a:ext>
            </a:extLst>
          </p:cNvPr>
          <p:cNvSpPr/>
          <p:nvPr/>
        </p:nvSpPr>
        <p:spPr>
          <a:xfrm rot="5400000">
            <a:off x="7752425" y="2104101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FFCC00"/>
              </a:solidFill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8A7F0DEE-5EFF-497C-AE35-37459ACDF3FF}"/>
              </a:ext>
            </a:extLst>
          </p:cNvPr>
          <p:cNvSpPr/>
          <p:nvPr/>
        </p:nvSpPr>
        <p:spPr>
          <a:xfrm rot="5400000">
            <a:off x="-3095628" y="3095626"/>
            <a:ext cx="6858002" cy="66674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DC7DC292-B922-A314-B8D0-1F2CFA9A7F1F}"/>
              </a:ext>
            </a:extLst>
          </p:cNvPr>
          <p:cNvSpPr/>
          <p:nvPr/>
        </p:nvSpPr>
        <p:spPr>
          <a:xfrm>
            <a:off x="-3" y="6183635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I.</a:t>
            </a:r>
          </a:p>
        </p:txBody>
      </p:sp>
    </p:spTree>
    <p:extLst>
      <p:ext uri="{BB962C8B-B14F-4D97-AF65-F5344CB8AC3E}">
        <p14:creationId xmlns:p14="http://schemas.microsoft.com/office/powerpoint/2010/main" val="1769250444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05" y="1624320"/>
            <a:ext cx="2789841" cy="5690754"/>
          </a:xfrm>
          <a:prstGeom prst="rect">
            <a:avLst/>
          </a:prstGeom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sp>
        <p:nvSpPr>
          <p:cNvPr id="11" name="Téglalap 10">
            <a:extLst>
              <a:ext uri="{FF2B5EF4-FFF2-40B4-BE49-F238E27FC236}">
                <a16:creationId xmlns:a16="http://schemas.microsoft.com/office/drawing/2014/main" id="{EB949A3C-63A9-4924-BA26-73A909BE61CD}"/>
              </a:ext>
            </a:extLst>
          </p:cNvPr>
          <p:cNvSpPr/>
          <p:nvPr/>
        </p:nvSpPr>
        <p:spPr>
          <a:xfrm rot="5400000">
            <a:off x="7752425" y="2104101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FFCC00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C4E3B0-C59D-4C9E-AF04-75EF5800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82" y="473075"/>
            <a:ext cx="4220710" cy="1325563"/>
          </a:xfrm>
        </p:spPr>
        <p:txBody>
          <a:bodyPr/>
          <a:lstStyle/>
          <a:p>
            <a:pPr algn="ctr"/>
            <a:r>
              <a:rPr lang="hu-HU" spc="-150" dirty="0" err="1">
                <a:solidFill>
                  <a:schemeClr val="bg1"/>
                </a:solidFill>
                <a:latin typeface="Hansief" panose="02000500000000000000" pitchFamily="2" charset="0"/>
              </a:rPr>
              <a:t>FrOntend</a:t>
            </a:r>
            <a:endParaRPr lang="hu-HU" spc="-150" dirty="0">
              <a:solidFill>
                <a:schemeClr val="bg1"/>
              </a:solidFill>
              <a:latin typeface="Hansief" panose="02000500000000000000" pitchFamily="2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9D91A7-BDDF-45C5-9B04-D84A5825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438" y="2446561"/>
            <a:ext cx="3777132" cy="328255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Vue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Single</a:t>
            </a: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-File </a:t>
            </a: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Component</a:t>
            </a: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(SFC)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Futura Bk BT" panose="020B0502020204020303" pitchFamily="34" charset="0"/>
              <a:buChar char="&gt;"/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HTML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Futura Bk BT" panose="020B0502020204020303" pitchFamily="34" charset="0"/>
              <a:buChar char="&gt;"/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CSS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Futura Bk BT" panose="020B0502020204020303" pitchFamily="34" charset="0"/>
              <a:buChar char="&gt;"/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Javascript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API stílusok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Pinia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Reszponzív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A7F0DEE-5EFF-497C-AE35-37459ACDF3FF}"/>
              </a:ext>
            </a:extLst>
          </p:cNvPr>
          <p:cNvSpPr/>
          <p:nvPr/>
        </p:nvSpPr>
        <p:spPr>
          <a:xfrm rot="5400000">
            <a:off x="-3095628" y="3095626"/>
            <a:ext cx="6858002" cy="66674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886DA849-5C03-47A3-90BD-3DF97D0ACD23}"/>
              </a:ext>
            </a:extLst>
          </p:cNvPr>
          <p:cNvCxnSpPr/>
          <p:nvPr/>
        </p:nvCxnSpPr>
        <p:spPr>
          <a:xfrm>
            <a:off x="1718366" y="1510020"/>
            <a:ext cx="1842625" cy="0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églalap 3">
            <a:extLst>
              <a:ext uri="{FF2B5EF4-FFF2-40B4-BE49-F238E27FC236}">
                <a16:creationId xmlns:a16="http://schemas.microsoft.com/office/drawing/2014/main" id="{DC7DC292-B922-A314-B8D0-1F2CFA9A7F1F}"/>
              </a:ext>
            </a:extLst>
          </p:cNvPr>
          <p:cNvSpPr/>
          <p:nvPr/>
        </p:nvSpPr>
        <p:spPr>
          <a:xfrm>
            <a:off x="-3" y="6183635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II.</a:t>
            </a:r>
          </a:p>
        </p:txBody>
      </p:sp>
      <p:pic>
        <p:nvPicPr>
          <p:cNvPr id="8" name="image41.png">
            <a:extLst>
              <a:ext uri="{FF2B5EF4-FFF2-40B4-BE49-F238E27FC236}">
                <a16:creationId xmlns:a16="http://schemas.microsoft.com/office/drawing/2014/main" id="{E77C6518-9319-AD6C-E94E-B2F454E2DA5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63827" y="780234"/>
            <a:ext cx="1257357" cy="990728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pic>
        <p:nvPicPr>
          <p:cNvPr id="9" name="image4.png">
            <a:extLst>
              <a:ext uri="{FF2B5EF4-FFF2-40B4-BE49-F238E27FC236}">
                <a16:creationId xmlns:a16="http://schemas.microsoft.com/office/drawing/2014/main" id="{B1E302F5-CAF5-B668-E688-B737D1D0385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36947" y="1951615"/>
            <a:ext cx="1055235" cy="1498044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pic>
        <p:nvPicPr>
          <p:cNvPr id="13" name="image35.png">
            <a:extLst>
              <a:ext uri="{FF2B5EF4-FFF2-40B4-BE49-F238E27FC236}">
                <a16:creationId xmlns:a16="http://schemas.microsoft.com/office/drawing/2014/main" id="{7A0BC664-6BBA-5F75-A2B2-68D8BFC5B2D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67032" y="1951615"/>
            <a:ext cx="1055235" cy="1498044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pic>
        <p:nvPicPr>
          <p:cNvPr id="14" name="image29.png">
            <a:extLst>
              <a:ext uri="{FF2B5EF4-FFF2-40B4-BE49-F238E27FC236}">
                <a16:creationId xmlns:a16="http://schemas.microsoft.com/office/drawing/2014/main" id="{667FE9B8-BB6E-05AB-B471-A0A63692E19A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53983" y="3767891"/>
            <a:ext cx="1055235" cy="990728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pic>
        <p:nvPicPr>
          <p:cNvPr id="15" name="image42.png">
            <a:extLst>
              <a:ext uri="{FF2B5EF4-FFF2-40B4-BE49-F238E27FC236}">
                <a16:creationId xmlns:a16="http://schemas.microsoft.com/office/drawing/2014/main" id="{33545E4A-E812-A1A6-1CCF-F09A74A561B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42399" y="4915188"/>
            <a:ext cx="1055235" cy="1443684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8F6654DE-8113-8ED1-AA4F-3F62B76547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321" y="2548237"/>
            <a:ext cx="3199608" cy="5961442"/>
          </a:xfrm>
          <a:prstGeom prst="rect">
            <a:avLst/>
          </a:prstGeom>
          <a:effectLst>
            <a:outerShdw blurRad="266700" dist="76200" dir="7260000" sx="102000" sy="102000" algn="tl" rotWithShape="0">
              <a:prstClr val="black">
                <a:alpha val="3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6511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5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B949A3C-63A9-4924-BA26-73A909BE61CD}"/>
              </a:ext>
            </a:extLst>
          </p:cNvPr>
          <p:cNvSpPr/>
          <p:nvPr/>
        </p:nvSpPr>
        <p:spPr>
          <a:xfrm rot="5400000">
            <a:off x="7752425" y="2104101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FFCC00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5DC4E70-0402-4A86-AD34-349C14606460}"/>
              </a:ext>
            </a:extLst>
          </p:cNvPr>
          <p:cNvSpPr txBox="1"/>
          <p:nvPr/>
        </p:nvSpPr>
        <p:spPr>
          <a:xfrm>
            <a:off x="-2" y="2281238"/>
            <a:ext cx="666749" cy="389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1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2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3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4</a:t>
            </a:r>
            <a:endParaRPr lang="hu-HU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C4E3B0-C59D-4C9E-AF04-75EF5800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21" y="473075"/>
            <a:ext cx="4220710" cy="1325563"/>
          </a:xfrm>
        </p:spPr>
        <p:txBody>
          <a:bodyPr/>
          <a:lstStyle/>
          <a:p>
            <a:pPr algn="ctr"/>
            <a:r>
              <a:rPr lang="hu-HU" spc="-150" dirty="0">
                <a:solidFill>
                  <a:schemeClr val="bg1"/>
                </a:solidFill>
                <a:latin typeface="Hansief" panose="02000500000000000000" pitchFamily="2" charset="0"/>
              </a:rPr>
              <a:t>Backend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9D91A7-BDDF-45C5-9B04-D84A5825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276" y="2586028"/>
            <a:ext cx="3777132" cy="32825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Node.js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Futura Bk BT" panose="020B0502020204020303" pitchFamily="34" charset="0"/>
              <a:buChar char="&gt;"/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Express.js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MongoDB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Docker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A7F0DEE-5EFF-497C-AE35-37459ACDF3FF}"/>
              </a:ext>
            </a:extLst>
          </p:cNvPr>
          <p:cNvSpPr/>
          <p:nvPr/>
        </p:nvSpPr>
        <p:spPr>
          <a:xfrm rot="5400000">
            <a:off x="-3095628" y="3095626"/>
            <a:ext cx="6858002" cy="66674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886DA849-5C03-47A3-90BD-3DF97D0ACD23}"/>
              </a:ext>
            </a:extLst>
          </p:cNvPr>
          <p:cNvCxnSpPr/>
          <p:nvPr/>
        </p:nvCxnSpPr>
        <p:spPr>
          <a:xfrm>
            <a:off x="1718366" y="1510020"/>
            <a:ext cx="1842625" cy="0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églalap 3">
            <a:extLst>
              <a:ext uri="{FF2B5EF4-FFF2-40B4-BE49-F238E27FC236}">
                <a16:creationId xmlns:a16="http://schemas.microsoft.com/office/drawing/2014/main" id="{DC7DC292-B922-A314-B8D0-1F2CFA9A7F1F}"/>
              </a:ext>
            </a:extLst>
          </p:cNvPr>
          <p:cNvSpPr/>
          <p:nvPr/>
        </p:nvSpPr>
        <p:spPr>
          <a:xfrm>
            <a:off x="-3" y="6183635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II.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54AF5E6-E2EF-2D47-EC48-3B0F98F934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258" y="889009"/>
            <a:ext cx="2497428" cy="1529070"/>
          </a:xfrm>
          <a:prstGeom prst="rect">
            <a:avLst/>
          </a:prstGeom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4735C29-559C-0758-C5B3-7B3F29394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86" y="2709063"/>
            <a:ext cx="3807082" cy="1029331"/>
          </a:xfrm>
          <a:prstGeom prst="rect">
            <a:avLst/>
          </a:prstGeom>
          <a:effectLst>
            <a:outerShdw blurRad="266700" dist="76200" dir="7260000" sx="102000" sy="102000" algn="ctr" rotWithShape="0">
              <a:schemeClr val="bg1">
                <a:alpha val="33000"/>
              </a:schemeClr>
            </a:outerShdw>
          </a:effectLst>
        </p:spPr>
      </p:pic>
      <p:pic>
        <p:nvPicPr>
          <p:cNvPr id="1026" name="Picture 2" descr="Press and Media Resources - Docker">
            <a:extLst>
              <a:ext uri="{FF2B5EF4-FFF2-40B4-BE49-F238E27FC236}">
                <a16:creationId xmlns:a16="http://schemas.microsoft.com/office/drawing/2014/main" id="{8333DD36-2ECE-BA51-C21F-E8D5C121F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446" y="4163933"/>
            <a:ext cx="2455052" cy="2100579"/>
          </a:xfrm>
          <a:prstGeom prst="rect">
            <a:avLst/>
          </a:prstGeom>
          <a:noFill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377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69E4D82-CA73-4CC4-87CA-348D6AF1A664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2292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">
        <p159:morph option="byObject"/>
      </p:transition>
    </mc:Choice>
    <mc:Fallback xmlns="">
      <p:transition advTm="5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B949A3C-63A9-4924-BA26-73A909BE61CD}"/>
              </a:ext>
            </a:extLst>
          </p:cNvPr>
          <p:cNvSpPr/>
          <p:nvPr/>
        </p:nvSpPr>
        <p:spPr>
          <a:xfrm rot="5400000">
            <a:off x="7752425" y="2104101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FFCC00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5DC4E70-0402-4A86-AD34-349C14606460}"/>
              </a:ext>
            </a:extLst>
          </p:cNvPr>
          <p:cNvSpPr txBox="1"/>
          <p:nvPr/>
        </p:nvSpPr>
        <p:spPr>
          <a:xfrm>
            <a:off x="-2" y="2281238"/>
            <a:ext cx="666749" cy="389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1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2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3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4</a:t>
            </a:r>
            <a:endParaRPr lang="hu-HU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C4E3B0-C59D-4C9E-AF04-75EF5800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21" y="473075"/>
            <a:ext cx="4220710" cy="1325563"/>
          </a:xfrm>
        </p:spPr>
        <p:txBody>
          <a:bodyPr/>
          <a:lstStyle/>
          <a:p>
            <a:pPr algn="ctr"/>
            <a:r>
              <a:rPr lang="hu-HU" spc="-150" dirty="0" err="1">
                <a:solidFill>
                  <a:schemeClr val="bg1"/>
                </a:solidFill>
                <a:latin typeface="Hansief" panose="02000500000000000000" pitchFamily="2" charset="0"/>
              </a:rPr>
              <a:t>MOngODB</a:t>
            </a:r>
            <a:endParaRPr lang="hu-HU" spc="-150" dirty="0">
              <a:solidFill>
                <a:schemeClr val="bg1"/>
              </a:solidFill>
              <a:latin typeface="Hansief" panose="02000500000000000000" pitchFamily="2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9D91A7-BDDF-45C5-9B04-D84A5825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276" y="2586028"/>
            <a:ext cx="3777132" cy="32825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Rekord mentések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Gyűjtemények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Proaktív lekérdezések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A7F0DEE-5EFF-497C-AE35-37459ACDF3FF}"/>
              </a:ext>
            </a:extLst>
          </p:cNvPr>
          <p:cNvSpPr/>
          <p:nvPr/>
        </p:nvSpPr>
        <p:spPr>
          <a:xfrm rot="5400000">
            <a:off x="-3095628" y="3095626"/>
            <a:ext cx="6858002" cy="66674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886DA849-5C03-47A3-90BD-3DF97D0ACD23}"/>
              </a:ext>
            </a:extLst>
          </p:cNvPr>
          <p:cNvCxnSpPr/>
          <p:nvPr/>
        </p:nvCxnSpPr>
        <p:spPr>
          <a:xfrm>
            <a:off x="1718366" y="1510020"/>
            <a:ext cx="1842625" cy="0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églalap 3">
            <a:extLst>
              <a:ext uri="{FF2B5EF4-FFF2-40B4-BE49-F238E27FC236}">
                <a16:creationId xmlns:a16="http://schemas.microsoft.com/office/drawing/2014/main" id="{DC7DC292-B922-A314-B8D0-1F2CFA9A7F1F}"/>
              </a:ext>
            </a:extLst>
          </p:cNvPr>
          <p:cNvSpPr/>
          <p:nvPr/>
        </p:nvSpPr>
        <p:spPr>
          <a:xfrm>
            <a:off x="-3" y="6183635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II.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4735C29-559C-0758-C5B3-7B3F29394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543" y="1113117"/>
            <a:ext cx="3807082" cy="1029331"/>
          </a:xfrm>
          <a:prstGeom prst="rect">
            <a:avLst/>
          </a:prstGeom>
          <a:effectLst>
            <a:outerShdw blurRad="266700" dist="76200" dir="7260000" sx="102000" sy="102000" algn="ctr" rotWithShape="0">
              <a:schemeClr val="bg1">
                <a:alpha val="33000"/>
              </a:schemeClr>
            </a:outerShdw>
          </a:effec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AA8FB0D-5DEA-4C11-EE11-FC2842116F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253" y="2659569"/>
            <a:ext cx="6964747" cy="2802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F5DCA15-0E1A-35AE-991A-2FF8942D1A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253" y="2584499"/>
            <a:ext cx="6964747" cy="3940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7420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B949A3C-63A9-4924-BA26-73A909BE61CD}"/>
              </a:ext>
            </a:extLst>
          </p:cNvPr>
          <p:cNvSpPr/>
          <p:nvPr/>
        </p:nvSpPr>
        <p:spPr>
          <a:xfrm rot="5400000">
            <a:off x="7752425" y="2104101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FFCC00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5DC4E70-0402-4A86-AD34-349C14606460}"/>
              </a:ext>
            </a:extLst>
          </p:cNvPr>
          <p:cNvSpPr txBox="1"/>
          <p:nvPr/>
        </p:nvSpPr>
        <p:spPr>
          <a:xfrm>
            <a:off x="-2" y="2281238"/>
            <a:ext cx="666749" cy="389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1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2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3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4</a:t>
            </a:r>
            <a:endParaRPr lang="hu-HU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C4E3B0-C59D-4C9E-AF04-75EF5800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21" y="473075"/>
            <a:ext cx="4220710" cy="1325563"/>
          </a:xfrm>
        </p:spPr>
        <p:txBody>
          <a:bodyPr/>
          <a:lstStyle/>
          <a:p>
            <a:pPr algn="ctr"/>
            <a:r>
              <a:rPr lang="hu-HU" spc="-150" dirty="0" err="1">
                <a:solidFill>
                  <a:schemeClr val="bg1"/>
                </a:solidFill>
                <a:latin typeface="Hansief" panose="02000500000000000000" pitchFamily="2" charset="0"/>
              </a:rPr>
              <a:t>DOcker</a:t>
            </a:r>
            <a:endParaRPr lang="hu-HU" spc="-150" dirty="0">
              <a:solidFill>
                <a:schemeClr val="bg1"/>
              </a:solidFill>
              <a:latin typeface="Hansief" panose="02000500000000000000" pitchFamily="2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9D91A7-BDDF-45C5-9B04-D84A5825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276" y="3053858"/>
            <a:ext cx="3777132" cy="32825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Konténerek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18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Stack</a:t>
            </a:r>
            <a:endParaRPr lang="hu-HU" sz="1800" b="1" dirty="0">
              <a:solidFill>
                <a:schemeClr val="bg1"/>
              </a:solidFill>
              <a:latin typeface="Futura Bk BT" panose="020B0502020204020303" pitchFamily="34" charset="0"/>
              <a:ea typeface="Dela Gothic One" panose="00000500000000000000" pitchFamily="2" charset="-128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A7F0DEE-5EFF-497C-AE35-37459ACDF3FF}"/>
              </a:ext>
            </a:extLst>
          </p:cNvPr>
          <p:cNvSpPr/>
          <p:nvPr/>
        </p:nvSpPr>
        <p:spPr>
          <a:xfrm rot="5400000">
            <a:off x="-3095628" y="3095626"/>
            <a:ext cx="6858002" cy="66674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886DA849-5C03-47A3-90BD-3DF97D0ACD23}"/>
              </a:ext>
            </a:extLst>
          </p:cNvPr>
          <p:cNvCxnSpPr/>
          <p:nvPr/>
        </p:nvCxnSpPr>
        <p:spPr>
          <a:xfrm>
            <a:off x="1718366" y="1510020"/>
            <a:ext cx="1842625" cy="0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églalap 3">
            <a:extLst>
              <a:ext uri="{FF2B5EF4-FFF2-40B4-BE49-F238E27FC236}">
                <a16:creationId xmlns:a16="http://schemas.microsoft.com/office/drawing/2014/main" id="{DC7DC292-B922-A314-B8D0-1F2CFA9A7F1F}"/>
              </a:ext>
            </a:extLst>
          </p:cNvPr>
          <p:cNvSpPr/>
          <p:nvPr/>
        </p:nvSpPr>
        <p:spPr>
          <a:xfrm>
            <a:off x="-3" y="6183635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II.</a:t>
            </a:r>
          </a:p>
        </p:txBody>
      </p:sp>
      <p:pic>
        <p:nvPicPr>
          <p:cNvPr id="1026" name="Picture 2" descr="Press and Media Resources - Docker">
            <a:extLst>
              <a:ext uri="{FF2B5EF4-FFF2-40B4-BE49-F238E27FC236}">
                <a16:creationId xmlns:a16="http://schemas.microsoft.com/office/drawing/2014/main" id="{8333DD36-2ECE-BA51-C21F-E8D5C121F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37" y="2254318"/>
            <a:ext cx="2455052" cy="2100579"/>
          </a:xfrm>
          <a:prstGeom prst="rect">
            <a:avLst/>
          </a:prstGeom>
          <a:noFill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620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BB7FE97A-D3CD-1DC1-14CE-FBDD60CC7B8D}"/>
              </a:ext>
            </a:extLst>
          </p:cNvPr>
          <p:cNvSpPr/>
          <p:nvPr/>
        </p:nvSpPr>
        <p:spPr>
          <a:xfrm>
            <a:off x="0" y="6858000"/>
            <a:ext cx="12192001" cy="3556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4519EC6F-E4EA-4A02-B2B5-4B23CC533EC2}"/>
              </a:ext>
            </a:extLst>
          </p:cNvPr>
          <p:cNvSpPr/>
          <p:nvPr/>
        </p:nvSpPr>
        <p:spPr>
          <a:xfrm rot="5400000">
            <a:off x="-5297257" y="1560745"/>
            <a:ext cx="6858000" cy="3736509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A5DB4D4-9289-4E74-B57E-DF9F9D778538}"/>
              </a:ext>
            </a:extLst>
          </p:cNvPr>
          <p:cNvSpPr/>
          <p:nvPr/>
        </p:nvSpPr>
        <p:spPr>
          <a:xfrm>
            <a:off x="-3" y="7000911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2.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8891672-817E-43E5-AAD3-A0DAEE08337C}"/>
              </a:ext>
            </a:extLst>
          </p:cNvPr>
          <p:cNvSpPr/>
          <p:nvPr/>
        </p:nvSpPr>
        <p:spPr>
          <a:xfrm rot="5400000">
            <a:off x="10087897" y="2104104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3A802AA7-CBA6-4FFC-94E8-FC608A4F2213}"/>
              </a:ext>
            </a:extLst>
          </p:cNvPr>
          <p:cNvCxnSpPr/>
          <p:nvPr/>
        </p:nvCxnSpPr>
        <p:spPr>
          <a:xfrm>
            <a:off x="5976000" y="1396800"/>
            <a:ext cx="3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églalap 8">
            <a:extLst>
              <a:ext uri="{FF2B5EF4-FFF2-40B4-BE49-F238E27FC236}">
                <a16:creationId xmlns:a16="http://schemas.microsoft.com/office/drawing/2014/main" id="{0580795F-0725-4C4C-8A77-2331B78E21FA}"/>
              </a:ext>
            </a:extLst>
          </p:cNvPr>
          <p:cNvSpPr/>
          <p:nvPr/>
        </p:nvSpPr>
        <p:spPr>
          <a:xfrm>
            <a:off x="-3" y="7028185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II.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AE09E66B-B23D-7DA7-073A-F6E17EBC379A}"/>
              </a:ext>
            </a:extLst>
          </p:cNvPr>
          <p:cNvSpPr/>
          <p:nvPr/>
        </p:nvSpPr>
        <p:spPr>
          <a:xfrm rot="5400000">
            <a:off x="7752425" y="2104101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FFCC00"/>
              </a:solidFill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4797C94-C7ED-7CDC-1017-6A4B6A53D695}"/>
              </a:ext>
            </a:extLst>
          </p:cNvPr>
          <p:cNvSpPr/>
          <p:nvPr/>
        </p:nvSpPr>
        <p:spPr>
          <a:xfrm rot="5400000">
            <a:off x="-3095628" y="3095626"/>
            <a:ext cx="6858002" cy="66674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7E819E06-B511-21D8-CB73-E132F9FC0D21}"/>
              </a:ext>
            </a:extLst>
          </p:cNvPr>
          <p:cNvSpPr/>
          <p:nvPr/>
        </p:nvSpPr>
        <p:spPr>
          <a:xfrm>
            <a:off x="-3" y="6183635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II.</a:t>
            </a:r>
          </a:p>
        </p:txBody>
      </p:sp>
    </p:spTree>
    <p:extLst>
      <p:ext uri="{BB962C8B-B14F-4D97-AF65-F5344CB8AC3E}">
        <p14:creationId xmlns:p14="http://schemas.microsoft.com/office/powerpoint/2010/main" val="2020951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Tm="50">
        <p159:morph option="byObject"/>
      </p:transition>
    </mc:Choice>
    <mc:Fallback xmlns="">
      <p:transition spd="slow"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69E4D82-CA73-4CC4-87CA-348D6AF1A664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4755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">
        <p159:morph option="byObject"/>
      </p:transition>
    </mc:Choice>
    <mc:Fallback xmlns="">
      <p:transition advTm="5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69E4D82-CA73-4CC4-87CA-348D6AF1A664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13CA45D-95B0-3214-2581-6BDC0D0E7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16237"/>
          </a:xfrm>
        </p:spPr>
        <p:txBody>
          <a:bodyPr/>
          <a:lstStyle/>
          <a:p>
            <a:r>
              <a:rPr lang="hu-HU" dirty="0" err="1">
                <a:solidFill>
                  <a:schemeClr val="bg1"/>
                </a:solidFill>
                <a:latin typeface="Hansief" panose="02000500000000000000" pitchFamily="2" charset="0"/>
              </a:rPr>
              <a:t>KÖSzÖNjük</a:t>
            </a:r>
            <a:r>
              <a:rPr lang="hu-HU" dirty="0">
                <a:solidFill>
                  <a:schemeClr val="bg1"/>
                </a:solidFill>
                <a:latin typeface="Hansief" panose="02000500000000000000" pitchFamily="2" charset="0"/>
              </a:rPr>
              <a:t>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4768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011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AA4BB576-581A-5508-E572-A131424D41E5}"/>
              </a:ext>
            </a:extLst>
          </p:cNvPr>
          <p:cNvSpPr/>
          <p:nvPr/>
        </p:nvSpPr>
        <p:spPr>
          <a:xfrm>
            <a:off x="0" y="6858000"/>
            <a:ext cx="12192001" cy="3556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6756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Tm="50">
        <p159:morph option="byObject"/>
      </p:transition>
    </mc:Choice>
    <mc:Fallback xmlns="">
      <p:transition spd="slow" advTm="5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96EB1FD2-C55C-0B8D-ACFE-09A859A882AC}"/>
              </a:ext>
            </a:extLst>
          </p:cNvPr>
          <p:cNvSpPr txBox="1"/>
          <p:nvPr/>
        </p:nvSpPr>
        <p:spPr>
          <a:xfrm>
            <a:off x="2550013" y="2935443"/>
            <a:ext cx="70920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3200" dirty="0">
                <a:solidFill>
                  <a:schemeClr val="bg1"/>
                </a:solidFill>
                <a:latin typeface="Hansief" panose="02000500000000000000" pitchFamily="2" charset="0"/>
              </a:rPr>
              <a:t>A </a:t>
            </a:r>
            <a:r>
              <a:rPr lang="hu-HU" sz="3200" dirty="0" err="1">
                <a:solidFill>
                  <a:schemeClr val="bg1"/>
                </a:solidFill>
                <a:latin typeface="Hansief" panose="02000500000000000000" pitchFamily="2" charset="0"/>
              </a:rPr>
              <a:t>prOjektünkkel</a:t>
            </a:r>
            <a:r>
              <a:rPr lang="hu-HU" sz="3200" dirty="0">
                <a:solidFill>
                  <a:schemeClr val="bg1"/>
                </a:solidFill>
                <a:latin typeface="Hansief" panose="02000500000000000000" pitchFamily="2" charset="0"/>
              </a:rPr>
              <a:t> egy kvízes </a:t>
            </a:r>
            <a:r>
              <a:rPr lang="hu-HU" sz="3200" dirty="0" err="1">
                <a:solidFill>
                  <a:schemeClr val="bg1"/>
                </a:solidFill>
                <a:latin typeface="Hansief" panose="02000500000000000000" pitchFamily="2" charset="0"/>
              </a:rPr>
              <a:t>webOldalt</a:t>
            </a:r>
            <a:endParaRPr lang="hu-HU" sz="3200" dirty="0">
              <a:solidFill>
                <a:schemeClr val="bg1"/>
              </a:solidFill>
              <a:latin typeface="Hansief" panose="02000500000000000000" pitchFamily="2" charset="0"/>
            </a:endParaRPr>
          </a:p>
          <a:p>
            <a:pPr algn="ctr"/>
            <a:r>
              <a:rPr lang="hu-HU" sz="3200" dirty="0" err="1">
                <a:solidFill>
                  <a:schemeClr val="bg1"/>
                </a:solidFill>
                <a:latin typeface="Hansief" panose="02000500000000000000" pitchFamily="2" charset="0"/>
              </a:rPr>
              <a:t>valósítOttunk</a:t>
            </a:r>
            <a:r>
              <a:rPr lang="hu-HU" sz="3200" dirty="0">
                <a:solidFill>
                  <a:schemeClr val="bg1"/>
                </a:solidFill>
                <a:latin typeface="Hansief" panose="02000500000000000000" pitchFamily="2" charset="0"/>
              </a:rPr>
              <a:t> meg.</a:t>
            </a:r>
          </a:p>
        </p:txBody>
      </p:sp>
    </p:spTree>
    <p:extLst>
      <p:ext uri="{BB962C8B-B14F-4D97-AF65-F5344CB8AC3E}">
        <p14:creationId xmlns:p14="http://schemas.microsoft.com/office/powerpoint/2010/main" val="2309333521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6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7E3B66-F99B-C7DE-825F-3AA43A19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71" y="365125"/>
            <a:ext cx="10515600" cy="1325563"/>
          </a:xfrm>
        </p:spPr>
        <p:txBody>
          <a:bodyPr/>
          <a:lstStyle/>
          <a:p>
            <a:pPr algn="ctr"/>
            <a:r>
              <a:rPr lang="hu-HU" dirty="0" err="1">
                <a:solidFill>
                  <a:schemeClr val="bg1"/>
                </a:solidFill>
                <a:latin typeface="Hansief" panose="02000500000000000000" pitchFamily="2" charset="0"/>
              </a:rPr>
              <a:t>TartalOm</a:t>
            </a:r>
            <a:endParaRPr lang="hu-HU" dirty="0">
              <a:solidFill>
                <a:schemeClr val="bg1"/>
              </a:solidFill>
              <a:latin typeface="Hansief" panose="02000500000000000000" pitchFamily="2" charset="0"/>
            </a:endParaRP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2CF0B003-6AD9-B514-EFBF-B168CA8532D7}"/>
              </a:ext>
            </a:extLst>
          </p:cNvPr>
          <p:cNvCxnSpPr/>
          <p:nvPr/>
        </p:nvCxnSpPr>
        <p:spPr>
          <a:xfrm>
            <a:off x="4834500" y="1396800"/>
            <a:ext cx="2520000" cy="0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Szövegdoboz 5">
            <a:extLst>
              <a:ext uri="{FF2B5EF4-FFF2-40B4-BE49-F238E27FC236}">
                <a16:creationId xmlns:a16="http://schemas.microsoft.com/office/drawing/2014/main" id="{E1F56D97-2FC5-B686-FF68-ECFBC40CE98E}"/>
              </a:ext>
            </a:extLst>
          </p:cNvPr>
          <p:cNvSpPr txBox="1"/>
          <p:nvPr/>
        </p:nvSpPr>
        <p:spPr>
          <a:xfrm>
            <a:off x="1611456" y="3984025"/>
            <a:ext cx="1234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b="1" dirty="0">
                <a:solidFill>
                  <a:srgbClr val="FFCC00"/>
                </a:solidFill>
                <a:latin typeface="Futura Bk BT" panose="020B0502020204020303" pitchFamily="34" charset="0"/>
              </a:rPr>
              <a:t>I.</a:t>
            </a:r>
            <a:endParaRPr lang="hu-HU" sz="3500" b="1" dirty="0">
              <a:solidFill>
                <a:srgbClr val="FFCC00"/>
              </a:solidFill>
              <a:latin typeface="Futura Bk BT" panose="020B0502020204020303" pitchFamily="34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97D8364D-75FC-4C18-182F-3D9DED3F78A9}"/>
              </a:ext>
            </a:extLst>
          </p:cNvPr>
          <p:cNvSpPr txBox="1"/>
          <p:nvPr/>
        </p:nvSpPr>
        <p:spPr>
          <a:xfrm>
            <a:off x="6448929" y="4000832"/>
            <a:ext cx="1234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b="1" dirty="0">
                <a:solidFill>
                  <a:srgbClr val="FFCC00"/>
                </a:solidFill>
                <a:latin typeface="Futura Bk BT" panose="020B0502020204020303" pitchFamily="34" charset="0"/>
              </a:rPr>
              <a:t>II.</a:t>
            </a:r>
            <a:endParaRPr lang="hu-HU" sz="3500" b="1" dirty="0">
              <a:solidFill>
                <a:srgbClr val="FFCC00"/>
              </a:solidFill>
              <a:latin typeface="Futura Bk BT" panose="020B0502020204020303" pitchFamily="34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CDD149C-9DA0-E94E-24EF-17D3A94521F5}"/>
              </a:ext>
            </a:extLst>
          </p:cNvPr>
          <p:cNvSpPr txBox="1"/>
          <p:nvPr/>
        </p:nvSpPr>
        <p:spPr>
          <a:xfrm>
            <a:off x="2541532" y="3908398"/>
            <a:ext cx="29505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CC00"/>
                </a:solidFill>
                <a:latin typeface="Futura-Bold" pitchFamily="2" charset="0"/>
              </a:rPr>
              <a:t>A weboldal felépítése</a:t>
            </a:r>
          </a:p>
          <a:p>
            <a:r>
              <a:rPr lang="hu-HU" sz="16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Kielemezzük a különböző</a:t>
            </a:r>
          </a:p>
          <a:p>
            <a:r>
              <a:rPr lang="hu-HU" sz="16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oldalak elemeit, azok feladatát, működését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08E4423-780E-1C51-4D1F-949969FCDF2E}"/>
              </a:ext>
            </a:extLst>
          </p:cNvPr>
          <p:cNvSpPr txBox="1"/>
          <p:nvPr/>
        </p:nvSpPr>
        <p:spPr>
          <a:xfrm>
            <a:off x="7445266" y="3925636"/>
            <a:ext cx="31352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CC00"/>
                </a:solidFill>
                <a:latin typeface="Futura-Bold" pitchFamily="2" charset="0"/>
              </a:rPr>
              <a:t>A weboldal fejlesztése</a:t>
            </a:r>
          </a:p>
          <a:p>
            <a:r>
              <a:rPr lang="hu-HU" sz="16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Ebben a részben mondjuk el</a:t>
            </a:r>
          </a:p>
          <a:p>
            <a:r>
              <a:rPr lang="hu-HU" sz="16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a fejlesztés menetét, a használt nyelveket és technológiákat</a:t>
            </a:r>
            <a:endParaRPr lang="hu-HU" sz="1400" dirty="0">
              <a:solidFill>
                <a:schemeClr val="bg1"/>
              </a:solidFill>
              <a:latin typeface="Dela Gothic One" panose="00000500000000000000" pitchFamily="2" charset="-128"/>
              <a:ea typeface="Dela Gothic One" panose="00000500000000000000" pitchFamily="2" charset="-128"/>
            </a:endParaRP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A2CEDB59-26EC-3E35-C0F7-55D3FDF43B2B}"/>
              </a:ext>
            </a:extLst>
          </p:cNvPr>
          <p:cNvSpPr txBox="1"/>
          <p:nvPr/>
        </p:nvSpPr>
        <p:spPr>
          <a:xfrm>
            <a:off x="4192373" y="2098770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Futura Bk BT" panose="020B0502020204020303" pitchFamily="34" charset="0"/>
              </a:rPr>
              <a:t>A tartalmat két fő részre bontottuk.</a:t>
            </a:r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E93A4A09-E28F-CFF4-C318-6A4DEE736FBA}"/>
              </a:ext>
            </a:extLst>
          </p:cNvPr>
          <p:cNvCxnSpPr>
            <a:cxnSpLocks/>
          </p:cNvCxnSpPr>
          <p:nvPr/>
        </p:nvCxnSpPr>
        <p:spPr>
          <a:xfrm>
            <a:off x="6911887" y="2601486"/>
            <a:ext cx="621027" cy="1266094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04F52A90-51BD-6935-4DC6-8F5E1666C325}"/>
              </a:ext>
            </a:extLst>
          </p:cNvPr>
          <p:cNvCxnSpPr>
            <a:cxnSpLocks/>
          </p:cNvCxnSpPr>
          <p:nvPr/>
        </p:nvCxnSpPr>
        <p:spPr>
          <a:xfrm flipH="1">
            <a:off x="4659086" y="2601486"/>
            <a:ext cx="482057" cy="1266094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747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10" grpId="0"/>
      <p:bldP spid="11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96EB1FD2-C55C-0B8D-ACFE-09A859A882AC}"/>
              </a:ext>
            </a:extLst>
          </p:cNvPr>
          <p:cNvSpPr txBox="1"/>
          <p:nvPr/>
        </p:nvSpPr>
        <p:spPr>
          <a:xfrm>
            <a:off x="3421901" y="3230412"/>
            <a:ext cx="5407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000" dirty="0">
                <a:solidFill>
                  <a:srgbClr val="FFCC00"/>
                </a:solidFill>
                <a:latin typeface="Hansief" panose="02000500000000000000" pitchFamily="2" charset="0"/>
              </a:rPr>
              <a:t>I. </a:t>
            </a:r>
            <a:r>
              <a:rPr lang="hu-HU" sz="4000" dirty="0">
                <a:solidFill>
                  <a:schemeClr val="bg1"/>
                </a:solidFill>
                <a:latin typeface="Hansief" panose="02000500000000000000" pitchFamily="2" charset="0"/>
              </a:rPr>
              <a:t>A </a:t>
            </a:r>
            <a:r>
              <a:rPr lang="hu-HU" sz="4000" dirty="0" err="1">
                <a:solidFill>
                  <a:schemeClr val="bg1"/>
                </a:solidFill>
                <a:latin typeface="Hansief" panose="02000500000000000000" pitchFamily="2" charset="0"/>
              </a:rPr>
              <a:t>webOldal</a:t>
            </a:r>
            <a:r>
              <a:rPr lang="hu-HU" sz="4000" dirty="0">
                <a:solidFill>
                  <a:schemeClr val="bg1"/>
                </a:solidFill>
                <a:latin typeface="Hansief" panose="02000500000000000000" pitchFamily="2" charset="0"/>
              </a:rPr>
              <a:t> felépítése</a:t>
            </a:r>
          </a:p>
        </p:txBody>
      </p:sp>
    </p:spTree>
    <p:extLst>
      <p:ext uri="{BB962C8B-B14F-4D97-AF65-F5344CB8AC3E}">
        <p14:creationId xmlns:p14="http://schemas.microsoft.com/office/powerpoint/2010/main" val="1864128088"/>
      </p:ext>
    </p:extLst>
  </p:cSld>
  <p:clrMapOvr>
    <a:masterClrMapping/>
  </p:clrMapOvr>
  <p:transition spd="slow" advTm="15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4519EC6F-E4EA-4A02-B2B5-4B23CC533EC2}"/>
              </a:ext>
            </a:extLst>
          </p:cNvPr>
          <p:cNvSpPr/>
          <p:nvPr/>
        </p:nvSpPr>
        <p:spPr>
          <a:xfrm rot="5400000">
            <a:off x="-5297257" y="1560745"/>
            <a:ext cx="6858000" cy="3736509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A5DB4D4-9289-4E74-B57E-DF9F9D778538}"/>
              </a:ext>
            </a:extLst>
          </p:cNvPr>
          <p:cNvSpPr/>
          <p:nvPr/>
        </p:nvSpPr>
        <p:spPr>
          <a:xfrm>
            <a:off x="-3" y="6904659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I.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8891672-817E-43E5-AAD3-A0DAEE08337C}"/>
              </a:ext>
            </a:extLst>
          </p:cNvPr>
          <p:cNvSpPr/>
          <p:nvPr/>
        </p:nvSpPr>
        <p:spPr>
          <a:xfrm rot="5400000">
            <a:off x="10087897" y="2104104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6EB1FD2-C55C-0B8D-ACFE-09A859A882AC}"/>
              </a:ext>
            </a:extLst>
          </p:cNvPr>
          <p:cNvSpPr txBox="1"/>
          <p:nvPr/>
        </p:nvSpPr>
        <p:spPr>
          <a:xfrm>
            <a:off x="2231022" y="2935443"/>
            <a:ext cx="77300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latin typeface="Hansief" panose="02000500000000000000" pitchFamily="2" charset="0"/>
              </a:rPr>
              <a:t>Az Oldalak bemutatását  a </a:t>
            </a:r>
            <a:r>
              <a:rPr lang="hu-HU" sz="2800" i="1" dirty="0">
                <a:solidFill>
                  <a:schemeClr val="bg1"/>
                </a:solidFill>
                <a:latin typeface="Hansief" panose="02000500000000000000" pitchFamily="2" charset="0"/>
              </a:rPr>
              <a:t>navigációs sávval</a:t>
            </a:r>
            <a:r>
              <a:rPr lang="hu-HU" sz="2800" dirty="0">
                <a:solidFill>
                  <a:schemeClr val="bg1"/>
                </a:solidFill>
                <a:latin typeface="Hansief" panose="02000500000000000000" pitchFamily="2" charset="0"/>
              </a:rPr>
              <a:t>  és</a:t>
            </a:r>
          </a:p>
          <a:p>
            <a:pPr algn="ctr"/>
            <a:r>
              <a:rPr lang="hu-HU" sz="2800" dirty="0">
                <a:solidFill>
                  <a:schemeClr val="bg1"/>
                </a:solidFill>
                <a:latin typeface="Hansief" panose="02000500000000000000" pitchFamily="2" charset="0"/>
              </a:rPr>
              <a:t>a </a:t>
            </a:r>
            <a:r>
              <a:rPr lang="hu-HU" sz="2800" i="1" dirty="0">
                <a:solidFill>
                  <a:schemeClr val="bg1"/>
                </a:solidFill>
                <a:latin typeface="Hansief" panose="02000500000000000000" pitchFamily="2" charset="0"/>
              </a:rPr>
              <a:t>lábléccel </a:t>
            </a:r>
            <a:r>
              <a:rPr lang="hu-HU" sz="2800" dirty="0">
                <a:solidFill>
                  <a:schemeClr val="bg1"/>
                </a:solidFill>
                <a:latin typeface="Hansief" panose="02000500000000000000" pitchFamily="2" charset="0"/>
              </a:rPr>
              <a:t> kezdenénk, mivel </a:t>
            </a:r>
            <a:r>
              <a:rPr lang="hu-HU" sz="2800" dirty="0" err="1">
                <a:solidFill>
                  <a:schemeClr val="bg1"/>
                </a:solidFill>
                <a:latin typeface="Hansief" panose="02000500000000000000" pitchFamily="2" charset="0"/>
              </a:rPr>
              <a:t>azOk</a:t>
            </a:r>
            <a:r>
              <a:rPr lang="hu-HU" sz="2800" dirty="0">
                <a:solidFill>
                  <a:schemeClr val="bg1"/>
                </a:solidFill>
                <a:latin typeface="Hansief" panose="02000500000000000000" pitchFamily="2" charset="0"/>
              </a:rPr>
              <a:t> </a:t>
            </a:r>
            <a:r>
              <a:rPr lang="hu-HU" sz="2800" u="sng" dirty="0">
                <a:solidFill>
                  <a:srgbClr val="FFCC00"/>
                </a:solidFill>
                <a:latin typeface="Hansief" panose="02000500000000000000" pitchFamily="2" charset="0"/>
              </a:rPr>
              <a:t>minden</a:t>
            </a:r>
          </a:p>
          <a:p>
            <a:pPr algn="ctr"/>
            <a:r>
              <a:rPr lang="hu-HU" sz="2800" dirty="0" err="1">
                <a:solidFill>
                  <a:schemeClr val="bg1"/>
                </a:solidFill>
                <a:latin typeface="Hansief" panose="02000500000000000000" pitchFamily="2" charset="0"/>
              </a:rPr>
              <a:t>OldalOn</a:t>
            </a:r>
            <a:r>
              <a:rPr lang="hu-HU" sz="2800" dirty="0">
                <a:solidFill>
                  <a:schemeClr val="bg1"/>
                </a:solidFill>
                <a:latin typeface="Hansief" panose="02000500000000000000" pitchFamily="2" charset="0"/>
              </a:rPr>
              <a:t> megtalálhatóak.</a:t>
            </a:r>
          </a:p>
        </p:txBody>
      </p:sp>
    </p:spTree>
    <p:extLst>
      <p:ext uri="{BB962C8B-B14F-4D97-AF65-F5344CB8AC3E}">
        <p14:creationId xmlns:p14="http://schemas.microsoft.com/office/powerpoint/2010/main" val="4075104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B949A3C-63A9-4924-BA26-73A909BE61CD}"/>
              </a:ext>
            </a:extLst>
          </p:cNvPr>
          <p:cNvSpPr/>
          <p:nvPr/>
        </p:nvSpPr>
        <p:spPr>
          <a:xfrm rot="5400000">
            <a:off x="7752425" y="2104101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C4E3B0-C59D-4C9E-AF04-75EF5800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4" y="539954"/>
            <a:ext cx="397717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hu-HU" sz="4800" dirty="0">
                <a:solidFill>
                  <a:schemeClr val="bg1"/>
                </a:solidFill>
                <a:latin typeface="Hansief" panose="02000500000000000000" pitchFamily="2" charset="0"/>
              </a:rPr>
              <a:t>Navigációs sáv</a:t>
            </a:r>
            <a:endParaRPr lang="hu-HU" sz="4000" dirty="0">
              <a:solidFill>
                <a:schemeClr val="bg1"/>
              </a:solidFill>
              <a:latin typeface="Hansief" panose="02000500000000000000" pitchFamily="2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9D91A7-BDDF-45C5-9B04-D84A5825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960" y="2176392"/>
            <a:ext cx="798021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Minden oldal tetején megtalálható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Tartalmazza: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˃"/>
            </a:pP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Quizter</a:t>
            </a: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logó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˃"/>
            </a:pP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Oldalakra vezető gombok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˃"/>
            </a:pP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Témaválasztó lenyíló menü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˃"/>
            </a:pP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Kereső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˃"/>
            </a:pP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Profil komponens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A7F0DEE-5EFF-497C-AE35-37459ACDF3FF}"/>
              </a:ext>
            </a:extLst>
          </p:cNvPr>
          <p:cNvSpPr/>
          <p:nvPr/>
        </p:nvSpPr>
        <p:spPr>
          <a:xfrm rot="5400000">
            <a:off x="-3095628" y="3095626"/>
            <a:ext cx="6858002" cy="66674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8C385F2-E09F-4421-AC94-A1FA101AF2F7}"/>
              </a:ext>
            </a:extLst>
          </p:cNvPr>
          <p:cNvSpPr/>
          <p:nvPr/>
        </p:nvSpPr>
        <p:spPr>
          <a:xfrm>
            <a:off x="-3" y="6183635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I.</a:t>
            </a:r>
          </a:p>
        </p:txBody>
      </p: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953F5F73-2543-4283-81D7-9E14EDB98101}"/>
              </a:ext>
            </a:extLst>
          </p:cNvPr>
          <p:cNvCxnSpPr/>
          <p:nvPr/>
        </p:nvCxnSpPr>
        <p:spPr>
          <a:xfrm>
            <a:off x="5976000" y="1396800"/>
            <a:ext cx="3600" cy="0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73B8114B-4322-40BC-8F2F-5174C20D6BE8}"/>
              </a:ext>
            </a:extLst>
          </p:cNvPr>
          <p:cNvCxnSpPr/>
          <p:nvPr/>
        </p:nvCxnSpPr>
        <p:spPr>
          <a:xfrm>
            <a:off x="1705538" y="1511100"/>
            <a:ext cx="1842625" cy="0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image14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63239" y="1126249"/>
            <a:ext cx="6349302" cy="1815148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208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B949A3C-63A9-4924-BA26-73A909BE61CD}"/>
              </a:ext>
            </a:extLst>
          </p:cNvPr>
          <p:cNvSpPr/>
          <p:nvPr/>
        </p:nvSpPr>
        <p:spPr>
          <a:xfrm rot="5400000">
            <a:off x="7752425" y="2104101"/>
            <a:ext cx="6858002" cy="264979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5DC4E70-0402-4A86-AD34-349C14606460}"/>
              </a:ext>
            </a:extLst>
          </p:cNvPr>
          <p:cNvSpPr txBox="1"/>
          <p:nvPr/>
        </p:nvSpPr>
        <p:spPr>
          <a:xfrm>
            <a:off x="-2" y="2281238"/>
            <a:ext cx="666749" cy="389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1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2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3</a:t>
            </a:r>
          </a:p>
          <a:p>
            <a:pPr algn="ctr">
              <a:lnSpc>
                <a:spcPct val="200000"/>
              </a:lnSpc>
            </a:pPr>
            <a:r>
              <a:rPr lang="hu-HU" sz="3200" b="1" dirty="0">
                <a:latin typeface="Arial Rounded MT Bold" panose="020F0704030504030204" pitchFamily="34" charset="0"/>
              </a:rPr>
              <a:t>4</a:t>
            </a:r>
            <a:endParaRPr lang="hu-HU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C4E3B0-C59D-4C9E-AF04-75EF5800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2" y="539954"/>
            <a:ext cx="3977178" cy="1325563"/>
          </a:xfrm>
        </p:spPr>
        <p:txBody>
          <a:bodyPr>
            <a:norm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Hansief" panose="02000500000000000000" pitchFamily="2" charset="0"/>
              </a:rPr>
              <a:t>Lábléc</a:t>
            </a:r>
            <a:endParaRPr lang="hu-HU" sz="4000" dirty="0">
              <a:solidFill>
                <a:schemeClr val="bg1"/>
              </a:solidFill>
              <a:latin typeface="Hansief" panose="02000500000000000000" pitchFamily="2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9D91A7-BDDF-45C5-9B04-D84A5825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960" y="2176392"/>
            <a:ext cx="798021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Minden oldal alján megtalálható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Tartalmazza: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˃"/>
            </a:pP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Quizter</a:t>
            </a: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logó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˃"/>
            </a:pP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További oldalakra vezető gombok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˃"/>
            </a:pP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Copyright logó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˃"/>
            </a:pPr>
            <a:r>
              <a:rPr lang="hu-HU" sz="2000" b="1" dirty="0" err="1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Github</a:t>
            </a: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 logó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˃"/>
            </a:pPr>
            <a:r>
              <a:rPr lang="hu-HU" sz="2000" b="1" dirty="0">
                <a:solidFill>
                  <a:schemeClr val="bg1"/>
                </a:solidFill>
                <a:latin typeface="Futura Bk BT" panose="020B0502020204020303" pitchFamily="34" charset="0"/>
                <a:ea typeface="Dela Gothic One" panose="00000500000000000000" pitchFamily="2" charset="-128"/>
              </a:rPr>
              <a:t>Email címünk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A7F0DEE-5EFF-497C-AE35-37459ACDF3FF}"/>
              </a:ext>
            </a:extLst>
          </p:cNvPr>
          <p:cNvSpPr/>
          <p:nvPr/>
        </p:nvSpPr>
        <p:spPr>
          <a:xfrm rot="5400000">
            <a:off x="-3095628" y="3095626"/>
            <a:ext cx="6858002" cy="66674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8C385F2-E09F-4421-AC94-A1FA101AF2F7}"/>
              </a:ext>
            </a:extLst>
          </p:cNvPr>
          <p:cNvSpPr/>
          <p:nvPr/>
        </p:nvSpPr>
        <p:spPr>
          <a:xfrm>
            <a:off x="-3" y="6183635"/>
            <a:ext cx="666749" cy="683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Hansief" panose="02000500000000000000" pitchFamily="2" charset="0"/>
              </a:rPr>
              <a:t>I.</a:t>
            </a:r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73B8114B-4322-40BC-8F2F-5174C20D6BE8}"/>
              </a:ext>
            </a:extLst>
          </p:cNvPr>
          <p:cNvCxnSpPr/>
          <p:nvPr/>
        </p:nvCxnSpPr>
        <p:spPr>
          <a:xfrm>
            <a:off x="1705538" y="1511100"/>
            <a:ext cx="1842625" cy="0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2" name="image2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43675" y="1501961"/>
            <a:ext cx="7448550" cy="679654"/>
          </a:xfrm>
          <a:prstGeom prst="rect">
            <a:avLst/>
          </a:prstGeom>
          <a:ln/>
          <a:effectLst>
            <a:outerShdw blurRad="266700" dist="76200" dir="7260000" sx="102000" sy="102000" algn="ctr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0509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KisProj</Template>
  <TotalTime>1583</TotalTime>
  <Words>322</Words>
  <Application>Microsoft Office PowerPoint</Application>
  <PresentationFormat>Szélesvásznú</PresentationFormat>
  <Paragraphs>151</Paragraphs>
  <Slides>25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35" baseType="lpstr">
      <vt:lpstr>Dela Gothic One</vt:lpstr>
      <vt:lpstr>Arial</vt:lpstr>
      <vt:lpstr>Arial Rounded MT Bold</vt:lpstr>
      <vt:lpstr>Calibri</vt:lpstr>
      <vt:lpstr>Calibri Light</vt:lpstr>
      <vt:lpstr>Futura Bk BT</vt:lpstr>
      <vt:lpstr>Futura-Bold</vt:lpstr>
      <vt:lpstr>Hansief</vt:lpstr>
      <vt:lpstr>Quanty Special DEMO</vt:lpstr>
      <vt:lpstr>Office-téma</vt:lpstr>
      <vt:lpstr>- Quizter - Teszteld a tudásOd</vt:lpstr>
      <vt:lpstr>PowerPoint-bemutató</vt:lpstr>
      <vt:lpstr>PowerPoint-bemutató</vt:lpstr>
      <vt:lpstr>PowerPoint-bemutató</vt:lpstr>
      <vt:lpstr>TartalOm</vt:lpstr>
      <vt:lpstr>PowerPoint-bemutató</vt:lpstr>
      <vt:lpstr>PowerPoint-bemutató</vt:lpstr>
      <vt:lpstr>Navigációs sáv</vt:lpstr>
      <vt:lpstr>Lábléc</vt:lpstr>
      <vt:lpstr>FőOldal</vt:lpstr>
      <vt:lpstr>A Játékmenet</vt:lpstr>
      <vt:lpstr>ranglista</vt:lpstr>
      <vt:lpstr>Bejelentkezés / regisztráció</vt:lpstr>
      <vt:lpstr>PrOfil</vt:lpstr>
      <vt:lpstr>Rólunk</vt:lpstr>
      <vt:lpstr>Admin Oldalak</vt:lpstr>
      <vt:lpstr>PowerPoint-bemutató</vt:lpstr>
      <vt:lpstr>FrOntend</vt:lpstr>
      <vt:lpstr>Backend</vt:lpstr>
      <vt:lpstr>MOngODB</vt:lpstr>
      <vt:lpstr>DOcker</vt:lpstr>
      <vt:lpstr>PowerPoint-bemutató</vt:lpstr>
      <vt:lpstr>PowerPoint-bemutató</vt:lpstr>
      <vt:lpstr>KÖSzÖNjük A FIGYELMET!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Burgir Pics - A kisprOject bemutatása</dc:title>
  <dc:creator>Gergő Nagy</dc:creator>
  <cp:lastModifiedBy>Gergő Nagy</cp:lastModifiedBy>
  <cp:revision>43</cp:revision>
  <dcterms:created xsi:type="dcterms:W3CDTF">2023-03-29T13:44:12Z</dcterms:created>
  <dcterms:modified xsi:type="dcterms:W3CDTF">2023-04-29T18:32:15Z</dcterms:modified>
</cp:coreProperties>
</file>