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57" r:id="rId3"/>
    <p:sldId id="259" r:id="rId4"/>
    <p:sldId id="258" r:id="rId5"/>
    <p:sldId id="260" r:id="rId6"/>
    <p:sldId id="261" r:id="rId7"/>
    <p:sldId id="262" r:id="rId8"/>
    <p:sldId id="263" r:id="rId9"/>
    <p:sldId id="264" r:id="rId10"/>
    <p:sldId id="265" r:id="rId11"/>
    <p:sldId id="288" r:id="rId12"/>
    <p:sldId id="266" r:id="rId13"/>
    <p:sldId id="267" r:id="rId14"/>
    <p:sldId id="269" r:id="rId15"/>
    <p:sldId id="268" r:id="rId16"/>
    <p:sldId id="290" r:id="rId17"/>
    <p:sldId id="270" r:id="rId18"/>
    <p:sldId id="271" r:id="rId19"/>
    <p:sldId id="273" r:id="rId20"/>
    <p:sldId id="274" r:id="rId21"/>
    <p:sldId id="276" r:id="rId22"/>
    <p:sldId id="275" r:id="rId23"/>
    <p:sldId id="277" r:id="rId24"/>
    <p:sldId id="278" r:id="rId25"/>
    <p:sldId id="279" r:id="rId26"/>
    <p:sldId id="272" r:id="rId27"/>
    <p:sldId id="280" r:id="rId28"/>
    <p:sldId id="289" r:id="rId29"/>
    <p:sldId id="281" r:id="rId30"/>
    <p:sldId id="282" r:id="rId31"/>
    <p:sldId id="284" r:id="rId32"/>
    <p:sldId id="283" r:id="rId33"/>
    <p:sldId id="285" r:id="rId34"/>
    <p:sldId id="286" r:id="rId35"/>
    <p:sldId id="287"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64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2365F-262F-49DD-B4D5-C7C75DE321A9}" type="datetimeFigureOut">
              <a:rPr lang="zh-CN" altLang="en-US" smtClean="0"/>
              <a:t>2023/6/11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DC0D4-D507-4A3E-98A9-DBC0FD1D1AA9}" type="slidenum">
              <a:rPr lang="zh-CN" altLang="en-US" smtClean="0"/>
              <a:t>‹#›</a:t>
            </a:fld>
            <a:endParaRPr lang="zh-CN" altLang="en-US"/>
          </a:p>
        </p:txBody>
      </p:sp>
    </p:spTree>
    <p:extLst>
      <p:ext uri="{BB962C8B-B14F-4D97-AF65-F5344CB8AC3E}">
        <p14:creationId xmlns:p14="http://schemas.microsoft.com/office/powerpoint/2010/main" val="390346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A4DC0D4-D507-4A3E-98A9-DBC0FD1D1AA9}" type="slidenum">
              <a:rPr lang="zh-CN" altLang="en-US" smtClean="0"/>
              <a:t>6</a:t>
            </a:fld>
            <a:endParaRPr lang="zh-CN" altLang="en-US"/>
          </a:p>
        </p:txBody>
      </p:sp>
    </p:spTree>
    <p:extLst>
      <p:ext uri="{BB962C8B-B14F-4D97-AF65-F5344CB8AC3E}">
        <p14:creationId xmlns:p14="http://schemas.microsoft.com/office/powerpoint/2010/main" val="1004631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394F9-4EAA-24FE-872F-8A3FFE7AA36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C3573B-CB65-68C8-9682-4C2890DF5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B7E92A-7546-CADE-1CE2-D4A7BEC7C894}"/>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1B2C17EB-5C14-EE16-3793-BF0E341994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24BC61-072B-F51F-CBEB-28B8FF2AEF17}"/>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382816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776B1-1654-AF5A-6FEC-3C512D9D853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3CEAE53-C85F-09B9-5FBB-EE41579253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6B3E5-724E-E68E-0FAC-466753C774E9}"/>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609C672B-C565-460F-0E8A-7B86ECA837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9AF2E9-8301-F6F1-5B6F-574557F10491}"/>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2999913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988849-A072-9451-3C0B-715BA0B83C1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A4DD01F-2343-6A40-00AA-E30545FF257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8DBC15-792F-4A27-AC28-71C4C5306FDB}"/>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9A84707D-8FAD-6C75-C376-F6E0BF5D19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6C623D-ABDA-86D5-A1EC-1E6AA6BAE319}"/>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2910492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标题幻灯片">
    <p:spTree>
      <p:nvGrpSpPr>
        <p:cNvPr id="1" name=""/>
        <p:cNvGrpSpPr/>
        <p:nvPr/>
      </p:nvGrpSpPr>
      <p:grpSpPr>
        <a:xfrm>
          <a:off x="0" y="0"/>
          <a:ext cx="0" cy="0"/>
          <a:chOff x="0" y="0"/>
          <a:chExt cx="0" cy="0"/>
        </a:xfrm>
      </p:grpSpPr>
      <p:grpSp>
        <p:nvGrpSpPr>
          <p:cNvPr id="2" name="OfficePLUSCoverBackgroundShape">
            <a:extLst>
              <a:ext uri="{FF2B5EF4-FFF2-40B4-BE49-F238E27FC236}">
                <a16:creationId xmlns:a16="http://schemas.microsoft.com/office/drawing/2014/main" id="{1C115A9B-A281-4389-2EC0-F2BC74DBF956}"/>
              </a:ext>
            </a:extLst>
          </p:cNvPr>
          <p:cNvGrpSpPr/>
          <p:nvPr/>
        </p:nvGrpSpPr>
        <p:grpSpPr>
          <a:xfrm>
            <a:off x="1103809" y="1637"/>
            <a:ext cx="11088192" cy="6840984"/>
            <a:chOff x="1103809" y="1637"/>
            <a:chExt cx="11088192" cy="6840984"/>
          </a:xfrm>
        </p:grpSpPr>
        <p:grpSp>
          <p:nvGrpSpPr>
            <p:cNvPr id="7" name="Group 6">
              <a:extLst>
                <a:ext uri="{FF2B5EF4-FFF2-40B4-BE49-F238E27FC236}">
                  <a16:creationId xmlns:a16="http://schemas.microsoft.com/office/drawing/2014/main" id="{0B57CCB7-6D2A-48C8-9C30-EDD12AB2FD50}"/>
                </a:ext>
              </a:extLst>
            </p:cNvPr>
            <p:cNvGrpSpPr/>
            <p:nvPr/>
          </p:nvGrpSpPr>
          <p:grpSpPr>
            <a:xfrm>
              <a:off x="1103809" y="637163"/>
              <a:ext cx="9984382" cy="5583674"/>
              <a:chOff x="1104532" y="637886"/>
              <a:chExt cx="9984382" cy="5583674"/>
            </a:xfrm>
            <a:solidFill>
              <a:schemeClr val="accent2"/>
            </a:solidFill>
          </p:grpSpPr>
          <p:sp>
            <p:nvSpPr>
              <p:cNvPr id="5" name="Freeform: Shape 4">
                <a:extLst>
                  <a:ext uri="{FF2B5EF4-FFF2-40B4-BE49-F238E27FC236}">
                    <a16:creationId xmlns:a16="http://schemas.microsoft.com/office/drawing/2014/main" id="{A4B6FCA1-77D0-44F7-9F26-60CC8B4942DB}"/>
                  </a:ext>
                </a:extLst>
              </p:cNvPr>
              <p:cNvSpPr/>
              <p:nvPr/>
            </p:nvSpPr>
            <p:spPr>
              <a:xfrm>
                <a:off x="1104532" y="733333"/>
                <a:ext cx="9783364" cy="5488227"/>
              </a:xfrm>
              <a:custGeom>
                <a:avLst/>
                <a:gdLst/>
                <a:ahLst/>
                <a:cxnLst/>
                <a:rect l="0" t="0" r="0" b="0"/>
                <a:pathLst>
                  <a:path w="9783363" h="5488226">
                    <a:moveTo>
                      <a:pt x="8092064" y="0"/>
                    </a:moveTo>
                    <a:lnTo>
                      <a:pt x="0" y="0"/>
                    </a:lnTo>
                    <a:lnTo>
                      <a:pt x="0" y="4057239"/>
                    </a:lnTo>
                    <a:lnTo>
                      <a:pt x="1840256" y="5488227"/>
                    </a:lnTo>
                    <a:lnTo>
                      <a:pt x="9784087" y="5488227"/>
                    </a:lnTo>
                    <a:lnTo>
                      <a:pt x="9784087" y="1211893"/>
                    </a:lnTo>
                    <a:close/>
                  </a:path>
                </a:pathLst>
              </a:custGeom>
              <a:grpFill/>
              <a:ln w="7228" cap="flat">
                <a:noFill/>
                <a:prstDash val="solid"/>
                <a:miter/>
              </a:ln>
            </p:spPr>
            <p:txBody>
              <a:bodyPr/>
              <a:lstStyle/>
              <a:p>
                <a:endParaRPr lang="zh-CN" altLang="en-US"/>
              </a:p>
            </p:txBody>
          </p:sp>
          <p:sp>
            <p:nvSpPr>
              <p:cNvPr id="6" name="Freeform: Shape 5">
                <a:extLst>
                  <a:ext uri="{FF2B5EF4-FFF2-40B4-BE49-F238E27FC236}">
                    <a16:creationId xmlns:a16="http://schemas.microsoft.com/office/drawing/2014/main" id="{E7EAD9D1-E42E-4350-8239-30D40C3CF5F5}"/>
                  </a:ext>
                </a:extLst>
              </p:cNvPr>
              <p:cNvSpPr/>
              <p:nvPr/>
            </p:nvSpPr>
            <p:spPr>
              <a:xfrm>
                <a:off x="9903052" y="637886"/>
                <a:ext cx="1185862" cy="723087"/>
              </a:xfrm>
              <a:custGeom>
                <a:avLst/>
                <a:gdLst/>
                <a:ahLst/>
                <a:cxnLst/>
                <a:rect l="0" t="0" r="0" b="0"/>
                <a:pathLst>
                  <a:path w="1185862" h="723086">
                    <a:moveTo>
                      <a:pt x="0" y="0"/>
                    </a:moveTo>
                    <a:lnTo>
                      <a:pt x="1185862" y="0"/>
                    </a:lnTo>
                    <a:lnTo>
                      <a:pt x="1185862" y="723087"/>
                    </a:lnTo>
                    <a:close/>
                  </a:path>
                </a:pathLst>
              </a:custGeom>
              <a:grpFill/>
              <a:ln w="7228" cap="flat">
                <a:noFill/>
                <a:prstDash val="solid"/>
                <a:miter/>
              </a:ln>
            </p:spPr>
            <p:txBody>
              <a:bodyPr/>
              <a:lstStyle/>
              <a:p>
                <a:endParaRPr lang="zh-CN" altLang="en-US"/>
              </a:p>
            </p:txBody>
          </p:sp>
        </p:grpSp>
        <p:grpSp>
          <p:nvGrpSpPr>
            <p:cNvPr id="8" name="Group 7"/>
            <p:cNvGrpSpPr/>
            <p:nvPr/>
          </p:nvGrpSpPr>
          <p:grpSpPr>
            <a:xfrm>
              <a:off x="8360230" y="2311707"/>
              <a:ext cx="3831771" cy="4530914"/>
              <a:chOff x="8360230" y="2311707"/>
              <a:chExt cx="3831771" cy="4530914"/>
            </a:xfrm>
          </p:grpSpPr>
          <p:sp>
            <p:nvSpPr>
              <p:cNvPr id="41" name="Freeform: Shape 40"/>
              <p:cNvSpPr/>
              <p:nvPr/>
            </p:nvSpPr>
            <p:spPr>
              <a:xfrm>
                <a:off x="8360230" y="2311707"/>
                <a:ext cx="3831770" cy="4530914"/>
              </a:xfrm>
              <a:custGeom>
                <a:avLst/>
                <a:gdLst>
                  <a:gd name="connsiteX0" fmla="*/ 2509684 w 3831770"/>
                  <a:gd name="connsiteY0" fmla="*/ 0 h 4530914"/>
                  <a:gd name="connsiteX1" fmla="*/ 3691294 w 3831770"/>
                  <a:gd name="connsiteY1" fmla="*/ 293994 h 4530914"/>
                  <a:gd name="connsiteX2" fmla="*/ 3831770 w 3831770"/>
                  <a:gd name="connsiteY2" fmla="*/ 378277 h 4530914"/>
                  <a:gd name="connsiteX3" fmla="*/ 3831770 w 3831770"/>
                  <a:gd name="connsiteY3" fmla="*/ 398044 h 4530914"/>
                  <a:gd name="connsiteX4" fmla="*/ 3697775 w 3831770"/>
                  <a:gd name="connsiteY4" fmla="*/ 316549 h 4530914"/>
                  <a:gd name="connsiteX5" fmla="*/ 2509684 w 3831770"/>
                  <a:gd name="connsiteY5" fmla="*/ 14983 h 4530914"/>
                  <a:gd name="connsiteX6" fmla="*/ 14983 w 3831770"/>
                  <a:gd name="connsiteY6" fmla="*/ 2509685 h 4530914"/>
                  <a:gd name="connsiteX7" fmla="*/ 923789 w 3831770"/>
                  <a:gd name="connsiteY7" fmla="*/ 4433965 h 4530914"/>
                  <a:gd name="connsiteX8" fmla="*/ 1053351 w 3831770"/>
                  <a:gd name="connsiteY8" fmla="*/ 4530914 h 4530914"/>
                  <a:gd name="connsiteX9" fmla="*/ 1025867 w 3831770"/>
                  <a:gd name="connsiteY9" fmla="*/ 4530914 h 4530914"/>
                  <a:gd name="connsiteX10" fmla="*/ 919836 w 3831770"/>
                  <a:gd name="connsiteY10" fmla="*/ 4452175 h 4530914"/>
                  <a:gd name="connsiteX11" fmla="*/ 734925 w 3831770"/>
                  <a:gd name="connsiteY11" fmla="*/ 4284443 h 4530914"/>
                  <a:gd name="connsiteX12" fmla="*/ 0 w 3831770"/>
                  <a:gd name="connsiteY12" fmla="*/ 2509685 h 4530914"/>
                  <a:gd name="connsiteX13" fmla="*/ 734925 w 3831770"/>
                  <a:gd name="connsiteY13" fmla="*/ 734926 h 4530914"/>
                  <a:gd name="connsiteX14" fmla="*/ 2509684 w 3831770"/>
                  <a:gd name="connsiteY14" fmla="*/ 0 h 453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31770" h="4530914">
                    <a:moveTo>
                      <a:pt x="2509684" y="0"/>
                    </a:moveTo>
                    <a:cubicBezTo>
                      <a:pt x="2928745" y="0"/>
                      <a:pt x="3332004" y="101839"/>
                      <a:pt x="3691294" y="293994"/>
                    </a:cubicBezTo>
                    <a:lnTo>
                      <a:pt x="3831770" y="378277"/>
                    </a:lnTo>
                    <a:lnTo>
                      <a:pt x="3831770" y="398044"/>
                    </a:lnTo>
                    <a:lnTo>
                      <a:pt x="3697775" y="316549"/>
                    </a:lnTo>
                    <a:cubicBezTo>
                      <a:pt x="3344324" y="124285"/>
                      <a:pt x="2939514" y="14983"/>
                      <a:pt x="2509684" y="14983"/>
                    </a:cubicBezTo>
                    <a:cubicBezTo>
                      <a:pt x="1134227" y="14983"/>
                      <a:pt x="14983" y="1134227"/>
                      <a:pt x="14983" y="2509685"/>
                    </a:cubicBezTo>
                    <a:cubicBezTo>
                      <a:pt x="14983" y="3283379"/>
                      <a:pt x="369119" y="3976006"/>
                      <a:pt x="923789" y="4433965"/>
                    </a:cubicBezTo>
                    <a:lnTo>
                      <a:pt x="1053351" y="4530914"/>
                    </a:lnTo>
                    <a:lnTo>
                      <a:pt x="1025867" y="4530914"/>
                    </a:lnTo>
                    <a:lnTo>
                      <a:pt x="919836" y="4452175"/>
                    </a:lnTo>
                    <a:cubicBezTo>
                      <a:pt x="855915" y="4399662"/>
                      <a:pt x="794203" y="4343721"/>
                      <a:pt x="734925" y="4284443"/>
                    </a:cubicBezTo>
                    <a:cubicBezTo>
                      <a:pt x="260708" y="3810226"/>
                      <a:pt x="0" y="3180182"/>
                      <a:pt x="0" y="2509685"/>
                    </a:cubicBezTo>
                    <a:cubicBezTo>
                      <a:pt x="0" y="1839187"/>
                      <a:pt x="260708" y="1209144"/>
                      <a:pt x="734925" y="734926"/>
                    </a:cubicBezTo>
                    <a:cubicBezTo>
                      <a:pt x="1209144" y="260708"/>
                      <a:pt x="1839187" y="0"/>
                      <a:pt x="2509684"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43" name="Freeform: Shape 42"/>
              <p:cNvSpPr/>
              <p:nvPr/>
            </p:nvSpPr>
            <p:spPr>
              <a:xfrm>
                <a:off x="8608202" y="2559679"/>
                <a:ext cx="3583798" cy="4282942"/>
              </a:xfrm>
              <a:custGeom>
                <a:avLst/>
                <a:gdLst>
                  <a:gd name="connsiteX0" fmla="*/ 3583798 w 3583798"/>
                  <a:gd name="connsiteY0" fmla="*/ 4074397 h 4282942"/>
                  <a:gd name="connsiteX1" fmla="*/ 3583798 w 3583798"/>
                  <a:gd name="connsiteY1" fmla="*/ 4094482 h 4282942"/>
                  <a:gd name="connsiteX2" fmla="*/ 3516017 w 3583798"/>
                  <a:gd name="connsiteY2" fmla="*/ 4144796 h 4282942"/>
                  <a:gd name="connsiteX3" fmla="*/ 3374932 w 3583798"/>
                  <a:gd name="connsiteY3" fmla="*/ 4231783 h 4282942"/>
                  <a:gd name="connsiteX4" fmla="*/ 3276345 w 3583798"/>
                  <a:gd name="connsiteY4" fmla="*/ 4282942 h 4282942"/>
                  <a:gd name="connsiteX5" fmla="*/ 3241933 w 3583798"/>
                  <a:gd name="connsiteY5" fmla="*/ 4282942 h 4282942"/>
                  <a:gd name="connsiteX6" fmla="*/ 3379273 w 3583798"/>
                  <a:gd name="connsiteY6" fmla="*/ 4210403 h 4282942"/>
                  <a:gd name="connsiteX7" fmla="*/ 3517124 w 3583798"/>
                  <a:gd name="connsiteY7" fmla="*/ 4124282 h 4282942"/>
                  <a:gd name="connsiteX8" fmla="*/ 2261713 w 3583798"/>
                  <a:gd name="connsiteY8" fmla="*/ 0 h 4282942"/>
                  <a:gd name="connsiteX9" fmla="*/ 3516017 w 3583798"/>
                  <a:gd name="connsiteY9" fmla="*/ 378630 h 4282942"/>
                  <a:gd name="connsiteX10" fmla="*/ 3583798 w 3583798"/>
                  <a:gd name="connsiteY10" fmla="*/ 428945 h 4282942"/>
                  <a:gd name="connsiteX11" fmla="*/ 3583798 w 3583798"/>
                  <a:gd name="connsiteY11" fmla="*/ 449030 h 4282942"/>
                  <a:gd name="connsiteX12" fmla="*/ 3517124 w 3583798"/>
                  <a:gd name="connsiteY12" fmla="*/ 399144 h 4282942"/>
                  <a:gd name="connsiteX13" fmla="*/ 2261713 w 3583798"/>
                  <a:gd name="connsiteY13" fmla="*/ 14984 h 4282942"/>
                  <a:gd name="connsiteX14" fmla="*/ 14983 w 3583798"/>
                  <a:gd name="connsiteY14" fmla="*/ 2261713 h 4282942"/>
                  <a:gd name="connsiteX15" fmla="*/ 1191552 w 3583798"/>
                  <a:gd name="connsiteY15" fmla="*/ 4236928 h 4282942"/>
                  <a:gd name="connsiteX16" fmla="*/ 1286949 w 3583798"/>
                  <a:gd name="connsiteY16" fmla="*/ 4282942 h 4282942"/>
                  <a:gd name="connsiteX17" fmla="*/ 1248745 w 3583798"/>
                  <a:gd name="connsiteY17" fmla="*/ 4282942 h 4282942"/>
                  <a:gd name="connsiteX18" fmla="*/ 1196780 w 3583798"/>
                  <a:gd name="connsiteY18" fmla="*/ 4258368 h 4282942"/>
                  <a:gd name="connsiteX19" fmla="*/ 662257 w 3583798"/>
                  <a:gd name="connsiteY19" fmla="*/ 3861169 h 4282942"/>
                  <a:gd name="connsiteX20" fmla="*/ 0 w 3583798"/>
                  <a:gd name="connsiteY20" fmla="*/ 2261713 h 4282942"/>
                  <a:gd name="connsiteX21" fmla="*/ 662257 w 3583798"/>
                  <a:gd name="connsiteY21" fmla="*/ 662257 h 4282942"/>
                  <a:gd name="connsiteX22" fmla="*/ 2261713 w 3583798"/>
                  <a:gd name="connsiteY22" fmla="*/ 0 h 428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3798" h="4282942">
                    <a:moveTo>
                      <a:pt x="3583798" y="4074397"/>
                    </a:moveTo>
                    <a:lnTo>
                      <a:pt x="3583798" y="4094482"/>
                    </a:lnTo>
                    <a:lnTo>
                      <a:pt x="3516017" y="4144796"/>
                    </a:lnTo>
                    <a:cubicBezTo>
                      <a:pt x="3469970" y="4175585"/>
                      <a:pt x="3422912" y="4204593"/>
                      <a:pt x="3374932" y="4231783"/>
                    </a:cubicBezTo>
                    <a:lnTo>
                      <a:pt x="3276345" y="4282942"/>
                    </a:lnTo>
                    <a:lnTo>
                      <a:pt x="3241933" y="4282942"/>
                    </a:lnTo>
                    <a:lnTo>
                      <a:pt x="3379273" y="4210403"/>
                    </a:lnTo>
                    <a:cubicBezTo>
                      <a:pt x="3426318" y="4183324"/>
                      <a:pt x="3472295" y="4154590"/>
                      <a:pt x="3517124" y="4124282"/>
                    </a:cubicBezTo>
                    <a:close/>
                    <a:moveTo>
                      <a:pt x="2261713" y="0"/>
                    </a:moveTo>
                    <a:cubicBezTo>
                      <a:pt x="2714580" y="0"/>
                      <a:pt x="3147641" y="132321"/>
                      <a:pt x="3516017" y="378630"/>
                    </a:cubicBezTo>
                    <a:lnTo>
                      <a:pt x="3583798" y="428945"/>
                    </a:lnTo>
                    <a:lnTo>
                      <a:pt x="3583798" y="449030"/>
                    </a:lnTo>
                    <a:lnTo>
                      <a:pt x="3517124" y="399144"/>
                    </a:lnTo>
                    <a:cubicBezTo>
                      <a:pt x="3158493" y="156680"/>
                      <a:pt x="2726380" y="14984"/>
                      <a:pt x="2261713" y="14984"/>
                    </a:cubicBezTo>
                    <a:cubicBezTo>
                      <a:pt x="1022603" y="14984"/>
                      <a:pt x="14983" y="1022603"/>
                      <a:pt x="14983" y="2261713"/>
                    </a:cubicBezTo>
                    <a:cubicBezTo>
                      <a:pt x="14983" y="3113602"/>
                      <a:pt x="491241" y="3856075"/>
                      <a:pt x="1191552" y="4236928"/>
                    </a:cubicBezTo>
                    <a:lnTo>
                      <a:pt x="1286949" y="4282942"/>
                    </a:lnTo>
                    <a:lnTo>
                      <a:pt x="1248745" y="4282942"/>
                    </a:lnTo>
                    <a:lnTo>
                      <a:pt x="1196780" y="4258368"/>
                    </a:lnTo>
                    <a:cubicBezTo>
                      <a:pt x="1002434" y="4154465"/>
                      <a:pt x="822390" y="4021302"/>
                      <a:pt x="662257" y="3861169"/>
                    </a:cubicBezTo>
                    <a:cubicBezTo>
                      <a:pt x="235236" y="3434148"/>
                      <a:pt x="0" y="2866285"/>
                      <a:pt x="0" y="2261713"/>
                    </a:cubicBezTo>
                    <a:cubicBezTo>
                      <a:pt x="0" y="1657141"/>
                      <a:pt x="235236" y="1089278"/>
                      <a:pt x="662257" y="662257"/>
                    </a:cubicBezTo>
                    <a:cubicBezTo>
                      <a:pt x="1089278" y="235237"/>
                      <a:pt x="1657141" y="0"/>
                      <a:pt x="2261713"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40" name="Freeform: Shape 39"/>
              <p:cNvSpPr/>
              <p:nvPr/>
            </p:nvSpPr>
            <p:spPr>
              <a:xfrm>
                <a:off x="8848681" y="2800157"/>
                <a:ext cx="3343319" cy="4042464"/>
              </a:xfrm>
              <a:custGeom>
                <a:avLst/>
                <a:gdLst>
                  <a:gd name="connsiteX0" fmla="*/ 2021232 w 3343319"/>
                  <a:gd name="connsiteY0" fmla="*/ 0 h 4042464"/>
                  <a:gd name="connsiteX1" fmla="*/ 3301667 w 3343319"/>
                  <a:gd name="connsiteY1" fmla="*/ 456925 h 4042464"/>
                  <a:gd name="connsiteX2" fmla="*/ 3343319 w 3343319"/>
                  <a:gd name="connsiteY2" fmla="*/ 494649 h 4042464"/>
                  <a:gd name="connsiteX3" fmla="*/ 3343319 w 3343319"/>
                  <a:gd name="connsiteY3" fmla="*/ 515921 h 4042464"/>
                  <a:gd name="connsiteX4" fmla="*/ 3296765 w 3343319"/>
                  <a:gd name="connsiteY4" fmla="*/ 473602 h 4042464"/>
                  <a:gd name="connsiteX5" fmla="*/ 2021232 w 3343319"/>
                  <a:gd name="connsiteY5" fmla="*/ 14983 h 4042464"/>
                  <a:gd name="connsiteX6" fmla="*/ 14983 w 3343319"/>
                  <a:gd name="connsiteY6" fmla="*/ 2021232 h 4042464"/>
                  <a:gd name="connsiteX7" fmla="*/ 2021232 w 3343319"/>
                  <a:gd name="connsiteY7" fmla="*/ 4027481 h 4042464"/>
                  <a:gd name="connsiteX8" fmla="*/ 3296765 w 3343319"/>
                  <a:gd name="connsiteY8" fmla="*/ 3568863 h 4042464"/>
                  <a:gd name="connsiteX9" fmla="*/ 3343319 w 3343319"/>
                  <a:gd name="connsiteY9" fmla="*/ 3526544 h 4042464"/>
                  <a:gd name="connsiteX10" fmla="*/ 3343319 w 3343319"/>
                  <a:gd name="connsiteY10" fmla="*/ 3547971 h 4042464"/>
                  <a:gd name="connsiteX11" fmla="*/ 3301667 w 3343319"/>
                  <a:gd name="connsiteY11" fmla="*/ 3585755 h 4042464"/>
                  <a:gd name="connsiteX12" fmla="*/ 2021232 w 3343319"/>
                  <a:gd name="connsiteY12" fmla="*/ 4042464 h 4042464"/>
                  <a:gd name="connsiteX13" fmla="*/ 591836 w 3343319"/>
                  <a:gd name="connsiteY13" fmla="*/ 3450628 h 4042464"/>
                  <a:gd name="connsiteX14" fmla="*/ 0 w 3343319"/>
                  <a:gd name="connsiteY14" fmla="*/ 2021232 h 4042464"/>
                  <a:gd name="connsiteX15" fmla="*/ 591836 w 3343319"/>
                  <a:gd name="connsiteY15" fmla="*/ 591837 h 4042464"/>
                  <a:gd name="connsiteX16" fmla="*/ 2021232 w 3343319"/>
                  <a:gd name="connsiteY16" fmla="*/ 0 h 4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43319" h="4042464">
                    <a:moveTo>
                      <a:pt x="2021232" y="0"/>
                    </a:moveTo>
                    <a:cubicBezTo>
                      <a:pt x="2493858" y="0"/>
                      <a:pt x="2941247" y="161175"/>
                      <a:pt x="3301667" y="456925"/>
                    </a:cubicBezTo>
                    <a:lnTo>
                      <a:pt x="3343319" y="494649"/>
                    </a:lnTo>
                    <a:lnTo>
                      <a:pt x="3343319" y="515921"/>
                    </a:lnTo>
                    <a:lnTo>
                      <a:pt x="3296765" y="473602"/>
                    </a:lnTo>
                    <a:cubicBezTo>
                      <a:pt x="2949851" y="187199"/>
                      <a:pt x="2505330" y="14983"/>
                      <a:pt x="2021232" y="14983"/>
                    </a:cubicBezTo>
                    <a:cubicBezTo>
                      <a:pt x="914724" y="14983"/>
                      <a:pt x="14983" y="914724"/>
                      <a:pt x="14983" y="2021232"/>
                    </a:cubicBezTo>
                    <a:cubicBezTo>
                      <a:pt x="14983" y="3127741"/>
                      <a:pt x="914724" y="4027481"/>
                      <a:pt x="2021232" y="4027481"/>
                    </a:cubicBezTo>
                    <a:cubicBezTo>
                      <a:pt x="2505330" y="4027481"/>
                      <a:pt x="2949851" y="3855265"/>
                      <a:pt x="3296765" y="3568863"/>
                    </a:cubicBezTo>
                    <a:lnTo>
                      <a:pt x="3343319" y="3526544"/>
                    </a:lnTo>
                    <a:lnTo>
                      <a:pt x="3343319" y="3547971"/>
                    </a:lnTo>
                    <a:lnTo>
                      <a:pt x="3301667" y="3585755"/>
                    </a:lnTo>
                    <a:cubicBezTo>
                      <a:pt x="2941247" y="3881864"/>
                      <a:pt x="2493858" y="4042464"/>
                      <a:pt x="2021232" y="4042464"/>
                    </a:cubicBezTo>
                    <a:cubicBezTo>
                      <a:pt x="1481088" y="4042464"/>
                      <a:pt x="973907" y="3831951"/>
                      <a:pt x="591836" y="3450628"/>
                    </a:cubicBezTo>
                    <a:cubicBezTo>
                      <a:pt x="209765" y="3068557"/>
                      <a:pt x="0" y="2561376"/>
                      <a:pt x="0" y="2021232"/>
                    </a:cubicBezTo>
                    <a:cubicBezTo>
                      <a:pt x="0" y="1481088"/>
                      <a:pt x="210514" y="973907"/>
                      <a:pt x="591836" y="591837"/>
                    </a:cubicBezTo>
                    <a:cubicBezTo>
                      <a:pt x="973907" y="209765"/>
                      <a:pt x="1481088" y="0"/>
                      <a:pt x="2021232"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28" name="Freeform: Shape 27"/>
              <p:cNvSpPr/>
              <p:nvPr/>
            </p:nvSpPr>
            <p:spPr>
              <a:xfrm>
                <a:off x="9047958" y="2999435"/>
                <a:ext cx="3144042" cy="3643913"/>
              </a:xfrm>
              <a:custGeom>
                <a:avLst/>
                <a:gdLst>
                  <a:gd name="connsiteX0" fmla="*/ 1821956 w 3144042"/>
                  <a:gd name="connsiteY0" fmla="*/ 0 h 3643913"/>
                  <a:gd name="connsiteX1" fmla="*/ 3110510 w 3144042"/>
                  <a:gd name="connsiteY1" fmla="*/ 533402 h 3643913"/>
                  <a:gd name="connsiteX2" fmla="*/ 3144042 w 3144042"/>
                  <a:gd name="connsiteY2" fmla="*/ 570373 h 3643913"/>
                  <a:gd name="connsiteX3" fmla="*/ 3144042 w 3144042"/>
                  <a:gd name="connsiteY3" fmla="*/ 594280 h 3643913"/>
                  <a:gd name="connsiteX4" fmla="*/ 3099087 w 3144042"/>
                  <a:gd name="connsiteY4" fmla="*/ 544826 h 3643913"/>
                  <a:gd name="connsiteX5" fmla="*/ 1821956 w 3144042"/>
                  <a:gd name="connsiteY5" fmla="*/ 14983 h 3643913"/>
                  <a:gd name="connsiteX6" fmla="*/ 14983 w 3144042"/>
                  <a:gd name="connsiteY6" fmla="*/ 1821956 h 3643913"/>
                  <a:gd name="connsiteX7" fmla="*/ 1821956 w 3144042"/>
                  <a:gd name="connsiteY7" fmla="*/ 3628930 h 3643913"/>
                  <a:gd name="connsiteX8" fmla="*/ 3099087 w 3144042"/>
                  <a:gd name="connsiteY8" fmla="*/ 3099087 h 3643913"/>
                  <a:gd name="connsiteX9" fmla="*/ 3144042 w 3144042"/>
                  <a:gd name="connsiteY9" fmla="*/ 3049633 h 3643913"/>
                  <a:gd name="connsiteX10" fmla="*/ 3144042 w 3144042"/>
                  <a:gd name="connsiteY10" fmla="*/ 3073481 h 3643913"/>
                  <a:gd name="connsiteX11" fmla="*/ 3110510 w 3144042"/>
                  <a:gd name="connsiteY11" fmla="*/ 3110511 h 3643913"/>
                  <a:gd name="connsiteX12" fmla="*/ 1821956 w 3144042"/>
                  <a:gd name="connsiteY12" fmla="*/ 3643913 h 3643913"/>
                  <a:gd name="connsiteX13" fmla="*/ 533402 w 3144042"/>
                  <a:gd name="connsiteY13" fmla="*/ 3110511 h 3643913"/>
                  <a:gd name="connsiteX14" fmla="*/ 0 w 3144042"/>
                  <a:gd name="connsiteY14" fmla="*/ 1821956 h 3643913"/>
                  <a:gd name="connsiteX15" fmla="*/ 533402 w 3144042"/>
                  <a:gd name="connsiteY15" fmla="*/ 533402 h 3643913"/>
                  <a:gd name="connsiteX16" fmla="*/ 1821956 w 3144042"/>
                  <a:gd name="connsiteY16" fmla="*/ 0 h 36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4042" h="3643913">
                    <a:moveTo>
                      <a:pt x="1821956" y="0"/>
                    </a:moveTo>
                    <a:cubicBezTo>
                      <a:pt x="2308910" y="0"/>
                      <a:pt x="2765897" y="189538"/>
                      <a:pt x="3110510" y="533402"/>
                    </a:cubicBezTo>
                    <a:lnTo>
                      <a:pt x="3144042" y="570373"/>
                    </a:lnTo>
                    <a:lnTo>
                      <a:pt x="3144042" y="594280"/>
                    </a:lnTo>
                    <a:lnTo>
                      <a:pt x="3099087" y="544826"/>
                    </a:lnTo>
                    <a:cubicBezTo>
                      <a:pt x="2771891" y="217631"/>
                      <a:pt x="2320148" y="14983"/>
                      <a:pt x="1821956" y="14983"/>
                    </a:cubicBezTo>
                    <a:cubicBezTo>
                      <a:pt x="825573" y="14983"/>
                      <a:pt x="14983" y="825574"/>
                      <a:pt x="14983" y="1821956"/>
                    </a:cubicBezTo>
                    <a:cubicBezTo>
                      <a:pt x="14983" y="2818339"/>
                      <a:pt x="825573" y="3628930"/>
                      <a:pt x="1821956" y="3628930"/>
                    </a:cubicBezTo>
                    <a:cubicBezTo>
                      <a:pt x="2320148" y="3628930"/>
                      <a:pt x="2771891" y="3426282"/>
                      <a:pt x="3099087" y="3099087"/>
                    </a:cubicBezTo>
                    <a:lnTo>
                      <a:pt x="3144042" y="3049633"/>
                    </a:lnTo>
                    <a:lnTo>
                      <a:pt x="3144042" y="3073481"/>
                    </a:lnTo>
                    <a:lnTo>
                      <a:pt x="3110510" y="3110511"/>
                    </a:lnTo>
                    <a:cubicBezTo>
                      <a:pt x="2765897" y="3454376"/>
                      <a:pt x="2308910" y="3643913"/>
                      <a:pt x="1821956" y="3643913"/>
                    </a:cubicBezTo>
                    <a:cubicBezTo>
                      <a:pt x="1335002" y="3643913"/>
                      <a:pt x="878016" y="3454376"/>
                      <a:pt x="533402" y="3110511"/>
                    </a:cubicBezTo>
                    <a:cubicBezTo>
                      <a:pt x="189538" y="2765897"/>
                      <a:pt x="0" y="2308910"/>
                      <a:pt x="0" y="1821956"/>
                    </a:cubicBezTo>
                    <a:cubicBezTo>
                      <a:pt x="0" y="1335003"/>
                      <a:pt x="189538" y="878016"/>
                      <a:pt x="533402" y="533402"/>
                    </a:cubicBezTo>
                    <a:cubicBezTo>
                      <a:pt x="877266" y="189538"/>
                      <a:pt x="1335002" y="0"/>
                      <a:pt x="1821956"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38" name="Freeform: Shape 37"/>
              <p:cNvSpPr/>
              <p:nvPr/>
            </p:nvSpPr>
            <p:spPr>
              <a:xfrm>
                <a:off x="9336386" y="3287862"/>
                <a:ext cx="2855615" cy="3067059"/>
              </a:xfrm>
              <a:custGeom>
                <a:avLst/>
                <a:gdLst>
                  <a:gd name="connsiteX0" fmla="*/ 1533530 w 2855615"/>
                  <a:gd name="connsiteY0" fmla="*/ 0 h 3067059"/>
                  <a:gd name="connsiteX1" fmla="*/ 2804855 w 2855615"/>
                  <a:gd name="connsiteY1" fmla="*/ 676951 h 3067059"/>
                  <a:gd name="connsiteX2" fmla="*/ 2855615 w 2855615"/>
                  <a:gd name="connsiteY2" fmla="*/ 760432 h 3067059"/>
                  <a:gd name="connsiteX3" fmla="*/ 2855615 w 2855615"/>
                  <a:gd name="connsiteY3" fmla="*/ 789477 h 3067059"/>
                  <a:gd name="connsiteX4" fmla="*/ 2792241 w 2855615"/>
                  <a:gd name="connsiteY4" fmla="*/ 685313 h 3067059"/>
                  <a:gd name="connsiteX5" fmla="*/ 1533530 w 2855615"/>
                  <a:gd name="connsiteY5" fmla="*/ 14984 h 3067059"/>
                  <a:gd name="connsiteX6" fmla="*/ 14983 w 2855615"/>
                  <a:gd name="connsiteY6" fmla="*/ 1533530 h 3067059"/>
                  <a:gd name="connsiteX7" fmla="*/ 1533530 w 2855615"/>
                  <a:gd name="connsiteY7" fmla="*/ 3052076 h 3067059"/>
                  <a:gd name="connsiteX8" fmla="*/ 2792439 w 2855615"/>
                  <a:gd name="connsiteY8" fmla="*/ 2381747 h 3067059"/>
                  <a:gd name="connsiteX9" fmla="*/ 2855615 w 2855615"/>
                  <a:gd name="connsiteY9" fmla="*/ 2277844 h 3067059"/>
                  <a:gd name="connsiteX10" fmla="*/ 2855615 w 2855615"/>
                  <a:gd name="connsiteY10" fmla="*/ 2306353 h 3067059"/>
                  <a:gd name="connsiteX11" fmla="*/ 2804657 w 2855615"/>
                  <a:gd name="connsiteY11" fmla="*/ 2390109 h 3067059"/>
                  <a:gd name="connsiteX12" fmla="*/ 1533530 w 2855615"/>
                  <a:gd name="connsiteY12" fmla="*/ 3067059 h 3067059"/>
                  <a:gd name="connsiteX13" fmla="*/ 0 w 2855615"/>
                  <a:gd name="connsiteY13" fmla="*/ 1533530 h 3067059"/>
                  <a:gd name="connsiteX14" fmla="*/ 1533530 w 2855615"/>
                  <a:gd name="connsiteY14" fmla="*/ 0 h 306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5615" h="3067059">
                    <a:moveTo>
                      <a:pt x="1533530" y="0"/>
                    </a:moveTo>
                    <a:cubicBezTo>
                      <a:pt x="2062155" y="0"/>
                      <a:pt x="2529034" y="268937"/>
                      <a:pt x="2804855" y="676951"/>
                    </a:cubicBezTo>
                    <a:lnTo>
                      <a:pt x="2855615" y="760432"/>
                    </a:lnTo>
                    <a:lnTo>
                      <a:pt x="2855615" y="789477"/>
                    </a:lnTo>
                    <a:lnTo>
                      <a:pt x="2792241" y="685313"/>
                    </a:lnTo>
                    <a:cubicBezTo>
                      <a:pt x="2518967" y="281286"/>
                      <a:pt x="2056537" y="14984"/>
                      <a:pt x="1533530" y="14984"/>
                    </a:cubicBezTo>
                    <a:cubicBezTo>
                      <a:pt x="696718" y="14984"/>
                      <a:pt x="14983" y="695969"/>
                      <a:pt x="14983" y="1533530"/>
                    </a:cubicBezTo>
                    <a:cubicBezTo>
                      <a:pt x="14983" y="2370341"/>
                      <a:pt x="695969" y="3052076"/>
                      <a:pt x="1533530" y="3052076"/>
                    </a:cubicBezTo>
                    <a:cubicBezTo>
                      <a:pt x="2057004" y="3052076"/>
                      <a:pt x="2519318" y="2785773"/>
                      <a:pt x="2792439" y="2381747"/>
                    </a:cubicBezTo>
                    <a:lnTo>
                      <a:pt x="2855615" y="2277844"/>
                    </a:lnTo>
                    <a:lnTo>
                      <a:pt x="2855615" y="2306353"/>
                    </a:lnTo>
                    <a:lnTo>
                      <a:pt x="2804657" y="2390109"/>
                    </a:lnTo>
                    <a:cubicBezTo>
                      <a:pt x="2528683" y="2798123"/>
                      <a:pt x="2061687" y="3067059"/>
                      <a:pt x="1533530" y="3067059"/>
                    </a:cubicBezTo>
                    <a:cubicBezTo>
                      <a:pt x="688477" y="3067059"/>
                      <a:pt x="0" y="2379330"/>
                      <a:pt x="0" y="1533530"/>
                    </a:cubicBezTo>
                    <a:cubicBezTo>
                      <a:pt x="0" y="688478"/>
                      <a:pt x="687728" y="0"/>
                      <a:pt x="1533530"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16" name="Freeform: Shape 15">
                <a:extLst>
                  <a:ext uri="{FF2B5EF4-FFF2-40B4-BE49-F238E27FC236}">
                    <a16:creationId xmlns:a16="http://schemas.microsoft.com/office/drawing/2014/main" id="{F0B20647-20A8-4FBC-A8A7-4FE0184127AB}"/>
                  </a:ext>
                </a:extLst>
              </p:cNvPr>
              <p:cNvSpPr/>
              <p:nvPr/>
            </p:nvSpPr>
            <p:spPr>
              <a:xfrm>
                <a:off x="9718456" y="3669933"/>
                <a:ext cx="2299920" cy="2299920"/>
              </a:xfrm>
              <a:custGeom>
                <a:avLst/>
                <a:gdLst/>
                <a:ahLst/>
                <a:cxnLst/>
                <a:rect l="0" t="0" r="0" b="0"/>
                <a:pathLst>
                  <a:path w="2099886" h="2099886">
                    <a:moveTo>
                      <a:pt x="1051311" y="2102623"/>
                    </a:moveTo>
                    <a:cubicBezTo>
                      <a:pt x="471278" y="2102623"/>
                      <a:pt x="0" y="1630661"/>
                      <a:pt x="0" y="1051311"/>
                    </a:cubicBezTo>
                    <a:cubicBezTo>
                      <a:pt x="0" y="471962"/>
                      <a:pt x="471962" y="0"/>
                      <a:pt x="1051311" y="0"/>
                    </a:cubicBezTo>
                    <a:cubicBezTo>
                      <a:pt x="1630661" y="0"/>
                      <a:pt x="2102623" y="471962"/>
                      <a:pt x="2102623" y="1051311"/>
                    </a:cubicBezTo>
                    <a:cubicBezTo>
                      <a:pt x="2102623" y="1630661"/>
                      <a:pt x="1631345" y="2102623"/>
                      <a:pt x="1051311" y="2102623"/>
                    </a:cubicBezTo>
                    <a:close/>
                    <a:moveTo>
                      <a:pt x="1051311" y="13680"/>
                    </a:moveTo>
                    <a:cubicBezTo>
                      <a:pt x="478802" y="13680"/>
                      <a:pt x="13680" y="479486"/>
                      <a:pt x="13680" y="1051311"/>
                    </a:cubicBezTo>
                    <a:cubicBezTo>
                      <a:pt x="13680" y="1623137"/>
                      <a:pt x="478802" y="2088943"/>
                      <a:pt x="1051311" y="2088943"/>
                    </a:cubicBezTo>
                    <a:cubicBezTo>
                      <a:pt x="1623821" y="2088943"/>
                      <a:pt x="2088943" y="1623821"/>
                      <a:pt x="2088943" y="1051311"/>
                    </a:cubicBezTo>
                    <a:cubicBezTo>
                      <a:pt x="2088943" y="478802"/>
                      <a:pt x="1623821" y="13680"/>
                      <a:pt x="1051311" y="13680"/>
                    </a:cubicBezTo>
                    <a:close/>
                  </a:path>
                </a:pathLst>
              </a:custGeom>
              <a:solidFill>
                <a:schemeClr val="bg1">
                  <a:alpha val="56000"/>
                </a:schemeClr>
              </a:solidFill>
              <a:ln w="9525" cap="flat">
                <a:noFill/>
                <a:prstDash val="solid"/>
                <a:miter/>
              </a:ln>
            </p:spPr>
            <p:txBody>
              <a:bodyPr/>
              <a:lstStyle/>
              <a:p>
                <a:endParaRPr lang="zh-CN" altLang="en-US"/>
              </a:p>
            </p:txBody>
          </p:sp>
          <p:sp>
            <p:nvSpPr>
              <p:cNvPr id="17" name="Freeform: Shape 16">
                <a:extLst>
                  <a:ext uri="{FF2B5EF4-FFF2-40B4-BE49-F238E27FC236}">
                    <a16:creationId xmlns:a16="http://schemas.microsoft.com/office/drawing/2014/main" id="{EA264F8A-210B-4301-AB7C-E0BDE24B25C9}"/>
                  </a:ext>
                </a:extLst>
              </p:cNvPr>
              <p:cNvSpPr/>
              <p:nvPr/>
            </p:nvSpPr>
            <p:spPr>
              <a:xfrm>
                <a:off x="10069812" y="4021289"/>
                <a:ext cx="1595710" cy="1595710"/>
              </a:xfrm>
              <a:custGeom>
                <a:avLst/>
                <a:gdLst/>
                <a:ahLst/>
                <a:cxnLst/>
                <a:rect l="0" t="0" r="0" b="0"/>
                <a:pathLst>
                  <a:path w="1456924" h="1456924">
                    <a:moveTo>
                      <a:pt x="730514" y="1461029"/>
                    </a:moveTo>
                    <a:cubicBezTo>
                      <a:pt x="327637" y="1461029"/>
                      <a:pt x="0" y="1133392"/>
                      <a:pt x="0" y="730514"/>
                    </a:cubicBezTo>
                    <a:cubicBezTo>
                      <a:pt x="0" y="327637"/>
                      <a:pt x="327637" y="0"/>
                      <a:pt x="730514" y="0"/>
                    </a:cubicBezTo>
                    <a:cubicBezTo>
                      <a:pt x="1133392" y="0"/>
                      <a:pt x="1461029" y="327637"/>
                      <a:pt x="1461029" y="730514"/>
                    </a:cubicBezTo>
                    <a:cubicBezTo>
                      <a:pt x="1461029" y="1133392"/>
                      <a:pt x="1133392" y="1461029"/>
                      <a:pt x="730514" y="1461029"/>
                    </a:cubicBezTo>
                    <a:close/>
                    <a:moveTo>
                      <a:pt x="730514" y="13680"/>
                    </a:moveTo>
                    <a:cubicBezTo>
                      <a:pt x="335161" y="13680"/>
                      <a:pt x="13680" y="335161"/>
                      <a:pt x="13680" y="730514"/>
                    </a:cubicBezTo>
                    <a:cubicBezTo>
                      <a:pt x="13680" y="1125868"/>
                      <a:pt x="335161" y="1447349"/>
                      <a:pt x="730514" y="1447349"/>
                    </a:cubicBezTo>
                    <a:cubicBezTo>
                      <a:pt x="1125868" y="1447349"/>
                      <a:pt x="1447349" y="1125868"/>
                      <a:pt x="1447349" y="730514"/>
                    </a:cubicBezTo>
                    <a:cubicBezTo>
                      <a:pt x="1447349" y="335161"/>
                      <a:pt x="1125868" y="13680"/>
                      <a:pt x="730514" y="13680"/>
                    </a:cubicBezTo>
                    <a:close/>
                  </a:path>
                </a:pathLst>
              </a:custGeom>
              <a:solidFill>
                <a:schemeClr val="bg1">
                  <a:alpha val="56000"/>
                </a:schemeClr>
              </a:solidFill>
              <a:ln w="9525" cap="flat">
                <a:noFill/>
                <a:prstDash val="solid"/>
                <a:miter/>
              </a:ln>
            </p:spPr>
            <p:txBody>
              <a:bodyPr/>
              <a:lstStyle/>
              <a:p>
                <a:endParaRPr lang="zh-CN" altLang="en-US"/>
              </a:p>
            </p:txBody>
          </p:sp>
        </p:grpSp>
        <p:grpSp>
          <p:nvGrpSpPr>
            <p:cNvPr id="4" name="Group 3"/>
            <p:cNvGrpSpPr/>
            <p:nvPr/>
          </p:nvGrpSpPr>
          <p:grpSpPr>
            <a:xfrm>
              <a:off x="2355138" y="1637"/>
              <a:ext cx="3746138" cy="2084324"/>
              <a:chOff x="2355138" y="1637"/>
              <a:chExt cx="3746138" cy="2084324"/>
            </a:xfrm>
          </p:grpSpPr>
          <p:sp>
            <p:nvSpPr>
              <p:cNvPr id="45" name="Freeform: Shape 44"/>
              <p:cNvSpPr/>
              <p:nvPr/>
            </p:nvSpPr>
            <p:spPr>
              <a:xfrm>
                <a:off x="2355138" y="1637"/>
                <a:ext cx="3746138" cy="2084324"/>
              </a:xfrm>
              <a:custGeom>
                <a:avLst/>
                <a:gdLst>
                  <a:gd name="connsiteX0" fmla="*/ 12767 w 3746138"/>
                  <a:gd name="connsiteY0" fmla="*/ 0 h 2084324"/>
                  <a:gd name="connsiteX1" fmla="*/ 24056 w 3746138"/>
                  <a:gd name="connsiteY1" fmla="*/ 0 h 2084324"/>
                  <a:gd name="connsiteX2" fmla="*/ 20815 w 3746138"/>
                  <a:gd name="connsiteY2" fmla="*/ 21176 h 2084324"/>
                  <a:gd name="connsiteX3" fmla="*/ 11183 w 3746138"/>
                  <a:gd name="connsiteY3" fmla="*/ 211256 h 2084324"/>
                  <a:gd name="connsiteX4" fmla="*/ 1873070 w 3746138"/>
                  <a:gd name="connsiteY4" fmla="*/ 2073142 h 2084324"/>
                  <a:gd name="connsiteX5" fmla="*/ 3734956 w 3746138"/>
                  <a:gd name="connsiteY5" fmla="*/ 211256 h 2084324"/>
                  <a:gd name="connsiteX6" fmla="*/ 3725324 w 3746138"/>
                  <a:gd name="connsiteY6" fmla="*/ 21176 h 2084324"/>
                  <a:gd name="connsiteX7" fmla="*/ 3722082 w 3746138"/>
                  <a:gd name="connsiteY7" fmla="*/ 0 h 2084324"/>
                  <a:gd name="connsiteX8" fmla="*/ 3733372 w 3746138"/>
                  <a:gd name="connsiteY8" fmla="*/ 0 h 2084324"/>
                  <a:gd name="connsiteX9" fmla="*/ 3737086 w 3746138"/>
                  <a:gd name="connsiteY9" fmla="*/ 25184 h 2084324"/>
                  <a:gd name="connsiteX10" fmla="*/ 3746138 w 3746138"/>
                  <a:gd name="connsiteY10" fmla="*/ 211256 h 2084324"/>
                  <a:gd name="connsiteX11" fmla="*/ 3197637 w 3746138"/>
                  <a:gd name="connsiteY11" fmla="*/ 1535823 h 2084324"/>
                  <a:gd name="connsiteX12" fmla="*/ 1873070 w 3746138"/>
                  <a:gd name="connsiteY12" fmla="*/ 2084324 h 2084324"/>
                  <a:gd name="connsiteX13" fmla="*/ 548502 w 3746138"/>
                  <a:gd name="connsiteY13" fmla="*/ 1535823 h 2084324"/>
                  <a:gd name="connsiteX14" fmla="*/ 0 w 3746138"/>
                  <a:gd name="connsiteY14" fmla="*/ 211256 h 2084324"/>
                  <a:gd name="connsiteX15" fmla="*/ 9052 w 3746138"/>
                  <a:gd name="connsiteY15" fmla="*/ 25184 h 208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46138" h="2084324">
                    <a:moveTo>
                      <a:pt x="12767" y="0"/>
                    </a:moveTo>
                    <a:lnTo>
                      <a:pt x="24056" y="0"/>
                    </a:lnTo>
                    <a:lnTo>
                      <a:pt x="20815" y="21176"/>
                    </a:lnTo>
                    <a:cubicBezTo>
                      <a:pt x="14446" y="83684"/>
                      <a:pt x="11183" y="147097"/>
                      <a:pt x="11183" y="211256"/>
                    </a:cubicBezTo>
                    <a:cubicBezTo>
                      <a:pt x="11183" y="1237810"/>
                      <a:pt x="846515" y="2073142"/>
                      <a:pt x="1873070" y="2073142"/>
                    </a:cubicBezTo>
                    <a:cubicBezTo>
                      <a:pt x="2899623" y="2073142"/>
                      <a:pt x="3734956" y="1237810"/>
                      <a:pt x="3734956" y="211256"/>
                    </a:cubicBezTo>
                    <a:cubicBezTo>
                      <a:pt x="3734956" y="147097"/>
                      <a:pt x="3731693" y="83684"/>
                      <a:pt x="3725324" y="21176"/>
                    </a:cubicBezTo>
                    <a:lnTo>
                      <a:pt x="3722082" y="0"/>
                    </a:lnTo>
                    <a:lnTo>
                      <a:pt x="3733372" y="0"/>
                    </a:lnTo>
                    <a:lnTo>
                      <a:pt x="3737086" y="25184"/>
                    </a:lnTo>
                    <a:cubicBezTo>
                      <a:pt x="3743098" y="86624"/>
                      <a:pt x="3746138" y="148704"/>
                      <a:pt x="3746138" y="211256"/>
                    </a:cubicBezTo>
                    <a:cubicBezTo>
                      <a:pt x="3746138" y="711673"/>
                      <a:pt x="3551563" y="1181897"/>
                      <a:pt x="3197637" y="1535823"/>
                    </a:cubicBezTo>
                    <a:cubicBezTo>
                      <a:pt x="2843711" y="1889749"/>
                      <a:pt x="2373486" y="2084324"/>
                      <a:pt x="1873070" y="2084324"/>
                    </a:cubicBezTo>
                    <a:cubicBezTo>
                      <a:pt x="1372653" y="2084324"/>
                      <a:pt x="902428" y="1889749"/>
                      <a:pt x="548502" y="1535823"/>
                    </a:cubicBezTo>
                    <a:cubicBezTo>
                      <a:pt x="194576" y="1181897"/>
                      <a:pt x="0" y="711673"/>
                      <a:pt x="0" y="211256"/>
                    </a:cubicBezTo>
                    <a:cubicBezTo>
                      <a:pt x="0" y="148704"/>
                      <a:pt x="3040" y="86624"/>
                      <a:pt x="9052" y="25184"/>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47" name="Freeform: Shape 46"/>
              <p:cNvSpPr/>
              <p:nvPr/>
            </p:nvSpPr>
            <p:spPr>
              <a:xfrm>
                <a:off x="2540209" y="1637"/>
                <a:ext cx="3375999" cy="1899256"/>
              </a:xfrm>
              <a:custGeom>
                <a:avLst/>
                <a:gdLst>
                  <a:gd name="connsiteX0" fmla="*/ 14584 w 3375999"/>
                  <a:gd name="connsiteY0" fmla="*/ 0 h 1899256"/>
                  <a:gd name="connsiteX1" fmla="*/ 25978 w 3375999"/>
                  <a:gd name="connsiteY1" fmla="*/ 0 h 1899256"/>
                  <a:gd name="connsiteX2" fmla="*/ 19854 w 3375999"/>
                  <a:gd name="connsiteY2" fmla="*/ 40025 h 1899256"/>
                  <a:gd name="connsiteX3" fmla="*/ 11183 w 3375999"/>
                  <a:gd name="connsiteY3" fmla="*/ 211257 h 1899256"/>
                  <a:gd name="connsiteX4" fmla="*/ 1688000 w 3375999"/>
                  <a:gd name="connsiteY4" fmla="*/ 1888073 h 1899256"/>
                  <a:gd name="connsiteX5" fmla="*/ 3364816 w 3375999"/>
                  <a:gd name="connsiteY5" fmla="*/ 211257 h 1899256"/>
                  <a:gd name="connsiteX6" fmla="*/ 3356145 w 3375999"/>
                  <a:gd name="connsiteY6" fmla="*/ 40025 h 1899256"/>
                  <a:gd name="connsiteX7" fmla="*/ 3350021 w 3375999"/>
                  <a:gd name="connsiteY7" fmla="*/ 0 h 1899256"/>
                  <a:gd name="connsiteX8" fmla="*/ 3361415 w 3375999"/>
                  <a:gd name="connsiteY8" fmla="*/ 0 h 1899256"/>
                  <a:gd name="connsiteX9" fmla="*/ 3367833 w 3375999"/>
                  <a:gd name="connsiteY9" fmla="*/ 43488 h 1899256"/>
                  <a:gd name="connsiteX10" fmla="*/ 3375999 w 3375999"/>
                  <a:gd name="connsiteY10" fmla="*/ 211257 h 1899256"/>
                  <a:gd name="connsiteX11" fmla="*/ 2881732 w 3375999"/>
                  <a:gd name="connsiteY11" fmla="*/ 1404989 h 1899256"/>
                  <a:gd name="connsiteX12" fmla="*/ 1688000 w 3375999"/>
                  <a:gd name="connsiteY12" fmla="*/ 1899256 h 1899256"/>
                  <a:gd name="connsiteX13" fmla="*/ 494267 w 3375999"/>
                  <a:gd name="connsiteY13" fmla="*/ 1404989 h 1899256"/>
                  <a:gd name="connsiteX14" fmla="*/ 0 w 3375999"/>
                  <a:gd name="connsiteY14" fmla="*/ 211257 h 1899256"/>
                  <a:gd name="connsiteX15" fmla="*/ 8166 w 3375999"/>
                  <a:gd name="connsiteY15" fmla="*/ 43488 h 1899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75999" h="1899256">
                    <a:moveTo>
                      <a:pt x="14584" y="0"/>
                    </a:moveTo>
                    <a:lnTo>
                      <a:pt x="25978" y="0"/>
                    </a:lnTo>
                    <a:lnTo>
                      <a:pt x="19854" y="40025"/>
                    </a:lnTo>
                    <a:cubicBezTo>
                      <a:pt x="14120" y="96333"/>
                      <a:pt x="11183" y="153458"/>
                      <a:pt x="11183" y="211257"/>
                    </a:cubicBezTo>
                    <a:cubicBezTo>
                      <a:pt x="11183" y="1136050"/>
                      <a:pt x="763206" y="1888073"/>
                      <a:pt x="1688000" y="1888073"/>
                    </a:cubicBezTo>
                    <a:cubicBezTo>
                      <a:pt x="2612793" y="1888073"/>
                      <a:pt x="3364816" y="1136050"/>
                      <a:pt x="3364816" y="211257"/>
                    </a:cubicBezTo>
                    <a:cubicBezTo>
                      <a:pt x="3364816" y="153458"/>
                      <a:pt x="3361879" y="96333"/>
                      <a:pt x="3356145" y="40025"/>
                    </a:cubicBezTo>
                    <a:lnTo>
                      <a:pt x="3350021" y="0"/>
                    </a:lnTo>
                    <a:lnTo>
                      <a:pt x="3361415" y="0"/>
                    </a:lnTo>
                    <a:lnTo>
                      <a:pt x="3367833" y="43488"/>
                    </a:lnTo>
                    <a:cubicBezTo>
                      <a:pt x="3373256" y="98882"/>
                      <a:pt x="3375999" y="154856"/>
                      <a:pt x="3375999" y="211257"/>
                    </a:cubicBezTo>
                    <a:cubicBezTo>
                      <a:pt x="3375999" y="662472"/>
                      <a:pt x="3200433" y="1086288"/>
                      <a:pt x="2881732" y="1404989"/>
                    </a:cubicBezTo>
                    <a:cubicBezTo>
                      <a:pt x="2563030" y="1723690"/>
                      <a:pt x="2138655" y="1899256"/>
                      <a:pt x="1688000" y="1899256"/>
                    </a:cubicBezTo>
                    <a:cubicBezTo>
                      <a:pt x="1237344" y="1899256"/>
                      <a:pt x="812968" y="1723690"/>
                      <a:pt x="494267" y="1404989"/>
                    </a:cubicBezTo>
                    <a:cubicBezTo>
                      <a:pt x="175566" y="1086288"/>
                      <a:pt x="0" y="662472"/>
                      <a:pt x="0" y="211257"/>
                    </a:cubicBezTo>
                    <a:cubicBezTo>
                      <a:pt x="0" y="154856"/>
                      <a:pt x="2743" y="98882"/>
                      <a:pt x="8166" y="43488"/>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49" name="Freeform: Shape 48"/>
              <p:cNvSpPr/>
              <p:nvPr/>
            </p:nvSpPr>
            <p:spPr>
              <a:xfrm>
                <a:off x="2719687" y="1637"/>
                <a:ext cx="3017039" cy="1719774"/>
              </a:xfrm>
              <a:custGeom>
                <a:avLst/>
                <a:gdLst>
                  <a:gd name="connsiteX0" fmla="*/ 16376 w 3017039"/>
                  <a:gd name="connsiteY0" fmla="*/ 0 h 1719774"/>
                  <a:gd name="connsiteX1" fmla="*/ 27852 w 3017039"/>
                  <a:gd name="connsiteY1" fmla="*/ 0 h 1719774"/>
                  <a:gd name="connsiteX2" fmla="*/ 18926 w 3017039"/>
                  <a:gd name="connsiteY2" fmla="*/ 58348 h 1719774"/>
                  <a:gd name="connsiteX3" fmla="*/ 11183 w 3017039"/>
                  <a:gd name="connsiteY3" fmla="*/ 211255 h 1719774"/>
                  <a:gd name="connsiteX4" fmla="*/ 1508520 w 3017039"/>
                  <a:gd name="connsiteY4" fmla="*/ 1708591 h 1719774"/>
                  <a:gd name="connsiteX5" fmla="*/ 3005856 w 3017039"/>
                  <a:gd name="connsiteY5" fmla="*/ 211255 h 1719774"/>
                  <a:gd name="connsiteX6" fmla="*/ 2998113 w 3017039"/>
                  <a:gd name="connsiteY6" fmla="*/ 58348 h 1719774"/>
                  <a:gd name="connsiteX7" fmla="*/ 2989187 w 3017039"/>
                  <a:gd name="connsiteY7" fmla="*/ 0 h 1719774"/>
                  <a:gd name="connsiteX8" fmla="*/ 3000710 w 3017039"/>
                  <a:gd name="connsiteY8" fmla="*/ 0 h 1719774"/>
                  <a:gd name="connsiteX9" fmla="*/ 3009755 w 3017039"/>
                  <a:gd name="connsiteY9" fmla="*/ 61369 h 1719774"/>
                  <a:gd name="connsiteX10" fmla="*/ 3017039 w 3017039"/>
                  <a:gd name="connsiteY10" fmla="*/ 211255 h 1719774"/>
                  <a:gd name="connsiteX11" fmla="*/ 2575330 w 3017039"/>
                  <a:gd name="connsiteY11" fmla="*/ 1278065 h 1719774"/>
                  <a:gd name="connsiteX12" fmla="*/ 1508520 w 3017039"/>
                  <a:gd name="connsiteY12" fmla="*/ 1719774 h 1719774"/>
                  <a:gd name="connsiteX13" fmla="*/ 441709 w 3017039"/>
                  <a:gd name="connsiteY13" fmla="*/ 1278065 h 1719774"/>
                  <a:gd name="connsiteX14" fmla="*/ 0 w 3017039"/>
                  <a:gd name="connsiteY14" fmla="*/ 211255 h 1719774"/>
                  <a:gd name="connsiteX15" fmla="*/ 7307 w 3017039"/>
                  <a:gd name="connsiteY15" fmla="*/ 61369 h 171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7039" h="1719774">
                    <a:moveTo>
                      <a:pt x="16376" y="0"/>
                    </a:moveTo>
                    <a:lnTo>
                      <a:pt x="27852" y="0"/>
                    </a:lnTo>
                    <a:lnTo>
                      <a:pt x="18926" y="58348"/>
                    </a:lnTo>
                    <a:cubicBezTo>
                      <a:pt x="13806" y="108630"/>
                      <a:pt x="11183" y="159641"/>
                      <a:pt x="11183" y="211255"/>
                    </a:cubicBezTo>
                    <a:cubicBezTo>
                      <a:pt x="11183" y="1037083"/>
                      <a:pt x="682692" y="1708591"/>
                      <a:pt x="1508520" y="1708591"/>
                    </a:cubicBezTo>
                    <a:cubicBezTo>
                      <a:pt x="2334348" y="1708591"/>
                      <a:pt x="3005856" y="1037083"/>
                      <a:pt x="3005856" y="211255"/>
                    </a:cubicBezTo>
                    <a:cubicBezTo>
                      <a:pt x="3005856" y="159641"/>
                      <a:pt x="3003233" y="108630"/>
                      <a:pt x="2998113" y="58348"/>
                    </a:cubicBezTo>
                    <a:lnTo>
                      <a:pt x="2989187" y="0"/>
                    </a:lnTo>
                    <a:lnTo>
                      <a:pt x="3000710" y="0"/>
                    </a:lnTo>
                    <a:lnTo>
                      <a:pt x="3009755" y="61369"/>
                    </a:lnTo>
                    <a:cubicBezTo>
                      <a:pt x="3014593" y="110857"/>
                      <a:pt x="3017039" y="160864"/>
                      <a:pt x="3017039" y="211255"/>
                    </a:cubicBezTo>
                    <a:cubicBezTo>
                      <a:pt x="3017039" y="614385"/>
                      <a:pt x="2859925" y="992912"/>
                      <a:pt x="2575330" y="1278065"/>
                    </a:cubicBezTo>
                    <a:cubicBezTo>
                      <a:pt x="2290176" y="1563219"/>
                      <a:pt x="1911649" y="1719774"/>
                      <a:pt x="1508520" y="1719774"/>
                    </a:cubicBezTo>
                    <a:cubicBezTo>
                      <a:pt x="1105390" y="1719774"/>
                      <a:pt x="726863" y="1562660"/>
                      <a:pt x="441709" y="1278065"/>
                    </a:cubicBezTo>
                    <a:cubicBezTo>
                      <a:pt x="156555" y="992912"/>
                      <a:pt x="0" y="614385"/>
                      <a:pt x="0" y="211255"/>
                    </a:cubicBezTo>
                    <a:cubicBezTo>
                      <a:pt x="0" y="160864"/>
                      <a:pt x="2455" y="110857"/>
                      <a:pt x="7307" y="61369"/>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1" name="Freeform: Shape 50"/>
              <p:cNvSpPr/>
              <p:nvPr/>
            </p:nvSpPr>
            <p:spPr>
              <a:xfrm>
                <a:off x="2868415" y="1637"/>
                <a:ext cx="2719585" cy="1571048"/>
              </a:xfrm>
              <a:custGeom>
                <a:avLst/>
                <a:gdLst>
                  <a:gd name="connsiteX0" fmla="*/ 20629 w 2719585"/>
                  <a:gd name="connsiteY0" fmla="*/ 0 h 1571048"/>
                  <a:gd name="connsiteX1" fmla="*/ 32543 w 2719585"/>
                  <a:gd name="connsiteY1" fmla="*/ 0 h 1571048"/>
                  <a:gd name="connsiteX2" fmla="*/ 11183 w 2719585"/>
                  <a:gd name="connsiteY2" fmla="*/ 211256 h 1571048"/>
                  <a:gd name="connsiteX3" fmla="*/ 1359792 w 2719585"/>
                  <a:gd name="connsiteY3" fmla="*/ 1559866 h 1571048"/>
                  <a:gd name="connsiteX4" fmla="*/ 2708403 w 2719585"/>
                  <a:gd name="connsiteY4" fmla="*/ 211256 h 1571048"/>
                  <a:gd name="connsiteX5" fmla="*/ 2687043 w 2719585"/>
                  <a:gd name="connsiteY5" fmla="*/ 0 h 1571048"/>
                  <a:gd name="connsiteX6" fmla="*/ 2698963 w 2719585"/>
                  <a:gd name="connsiteY6" fmla="*/ 0 h 1571048"/>
                  <a:gd name="connsiteX7" fmla="*/ 2719585 w 2719585"/>
                  <a:gd name="connsiteY7" fmla="*/ 211256 h 1571048"/>
                  <a:gd name="connsiteX8" fmla="*/ 2321488 w 2719585"/>
                  <a:gd name="connsiteY8" fmla="*/ 1172951 h 1571048"/>
                  <a:gd name="connsiteX9" fmla="*/ 1359792 w 2719585"/>
                  <a:gd name="connsiteY9" fmla="*/ 1571048 h 1571048"/>
                  <a:gd name="connsiteX10" fmla="*/ 398098 w 2719585"/>
                  <a:gd name="connsiteY10" fmla="*/ 1172951 h 1571048"/>
                  <a:gd name="connsiteX11" fmla="*/ 0 w 2719585"/>
                  <a:gd name="connsiteY11" fmla="*/ 211256 h 157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9585" h="1571048">
                    <a:moveTo>
                      <a:pt x="20629" y="0"/>
                    </a:moveTo>
                    <a:lnTo>
                      <a:pt x="32543" y="0"/>
                    </a:lnTo>
                    <a:lnTo>
                      <a:pt x="11183" y="211256"/>
                    </a:lnTo>
                    <a:cubicBezTo>
                      <a:pt x="11183" y="954893"/>
                      <a:pt x="616156" y="1559866"/>
                      <a:pt x="1359792" y="1559866"/>
                    </a:cubicBezTo>
                    <a:cubicBezTo>
                      <a:pt x="2103430" y="1559866"/>
                      <a:pt x="2708403" y="954893"/>
                      <a:pt x="2708403" y="211256"/>
                    </a:cubicBezTo>
                    <a:lnTo>
                      <a:pt x="2687043" y="0"/>
                    </a:lnTo>
                    <a:lnTo>
                      <a:pt x="2698963" y="0"/>
                    </a:lnTo>
                    <a:lnTo>
                      <a:pt x="2719585" y="211256"/>
                    </a:lnTo>
                    <a:cubicBezTo>
                      <a:pt x="2719585" y="574688"/>
                      <a:pt x="2578127" y="915754"/>
                      <a:pt x="2321488" y="1172951"/>
                    </a:cubicBezTo>
                    <a:cubicBezTo>
                      <a:pt x="2064290" y="1429590"/>
                      <a:pt x="1723224" y="1571048"/>
                      <a:pt x="1359792" y="1571048"/>
                    </a:cubicBezTo>
                    <a:cubicBezTo>
                      <a:pt x="996361" y="1571048"/>
                      <a:pt x="655295" y="1429590"/>
                      <a:pt x="398098" y="1172951"/>
                    </a:cubicBezTo>
                    <a:cubicBezTo>
                      <a:pt x="141459" y="915754"/>
                      <a:pt x="0" y="574688"/>
                      <a:pt x="0" y="211256"/>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3" name="Freeform: Shape 52"/>
              <p:cNvSpPr/>
              <p:nvPr/>
            </p:nvSpPr>
            <p:spPr>
              <a:xfrm>
                <a:off x="3083677" y="1638"/>
                <a:ext cx="2289058" cy="1355785"/>
              </a:xfrm>
              <a:custGeom>
                <a:avLst/>
                <a:gdLst>
                  <a:gd name="connsiteX0" fmla="*/ 21366 w 2289058"/>
                  <a:gd name="connsiteY0" fmla="*/ 0 h 1355785"/>
                  <a:gd name="connsiteX1" fmla="*/ 32554 w 2289058"/>
                  <a:gd name="connsiteY1" fmla="*/ 0 h 1355785"/>
                  <a:gd name="connsiteX2" fmla="*/ 11183 w 2289058"/>
                  <a:gd name="connsiteY2" fmla="*/ 211257 h 1355785"/>
                  <a:gd name="connsiteX3" fmla="*/ 1144529 w 2289058"/>
                  <a:gd name="connsiteY3" fmla="*/ 1344602 h 1355785"/>
                  <a:gd name="connsiteX4" fmla="*/ 2277875 w 2289058"/>
                  <a:gd name="connsiteY4" fmla="*/ 211257 h 1355785"/>
                  <a:gd name="connsiteX5" fmla="*/ 2256489 w 2289058"/>
                  <a:gd name="connsiteY5" fmla="*/ 0 h 1355785"/>
                  <a:gd name="connsiteX6" fmla="*/ 2267692 w 2289058"/>
                  <a:gd name="connsiteY6" fmla="*/ 0 h 1355785"/>
                  <a:gd name="connsiteX7" fmla="*/ 2289058 w 2289058"/>
                  <a:gd name="connsiteY7" fmla="*/ 211257 h 1355785"/>
                  <a:gd name="connsiteX8" fmla="*/ 1144529 w 2289058"/>
                  <a:gd name="connsiteY8" fmla="*/ 1355785 h 1355785"/>
                  <a:gd name="connsiteX9" fmla="*/ 0 w 2289058"/>
                  <a:gd name="connsiteY9" fmla="*/ 211257 h 135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9058" h="1355785">
                    <a:moveTo>
                      <a:pt x="21366" y="0"/>
                    </a:moveTo>
                    <a:lnTo>
                      <a:pt x="32554" y="0"/>
                    </a:lnTo>
                    <a:lnTo>
                      <a:pt x="11183" y="211257"/>
                    </a:lnTo>
                    <a:cubicBezTo>
                      <a:pt x="11183" y="835799"/>
                      <a:pt x="519427" y="1344602"/>
                      <a:pt x="1144529" y="1344602"/>
                    </a:cubicBezTo>
                    <a:cubicBezTo>
                      <a:pt x="1769631" y="1344602"/>
                      <a:pt x="2277875" y="835799"/>
                      <a:pt x="2277875" y="211257"/>
                    </a:cubicBezTo>
                    <a:lnTo>
                      <a:pt x="2256489" y="0"/>
                    </a:lnTo>
                    <a:lnTo>
                      <a:pt x="2267692" y="0"/>
                    </a:lnTo>
                    <a:lnTo>
                      <a:pt x="2289058" y="211257"/>
                    </a:lnTo>
                    <a:cubicBezTo>
                      <a:pt x="2289058" y="841949"/>
                      <a:pt x="1775222" y="1355785"/>
                      <a:pt x="1144529" y="1355785"/>
                    </a:cubicBezTo>
                    <a:cubicBezTo>
                      <a:pt x="513836" y="1355785"/>
                      <a:pt x="0" y="842508"/>
                      <a:pt x="0" y="211257"/>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7" name="Freeform: Shape 56"/>
              <p:cNvSpPr/>
              <p:nvPr/>
            </p:nvSpPr>
            <p:spPr>
              <a:xfrm>
                <a:off x="3368832" y="1637"/>
                <a:ext cx="1718751" cy="1070631"/>
              </a:xfrm>
              <a:custGeom>
                <a:avLst/>
                <a:gdLst>
                  <a:gd name="connsiteX0" fmla="*/ 29445 w 1718751"/>
                  <a:gd name="connsiteY0" fmla="*/ 0 h 1070631"/>
                  <a:gd name="connsiteX1" fmla="*/ 41061 w 1718751"/>
                  <a:gd name="connsiteY1" fmla="*/ 0 h 1070631"/>
                  <a:gd name="connsiteX2" fmla="*/ 28434 w 1718751"/>
                  <a:gd name="connsiteY2" fmla="*/ 40607 h 1070631"/>
                  <a:gd name="connsiteX3" fmla="*/ 11183 w 1718751"/>
                  <a:gd name="connsiteY3" fmla="*/ 211256 h 1070631"/>
                  <a:gd name="connsiteX4" fmla="*/ 859375 w 1718751"/>
                  <a:gd name="connsiteY4" fmla="*/ 1059449 h 1070631"/>
                  <a:gd name="connsiteX5" fmla="*/ 1707569 w 1718751"/>
                  <a:gd name="connsiteY5" fmla="*/ 211256 h 1070631"/>
                  <a:gd name="connsiteX6" fmla="*/ 1690318 w 1718751"/>
                  <a:gd name="connsiteY6" fmla="*/ 40447 h 1070631"/>
                  <a:gd name="connsiteX7" fmla="*/ 1677746 w 1718751"/>
                  <a:gd name="connsiteY7" fmla="*/ 0 h 1070631"/>
                  <a:gd name="connsiteX8" fmla="*/ 1689306 w 1718751"/>
                  <a:gd name="connsiteY8" fmla="*/ 0 h 1070631"/>
                  <a:gd name="connsiteX9" fmla="*/ 1701249 w 1718751"/>
                  <a:gd name="connsiteY9" fmla="*/ 38361 h 1070631"/>
                  <a:gd name="connsiteX10" fmla="*/ 1718751 w 1718751"/>
                  <a:gd name="connsiteY10" fmla="*/ 211256 h 1070631"/>
                  <a:gd name="connsiteX11" fmla="*/ 859375 w 1718751"/>
                  <a:gd name="connsiteY11" fmla="*/ 1070631 h 1070631"/>
                  <a:gd name="connsiteX12" fmla="*/ 0 w 1718751"/>
                  <a:gd name="connsiteY12" fmla="*/ 211256 h 1070631"/>
                  <a:gd name="connsiteX13" fmla="*/ 17502 w 1718751"/>
                  <a:gd name="connsiteY13" fmla="*/ 38361 h 1070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8751" h="1070631">
                    <a:moveTo>
                      <a:pt x="29445" y="0"/>
                    </a:moveTo>
                    <a:lnTo>
                      <a:pt x="41061" y="0"/>
                    </a:lnTo>
                    <a:lnTo>
                      <a:pt x="28434" y="40607"/>
                    </a:lnTo>
                    <a:cubicBezTo>
                      <a:pt x="17123" y="95753"/>
                      <a:pt x="11183" y="152827"/>
                      <a:pt x="11183" y="211256"/>
                    </a:cubicBezTo>
                    <a:cubicBezTo>
                      <a:pt x="11183" y="678684"/>
                      <a:pt x="391388" y="1059449"/>
                      <a:pt x="859375" y="1059449"/>
                    </a:cubicBezTo>
                    <a:cubicBezTo>
                      <a:pt x="1327363" y="1059449"/>
                      <a:pt x="1707569" y="679244"/>
                      <a:pt x="1707569" y="211256"/>
                    </a:cubicBezTo>
                    <a:cubicBezTo>
                      <a:pt x="1707569" y="152757"/>
                      <a:pt x="1701629" y="95631"/>
                      <a:pt x="1690318" y="40447"/>
                    </a:cubicBezTo>
                    <a:lnTo>
                      <a:pt x="1677746" y="0"/>
                    </a:lnTo>
                    <a:lnTo>
                      <a:pt x="1689306" y="0"/>
                    </a:lnTo>
                    <a:lnTo>
                      <a:pt x="1701249" y="38361"/>
                    </a:lnTo>
                    <a:cubicBezTo>
                      <a:pt x="1712723" y="94233"/>
                      <a:pt x="1718751" y="152058"/>
                      <a:pt x="1718751" y="211256"/>
                    </a:cubicBezTo>
                    <a:cubicBezTo>
                      <a:pt x="1718751" y="684835"/>
                      <a:pt x="1333514" y="1070631"/>
                      <a:pt x="859375" y="1070631"/>
                    </a:cubicBezTo>
                    <a:cubicBezTo>
                      <a:pt x="385238" y="1070631"/>
                      <a:pt x="0" y="684835"/>
                      <a:pt x="0" y="211256"/>
                    </a:cubicBezTo>
                    <a:cubicBezTo>
                      <a:pt x="0" y="152058"/>
                      <a:pt x="6028" y="94233"/>
                      <a:pt x="17502" y="38361"/>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5" name="Freeform: Shape 54"/>
              <p:cNvSpPr/>
              <p:nvPr/>
            </p:nvSpPr>
            <p:spPr>
              <a:xfrm>
                <a:off x="3631061" y="1638"/>
                <a:ext cx="1194293" cy="808403"/>
              </a:xfrm>
              <a:custGeom>
                <a:avLst/>
                <a:gdLst>
                  <a:gd name="connsiteX0" fmla="*/ 40468 w 1194293"/>
                  <a:gd name="connsiteY0" fmla="*/ 0 h 808403"/>
                  <a:gd name="connsiteX1" fmla="*/ 52118 w 1194293"/>
                  <a:gd name="connsiteY1" fmla="*/ 0 h 808403"/>
                  <a:gd name="connsiteX2" fmla="*/ 23106 w 1194293"/>
                  <a:gd name="connsiteY2" fmla="*/ 93292 h 808403"/>
                  <a:gd name="connsiteX3" fmla="*/ 11183 w 1194293"/>
                  <a:gd name="connsiteY3" fmla="*/ 211256 h 808403"/>
                  <a:gd name="connsiteX4" fmla="*/ 597146 w 1194293"/>
                  <a:gd name="connsiteY4" fmla="*/ 797220 h 808403"/>
                  <a:gd name="connsiteX5" fmla="*/ 1183110 w 1194293"/>
                  <a:gd name="connsiteY5" fmla="*/ 211256 h 808403"/>
                  <a:gd name="connsiteX6" fmla="*/ 1171187 w 1194293"/>
                  <a:gd name="connsiteY6" fmla="*/ 93292 h 808403"/>
                  <a:gd name="connsiteX7" fmla="*/ 1142175 w 1194293"/>
                  <a:gd name="connsiteY7" fmla="*/ 0 h 808403"/>
                  <a:gd name="connsiteX8" fmla="*/ 1153825 w 1194293"/>
                  <a:gd name="connsiteY8" fmla="*/ 0 h 808403"/>
                  <a:gd name="connsiteX9" fmla="*/ 1182142 w 1194293"/>
                  <a:gd name="connsiteY9" fmla="*/ 91046 h 808403"/>
                  <a:gd name="connsiteX10" fmla="*/ 1194293 w 1194293"/>
                  <a:gd name="connsiteY10" fmla="*/ 211256 h 808403"/>
                  <a:gd name="connsiteX11" fmla="*/ 597146 w 1194293"/>
                  <a:gd name="connsiteY11" fmla="*/ 808403 h 808403"/>
                  <a:gd name="connsiteX12" fmla="*/ 0 w 1194293"/>
                  <a:gd name="connsiteY12" fmla="*/ 211256 h 808403"/>
                  <a:gd name="connsiteX13" fmla="*/ 12151 w 1194293"/>
                  <a:gd name="connsiteY13" fmla="*/ 91046 h 80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4293" h="808403">
                    <a:moveTo>
                      <a:pt x="40468" y="0"/>
                    </a:moveTo>
                    <a:lnTo>
                      <a:pt x="52118" y="0"/>
                    </a:lnTo>
                    <a:lnTo>
                      <a:pt x="23106" y="93292"/>
                    </a:lnTo>
                    <a:cubicBezTo>
                      <a:pt x="15289" y="131406"/>
                      <a:pt x="11183" y="170860"/>
                      <a:pt x="11183" y="211256"/>
                    </a:cubicBezTo>
                    <a:cubicBezTo>
                      <a:pt x="11183" y="534431"/>
                      <a:pt x="273972" y="797220"/>
                      <a:pt x="597146" y="797220"/>
                    </a:cubicBezTo>
                    <a:cubicBezTo>
                      <a:pt x="920321" y="797220"/>
                      <a:pt x="1183110" y="534431"/>
                      <a:pt x="1183110" y="211256"/>
                    </a:cubicBezTo>
                    <a:cubicBezTo>
                      <a:pt x="1183110" y="170860"/>
                      <a:pt x="1179004" y="131406"/>
                      <a:pt x="1171187" y="93292"/>
                    </a:cubicBezTo>
                    <a:lnTo>
                      <a:pt x="1142175" y="0"/>
                    </a:lnTo>
                    <a:lnTo>
                      <a:pt x="1153825" y="0"/>
                    </a:lnTo>
                    <a:lnTo>
                      <a:pt x="1182142" y="91046"/>
                    </a:lnTo>
                    <a:cubicBezTo>
                      <a:pt x="1190108" y="129886"/>
                      <a:pt x="1194293" y="170091"/>
                      <a:pt x="1194293" y="211256"/>
                    </a:cubicBezTo>
                    <a:cubicBezTo>
                      <a:pt x="1194293" y="540582"/>
                      <a:pt x="926472" y="808403"/>
                      <a:pt x="597146" y="808403"/>
                    </a:cubicBezTo>
                    <a:cubicBezTo>
                      <a:pt x="267821" y="808403"/>
                      <a:pt x="0" y="540582"/>
                      <a:pt x="0" y="211256"/>
                    </a:cubicBezTo>
                    <a:cubicBezTo>
                      <a:pt x="0" y="170091"/>
                      <a:pt x="4185" y="129886"/>
                      <a:pt x="12151" y="91046"/>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grpSp>
      </p:grpSp>
    </p:spTree>
    <p:extLst>
      <p:ext uri="{BB962C8B-B14F-4D97-AF65-F5344CB8AC3E}">
        <p14:creationId xmlns:p14="http://schemas.microsoft.com/office/powerpoint/2010/main" val="270897759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9801" name="Subtitle 9800"/>
          <p:cNvSpPr>
            <a:spLocks noGrp="1"/>
          </p:cNvSpPr>
          <p:nvPr>
            <p:ph type="subTitle" idx="1"/>
          </p:nvPr>
        </p:nvSpPr>
        <p:spPr>
          <a:xfrm rot="5400000">
            <a:off x="-872874" y="1949476"/>
            <a:ext cx="2992531" cy="558799"/>
          </a:xfrm>
        </p:spPr>
        <p:txBody>
          <a:bodyPr anchor="t">
            <a:normAutofit/>
          </a:bodyPr>
          <a:lstStyle>
            <a:lvl1pPr marL="0" indent="0" algn="l">
              <a:buNone/>
              <a:defRPr sz="1600">
                <a:solidFill>
                  <a:schemeClr val="accent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zh-CN" altLang="en-US" dirty="0"/>
          </a:p>
        </p:txBody>
      </p:sp>
      <p:grpSp>
        <p:nvGrpSpPr>
          <p:cNvPr id="7" name="Group 6">
            <a:extLst>
              <a:ext uri="{FF2B5EF4-FFF2-40B4-BE49-F238E27FC236}">
                <a16:creationId xmlns:a16="http://schemas.microsoft.com/office/drawing/2014/main" id="{0B57CCB7-6D2A-48C8-9C30-EDD12AB2FD50}"/>
              </a:ext>
            </a:extLst>
          </p:cNvPr>
          <p:cNvGrpSpPr/>
          <p:nvPr/>
        </p:nvGrpSpPr>
        <p:grpSpPr>
          <a:xfrm>
            <a:off x="1103809" y="637163"/>
            <a:ext cx="9984382" cy="5583674"/>
            <a:chOff x="1104532" y="637886"/>
            <a:chExt cx="9984382" cy="5583674"/>
          </a:xfrm>
          <a:solidFill>
            <a:schemeClr val="accent2"/>
          </a:solidFill>
        </p:grpSpPr>
        <p:sp>
          <p:nvSpPr>
            <p:cNvPr id="5" name="Freeform: Shape 4">
              <a:extLst>
                <a:ext uri="{FF2B5EF4-FFF2-40B4-BE49-F238E27FC236}">
                  <a16:creationId xmlns:a16="http://schemas.microsoft.com/office/drawing/2014/main" id="{A4B6FCA1-77D0-44F7-9F26-60CC8B4942DB}"/>
                </a:ext>
              </a:extLst>
            </p:cNvPr>
            <p:cNvSpPr/>
            <p:nvPr/>
          </p:nvSpPr>
          <p:spPr>
            <a:xfrm>
              <a:off x="1104532" y="733333"/>
              <a:ext cx="9783364" cy="5488227"/>
            </a:xfrm>
            <a:custGeom>
              <a:avLst/>
              <a:gdLst/>
              <a:ahLst/>
              <a:cxnLst/>
              <a:rect l="0" t="0" r="0" b="0"/>
              <a:pathLst>
                <a:path w="9783363" h="5488226">
                  <a:moveTo>
                    <a:pt x="8092064" y="0"/>
                  </a:moveTo>
                  <a:lnTo>
                    <a:pt x="0" y="0"/>
                  </a:lnTo>
                  <a:lnTo>
                    <a:pt x="0" y="4057239"/>
                  </a:lnTo>
                  <a:lnTo>
                    <a:pt x="1840256" y="5488227"/>
                  </a:lnTo>
                  <a:lnTo>
                    <a:pt x="9784087" y="5488227"/>
                  </a:lnTo>
                  <a:lnTo>
                    <a:pt x="9784087" y="1211893"/>
                  </a:lnTo>
                  <a:close/>
                </a:path>
              </a:pathLst>
            </a:custGeom>
            <a:grpFill/>
            <a:ln w="7228" cap="flat">
              <a:noFill/>
              <a:prstDash val="solid"/>
              <a:miter/>
            </a:ln>
          </p:spPr>
          <p:txBody>
            <a:bodyPr/>
            <a:lstStyle/>
            <a:p>
              <a:endParaRPr lang="zh-CN" altLang="en-US"/>
            </a:p>
          </p:txBody>
        </p:sp>
        <p:sp>
          <p:nvSpPr>
            <p:cNvPr id="6" name="Freeform: Shape 5">
              <a:extLst>
                <a:ext uri="{FF2B5EF4-FFF2-40B4-BE49-F238E27FC236}">
                  <a16:creationId xmlns:a16="http://schemas.microsoft.com/office/drawing/2014/main" id="{E7EAD9D1-E42E-4350-8239-30D40C3CF5F5}"/>
                </a:ext>
              </a:extLst>
            </p:cNvPr>
            <p:cNvSpPr/>
            <p:nvPr/>
          </p:nvSpPr>
          <p:spPr>
            <a:xfrm>
              <a:off x="9903052" y="637886"/>
              <a:ext cx="1185862" cy="723087"/>
            </a:xfrm>
            <a:custGeom>
              <a:avLst/>
              <a:gdLst/>
              <a:ahLst/>
              <a:cxnLst/>
              <a:rect l="0" t="0" r="0" b="0"/>
              <a:pathLst>
                <a:path w="1185862" h="723086">
                  <a:moveTo>
                    <a:pt x="0" y="0"/>
                  </a:moveTo>
                  <a:lnTo>
                    <a:pt x="1185862" y="0"/>
                  </a:lnTo>
                  <a:lnTo>
                    <a:pt x="1185862" y="723087"/>
                  </a:lnTo>
                  <a:close/>
                </a:path>
              </a:pathLst>
            </a:custGeom>
            <a:grpFill/>
            <a:ln w="7228" cap="flat">
              <a:noFill/>
              <a:prstDash val="solid"/>
              <a:miter/>
            </a:ln>
          </p:spPr>
          <p:txBody>
            <a:bodyPr/>
            <a:lstStyle/>
            <a:p>
              <a:endParaRPr lang="zh-CN" altLang="en-US"/>
            </a:p>
          </p:txBody>
        </p:sp>
      </p:grpSp>
      <p:grpSp>
        <p:nvGrpSpPr>
          <p:cNvPr id="8" name="Group 7"/>
          <p:cNvGrpSpPr/>
          <p:nvPr/>
        </p:nvGrpSpPr>
        <p:grpSpPr>
          <a:xfrm>
            <a:off x="8360230" y="2311707"/>
            <a:ext cx="3831771" cy="4530914"/>
            <a:chOff x="8360230" y="2311707"/>
            <a:chExt cx="3831771" cy="4530914"/>
          </a:xfrm>
        </p:grpSpPr>
        <p:sp>
          <p:nvSpPr>
            <p:cNvPr id="41" name="Freeform: Shape 40"/>
            <p:cNvSpPr/>
            <p:nvPr/>
          </p:nvSpPr>
          <p:spPr>
            <a:xfrm>
              <a:off x="8360230" y="2311707"/>
              <a:ext cx="3831770" cy="4530914"/>
            </a:xfrm>
            <a:custGeom>
              <a:avLst/>
              <a:gdLst>
                <a:gd name="connsiteX0" fmla="*/ 2509684 w 3831770"/>
                <a:gd name="connsiteY0" fmla="*/ 0 h 4530914"/>
                <a:gd name="connsiteX1" fmla="*/ 3691294 w 3831770"/>
                <a:gd name="connsiteY1" fmla="*/ 293994 h 4530914"/>
                <a:gd name="connsiteX2" fmla="*/ 3831770 w 3831770"/>
                <a:gd name="connsiteY2" fmla="*/ 378277 h 4530914"/>
                <a:gd name="connsiteX3" fmla="*/ 3831770 w 3831770"/>
                <a:gd name="connsiteY3" fmla="*/ 398044 h 4530914"/>
                <a:gd name="connsiteX4" fmla="*/ 3697775 w 3831770"/>
                <a:gd name="connsiteY4" fmla="*/ 316549 h 4530914"/>
                <a:gd name="connsiteX5" fmla="*/ 2509684 w 3831770"/>
                <a:gd name="connsiteY5" fmla="*/ 14983 h 4530914"/>
                <a:gd name="connsiteX6" fmla="*/ 14983 w 3831770"/>
                <a:gd name="connsiteY6" fmla="*/ 2509685 h 4530914"/>
                <a:gd name="connsiteX7" fmla="*/ 923789 w 3831770"/>
                <a:gd name="connsiteY7" fmla="*/ 4433965 h 4530914"/>
                <a:gd name="connsiteX8" fmla="*/ 1053351 w 3831770"/>
                <a:gd name="connsiteY8" fmla="*/ 4530914 h 4530914"/>
                <a:gd name="connsiteX9" fmla="*/ 1025867 w 3831770"/>
                <a:gd name="connsiteY9" fmla="*/ 4530914 h 4530914"/>
                <a:gd name="connsiteX10" fmla="*/ 919836 w 3831770"/>
                <a:gd name="connsiteY10" fmla="*/ 4452175 h 4530914"/>
                <a:gd name="connsiteX11" fmla="*/ 734925 w 3831770"/>
                <a:gd name="connsiteY11" fmla="*/ 4284443 h 4530914"/>
                <a:gd name="connsiteX12" fmla="*/ 0 w 3831770"/>
                <a:gd name="connsiteY12" fmla="*/ 2509685 h 4530914"/>
                <a:gd name="connsiteX13" fmla="*/ 734925 w 3831770"/>
                <a:gd name="connsiteY13" fmla="*/ 734926 h 4530914"/>
                <a:gd name="connsiteX14" fmla="*/ 2509684 w 3831770"/>
                <a:gd name="connsiteY14" fmla="*/ 0 h 4530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31770" h="4530914">
                  <a:moveTo>
                    <a:pt x="2509684" y="0"/>
                  </a:moveTo>
                  <a:cubicBezTo>
                    <a:pt x="2928745" y="0"/>
                    <a:pt x="3332004" y="101839"/>
                    <a:pt x="3691294" y="293994"/>
                  </a:cubicBezTo>
                  <a:lnTo>
                    <a:pt x="3831770" y="378277"/>
                  </a:lnTo>
                  <a:lnTo>
                    <a:pt x="3831770" y="398044"/>
                  </a:lnTo>
                  <a:lnTo>
                    <a:pt x="3697775" y="316549"/>
                  </a:lnTo>
                  <a:cubicBezTo>
                    <a:pt x="3344324" y="124285"/>
                    <a:pt x="2939514" y="14983"/>
                    <a:pt x="2509684" y="14983"/>
                  </a:cubicBezTo>
                  <a:cubicBezTo>
                    <a:pt x="1134227" y="14983"/>
                    <a:pt x="14983" y="1134227"/>
                    <a:pt x="14983" y="2509685"/>
                  </a:cubicBezTo>
                  <a:cubicBezTo>
                    <a:pt x="14983" y="3283379"/>
                    <a:pt x="369119" y="3976006"/>
                    <a:pt x="923789" y="4433965"/>
                  </a:cubicBezTo>
                  <a:lnTo>
                    <a:pt x="1053351" y="4530914"/>
                  </a:lnTo>
                  <a:lnTo>
                    <a:pt x="1025867" y="4530914"/>
                  </a:lnTo>
                  <a:lnTo>
                    <a:pt x="919836" y="4452175"/>
                  </a:lnTo>
                  <a:cubicBezTo>
                    <a:pt x="855915" y="4399662"/>
                    <a:pt x="794203" y="4343721"/>
                    <a:pt x="734925" y="4284443"/>
                  </a:cubicBezTo>
                  <a:cubicBezTo>
                    <a:pt x="260708" y="3810226"/>
                    <a:pt x="0" y="3180182"/>
                    <a:pt x="0" y="2509685"/>
                  </a:cubicBezTo>
                  <a:cubicBezTo>
                    <a:pt x="0" y="1839187"/>
                    <a:pt x="260708" y="1209144"/>
                    <a:pt x="734925" y="734926"/>
                  </a:cubicBezTo>
                  <a:cubicBezTo>
                    <a:pt x="1209144" y="260708"/>
                    <a:pt x="1839187" y="0"/>
                    <a:pt x="2509684"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43" name="Freeform: Shape 42"/>
            <p:cNvSpPr/>
            <p:nvPr/>
          </p:nvSpPr>
          <p:spPr>
            <a:xfrm>
              <a:off x="8608202" y="2559679"/>
              <a:ext cx="3583798" cy="4282942"/>
            </a:xfrm>
            <a:custGeom>
              <a:avLst/>
              <a:gdLst>
                <a:gd name="connsiteX0" fmla="*/ 3583798 w 3583798"/>
                <a:gd name="connsiteY0" fmla="*/ 4074397 h 4282942"/>
                <a:gd name="connsiteX1" fmla="*/ 3583798 w 3583798"/>
                <a:gd name="connsiteY1" fmla="*/ 4094482 h 4282942"/>
                <a:gd name="connsiteX2" fmla="*/ 3516017 w 3583798"/>
                <a:gd name="connsiteY2" fmla="*/ 4144796 h 4282942"/>
                <a:gd name="connsiteX3" fmla="*/ 3374932 w 3583798"/>
                <a:gd name="connsiteY3" fmla="*/ 4231783 h 4282942"/>
                <a:gd name="connsiteX4" fmla="*/ 3276345 w 3583798"/>
                <a:gd name="connsiteY4" fmla="*/ 4282942 h 4282942"/>
                <a:gd name="connsiteX5" fmla="*/ 3241933 w 3583798"/>
                <a:gd name="connsiteY5" fmla="*/ 4282942 h 4282942"/>
                <a:gd name="connsiteX6" fmla="*/ 3379273 w 3583798"/>
                <a:gd name="connsiteY6" fmla="*/ 4210403 h 4282942"/>
                <a:gd name="connsiteX7" fmla="*/ 3517124 w 3583798"/>
                <a:gd name="connsiteY7" fmla="*/ 4124282 h 4282942"/>
                <a:gd name="connsiteX8" fmla="*/ 2261713 w 3583798"/>
                <a:gd name="connsiteY8" fmla="*/ 0 h 4282942"/>
                <a:gd name="connsiteX9" fmla="*/ 3516017 w 3583798"/>
                <a:gd name="connsiteY9" fmla="*/ 378630 h 4282942"/>
                <a:gd name="connsiteX10" fmla="*/ 3583798 w 3583798"/>
                <a:gd name="connsiteY10" fmla="*/ 428945 h 4282942"/>
                <a:gd name="connsiteX11" fmla="*/ 3583798 w 3583798"/>
                <a:gd name="connsiteY11" fmla="*/ 449030 h 4282942"/>
                <a:gd name="connsiteX12" fmla="*/ 3517124 w 3583798"/>
                <a:gd name="connsiteY12" fmla="*/ 399144 h 4282942"/>
                <a:gd name="connsiteX13" fmla="*/ 2261713 w 3583798"/>
                <a:gd name="connsiteY13" fmla="*/ 14984 h 4282942"/>
                <a:gd name="connsiteX14" fmla="*/ 14983 w 3583798"/>
                <a:gd name="connsiteY14" fmla="*/ 2261713 h 4282942"/>
                <a:gd name="connsiteX15" fmla="*/ 1191552 w 3583798"/>
                <a:gd name="connsiteY15" fmla="*/ 4236928 h 4282942"/>
                <a:gd name="connsiteX16" fmla="*/ 1286949 w 3583798"/>
                <a:gd name="connsiteY16" fmla="*/ 4282942 h 4282942"/>
                <a:gd name="connsiteX17" fmla="*/ 1248745 w 3583798"/>
                <a:gd name="connsiteY17" fmla="*/ 4282942 h 4282942"/>
                <a:gd name="connsiteX18" fmla="*/ 1196780 w 3583798"/>
                <a:gd name="connsiteY18" fmla="*/ 4258368 h 4282942"/>
                <a:gd name="connsiteX19" fmla="*/ 662257 w 3583798"/>
                <a:gd name="connsiteY19" fmla="*/ 3861169 h 4282942"/>
                <a:gd name="connsiteX20" fmla="*/ 0 w 3583798"/>
                <a:gd name="connsiteY20" fmla="*/ 2261713 h 4282942"/>
                <a:gd name="connsiteX21" fmla="*/ 662257 w 3583798"/>
                <a:gd name="connsiteY21" fmla="*/ 662257 h 4282942"/>
                <a:gd name="connsiteX22" fmla="*/ 2261713 w 3583798"/>
                <a:gd name="connsiteY22" fmla="*/ 0 h 4282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3798" h="4282942">
                  <a:moveTo>
                    <a:pt x="3583798" y="4074397"/>
                  </a:moveTo>
                  <a:lnTo>
                    <a:pt x="3583798" y="4094482"/>
                  </a:lnTo>
                  <a:lnTo>
                    <a:pt x="3516017" y="4144796"/>
                  </a:lnTo>
                  <a:cubicBezTo>
                    <a:pt x="3469970" y="4175585"/>
                    <a:pt x="3422912" y="4204593"/>
                    <a:pt x="3374932" y="4231783"/>
                  </a:cubicBezTo>
                  <a:lnTo>
                    <a:pt x="3276345" y="4282942"/>
                  </a:lnTo>
                  <a:lnTo>
                    <a:pt x="3241933" y="4282942"/>
                  </a:lnTo>
                  <a:lnTo>
                    <a:pt x="3379273" y="4210403"/>
                  </a:lnTo>
                  <a:cubicBezTo>
                    <a:pt x="3426318" y="4183324"/>
                    <a:pt x="3472295" y="4154590"/>
                    <a:pt x="3517124" y="4124282"/>
                  </a:cubicBezTo>
                  <a:close/>
                  <a:moveTo>
                    <a:pt x="2261713" y="0"/>
                  </a:moveTo>
                  <a:cubicBezTo>
                    <a:pt x="2714580" y="0"/>
                    <a:pt x="3147641" y="132321"/>
                    <a:pt x="3516017" y="378630"/>
                  </a:cubicBezTo>
                  <a:lnTo>
                    <a:pt x="3583798" y="428945"/>
                  </a:lnTo>
                  <a:lnTo>
                    <a:pt x="3583798" y="449030"/>
                  </a:lnTo>
                  <a:lnTo>
                    <a:pt x="3517124" y="399144"/>
                  </a:lnTo>
                  <a:cubicBezTo>
                    <a:pt x="3158493" y="156680"/>
                    <a:pt x="2726380" y="14984"/>
                    <a:pt x="2261713" y="14984"/>
                  </a:cubicBezTo>
                  <a:cubicBezTo>
                    <a:pt x="1022603" y="14984"/>
                    <a:pt x="14983" y="1022603"/>
                    <a:pt x="14983" y="2261713"/>
                  </a:cubicBezTo>
                  <a:cubicBezTo>
                    <a:pt x="14983" y="3113602"/>
                    <a:pt x="491241" y="3856075"/>
                    <a:pt x="1191552" y="4236928"/>
                  </a:cubicBezTo>
                  <a:lnTo>
                    <a:pt x="1286949" y="4282942"/>
                  </a:lnTo>
                  <a:lnTo>
                    <a:pt x="1248745" y="4282942"/>
                  </a:lnTo>
                  <a:lnTo>
                    <a:pt x="1196780" y="4258368"/>
                  </a:lnTo>
                  <a:cubicBezTo>
                    <a:pt x="1002434" y="4154465"/>
                    <a:pt x="822390" y="4021302"/>
                    <a:pt x="662257" y="3861169"/>
                  </a:cubicBezTo>
                  <a:cubicBezTo>
                    <a:pt x="235236" y="3434148"/>
                    <a:pt x="0" y="2866285"/>
                    <a:pt x="0" y="2261713"/>
                  </a:cubicBezTo>
                  <a:cubicBezTo>
                    <a:pt x="0" y="1657141"/>
                    <a:pt x="235236" y="1089278"/>
                    <a:pt x="662257" y="662257"/>
                  </a:cubicBezTo>
                  <a:cubicBezTo>
                    <a:pt x="1089278" y="235237"/>
                    <a:pt x="1657141" y="0"/>
                    <a:pt x="2261713"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40" name="Freeform: Shape 39"/>
            <p:cNvSpPr/>
            <p:nvPr/>
          </p:nvSpPr>
          <p:spPr>
            <a:xfrm>
              <a:off x="8848681" y="2800157"/>
              <a:ext cx="3343319" cy="4042464"/>
            </a:xfrm>
            <a:custGeom>
              <a:avLst/>
              <a:gdLst>
                <a:gd name="connsiteX0" fmla="*/ 2021232 w 3343319"/>
                <a:gd name="connsiteY0" fmla="*/ 0 h 4042464"/>
                <a:gd name="connsiteX1" fmla="*/ 3301667 w 3343319"/>
                <a:gd name="connsiteY1" fmla="*/ 456925 h 4042464"/>
                <a:gd name="connsiteX2" fmla="*/ 3343319 w 3343319"/>
                <a:gd name="connsiteY2" fmla="*/ 494649 h 4042464"/>
                <a:gd name="connsiteX3" fmla="*/ 3343319 w 3343319"/>
                <a:gd name="connsiteY3" fmla="*/ 515921 h 4042464"/>
                <a:gd name="connsiteX4" fmla="*/ 3296765 w 3343319"/>
                <a:gd name="connsiteY4" fmla="*/ 473602 h 4042464"/>
                <a:gd name="connsiteX5" fmla="*/ 2021232 w 3343319"/>
                <a:gd name="connsiteY5" fmla="*/ 14983 h 4042464"/>
                <a:gd name="connsiteX6" fmla="*/ 14983 w 3343319"/>
                <a:gd name="connsiteY6" fmla="*/ 2021232 h 4042464"/>
                <a:gd name="connsiteX7" fmla="*/ 2021232 w 3343319"/>
                <a:gd name="connsiteY7" fmla="*/ 4027481 h 4042464"/>
                <a:gd name="connsiteX8" fmla="*/ 3296765 w 3343319"/>
                <a:gd name="connsiteY8" fmla="*/ 3568863 h 4042464"/>
                <a:gd name="connsiteX9" fmla="*/ 3343319 w 3343319"/>
                <a:gd name="connsiteY9" fmla="*/ 3526544 h 4042464"/>
                <a:gd name="connsiteX10" fmla="*/ 3343319 w 3343319"/>
                <a:gd name="connsiteY10" fmla="*/ 3547971 h 4042464"/>
                <a:gd name="connsiteX11" fmla="*/ 3301667 w 3343319"/>
                <a:gd name="connsiteY11" fmla="*/ 3585755 h 4042464"/>
                <a:gd name="connsiteX12" fmla="*/ 2021232 w 3343319"/>
                <a:gd name="connsiteY12" fmla="*/ 4042464 h 4042464"/>
                <a:gd name="connsiteX13" fmla="*/ 591836 w 3343319"/>
                <a:gd name="connsiteY13" fmla="*/ 3450628 h 4042464"/>
                <a:gd name="connsiteX14" fmla="*/ 0 w 3343319"/>
                <a:gd name="connsiteY14" fmla="*/ 2021232 h 4042464"/>
                <a:gd name="connsiteX15" fmla="*/ 591836 w 3343319"/>
                <a:gd name="connsiteY15" fmla="*/ 591837 h 4042464"/>
                <a:gd name="connsiteX16" fmla="*/ 2021232 w 3343319"/>
                <a:gd name="connsiteY16" fmla="*/ 0 h 404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43319" h="4042464">
                  <a:moveTo>
                    <a:pt x="2021232" y="0"/>
                  </a:moveTo>
                  <a:cubicBezTo>
                    <a:pt x="2493858" y="0"/>
                    <a:pt x="2941247" y="161175"/>
                    <a:pt x="3301667" y="456925"/>
                  </a:cubicBezTo>
                  <a:lnTo>
                    <a:pt x="3343319" y="494649"/>
                  </a:lnTo>
                  <a:lnTo>
                    <a:pt x="3343319" y="515921"/>
                  </a:lnTo>
                  <a:lnTo>
                    <a:pt x="3296765" y="473602"/>
                  </a:lnTo>
                  <a:cubicBezTo>
                    <a:pt x="2949851" y="187199"/>
                    <a:pt x="2505330" y="14983"/>
                    <a:pt x="2021232" y="14983"/>
                  </a:cubicBezTo>
                  <a:cubicBezTo>
                    <a:pt x="914724" y="14983"/>
                    <a:pt x="14983" y="914724"/>
                    <a:pt x="14983" y="2021232"/>
                  </a:cubicBezTo>
                  <a:cubicBezTo>
                    <a:pt x="14983" y="3127741"/>
                    <a:pt x="914724" y="4027481"/>
                    <a:pt x="2021232" y="4027481"/>
                  </a:cubicBezTo>
                  <a:cubicBezTo>
                    <a:pt x="2505330" y="4027481"/>
                    <a:pt x="2949851" y="3855265"/>
                    <a:pt x="3296765" y="3568863"/>
                  </a:cubicBezTo>
                  <a:lnTo>
                    <a:pt x="3343319" y="3526544"/>
                  </a:lnTo>
                  <a:lnTo>
                    <a:pt x="3343319" y="3547971"/>
                  </a:lnTo>
                  <a:lnTo>
                    <a:pt x="3301667" y="3585755"/>
                  </a:lnTo>
                  <a:cubicBezTo>
                    <a:pt x="2941247" y="3881864"/>
                    <a:pt x="2493858" y="4042464"/>
                    <a:pt x="2021232" y="4042464"/>
                  </a:cubicBezTo>
                  <a:cubicBezTo>
                    <a:pt x="1481088" y="4042464"/>
                    <a:pt x="973907" y="3831951"/>
                    <a:pt x="591836" y="3450628"/>
                  </a:cubicBezTo>
                  <a:cubicBezTo>
                    <a:pt x="209765" y="3068557"/>
                    <a:pt x="0" y="2561376"/>
                    <a:pt x="0" y="2021232"/>
                  </a:cubicBezTo>
                  <a:cubicBezTo>
                    <a:pt x="0" y="1481088"/>
                    <a:pt x="210514" y="973907"/>
                    <a:pt x="591836" y="591837"/>
                  </a:cubicBezTo>
                  <a:cubicBezTo>
                    <a:pt x="973907" y="209765"/>
                    <a:pt x="1481088" y="0"/>
                    <a:pt x="2021232"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28" name="Freeform: Shape 27"/>
            <p:cNvSpPr/>
            <p:nvPr/>
          </p:nvSpPr>
          <p:spPr>
            <a:xfrm>
              <a:off x="9047958" y="2999435"/>
              <a:ext cx="3144042" cy="3643913"/>
            </a:xfrm>
            <a:custGeom>
              <a:avLst/>
              <a:gdLst>
                <a:gd name="connsiteX0" fmla="*/ 1821956 w 3144042"/>
                <a:gd name="connsiteY0" fmla="*/ 0 h 3643913"/>
                <a:gd name="connsiteX1" fmla="*/ 3110510 w 3144042"/>
                <a:gd name="connsiteY1" fmla="*/ 533402 h 3643913"/>
                <a:gd name="connsiteX2" fmla="*/ 3144042 w 3144042"/>
                <a:gd name="connsiteY2" fmla="*/ 570373 h 3643913"/>
                <a:gd name="connsiteX3" fmla="*/ 3144042 w 3144042"/>
                <a:gd name="connsiteY3" fmla="*/ 594280 h 3643913"/>
                <a:gd name="connsiteX4" fmla="*/ 3099087 w 3144042"/>
                <a:gd name="connsiteY4" fmla="*/ 544826 h 3643913"/>
                <a:gd name="connsiteX5" fmla="*/ 1821956 w 3144042"/>
                <a:gd name="connsiteY5" fmla="*/ 14983 h 3643913"/>
                <a:gd name="connsiteX6" fmla="*/ 14983 w 3144042"/>
                <a:gd name="connsiteY6" fmla="*/ 1821956 h 3643913"/>
                <a:gd name="connsiteX7" fmla="*/ 1821956 w 3144042"/>
                <a:gd name="connsiteY7" fmla="*/ 3628930 h 3643913"/>
                <a:gd name="connsiteX8" fmla="*/ 3099087 w 3144042"/>
                <a:gd name="connsiteY8" fmla="*/ 3099087 h 3643913"/>
                <a:gd name="connsiteX9" fmla="*/ 3144042 w 3144042"/>
                <a:gd name="connsiteY9" fmla="*/ 3049633 h 3643913"/>
                <a:gd name="connsiteX10" fmla="*/ 3144042 w 3144042"/>
                <a:gd name="connsiteY10" fmla="*/ 3073481 h 3643913"/>
                <a:gd name="connsiteX11" fmla="*/ 3110510 w 3144042"/>
                <a:gd name="connsiteY11" fmla="*/ 3110511 h 3643913"/>
                <a:gd name="connsiteX12" fmla="*/ 1821956 w 3144042"/>
                <a:gd name="connsiteY12" fmla="*/ 3643913 h 3643913"/>
                <a:gd name="connsiteX13" fmla="*/ 533402 w 3144042"/>
                <a:gd name="connsiteY13" fmla="*/ 3110511 h 3643913"/>
                <a:gd name="connsiteX14" fmla="*/ 0 w 3144042"/>
                <a:gd name="connsiteY14" fmla="*/ 1821956 h 3643913"/>
                <a:gd name="connsiteX15" fmla="*/ 533402 w 3144042"/>
                <a:gd name="connsiteY15" fmla="*/ 533402 h 3643913"/>
                <a:gd name="connsiteX16" fmla="*/ 1821956 w 3144042"/>
                <a:gd name="connsiteY16" fmla="*/ 0 h 364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44042" h="3643913">
                  <a:moveTo>
                    <a:pt x="1821956" y="0"/>
                  </a:moveTo>
                  <a:cubicBezTo>
                    <a:pt x="2308910" y="0"/>
                    <a:pt x="2765897" y="189538"/>
                    <a:pt x="3110510" y="533402"/>
                  </a:cubicBezTo>
                  <a:lnTo>
                    <a:pt x="3144042" y="570373"/>
                  </a:lnTo>
                  <a:lnTo>
                    <a:pt x="3144042" y="594280"/>
                  </a:lnTo>
                  <a:lnTo>
                    <a:pt x="3099087" y="544826"/>
                  </a:lnTo>
                  <a:cubicBezTo>
                    <a:pt x="2771891" y="217631"/>
                    <a:pt x="2320148" y="14983"/>
                    <a:pt x="1821956" y="14983"/>
                  </a:cubicBezTo>
                  <a:cubicBezTo>
                    <a:pt x="825573" y="14983"/>
                    <a:pt x="14983" y="825574"/>
                    <a:pt x="14983" y="1821956"/>
                  </a:cubicBezTo>
                  <a:cubicBezTo>
                    <a:pt x="14983" y="2818339"/>
                    <a:pt x="825573" y="3628930"/>
                    <a:pt x="1821956" y="3628930"/>
                  </a:cubicBezTo>
                  <a:cubicBezTo>
                    <a:pt x="2320148" y="3628930"/>
                    <a:pt x="2771891" y="3426282"/>
                    <a:pt x="3099087" y="3099087"/>
                  </a:cubicBezTo>
                  <a:lnTo>
                    <a:pt x="3144042" y="3049633"/>
                  </a:lnTo>
                  <a:lnTo>
                    <a:pt x="3144042" y="3073481"/>
                  </a:lnTo>
                  <a:lnTo>
                    <a:pt x="3110510" y="3110511"/>
                  </a:lnTo>
                  <a:cubicBezTo>
                    <a:pt x="2765897" y="3454376"/>
                    <a:pt x="2308910" y="3643913"/>
                    <a:pt x="1821956" y="3643913"/>
                  </a:cubicBezTo>
                  <a:cubicBezTo>
                    <a:pt x="1335002" y="3643913"/>
                    <a:pt x="878016" y="3454376"/>
                    <a:pt x="533402" y="3110511"/>
                  </a:cubicBezTo>
                  <a:cubicBezTo>
                    <a:pt x="189538" y="2765897"/>
                    <a:pt x="0" y="2308910"/>
                    <a:pt x="0" y="1821956"/>
                  </a:cubicBezTo>
                  <a:cubicBezTo>
                    <a:pt x="0" y="1335003"/>
                    <a:pt x="189538" y="878016"/>
                    <a:pt x="533402" y="533402"/>
                  </a:cubicBezTo>
                  <a:cubicBezTo>
                    <a:pt x="877266" y="189538"/>
                    <a:pt x="1335002" y="0"/>
                    <a:pt x="1821956"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38" name="Freeform: Shape 37"/>
            <p:cNvSpPr/>
            <p:nvPr/>
          </p:nvSpPr>
          <p:spPr>
            <a:xfrm>
              <a:off x="9336386" y="3287862"/>
              <a:ext cx="2855615" cy="3067059"/>
            </a:xfrm>
            <a:custGeom>
              <a:avLst/>
              <a:gdLst>
                <a:gd name="connsiteX0" fmla="*/ 1533530 w 2855615"/>
                <a:gd name="connsiteY0" fmla="*/ 0 h 3067059"/>
                <a:gd name="connsiteX1" fmla="*/ 2804855 w 2855615"/>
                <a:gd name="connsiteY1" fmla="*/ 676951 h 3067059"/>
                <a:gd name="connsiteX2" fmla="*/ 2855615 w 2855615"/>
                <a:gd name="connsiteY2" fmla="*/ 760432 h 3067059"/>
                <a:gd name="connsiteX3" fmla="*/ 2855615 w 2855615"/>
                <a:gd name="connsiteY3" fmla="*/ 789477 h 3067059"/>
                <a:gd name="connsiteX4" fmla="*/ 2792241 w 2855615"/>
                <a:gd name="connsiteY4" fmla="*/ 685313 h 3067059"/>
                <a:gd name="connsiteX5" fmla="*/ 1533530 w 2855615"/>
                <a:gd name="connsiteY5" fmla="*/ 14984 h 3067059"/>
                <a:gd name="connsiteX6" fmla="*/ 14983 w 2855615"/>
                <a:gd name="connsiteY6" fmla="*/ 1533530 h 3067059"/>
                <a:gd name="connsiteX7" fmla="*/ 1533530 w 2855615"/>
                <a:gd name="connsiteY7" fmla="*/ 3052076 h 3067059"/>
                <a:gd name="connsiteX8" fmla="*/ 2792439 w 2855615"/>
                <a:gd name="connsiteY8" fmla="*/ 2381747 h 3067059"/>
                <a:gd name="connsiteX9" fmla="*/ 2855615 w 2855615"/>
                <a:gd name="connsiteY9" fmla="*/ 2277844 h 3067059"/>
                <a:gd name="connsiteX10" fmla="*/ 2855615 w 2855615"/>
                <a:gd name="connsiteY10" fmla="*/ 2306353 h 3067059"/>
                <a:gd name="connsiteX11" fmla="*/ 2804657 w 2855615"/>
                <a:gd name="connsiteY11" fmla="*/ 2390109 h 3067059"/>
                <a:gd name="connsiteX12" fmla="*/ 1533530 w 2855615"/>
                <a:gd name="connsiteY12" fmla="*/ 3067059 h 3067059"/>
                <a:gd name="connsiteX13" fmla="*/ 0 w 2855615"/>
                <a:gd name="connsiteY13" fmla="*/ 1533530 h 3067059"/>
                <a:gd name="connsiteX14" fmla="*/ 1533530 w 2855615"/>
                <a:gd name="connsiteY14" fmla="*/ 0 h 306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5615" h="3067059">
                  <a:moveTo>
                    <a:pt x="1533530" y="0"/>
                  </a:moveTo>
                  <a:cubicBezTo>
                    <a:pt x="2062155" y="0"/>
                    <a:pt x="2529034" y="268937"/>
                    <a:pt x="2804855" y="676951"/>
                  </a:cubicBezTo>
                  <a:lnTo>
                    <a:pt x="2855615" y="760432"/>
                  </a:lnTo>
                  <a:lnTo>
                    <a:pt x="2855615" y="789477"/>
                  </a:lnTo>
                  <a:lnTo>
                    <a:pt x="2792241" y="685313"/>
                  </a:lnTo>
                  <a:cubicBezTo>
                    <a:pt x="2518967" y="281286"/>
                    <a:pt x="2056537" y="14984"/>
                    <a:pt x="1533530" y="14984"/>
                  </a:cubicBezTo>
                  <a:cubicBezTo>
                    <a:pt x="696718" y="14984"/>
                    <a:pt x="14983" y="695969"/>
                    <a:pt x="14983" y="1533530"/>
                  </a:cubicBezTo>
                  <a:cubicBezTo>
                    <a:pt x="14983" y="2370341"/>
                    <a:pt x="695969" y="3052076"/>
                    <a:pt x="1533530" y="3052076"/>
                  </a:cubicBezTo>
                  <a:cubicBezTo>
                    <a:pt x="2057004" y="3052076"/>
                    <a:pt x="2519318" y="2785773"/>
                    <a:pt x="2792439" y="2381747"/>
                  </a:cubicBezTo>
                  <a:lnTo>
                    <a:pt x="2855615" y="2277844"/>
                  </a:lnTo>
                  <a:lnTo>
                    <a:pt x="2855615" y="2306353"/>
                  </a:lnTo>
                  <a:lnTo>
                    <a:pt x="2804657" y="2390109"/>
                  </a:lnTo>
                  <a:cubicBezTo>
                    <a:pt x="2528683" y="2798123"/>
                    <a:pt x="2061687" y="3067059"/>
                    <a:pt x="1533530" y="3067059"/>
                  </a:cubicBezTo>
                  <a:cubicBezTo>
                    <a:pt x="688477" y="3067059"/>
                    <a:pt x="0" y="2379330"/>
                    <a:pt x="0" y="1533530"/>
                  </a:cubicBezTo>
                  <a:cubicBezTo>
                    <a:pt x="0" y="688478"/>
                    <a:pt x="687728" y="0"/>
                    <a:pt x="1533530" y="0"/>
                  </a:cubicBezTo>
                  <a:close/>
                </a:path>
              </a:pathLst>
            </a:custGeom>
            <a:solidFill>
              <a:schemeClr val="bg1">
                <a:alpha val="56000"/>
              </a:schemeClr>
            </a:solidFill>
            <a:ln w="9525" cap="flat">
              <a:noFill/>
              <a:prstDash val="solid"/>
              <a:miter/>
            </a:ln>
          </p:spPr>
          <p:txBody>
            <a:bodyPr wrap="square">
              <a:noAutofit/>
            </a:bodyPr>
            <a:lstStyle/>
            <a:p>
              <a:endParaRPr lang="zh-CN" altLang="en-US"/>
            </a:p>
          </p:txBody>
        </p:sp>
        <p:sp>
          <p:nvSpPr>
            <p:cNvPr id="16" name="Freeform: Shape 15">
              <a:extLst>
                <a:ext uri="{FF2B5EF4-FFF2-40B4-BE49-F238E27FC236}">
                  <a16:creationId xmlns:a16="http://schemas.microsoft.com/office/drawing/2014/main" id="{F0B20647-20A8-4FBC-A8A7-4FE0184127AB}"/>
                </a:ext>
              </a:extLst>
            </p:cNvPr>
            <p:cNvSpPr/>
            <p:nvPr/>
          </p:nvSpPr>
          <p:spPr>
            <a:xfrm>
              <a:off x="9718456" y="3669933"/>
              <a:ext cx="2299920" cy="2299920"/>
            </a:xfrm>
            <a:custGeom>
              <a:avLst/>
              <a:gdLst/>
              <a:ahLst/>
              <a:cxnLst/>
              <a:rect l="0" t="0" r="0" b="0"/>
              <a:pathLst>
                <a:path w="2099886" h="2099886">
                  <a:moveTo>
                    <a:pt x="1051311" y="2102623"/>
                  </a:moveTo>
                  <a:cubicBezTo>
                    <a:pt x="471278" y="2102623"/>
                    <a:pt x="0" y="1630661"/>
                    <a:pt x="0" y="1051311"/>
                  </a:cubicBezTo>
                  <a:cubicBezTo>
                    <a:pt x="0" y="471962"/>
                    <a:pt x="471962" y="0"/>
                    <a:pt x="1051311" y="0"/>
                  </a:cubicBezTo>
                  <a:cubicBezTo>
                    <a:pt x="1630661" y="0"/>
                    <a:pt x="2102623" y="471962"/>
                    <a:pt x="2102623" y="1051311"/>
                  </a:cubicBezTo>
                  <a:cubicBezTo>
                    <a:pt x="2102623" y="1630661"/>
                    <a:pt x="1631345" y="2102623"/>
                    <a:pt x="1051311" y="2102623"/>
                  </a:cubicBezTo>
                  <a:close/>
                  <a:moveTo>
                    <a:pt x="1051311" y="13680"/>
                  </a:moveTo>
                  <a:cubicBezTo>
                    <a:pt x="478802" y="13680"/>
                    <a:pt x="13680" y="479486"/>
                    <a:pt x="13680" y="1051311"/>
                  </a:cubicBezTo>
                  <a:cubicBezTo>
                    <a:pt x="13680" y="1623137"/>
                    <a:pt x="478802" y="2088943"/>
                    <a:pt x="1051311" y="2088943"/>
                  </a:cubicBezTo>
                  <a:cubicBezTo>
                    <a:pt x="1623821" y="2088943"/>
                    <a:pt x="2088943" y="1623821"/>
                    <a:pt x="2088943" y="1051311"/>
                  </a:cubicBezTo>
                  <a:cubicBezTo>
                    <a:pt x="2088943" y="478802"/>
                    <a:pt x="1623821" y="13680"/>
                    <a:pt x="1051311" y="13680"/>
                  </a:cubicBezTo>
                  <a:close/>
                </a:path>
              </a:pathLst>
            </a:custGeom>
            <a:solidFill>
              <a:schemeClr val="bg1">
                <a:alpha val="56000"/>
              </a:schemeClr>
            </a:solidFill>
            <a:ln w="9525" cap="flat">
              <a:noFill/>
              <a:prstDash val="solid"/>
              <a:miter/>
            </a:ln>
          </p:spPr>
          <p:txBody>
            <a:bodyPr/>
            <a:lstStyle/>
            <a:p>
              <a:endParaRPr lang="zh-CN" altLang="en-US"/>
            </a:p>
          </p:txBody>
        </p:sp>
        <p:sp>
          <p:nvSpPr>
            <p:cNvPr id="17" name="Freeform: Shape 16">
              <a:extLst>
                <a:ext uri="{FF2B5EF4-FFF2-40B4-BE49-F238E27FC236}">
                  <a16:creationId xmlns:a16="http://schemas.microsoft.com/office/drawing/2014/main" id="{EA264F8A-210B-4301-AB7C-E0BDE24B25C9}"/>
                </a:ext>
              </a:extLst>
            </p:cNvPr>
            <p:cNvSpPr/>
            <p:nvPr/>
          </p:nvSpPr>
          <p:spPr>
            <a:xfrm>
              <a:off x="10069812" y="4021289"/>
              <a:ext cx="1595710" cy="1595710"/>
            </a:xfrm>
            <a:custGeom>
              <a:avLst/>
              <a:gdLst/>
              <a:ahLst/>
              <a:cxnLst/>
              <a:rect l="0" t="0" r="0" b="0"/>
              <a:pathLst>
                <a:path w="1456924" h="1456924">
                  <a:moveTo>
                    <a:pt x="730514" y="1461029"/>
                  </a:moveTo>
                  <a:cubicBezTo>
                    <a:pt x="327637" y="1461029"/>
                    <a:pt x="0" y="1133392"/>
                    <a:pt x="0" y="730514"/>
                  </a:cubicBezTo>
                  <a:cubicBezTo>
                    <a:pt x="0" y="327637"/>
                    <a:pt x="327637" y="0"/>
                    <a:pt x="730514" y="0"/>
                  </a:cubicBezTo>
                  <a:cubicBezTo>
                    <a:pt x="1133392" y="0"/>
                    <a:pt x="1461029" y="327637"/>
                    <a:pt x="1461029" y="730514"/>
                  </a:cubicBezTo>
                  <a:cubicBezTo>
                    <a:pt x="1461029" y="1133392"/>
                    <a:pt x="1133392" y="1461029"/>
                    <a:pt x="730514" y="1461029"/>
                  </a:cubicBezTo>
                  <a:close/>
                  <a:moveTo>
                    <a:pt x="730514" y="13680"/>
                  </a:moveTo>
                  <a:cubicBezTo>
                    <a:pt x="335161" y="13680"/>
                    <a:pt x="13680" y="335161"/>
                    <a:pt x="13680" y="730514"/>
                  </a:cubicBezTo>
                  <a:cubicBezTo>
                    <a:pt x="13680" y="1125868"/>
                    <a:pt x="335161" y="1447349"/>
                    <a:pt x="730514" y="1447349"/>
                  </a:cubicBezTo>
                  <a:cubicBezTo>
                    <a:pt x="1125868" y="1447349"/>
                    <a:pt x="1447349" y="1125868"/>
                    <a:pt x="1447349" y="730514"/>
                  </a:cubicBezTo>
                  <a:cubicBezTo>
                    <a:pt x="1447349" y="335161"/>
                    <a:pt x="1125868" y="13680"/>
                    <a:pt x="730514" y="13680"/>
                  </a:cubicBezTo>
                  <a:close/>
                </a:path>
              </a:pathLst>
            </a:custGeom>
            <a:solidFill>
              <a:schemeClr val="bg1">
                <a:alpha val="56000"/>
              </a:schemeClr>
            </a:solidFill>
            <a:ln w="9525" cap="flat">
              <a:noFill/>
              <a:prstDash val="solid"/>
              <a:miter/>
            </a:ln>
          </p:spPr>
          <p:txBody>
            <a:bodyPr/>
            <a:lstStyle/>
            <a:p>
              <a:endParaRPr lang="zh-CN" altLang="en-US"/>
            </a:p>
          </p:txBody>
        </p:sp>
      </p:grpSp>
      <p:grpSp>
        <p:nvGrpSpPr>
          <p:cNvPr id="4" name="Group 3"/>
          <p:cNvGrpSpPr/>
          <p:nvPr/>
        </p:nvGrpSpPr>
        <p:grpSpPr>
          <a:xfrm>
            <a:off x="2355138" y="1637"/>
            <a:ext cx="3746138" cy="2084324"/>
            <a:chOff x="2355138" y="1637"/>
            <a:chExt cx="3746138" cy="2084324"/>
          </a:xfrm>
        </p:grpSpPr>
        <p:sp>
          <p:nvSpPr>
            <p:cNvPr id="45" name="Freeform: Shape 44"/>
            <p:cNvSpPr/>
            <p:nvPr/>
          </p:nvSpPr>
          <p:spPr>
            <a:xfrm>
              <a:off x="2355138" y="1637"/>
              <a:ext cx="3746138" cy="2084324"/>
            </a:xfrm>
            <a:custGeom>
              <a:avLst/>
              <a:gdLst>
                <a:gd name="connsiteX0" fmla="*/ 12767 w 3746138"/>
                <a:gd name="connsiteY0" fmla="*/ 0 h 2084324"/>
                <a:gd name="connsiteX1" fmla="*/ 24056 w 3746138"/>
                <a:gd name="connsiteY1" fmla="*/ 0 h 2084324"/>
                <a:gd name="connsiteX2" fmla="*/ 20815 w 3746138"/>
                <a:gd name="connsiteY2" fmla="*/ 21176 h 2084324"/>
                <a:gd name="connsiteX3" fmla="*/ 11183 w 3746138"/>
                <a:gd name="connsiteY3" fmla="*/ 211256 h 2084324"/>
                <a:gd name="connsiteX4" fmla="*/ 1873070 w 3746138"/>
                <a:gd name="connsiteY4" fmla="*/ 2073142 h 2084324"/>
                <a:gd name="connsiteX5" fmla="*/ 3734956 w 3746138"/>
                <a:gd name="connsiteY5" fmla="*/ 211256 h 2084324"/>
                <a:gd name="connsiteX6" fmla="*/ 3725324 w 3746138"/>
                <a:gd name="connsiteY6" fmla="*/ 21176 h 2084324"/>
                <a:gd name="connsiteX7" fmla="*/ 3722082 w 3746138"/>
                <a:gd name="connsiteY7" fmla="*/ 0 h 2084324"/>
                <a:gd name="connsiteX8" fmla="*/ 3733372 w 3746138"/>
                <a:gd name="connsiteY8" fmla="*/ 0 h 2084324"/>
                <a:gd name="connsiteX9" fmla="*/ 3737086 w 3746138"/>
                <a:gd name="connsiteY9" fmla="*/ 25184 h 2084324"/>
                <a:gd name="connsiteX10" fmla="*/ 3746138 w 3746138"/>
                <a:gd name="connsiteY10" fmla="*/ 211256 h 2084324"/>
                <a:gd name="connsiteX11" fmla="*/ 3197637 w 3746138"/>
                <a:gd name="connsiteY11" fmla="*/ 1535823 h 2084324"/>
                <a:gd name="connsiteX12" fmla="*/ 1873070 w 3746138"/>
                <a:gd name="connsiteY12" fmla="*/ 2084324 h 2084324"/>
                <a:gd name="connsiteX13" fmla="*/ 548502 w 3746138"/>
                <a:gd name="connsiteY13" fmla="*/ 1535823 h 2084324"/>
                <a:gd name="connsiteX14" fmla="*/ 0 w 3746138"/>
                <a:gd name="connsiteY14" fmla="*/ 211256 h 2084324"/>
                <a:gd name="connsiteX15" fmla="*/ 9052 w 3746138"/>
                <a:gd name="connsiteY15" fmla="*/ 25184 h 2084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46138" h="2084324">
                  <a:moveTo>
                    <a:pt x="12767" y="0"/>
                  </a:moveTo>
                  <a:lnTo>
                    <a:pt x="24056" y="0"/>
                  </a:lnTo>
                  <a:lnTo>
                    <a:pt x="20815" y="21176"/>
                  </a:lnTo>
                  <a:cubicBezTo>
                    <a:pt x="14446" y="83684"/>
                    <a:pt x="11183" y="147097"/>
                    <a:pt x="11183" y="211256"/>
                  </a:cubicBezTo>
                  <a:cubicBezTo>
                    <a:pt x="11183" y="1237810"/>
                    <a:pt x="846515" y="2073142"/>
                    <a:pt x="1873070" y="2073142"/>
                  </a:cubicBezTo>
                  <a:cubicBezTo>
                    <a:pt x="2899623" y="2073142"/>
                    <a:pt x="3734956" y="1237810"/>
                    <a:pt x="3734956" y="211256"/>
                  </a:cubicBezTo>
                  <a:cubicBezTo>
                    <a:pt x="3734956" y="147097"/>
                    <a:pt x="3731693" y="83684"/>
                    <a:pt x="3725324" y="21176"/>
                  </a:cubicBezTo>
                  <a:lnTo>
                    <a:pt x="3722082" y="0"/>
                  </a:lnTo>
                  <a:lnTo>
                    <a:pt x="3733372" y="0"/>
                  </a:lnTo>
                  <a:lnTo>
                    <a:pt x="3737086" y="25184"/>
                  </a:lnTo>
                  <a:cubicBezTo>
                    <a:pt x="3743098" y="86624"/>
                    <a:pt x="3746138" y="148704"/>
                    <a:pt x="3746138" y="211256"/>
                  </a:cubicBezTo>
                  <a:cubicBezTo>
                    <a:pt x="3746138" y="711673"/>
                    <a:pt x="3551563" y="1181897"/>
                    <a:pt x="3197637" y="1535823"/>
                  </a:cubicBezTo>
                  <a:cubicBezTo>
                    <a:pt x="2843711" y="1889749"/>
                    <a:pt x="2373486" y="2084324"/>
                    <a:pt x="1873070" y="2084324"/>
                  </a:cubicBezTo>
                  <a:cubicBezTo>
                    <a:pt x="1372653" y="2084324"/>
                    <a:pt x="902428" y="1889749"/>
                    <a:pt x="548502" y="1535823"/>
                  </a:cubicBezTo>
                  <a:cubicBezTo>
                    <a:pt x="194576" y="1181897"/>
                    <a:pt x="0" y="711673"/>
                    <a:pt x="0" y="211256"/>
                  </a:cubicBezTo>
                  <a:cubicBezTo>
                    <a:pt x="0" y="148704"/>
                    <a:pt x="3040" y="86624"/>
                    <a:pt x="9052" y="25184"/>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47" name="Freeform: Shape 46"/>
            <p:cNvSpPr/>
            <p:nvPr/>
          </p:nvSpPr>
          <p:spPr>
            <a:xfrm>
              <a:off x="2540209" y="1637"/>
              <a:ext cx="3375999" cy="1899256"/>
            </a:xfrm>
            <a:custGeom>
              <a:avLst/>
              <a:gdLst>
                <a:gd name="connsiteX0" fmla="*/ 14584 w 3375999"/>
                <a:gd name="connsiteY0" fmla="*/ 0 h 1899256"/>
                <a:gd name="connsiteX1" fmla="*/ 25978 w 3375999"/>
                <a:gd name="connsiteY1" fmla="*/ 0 h 1899256"/>
                <a:gd name="connsiteX2" fmla="*/ 19854 w 3375999"/>
                <a:gd name="connsiteY2" fmla="*/ 40025 h 1899256"/>
                <a:gd name="connsiteX3" fmla="*/ 11183 w 3375999"/>
                <a:gd name="connsiteY3" fmla="*/ 211257 h 1899256"/>
                <a:gd name="connsiteX4" fmla="*/ 1688000 w 3375999"/>
                <a:gd name="connsiteY4" fmla="*/ 1888073 h 1899256"/>
                <a:gd name="connsiteX5" fmla="*/ 3364816 w 3375999"/>
                <a:gd name="connsiteY5" fmla="*/ 211257 h 1899256"/>
                <a:gd name="connsiteX6" fmla="*/ 3356145 w 3375999"/>
                <a:gd name="connsiteY6" fmla="*/ 40025 h 1899256"/>
                <a:gd name="connsiteX7" fmla="*/ 3350021 w 3375999"/>
                <a:gd name="connsiteY7" fmla="*/ 0 h 1899256"/>
                <a:gd name="connsiteX8" fmla="*/ 3361415 w 3375999"/>
                <a:gd name="connsiteY8" fmla="*/ 0 h 1899256"/>
                <a:gd name="connsiteX9" fmla="*/ 3367833 w 3375999"/>
                <a:gd name="connsiteY9" fmla="*/ 43488 h 1899256"/>
                <a:gd name="connsiteX10" fmla="*/ 3375999 w 3375999"/>
                <a:gd name="connsiteY10" fmla="*/ 211257 h 1899256"/>
                <a:gd name="connsiteX11" fmla="*/ 2881732 w 3375999"/>
                <a:gd name="connsiteY11" fmla="*/ 1404989 h 1899256"/>
                <a:gd name="connsiteX12" fmla="*/ 1688000 w 3375999"/>
                <a:gd name="connsiteY12" fmla="*/ 1899256 h 1899256"/>
                <a:gd name="connsiteX13" fmla="*/ 494267 w 3375999"/>
                <a:gd name="connsiteY13" fmla="*/ 1404989 h 1899256"/>
                <a:gd name="connsiteX14" fmla="*/ 0 w 3375999"/>
                <a:gd name="connsiteY14" fmla="*/ 211257 h 1899256"/>
                <a:gd name="connsiteX15" fmla="*/ 8166 w 3375999"/>
                <a:gd name="connsiteY15" fmla="*/ 43488 h 1899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75999" h="1899256">
                  <a:moveTo>
                    <a:pt x="14584" y="0"/>
                  </a:moveTo>
                  <a:lnTo>
                    <a:pt x="25978" y="0"/>
                  </a:lnTo>
                  <a:lnTo>
                    <a:pt x="19854" y="40025"/>
                  </a:lnTo>
                  <a:cubicBezTo>
                    <a:pt x="14120" y="96333"/>
                    <a:pt x="11183" y="153458"/>
                    <a:pt x="11183" y="211257"/>
                  </a:cubicBezTo>
                  <a:cubicBezTo>
                    <a:pt x="11183" y="1136050"/>
                    <a:pt x="763206" y="1888073"/>
                    <a:pt x="1688000" y="1888073"/>
                  </a:cubicBezTo>
                  <a:cubicBezTo>
                    <a:pt x="2612793" y="1888073"/>
                    <a:pt x="3364816" y="1136050"/>
                    <a:pt x="3364816" y="211257"/>
                  </a:cubicBezTo>
                  <a:cubicBezTo>
                    <a:pt x="3364816" y="153458"/>
                    <a:pt x="3361879" y="96333"/>
                    <a:pt x="3356145" y="40025"/>
                  </a:cubicBezTo>
                  <a:lnTo>
                    <a:pt x="3350021" y="0"/>
                  </a:lnTo>
                  <a:lnTo>
                    <a:pt x="3361415" y="0"/>
                  </a:lnTo>
                  <a:lnTo>
                    <a:pt x="3367833" y="43488"/>
                  </a:lnTo>
                  <a:cubicBezTo>
                    <a:pt x="3373256" y="98882"/>
                    <a:pt x="3375999" y="154856"/>
                    <a:pt x="3375999" y="211257"/>
                  </a:cubicBezTo>
                  <a:cubicBezTo>
                    <a:pt x="3375999" y="662472"/>
                    <a:pt x="3200433" y="1086288"/>
                    <a:pt x="2881732" y="1404989"/>
                  </a:cubicBezTo>
                  <a:cubicBezTo>
                    <a:pt x="2563030" y="1723690"/>
                    <a:pt x="2138655" y="1899256"/>
                    <a:pt x="1688000" y="1899256"/>
                  </a:cubicBezTo>
                  <a:cubicBezTo>
                    <a:pt x="1237344" y="1899256"/>
                    <a:pt x="812968" y="1723690"/>
                    <a:pt x="494267" y="1404989"/>
                  </a:cubicBezTo>
                  <a:cubicBezTo>
                    <a:pt x="175566" y="1086288"/>
                    <a:pt x="0" y="662472"/>
                    <a:pt x="0" y="211257"/>
                  </a:cubicBezTo>
                  <a:cubicBezTo>
                    <a:pt x="0" y="154856"/>
                    <a:pt x="2743" y="98882"/>
                    <a:pt x="8166" y="43488"/>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49" name="Freeform: Shape 48"/>
            <p:cNvSpPr/>
            <p:nvPr/>
          </p:nvSpPr>
          <p:spPr>
            <a:xfrm>
              <a:off x="2719687" y="1637"/>
              <a:ext cx="3017039" cy="1719774"/>
            </a:xfrm>
            <a:custGeom>
              <a:avLst/>
              <a:gdLst>
                <a:gd name="connsiteX0" fmla="*/ 16376 w 3017039"/>
                <a:gd name="connsiteY0" fmla="*/ 0 h 1719774"/>
                <a:gd name="connsiteX1" fmla="*/ 27852 w 3017039"/>
                <a:gd name="connsiteY1" fmla="*/ 0 h 1719774"/>
                <a:gd name="connsiteX2" fmla="*/ 18926 w 3017039"/>
                <a:gd name="connsiteY2" fmla="*/ 58348 h 1719774"/>
                <a:gd name="connsiteX3" fmla="*/ 11183 w 3017039"/>
                <a:gd name="connsiteY3" fmla="*/ 211255 h 1719774"/>
                <a:gd name="connsiteX4" fmla="*/ 1508520 w 3017039"/>
                <a:gd name="connsiteY4" fmla="*/ 1708591 h 1719774"/>
                <a:gd name="connsiteX5" fmla="*/ 3005856 w 3017039"/>
                <a:gd name="connsiteY5" fmla="*/ 211255 h 1719774"/>
                <a:gd name="connsiteX6" fmla="*/ 2998113 w 3017039"/>
                <a:gd name="connsiteY6" fmla="*/ 58348 h 1719774"/>
                <a:gd name="connsiteX7" fmla="*/ 2989187 w 3017039"/>
                <a:gd name="connsiteY7" fmla="*/ 0 h 1719774"/>
                <a:gd name="connsiteX8" fmla="*/ 3000710 w 3017039"/>
                <a:gd name="connsiteY8" fmla="*/ 0 h 1719774"/>
                <a:gd name="connsiteX9" fmla="*/ 3009755 w 3017039"/>
                <a:gd name="connsiteY9" fmla="*/ 61369 h 1719774"/>
                <a:gd name="connsiteX10" fmla="*/ 3017039 w 3017039"/>
                <a:gd name="connsiteY10" fmla="*/ 211255 h 1719774"/>
                <a:gd name="connsiteX11" fmla="*/ 2575330 w 3017039"/>
                <a:gd name="connsiteY11" fmla="*/ 1278065 h 1719774"/>
                <a:gd name="connsiteX12" fmla="*/ 1508520 w 3017039"/>
                <a:gd name="connsiteY12" fmla="*/ 1719774 h 1719774"/>
                <a:gd name="connsiteX13" fmla="*/ 441709 w 3017039"/>
                <a:gd name="connsiteY13" fmla="*/ 1278065 h 1719774"/>
                <a:gd name="connsiteX14" fmla="*/ 0 w 3017039"/>
                <a:gd name="connsiteY14" fmla="*/ 211255 h 1719774"/>
                <a:gd name="connsiteX15" fmla="*/ 7307 w 3017039"/>
                <a:gd name="connsiteY15" fmla="*/ 61369 h 1719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17039" h="1719774">
                  <a:moveTo>
                    <a:pt x="16376" y="0"/>
                  </a:moveTo>
                  <a:lnTo>
                    <a:pt x="27852" y="0"/>
                  </a:lnTo>
                  <a:lnTo>
                    <a:pt x="18926" y="58348"/>
                  </a:lnTo>
                  <a:cubicBezTo>
                    <a:pt x="13806" y="108630"/>
                    <a:pt x="11183" y="159641"/>
                    <a:pt x="11183" y="211255"/>
                  </a:cubicBezTo>
                  <a:cubicBezTo>
                    <a:pt x="11183" y="1037083"/>
                    <a:pt x="682692" y="1708591"/>
                    <a:pt x="1508520" y="1708591"/>
                  </a:cubicBezTo>
                  <a:cubicBezTo>
                    <a:pt x="2334348" y="1708591"/>
                    <a:pt x="3005856" y="1037083"/>
                    <a:pt x="3005856" y="211255"/>
                  </a:cubicBezTo>
                  <a:cubicBezTo>
                    <a:pt x="3005856" y="159641"/>
                    <a:pt x="3003233" y="108630"/>
                    <a:pt x="2998113" y="58348"/>
                  </a:cubicBezTo>
                  <a:lnTo>
                    <a:pt x="2989187" y="0"/>
                  </a:lnTo>
                  <a:lnTo>
                    <a:pt x="3000710" y="0"/>
                  </a:lnTo>
                  <a:lnTo>
                    <a:pt x="3009755" y="61369"/>
                  </a:lnTo>
                  <a:cubicBezTo>
                    <a:pt x="3014593" y="110857"/>
                    <a:pt x="3017039" y="160864"/>
                    <a:pt x="3017039" y="211255"/>
                  </a:cubicBezTo>
                  <a:cubicBezTo>
                    <a:pt x="3017039" y="614385"/>
                    <a:pt x="2859925" y="992912"/>
                    <a:pt x="2575330" y="1278065"/>
                  </a:cubicBezTo>
                  <a:cubicBezTo>
                    <a:pt x="2290176" y="1563219"/>
                    <a:pt x="1911649" y="1719774"/>
                    <a:pt x="1508520" y="1719774"/>
                  </a:cubicBezTo>
                  <a:cubicBezTo>
                    <a:pt x="1105390" y="1719774"/>
                    <a:pt x="726863" y="1562660"/>
                    <a:pt x="441709" y="1278065"/>
                  </a:cubicBezTo>
                  <a:cubicBezTo>
                    <a:pt x="156555" y="992912"/>
                    <a:pt x="0" y="614385"/>
                    <a:pt x="0" y="211255"/>
                  </a:cubicBezTo>
                  <a:cubicBezTo>
                    <a:pt x="0" y="160864"/>
                    <a:pt x="2455" y="110857"/>
                    <a:pt x="7307" y="61369"/>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1" name="Freeform: Shape 50"/>
            <p:cNvSpPr/>
            <p:nvPr/>
          </p:nvSpPr>
          <p:spPr>
            <a:xfrm>
              <a:off x="2868415" y="1637"/>
              <a:ext cx="2719585" cy="1571048"/>
            </a:xfrm>
            <a:custGeom>
              <a:avLst/>
              <a:gdLst>
                <a:gd name="connsiteX0" fmla="*/ 20629 w 2719585"/>
                <a:gd name="connsiteY0" fmla="*/ 0 h 1571048"/>
                <a:gd name="connsiteX1" fmla="*/ 32543 w 2719585"/>
                <a:gd name="connsiteY1" fmla="*/ 0 h 1571048"/>
                <a:gd name="connsiteX2" fmla="*/ 11183 w 2719585"/>
                <a:gd name="connsiteY2" fmla="*/ 211256 h 1571048"/>
                <a:gd name="connsiteX3" fmla="*/ 1359792 w 2719585"/>
                <a:gd name="connsiteY3" fmla="*/ 1559866 h 1571048"/>
                <a:gd name="connsiteX4" fmla="*/ 2708403 w 2719585"/>
                <a:gd name="connsiteY4" fmla="*/ 211256 h 1571048"/>
                <a:gd name="connsiteX5" fmla="*/ 2687043 w 2719585"/>
                <a:gd name="connsiteY5" fmla="*/ 0 h 1571048"/>
                <a:gd name="connsiteX6" fmla="*/ 2698963 w 2719585"/>
                <a:gd name="connsiteY6" fmla="*/ 0 h 1571048"/>
                <a:gd name="connsiteX7" fmla="*/ 2719585 w 2719585"/>
                <a:gd name="connsiteY7" fmla="*/ 211256 h 1571048"/>
                <a:gd name="connsiteX8" fmla="*/ 2321488 w 2719585"/>
                <a:gd name="connsiteY8" fmla="*/ 1172951 h 1571048"/>
                <a:gd name="connsiteX9" fmla="*/ 1359792 w 2719585"/>
                <a:gd name="connsiteY9" fmla="*/ 1571048 h 1571048"/>
                <a:gd name="connsiteX10" fmla="*/ 398098 w 2719585"/>
                <a:gd name="connsiteY10" fmla="*/ 1172951 h 1571048"/>
                <a:gd name="connsiteX11" fmla="*/ 0 w 2719585"/>
                <a:gd name="connsiteY11" fmla="*/ 211256 h 1571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9585" h="1571048">
                  <a:moveTo>
                    <a:pt x="20629" y="0"/>
                  </a:moveTo>
                  <a:lnTo>
                    <a:pt x="32543" y="0"/>
                  </a:lnTo>
                  <a:lnTo>
                    <a:pt x="11183" y="211256"/>
                  </a:lnTo>
                  <a:cubicBezTo>
                    <a:pt x="11183" y="954893"/>
                    <a:pt x="616156" y="1559866"/>
                    <a:pt x="1359792" y="1559866"/>
                  </a:cubicBezTo>
                  <a:cubicBezTo>
                    <a:pt x="2103430" y="1559866"/>
                    <a:pt x="2708403" y="954893"/>
                    <a:pt x="2708403" y="211256"/>
                  </a:cubicBezTo>
                  <a:lnTo>
                    <a:pt x="2687043" y="0"/>
                  </a:lnTo>
                  <a:lnTo>
                    <a:pt x="2698963" y="0"/>
                  </a:lnTo>
                  <a:lnTo>
                    <a:pt x="2719585" y="211256"/>
                  </a:lnTo>
                  <a:cubicBezTo>
                    <a:pt x="2719585" y="574688"/>
                    <a:pt x="2578127" y="915754"/>
                    <a:pt x="2321488" y="1172951"/>
                  </a:cubicBezTo>
                  <a:cubicBezTo>
                    <a:pt x="2064290" y="1429590"/>
                    <a:pt x="1723224" y="1571048"/>
                    <a:pt x="1359792" y="1571048"/>
                  </a:cubicBezTo>
                  <a:cubicBezTo>
                    <a:pt x="996361" y="1571048"/>
                    <a:pt x="655295" y="1429590"/>
                    <a:pt x="398098" y="1172951"/>
                  </a:cubicBezTo>
                  <a:cubicBezTo>
                    <a:pt x="141459" y="915754"/>
                    <a:pt x="0" y="574688"/>
                    <a:pt x="0" y="211256"/>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3" name="Freeform: Shape 52"/>
            <p:cNvSpPr/>
            <p:nvPr/>
          </p:nvSpPr>
          <p:spPr>
            <a:xfrm>
              <a:off x="3083677" y="1638"/>
              <a:ext cx="2289058" cy="1355785"/>
            </a:xfrm>
            <a:custGeom>
              <a:avLst/>
              <a:gdLst>
                <a:gd name="connsiteX0" fmla="*/ 21366 w 2289058"/>
                <a:gd name="connsiteY0" fmla="*/ 0 h 1355785"/>
                <a:gd name="connsiteX1" fmla="*/ 32554 w 2289058"/>
                <a:gd name="connsiteY1" fmla="*/ 0 h 1355785"/>
                <a:gd name="connsiteX2" fmla="*/ 11183 w 2289058"/>
                <a:gd name="connsiteY2" fmla="*/ 211257 h 1355785"/>
                <a:gd name="connsiteX3" fmla="*/ 1144529 w 2289058"/>
                <a:gd name="connsiteY3" fmla="*/ 1344602 h 1355785"/>
                <a:gd name="connsiteX4" fmla="*/ 2277875 w 2289058"/>
                <a:gd name="connsiteY4" fmla="*/ 211257 h 1355785"/>
                <a:gd name="connsiteX5" fmla="*/ 2256489 w 2289058"/>
                <a:gd name="connsiteY5" fmla="*/ 0 h 1355785"/>
                <a:gd name="connsiteX6" fmla="*/ 2267692 w 2289058"/>
                <a:gd name="connsiteY6" fmla="*/ 0 h 1355785"/>
                <a:gd name="connsiteX7" fmla="*/ 2289058 w 2289058"/>
                <a:gd name="connsiteY7" fmla="*/ 211257 h 1355785"/>
                <a:gd name="connsiteX8" fmla="*/ 1144529 w 2289058"/>
                <a:gd name="connsiteY8" fmla="*/ 1355785 h 1355785"/>
                <a:gd name="connsiteX9" fmla="*/ 0 w 2289058"/>
                <a:gd name="connsiteY9" fmla="*/ 211257 h 1355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9058" h="1355785">
                  <a:moveTo>
                    <a:pt x="21366" y="0"/>
                  </a:moveTo>
                  <a:lnTo>
                    <a:pt x="32554" y="0"/>
                  </a:lnTo>
                  <a:lnTo>
                    <a:pt x="11183" y="211257"/>
                  </a:lnTo>
                  <a:cubicBezTo>
                    <a:pt x="11183" y="835799"/>
                    <a:pt x="519427" y="1344602"/>
                    <a:pt x="1144529" y="1344602"/>
                  </a:cubicBezTo>
                  <a:cubicBezTo>
                    <a:pt x="1769631" y="1344602"/>
                    <a:pt x="2277875" y="835799"/>
                    <a:pt x="2277875" y="211257"/>
                  </a:cubicBezTo>
                  <a:lnTo>
                    <a:pt x="2256489" y="0"/>
                  </a:lnTo>
                  <a:lnTo>
                    <a:pt x="2267692" y="0"/>
                  </a:lnTo>
                  <a:lnTo>
                    <a:pt x="2289058" y="211257"/>
                  </a:lnTo>
                  <a:cubicBezTo>
                    <a:pt x="2289058" y="841949"/>
                    <a:pt x="1775222" y="1355785"/>
                    <a:pt x="1144529" y="1355785"/>
                  </a:cubicBezTo>
                  <a:cubicBezTo>
                    <a:pt x="513836" y="1355785"/>
                    <a:pt x="0" y="842508"/>
                    <a:pt x="0" y="211257"/>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7" name="Freeform: Shape 56"/>
            <p:cNvSpPr/>
            <p:nvPr/>
          </p:nvSpPr>
          <p:spPr>
            <a:xfrm>
              <a:off x="3368832" y="1637"/>
              <a:ext cx="1718751" cy="1070631"/>
            </a:xfrm>
            <a:custGeom>
              <a:avLst/>
              <a:gdLst>
                <a:gd name="connsiteX0" fmla="*/ 29445 w 1718751"/>
                <a:gd name="connsiteY0" fmla="*/ 0 h 1070631"/>
                <a:gd name="connsiteX1" fmla="*/ 41061 w 1718751"/>
                <a:gd name="connsiteY1" fmla="*/ 0 h 1070631"/>
                <a:gd name="connsiteX2" fmla="*/ 28434 w 1718751"/>
                <a:gd name="connsiteY2" fmla="*/ 40607 h 1070631"/>
                <a:gd name="connsiteX3" fmla="*/ 11183 w 1718751"/>
                <a:gd name="connsiteY3" fmla="*/ 211256 h 1070631"/>
                <a:gd name="connsiteX4" fmla="*/ 859375 w 1718751"/>
                <a:gd name="connsiteY4" fmla="*/ 1059449 h 1070631"/>
                <a:gd name="connsiteX5" fmla="*/ 1707569 w 1718751"/>
                <a:gd name="connsiteY5" fmla="*/ 211256 h 1070631"/>
                <a:gd name="connsiteX6" fmla="*/ 1690318 w 1718751"/>
                <a:gd name="connsiteY6" fmla="*/ 40447 h 1070631"/>
                <a:gd name="connsiteX7" fmla="*/ 1677746 w 1718751"/>
                <a:gd name="connsiteY7" fmla="*/ 0 h 1070631"/>
                <a:gd name="connsiteX8" fmla="*/ 1689306 w 1718751"/>
                <a:gd name="connsiteY8" fmla="*/ 0 h 1070631"/>
                <a:gd name="connsiteX9" fmla="*/ 1701249 w 1718751"/>
                <a:gd name="connsiteY9" fmla="*/ 38361 h 1070631"/>
                <a:gd name="connsiteX10" fmla="*/ 1718751 w 1718751"/>
                <a:gd name="connsiteY10" fmla="*/ 211256 h 1070631"/>
                <a:gd name="connsiteX11" fmla="*/ 859375 w 1718751"/>
                <a:gd name="connsiteY11" fmla="*/ 1070631 h 1070631"/>
                <a:gd name="connsiteX12" fmla="*/ 0 w 1718751"/>
                <a:gd name="connsiteY12" fmla="*/ 211256 h 1070631"/>
                <a:gd name="connsiteX13" fmla="*/ 17502 w 1718751"/>
                <a:gd name="connsiteY13" fmla="*/ 38361 h 1070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18751" h="1070631">
                  <a:moveTo>
                    <a:pt x="29445" y="0"/>
                  </a:moveTo>
                  <a:lnTo>
                    <a:pt x="41061" y="0"/>
                  </a:lnTo>
                  <a:lnTo>
                    <a:pt x="28434" y="40607"/>
                  </a:lnTo>
                  <a:cubicBezTo>
                    <a:pt x="17123" y="95753"/>
                    <a:pt x="11183" y="152827"/>
                    <a:pt x="11183" y="211256"/>
                  </a:cubicBezTo>
                  <a:cubicBezTo>
                    <a:pt x="11183" y="678684"/>
                    <a:pt x="391388" y="1059449"/>
                    <a:pt x="859375" y="1059449"/>
                  </a:cubicBezTo>
                  <a:cubicBezTo>
                    <a:pt x="1327363" y="1059449"/>
                    <a:pt x="1707569" y="679244"/>
                    <a:pt x="1707569" y="211256"/>
                  </a:cubicBezTo>
                  <a:cubicBezTo>
                    <a:pt x="1707569" y="152757"/>
                    <a:pt x="1701629" y="95631"/>
                    <a:pt x="1690318" y="40447"/>
                  </a:cubicBezTo>
                  <a:lnTo>
                    <a:pt x="1677746" y="0"/>
                  </a:lnTo>
                  <a:lnTo>
                    <a:pt x="1689306" y="0"/>
                  </a:lnTo>
                  <a:lnTo>
                    <a:pt x="1701249" y="38361"/>
                  </a:lnTo>
                  <a:cubicBezTo>
                    <a:pt x="1712723" y="94233"/>
                    <a:pt x="1718751" y="152058"/>
                    <a:pt x="1718751" y="211256"/>
                  </a:cubicBezTo>
                  <a:cubicBezTo>
                    <a:pt x="1718751" y="684835"/>
                    <a:pt x="1333514" y="1070631"/>
                    <a:pt x="859375" y="1070631"/>
                  </a:cubicBezTo>
                  <a:cubicBezTo>
                    <a:pt x="385238" y="1070631"/>
                    <a:pt x="0" y="684835"/>
                    <a:pt x="0" y="211256"/>
                  </a:cubicBezTo>
                  <a:cubicBezTo>
                    <a:pt x="0" y="152058"/>
                    <a:pt x="6028" y="94233"/>
                    <a:pt x="17502" y="38361"/>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sp>
          <p:nvSpPr>
            <p:cNvPr id="55" name="Freeform: Shape 54"/>
            <p:cNvSpPr/>
            <p:nvPr/>
          </p:nvSpPr>
          <p:spPr>
            <a:xfrm>
              <a:off x="3631061" y="1638"/>
              <a:ext cx="1194293" cy="808403"/>
            </a:xfrm>
            <a:custGeom>
              <a:avLst/>
              <a:gdLst>
                <a:gd name="connsiteX0" fmla="*/ 40468 w 1194293"/>
                <a:gd name="connsiteY0" fmla="*/ 0 h 808403"/>
                <a:gd name="connsiteX1" fmla="*/ 52118 w 1194293"/>
                <a:gd name="connsiteY1" fmla="*/ 0 h 808403"/>
                <a:gd name="connsiteX2" fmla="*/ 23106 w 1194293"/>
                <a:gd name="connsiteY2" fmla="*/ 93292 h 808403"/>
                <a:gd name="connsiteX3" fmla="*/ 11183 w 1194293"/>
                <a:gd name="connsiteY3" fmla="*/ 211256 h 808403"/>
                <a:gd name="connsiteX4" fmla="*/ 597146 w 1194293"/>
                <a:gd name="connsiteY4" fmla="*/ 797220 h 808403"/>
                <a:gd name="connsiteX5" fmla="*/ 1183110 w 1194293"/>
                <a:gd name="connsiteY5" fmla="*/ 211256 h 808403"/>
                <a:gd name="connsiteX6" fmla="*/ 1171187 w 1194293"/>
                <a:gd name="connsiteY6" fmla="*/ 93292 h 808403"/>
                <a:gd name="connsiteX7" fmla="*/ 1142175 w 1194293"/>
                <a:gd name="connsiteY7" fmla="*/ 0 h 808403"/>
                <a:gd name="connsiteX8" fmla="*/ 1153825 w 1194293"/>
                <a:gd name="connsiteY8" fmla="*/ 0 h 808403"/>
                <a:gd name="connsiteX9" fmla="*/ 1182142 w 1194293"/>
                <a:gd name="connsiteY9" fmla="*/ 91046 h 808403"/>
                <a:gd name="connsiteX10" fmla="*/ 1194293 w 1194293"/>
                <a:gd name="connsiteY10" fmla="*/ 211256 h 808403"/>
                <a:gd name="connsiteX11" fmla="*/ 597146 w 1194293"/>
                <a:gd name="connsiteY11" fmla="*/ 808403 h 808403"/>
                <a:gd name="connsiteX12" fmla="*/ 0 w 1194293"/>
                <a:gd name="connsiteY12" fmla="*/ 211256 h 808403"/>
                <a:gd name="connsiteX13" fmla="*/ 12151 w 1194293"/>
                <a:gd name="connsiteY13" fmla="*/ 91046 h 808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4293" h="808403">
                  <a:moveTo>
                    <a:pt x="40468" y="0"/>
                  </a:moveTo>
                  <a:lnTo>
                    <a:pt x="52118" y="0"/>
                  </a:lnTo>
                  <a:lnTo>
                    <a:pt x="23106" y="93292"/>
                  </a:lnTo>
                  <a:cubicBezTo>
                    <a:pt x="15289" y="131406"/>
                    <a:pt x="11183" y="170860"/>
                    <a:pt x="11183" y="211256"/>
                  </a:cubicBezTo>
                  <a:cubicBezTo>
                    <a:pt x="11183" y="534431"/>
                    <a:pt x="273972" y="797220"/>
                    <a:pt x="597146" y="797220"/>
                  </a:cubicBezTo>
                  <a:cubicBezTo>
                    <a:pt x="920321" y="797220"/>
                    <a:pt x="1183110" y="534431"/>
                    <a:pt x="1183110" y="211256"/>
                  </a:cubicBezTo>
                  <a:cubicBezTo>
                    <a:pt x="1183110" y="170860"/>
                    <a:pt x="1179004" y="131406"/>
                    <a:pt x="1171187" y="93292"/>
                  </a:cubicBezTo>
                  <a:lnTo>
                    <a:pt x="1142175" y="0"/>
                  </a:lnTo>
                  <a:lnTo>
                    <a:pt x="1153825" y="0"/>
                  </a:lnTo>
                  <a:lnTo>
                    <a:pt x="1182142" y="91046"/>
                  </a:lnTo>
                  <a:cubicBezTo>
                    <a:pt x="1190108" y="129886"/>
                    <a:pt x="1194293" y="170091"/>
                    <a:pt x="1194293" y="211256"/>
                  </a:cubicBezTo>
                  <a:cubicBezTo>
                    <a:pt x="1194293" y="540582"/>
                    <a:pt x="926472" y="808403"/>
                    <a:pt x="597146" y="808403"/>
                  </a:cubicBezTo>
                  <a:cubicBezTo>
                    <a:pt x="267821" y="808403"/>
                    <a:pt x="0" y="540582"/>
                    <a:pt x="0" y="211256"/>
                  </a:cubicBezTo>
                  <a:cubicBezTo>
                    <a:pt x="0" y="170091"/>
                    <a:pt x="4185" y="129886"/>
                    <a:pt x="12151" y="91046"/>
                  </a:cubicBezTo>
                  <a:close/>
                </a:path>
              </a:pathLst>
            </a:custGeom>
            <a:solidFill>
              <a:schemeClr val="bg1">
                <a:alpha val="28000"/>
              </a:schemeClr>
            </a:solidFill>
            <a:ln w="9525" cap="flat">
              <a:noFill/>
              <a:prstDash val="solid"/>
              <a:miter/>
            </a:ln>
          </p:spPr>
          <p:txBody>
            <a:bodyPr wrap="square">
              <a:noAutofit/>
            </a:bodyPr>
            <a:lstStyle/>
            <a:p>
              <a:endParaRPr lang="zh-CN" altLang="en-US"/>
            </a:p>
          </p:txBody>
        </p:sp>
      </p:grpSp>
      <p:sp>
        <p:nvSpPr>
          <p:cNvPr id="23" name="Title 22">
            <a:extLst>
              <a:ext uri="{FF2B5EF4-FFF2-40B4-BE49-F238E27FC236}">
                <a16:creationId xmlns:a16="http://schemas.microsoft.com/office/drawing/2014/main" id="{8F0AC1AF-1970-4EBF-B620-C8D428238E1D}"/>
              </a:ext>
            </a:extLst>
          </p:cNvPr>
          <p:cNvSpPr>
            <a:spLocks noGrp="1"/>
          </p:cNvSpPr>
          <p:nvPr>
            <p:ph type="ctrTitle"/>
          </p:nvPr>
        </p:nvSpPr>
        <p:spPr>
          <a:xfrm>
            <a:off x="2139910" y="4167825"/>
            <a:ext cx="7849042" cy="1056022"/>
          </a:xfrm>
          <a:noFill/>
        </p:spPr>
        <p:txBody>
          <a:bodyPr lIns="90000" rIns="90000" anchor="b">
            <a:normAutofit/>
          </a:bodyPr>
          <a:lstStyle>
            <a:lvl1pPr algn="ctr">
              <a:defRPr sz="4000" b="1">
                <a:solidFill>
                  <a:schemeClr val="bg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30305892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节标题">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r="36633" b="49895"/>
          <a:stretch/>
        </p:blipFill>
        <p:spPr>
          <a:xfrm>
            <a:off x="9008717" y="4340981"/>
            <a:ext cx="3183283" cy="2517020"/>
          </a:xfrm>
          <a:prstGeom prst="rect">
            <a:avLst/>
          </a:prstGeom>
        </p:spPr>
      </p:pic>
      <p:sp>
        <p:nvSpPr>
          <p:cNvPr id="13" name="Date Placeholder 12"/>
          <p:cNvSpPr>
            <a:spLocks noGrp="1"/>
          </p:cNvSpPr>
          <p:nvPr>
            <p:ph type="dt" sz="half" idx="14"/>
          </p:nvPr>
        </p:nvSpPr>
        <p:spPr/>
        <p:txBody>
          <a:bodyPr/>
          <a:lstStyle>
            <a:lvl1pPr>
              <a:defRPr>
                <a:solidFill>
                  <a:schemeClr val="tx1"/>
                </a:solidFill>
              </a:defRPr>
            </a:lvl1pPr>
          </a:lstStyle>
          <a:p>
            <a:fld id="{3B2F1970-4A8F-4FDC-9143-2BE26AC8C45B}" type="datetimeFigureOut">
              <a:rPr lang="zh-CN" altLang="en-US" smtClean="0"/>
              <a:t>2023/6/11</a:t>
            </a:fld>
            <a:endParaRPr lang="zh-CN" altLang="en-US"/>
          </a:p>
        </p:txBody>
      </p:sp>
      <p:sp>
        <p:nvSpPr>
          <p:cNvPr id="14" name="Footer Placeholder 13"/>
          <p:cNvSpPr>
            <a:spLocks noGrp="1"/>
          </p:cNvSpPr>
          <p:nvPr>
            <p:ph type="ftr" sz="quarter" idx="15"/>
          </p:nvPr>
        </p:nvSpPr>
        <p:spPr/>
        <p:txBody>
          <a:bodyPr/>
          <a:lstStyle>
            <a:lvl1pPr>
              <a:defRPr>
                <a:solidFill>
                  <a:schemeClr val="tx1"/>
                </a:solidFill>
              </a:defRPr>
            </a:lvl1pPr>
          </a:lstStyle>
          <a:p>
            <a:endParaRPr lang="zh-CN" altLang="en-US"/>
          </a:p>
        </p:txBody>
      </p:sp>
      <p:sp>
        <p:nvSpPr>
          <p:cNvPr id="15" name="Slide Number Placeholder 14"/>
          <p:cNvSpPr>
            <a:spLocks noGrp="1"/>
          </p:cNvSpPr>
          <p:nvPr>
            <p:ph type="sldNum" sz="quarter" idx="16"/>
          </p:nvPr>
        </p:nvSpPr>
        <p:spPr/>
        <p:txBody>
          <a:bodyPr/>
          <a:lstStyle>
            <a:lvl1pPr>
              <a:defRPr>
                <a:solidFill>
                  <a:schemeClr val="tx1"/>
                </a:solidFill>
              </a:defRPr>
            </a:lvl1pPr>
          </a:lstStyle>
          <a:p>
            <a:fld id="{B0E9F2F3-934D-48AE-AE31-F0064B3EA52B}" type="slidenum">
              <a:rPr lang="zh-CN" altLang="en-US" smtClean="0"/>
              <a:t>‹#›</a:t>
            </a:fld>
            <a:endParaRPr lang="zh-CN" altLang="en-US"/>
          </a:p>
        </p:txBody>
      </p:sp>
      <p:sp>
        <p:nvSpPr>
          <p:cNvPr id="20" name="Title 19"/>
          <p:cNvSpPr>
            <a:spLocks noGrp="1"/>
          </p:cNvSpPr>
          <p:nvPr>
            <p:ph type="title" hasCustomPrompt="1"/>
          </p:nvPr>
        </p:nvSpPr>
        <p:spPr>
          <a:xfrm>
            <a:off x="1779213" y="2027705"/>
            <a:ext cx="7590354" cy="1145332"/>
          </a:xfrm>
        </p:spPr>
        <p:txBody>
          <a:bodyPr anchor="b">
            <a:normAutofit/>
          </a:bodyPr>
          <a:lstStyle>
            <a:lvl1pPr>
              <a:defRPr sz="2400" b="1">
                <a:solidFill>
                  <a:schemeClr val="tx1"/>
                </a:solidFill>
              </a:defRPr>
            </a:lvl1pPr>
          </a:lstStyle>
          <a:p>
            <a:r>
              <a:rPr lang="zh-CN" altLang="en-US" dirty="0"/>
              <a:t>单击此处添加幻灯片章节标题</a:t>
            </a:r>
          </a:p>
        </p:txBody>
      </p:sp>
      <p:sp>
        <p:nvSpPr>
          <p:cNvPr id="21" name="Text Placeholder 20"/>
          <p:cNvSpPr>
            <a:spLocks noGrp="1"/>
          </p:cNvSpPr>
          <p:nvPr>
            <p:ph type="body" idx="1"/>
          </p:nvPr>
        </p:nvSpPr>
        <p:spPr>
          <a:xfrm>
            <a:off x="1779213" y="3173038"/>
            <a:ext cx="7590354" cy="1082874"/>
          </a:xfrm>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cxnSp>
        <p:nvCxnSpPr>
          <p:cNvPr id="3" name="Straight Connector 2"/>
          <p:cNvCxnSpPr/>
          <p:nvPr/>
        </p:nvCxnSpPr>
        <p:spPr>
          <a:xfrm>
            <a:off x="1779212" y="2041451"/>
            <a:ext cx="759035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1779212" y="4265363"/>
            <a:ext cx="7590354"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3"/>
          <a:srcRect t="50862"/>
          <a:stretch/>
        </p:blipFill>
        <p:spPr>
          <a:xfrm>
            <a:off x="669925" y="0"/>
            <a:ext cx="3889585" cy="1911267"/>
          </a:xfrm>
          <a:prstGeom prst="rect">
            <a:avLst/>
          </a:prstGeom>
        </p:spPr>
      </p:pic>
    </p:spTree>
    <p:extLst>
      <p:ext uri="{BB962C8B-B14F-4D97-AF65-F5344CB8AC3E}">
        <p14:creationId xmlns:p14="http://schemas.microsoft.com/office/powerpoint/2010/main" val="372312509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Date Placeholder 6"/>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62957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6" name="Date Placeholder 5"/>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1591906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8629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末尾幻灯片">
    <p:spTree>
      <p:nvGrpSpPr>
        <p:cNvPr id="1" name=""/>
        <p:cNvGrpSpPr/>
        <p:nvPr/>
      </p:nvGrpSpPr>
      <p:grpSpPr>
        <a:xfrm>
          <a:off x="0" y="0"/>
          <a:ext cx="0" cy="0"/>
          <a:chOff x="0" y="0"/>
          <a:chExt cx="0" cy="0"/>
        </a:xfrm>
      </p:grpSpPr>
      <p:sp>
        <p:nvSpPr>
          <p:cNvPr id="13" name="Title 12"/>
          <p:cNvSpPr>
            <a:spLocks noGrp="1"/>
          </p:cNvSpPr>
          <p:nvPr>
            <p:ph type="ctrTitle" hasCustomPrompt="1"/>
          </p:nvPr>
        </p:nvSpPr>
        <p:spPr>
          <a:xfrm>
            <a:off x="3327465" y="3585944"/>
            <a:ext cx="5537071"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Text Placeholder 13"/>
          <p:cNvSpPr>
            <a:spLocks noGrp="1"/>
          </p:cNvSpPr>
          <p:nvPr>
            <p:ph type="body" sz="quarter" idx="17" hasCustomPrompt="1"/>
          </p:nvPr>
        </p:nvSpPr>
        <p:spPr>
          <a:xfrm>
            <a:off x="3327465" y="4463998"/>
            <a:ext cx="5537071" cy="310871"/>
          </a:xfrm>
        </p:spPr>
        <p:txBody>
          <a:bodyPr vert="horz" lIns="91440" tIns="45720" rIns="91440" bIns="45720" rtlCol="0" anchor="b">
            <a:normAutofit/>
          </a:bodyPr>
          <a:lstStyle>
            <a:lvl1pPr marL="0" indent="0" algn="ct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Text Placeholder 14"/>
          <p:cNvSpPr>
            <a:spLocks noGrp="1"/>
          </p:cNvSpPr>
          <p:nvPr>
            <p:ph type="body" sz="quarter" idx="18" hasCustomPrompt="1"/>
          </p:nvPr>
        </p:nvSpPr>
        <p:spPr>
          <a:xfrm>
            <a:off x="3327465" y="4779632"/>
            <a:ext cx="5537071" cy="310871"/>
          </a:xfrm>
        </p:spPr>
        <p:txBody>
          <a:bodyPr vert="horz" lIns="91440" tIns="45720" rIns="91440" bIns="45720" rtlCol="0">
            <a:normAutofit/>
          </a:bodyPr>
          <a:lstStyle>
            <a:lvl1pPr marL="0" indent="0" algn="ctr">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cxnSp>
        <p:nvCxnSpPr>
          <p:cNvPr id="71" name="Straight Connector 70"/>
          <p:cNvCxnSpPr/>
          <p:nvPr/>
        </p:nvCxnSpPr>
        <p:spPr>
          <a:xfrm>
            <a:off x="3327960" y="5232114"/>
            <a:ext cx="553608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37699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18106-2C48-3DD5-C935-FB9FBDD09C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D23998-19C5-E9B5-97D1-EDAF89722B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7ECB8F-8D14-8B7B-4D34-5DB700B72596}"/>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F318F079-175B-BFED-CC38-E83E1F251A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477A6D-561F-45F3-8E5B-D8300F85BC84}"/>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185267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35D0F-986F-BA5C-9C65-87EE7689C11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85FABB-55C5-4216-2ED7-E387788D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E553D30-5D13-13F6-9BC6-4E92C0097C13}"/>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25340EBB-D0B9-AAA4-3B40-66EDF810E5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34694-F8FB-48A6-175D-C58477FA92FD}"/>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174582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C6637-B3BD-ECB7-1468-56EBCF965E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66B370-6ED6-875D-7C87-66058EB8A9F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F9730D-F516-082F-6CBF-A89D384A8E3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F25A4F-779E-6FEF-1C2C-9C48F8C15E6D}"/>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6" name="页脚占位符 5">
            <a:extLst>
              <a:ext uri="{FF2B5EF4-FFF2-40B4-BE49-F238E27FC236}">
                <a16:creationId xmlns:a16="http://schemas.microsoft.com/office/drawing/2014/main" id="{0BF99FD1-31D2-4168-FBA6-6D53A1D4EA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79B16B-8F8A-339E-7832-684B62CE6D41}"/>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2933422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AEC404-52BC-0635-E61C-F454EB7FC2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2E1856-316F-B141-62AD-8F50758D0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4646E7C-0D83-6118-60EF-87016AE01E7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E7B6C9-C7EB-7701-9E27-2D5B80D35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6E2996-3365-F732-8560-2EB8A36865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2D4D35-2CD1-741F-C005-505B8C68F030}"/>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8" name="页脚占位符 7">
            <a:extLst>
              <a:ext uri="{FF2B5EF4-FFF2-40B4-BE49-F238E27FC236}">
                <a16:creationId xmlns:a16="http://schemas.microsoft.com/office/drawing/2014/main" id="{E8D2CC9E-5CB6-57CE-2EA6-2A718994D1C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0D5E85-90FE-5265-379F-1E3F6509F57E}"/>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4067012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D0AF7-EA24-ED7D-2E94-6AC25DC41A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01A48B-3867-BBF9-A5A1-7AE2489E84FC}"/>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4" name="页脚占位符 3">
            <a:extLst>
              <a:ext uri="{FF2B5EF4-FFF2-40B4-BE49-F238E27FC236}">
                <a16:creationId xmlns:a16="http://schemas.microsoft.com/office/drawing/2014/main" id="{23D8E11E-2C20-FE14-B428-2E82E938641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65F7024-026F-1422-4245-7C6E37857D2D}"/>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32787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A36CAB-754A-E670-36EC-DDF9956E2CE1}"/>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3" name="页脚占位符 2">
            <a:extLst>
              <a:ext uri="{FF2B5EF4-FFF2-40B4-BE49-F238E27FC236}">
                <a16:creationId xmlns:a16="http://schemas.microsoft.com/office/drawing/2014/main" id="{16302295-C501-8A34-7FD5-F3132092BA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7EA744-BF2D-1770-2930-B52C588FB8D7}"/>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9334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323C74-7AA1-AA41-4865-9438679EE4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B7E9958-E321-20EA-7409-E317C11CE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D9B023B-86C0-1888-F4A4-D3B201EC8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9C77489-EE72-AE36-A69B-2039EDEC6256}"/>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6" name="页脚占位符 5">
            <a:extLst>
              <a:ext uri="{FF2B5EF4-FFF2-40B4-BE49-F238E27FC236}">
                <a16:creationId xmlns:a16="http://schemas.microsoft.com/office/drawing/2014/main" id="{4548C7D4-FBDB-E449-45A1-014E21941F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6D863E-C276-A7A6-C18A-19CE34A45BE7}"/>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1864129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5EB38-4225-E5A2-5621-EBB5A1F342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46AB85-2B0D-8662-D383-FDD312296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7BEBAB-CBE8-8570-BBD7-8AAA6B157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CE0A54E-95FF-AF2D-8416-5C758291EBF6}"/>
              </a:ext>
            </a:extLst>
          </p:cNvPr>
          <p:cNvSpPr>
            <a:spLocks noGrp="1"/>
          </p:cNvSpPr>
          <p:nvPr>
            <p:ph type="dt" sz="half" idx="10"/>
          </p:nvPr>
        </p:nvSpPr>
        <p:spPr/>
        <p:txBody>
          <a:bodyPr/>
          <a:lstStyle/>
          <a:p>
            <a:fld id="{3B2F1970-4A8F-4FDC-9143-2BE26AC8C45B}" type="datetimeFigureOut">
              <a:rPr lang="zh-CN" altLang="en-US" smtClean="0"/>
              <a:t>2023/6/11</a:t>
            </a:fld>
            <a:endParaRPr lang="zh-CN" altLang="en-US"/>
          </a:p>
        </p:txBody>
      </p:sp>
      <p:sp>
        <p:nvSpPr>
          <p:cNvPr id="6" name="页脚占位符 5">
            <a:extLst>
              <a:ext uri="{FF2B5EF4-FFF2-40B4-BE49-F238E27FC236}">
                <a16:creationId xmlns:a16="http://schemas.microsoft.com/office/drawing/2014/main" id="{63EBDF42-3532-D4C5-1C66-0A4912A8FA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EFF737-3954-9691-F1DA-6431BFD41866}"/>
              </a:ext>
            </a:extLst>
          </p:cNvPr>
          <p:cNvSpPr>
            <a:spLocks noGrp="1"/>
          </p:cNvSpPr>
          <p:nvPr>
            <p:ph type="sldNum" sz="quarter" idx="12"/>
          </p:nvPr>
        </p:nvSpPr>
        <p:spPr/>
        <p:txBody>
          <a:body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214764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C1A093-3D01-51E6-A6CF-3416F30DC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8C1C18-1761-D6C3-7C5E-8DE2CDB7B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DFF6E3-BF56-16F5-B1E5-FF1F2B1585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F1970-4A8F-4FDC-9143-2BE26AC8C45B}"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65434D44-97EA-4D0B-0460-DAA67F2F5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3B280F-C590-2878-32B5-A55FEDBE6F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E9F2F3-934D-48AE-AE31-F0064B3EA52B}" type="slidenum">
              <a:rPr lang="zh-CN" altLang="en-US" smtClean="0"/>
              <a:t>‹#›</a:t>
            </a:fld>
            <a:endParaRPr lang="zh-CN" altLang="en-US"/>
          </a:p>
        </p:txBody>
      </p:sp>
    </p:spTree>
    <p:extLst>
      <p:ext uri="{BB962C8B-B14F-4D97-AF65-F5344CB8AC3E}">
        <p14:creationId xmlns:p14="http://schemas.microsoft.com/office/powerpoint/2010/main" val="1150427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C8FACE-D790-1672-6F81-DBD86D15AB6B}"/>
              </a:ext>
            </a:extLst>
          </p:cNvPr>
          <p:cNvSpPr/>
          <p:nvPr/>
        </p:nvSpPr>
        <p:spPr>
          <a:xfrm>
            <a:off x="669925" y="1045445"/>
            <a:ext cx="10856892" cy="88789"/>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 name="Title Placeholder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Text Placeholder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3B2F1970-4A8F-4FDC-9143-2BE26AC8C45B}" type="datetimeFigureOut">
              <a:rPr lang="zh-CN" altLang="en-US" smtClean="0"/>
              <a:t>2023/6/11</a:t>
            </a:fld>
            <a:endParaRPr lang="zh-CN" altLang="en-US"/>
          </a:p>
        </p:txBody>
      </p:sp>
      <p:sp>
        <p:nvSpPr>
          <p:cNvPr id="5" name="Footer Placeholder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B0E9F2F3-934D-48AE-AE31-F0064B3EA52B}" type="slidenum">
              <a:rPr lang="zh-CN" altLang="en-US" smtClean="0"/>
              <a:t>‹#›</a:t>
            </a:fld>
            <a:endParaRPr lang="zh-CN" altLang="en-US"/>
          </a:p>
        </p:txBody>
      </p:sp>
      <p:cxnSp>
        <p:nvCxnSpPr>
          <p:cNvPr id="8" name="Straight Connector 7"/>
          <p:cNvCxnSpPr/>
          <p:nvPr/>
        </p:nvCxnSpPr>
        <p:spPr>
          <a:xfrm>
            <a:off x="669924" y="1028700"/>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69923" y="6240463"/>
            <a:ext cx="10850563"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03191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08">
          <p15:clr>
            <a:srgbClr val="F26B43"/>
          </p15:clr>
        </p15:guide>
        <p15:guide id="5" orient="horz" pos="3931">
          <p15:clr>
            <a:srgbClr val="F26B43"/>
          </p15:clr>
        </p15:guide>
        <p15:guide id="6" orient="horz" pos="38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5.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E62FF45E-93B3-45F6-3C32-4C5E1429C21D}"/>
              </a:ext>
            </a:extLst>
          </p:cNvPr>
          <p:cNvSpPr>
            <a:spLocks noGrp="1"/>
          </p:cNvSpPr>
          <p:nvPr>
            <p:ph type="subTitle" idx="1"/>
          </p:nvPr>
        </p:nvSpPr>
        <p:spPr/>
        <p:txBody>
          <a:bodyPr/>
          <a:lstStyle/>
          <a:p>
            <a:endParaRPr lang="zh-CN" altLang="en-US"/>
          </a:p>
        </p:txBody>
      </p:sp>
      <p:sp>
        <p:nvSpPr>
          <p:cNvPr id="3" name="标题 2">
            <a:extLst>
              <a:ext uri="{FF2B5EF4-FFF2-40B4-BE49-F238E27FC236}">
                <a16:creationId xmlns:a16="http://schemas.microsoft.com/office/drawing/2014/main" id="{8A7F7300-38D6-C8B4-403C-D9AE2382ED67}"/>
              </a:ext>
            </a:extLst>
          </p:cNvPr>
          <p:cNvSpPr>
            <a:spLocks noGrp="1"/>
          </p:cNvSpPr>
          <p:nvPr>
            <p:ph type="ctrTitle"/>
          </p:nvPr>
        </p:nvSpPr>
        <p:spPr>
          <a:xfrm>
            <a:off x="2095566" y="1965264"/>
            <a:ext cx="8000868" cy="2217036"/>
          </a:xfrm>
        </p:spPr>
        <p:txBody>
          <a:bodyPr>
            <a:normAutofit/>
          </a:bodyPr>
          <a:lstStyle/>
          <a:p>
            <a:r>
              <a:rPr lang="en-US" altLang="zh-CN" sz="4400" dirty="0"/>
              <a:t>IL2233 Final Project</a:t>
            </a:r>
            <a:br>
              <a:rPr lang="en-US" altLang="zh-CN" dirty="0"/>
            </a:br>
            <a:r>
              <a:rPr lang="en-US" altLang="zh-CN" sz="3600" dirty="0"/>
              <a:t>Time-Series Prediction and Anomaly Detection</a:t>
            </a:r>
            <a:endParaRPr lang="zh-CN" altLang="en-US" dirty="0"/>
          </a:p>
        </p:txBody>
      </p:sp>
      <p:sp>
        <p:nvSpPr>
          <p:cNvPr id="4" name="文本框 3">
            <a:extLst>
              <a:ext uri="{FF2B5EF4-FFF2-40B4-BE49-F238E27FC236}">
                <a16:creationId xmlns:a16="http://schemas.microsoft.com/office/drawing/2014/main" id="{ED372AFD-D6F7-F09E-3921-1B023EEFB84A}"/>
              </a:ext>
            </a:extLst>
          </p:cNvPr>
          <p:cNvSpPr txBox="1"/>
          <p:nvPr/>
        </p:nvSpPr>
        <p:spPr>
          <a:xfrm>
            <a:off x="4584357" y="4629665"/>
            <a:ext cx="3023286" cy="707886"/>
          </a:xfrm>
          <a:prstGeom prst="rect">
            <a:avLst/>
          </a:prstGeom>
          <a:noFill/>
        </p:spPr>
        <p:txBody>
          <a:bodyPr wrap="square" rtlCol="0">
            <a:spAutoFit/>
          </a:bodyPr>
          <a:lstStyle/>
          <a:p>
            <a:pPr algn="ctr"/>
            <a:r>
              <a:rPr lang="en-US" altLang="zh-CN" sz="2000" dirty="0" err="1">
                <a:solidFill>
                  <a:schemeClr val="bg1"/>
                </a:solidFill>
              </a:rPr>
              <a:t>Conglei</a:t>
            </a:r>
            <a:r>
              <a:rPr lang="en-US" altLang="zh-CN" sz="2000" dirty="0">
                <a:solidFill>
                  <a:schemeClr val="bg1"/>
                </a:solidFill>
              </a:rPr>
              <a:t> Xiang</a:t>
            </a:r>
          </a:p>
          <a:p>
            <a:pPr algn="ctr"/>
            <a:r>
              <a:rPr lang="en-US" altLang="zh-CN" sz="2000" dirty="0">
                <a:solidFill>
                  <a:schemeClr val="bg1"/>
                </a:solidFill>
              </a:rPr>
              <a:t>2023.6.8</a:t>
            </a:r>
            <a:endParaRPr lang="zh-CN" altLang="en-US" sz="2000" dirty="0">
              <a:solidFill>
                <a:schemeClr val="bg1"/>
              </a:solidFill>
            </a:endParaRPr>
          </a:p>
        </p:txBody>
      </p:sp>
    </p:spTree>
    <p:extLst>
      <p:ext uri="{BB962C8B-B14F-4D97-AF65-F5344CB8AC3E}">
        <p14:creationId xmlns:p14="http://schemas.microsoft.com/office/powerpoint/2010/main" val="90538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F834E-D398-FDD9-1E33-A6C6B383A4A0}"/>
              </a:ext>
            </a:extLst>
          </p:cNvPr>
          <p:cNvSpPr>
            <a:spLocks noGrp="1"/>
          </p:cNvSpPr>
          <p:nvPr>
            <p:ph type="title"/>
          </p:nvPr>
        </p:nvSpPr>
        <p:spPr/>
        <p:txBody>
          <a:bodyPr>
            <a:normAutofit/>
          </a:bodyPr>
          <a:lstStyle/>
          <a:p>
            <a:r>
              <a:rPr lang="en-US" altLang="zh-CN" sz="2400" dirty="0"/>
              <a:t>1.3 Comparison with ARIMA-based modeling and prediction</a:t>
            </a:r>
            <a:endParaRPr lang="zh-CN" altLang="en-US" sz="2400" dirty="0"/>
          </a:p>
        </p:txBody>
      </p:sp>
      <p:sp>
        <p:nvSpPr>
          <p:cNvPr id="4" name="内容占位符 3">
            <a:extLst>
              <a:ext uri="{FF2B5EF4-FFF2-40B4-BE49-F238E27FC236}">
                <a16:creationId xmlns:a16="http://schemas.microsoft.com/office/drawing/2014/main" id="{3D99E6A2-D71D-05B6-FBEA-0F7608D69BAB}"/>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F6CBDD78-22D1-9F0B-7679-8277C02ADA05}"/>
              </a:ext>
            </a:extLst>
          </p:cNvPr>
          <p:cNvPicPr>
            <a:picLocks noChangeAspect="1"/>
          </p:cNvPicPr>
          <p:nvPr/>
        </p:nvPicPr>
        <p:blipFill>
          <a:blip r:embed="rId2"/>
          <a:stretch>
            <a:fillRect/>
          </a:stretch>
        </p:blipFill>
        <p:spPr>
          <a:xfrm>
            <a:off x="739594" y="1463993"/>
            <a:ext cx="4809214" cy="3769860"/>
          </a:xfrm>
          <a:prstGeom prst="rect">
            <a:avLst/>
          </a:prstGeom>
        </p:spPr>
      </p:pic>
      <p:pic>
        <p:nvPicPr>
          <p:cNvPr id="11" name="图片 10">
            <a:extLst>
              <a:ext uri="{FF2B5EF4-FFF2-40B4-BE49-F238E27FC236}">
                <a16:creationId xmlns:a16="http://schemas.microsoft.com/office/drawing/2014/main" id="{76421989-775D-20B6-95DE-425DB797595E}"/>
              </a:ext>
            </a:extLst>
          </p:cNvPr>
          <p:cNvPicPr>
            <a:picLocks noChangeAspect="1"/>
          </p:cNvPicPr>
          <p:nvPr/>
        </p:nvPicPr>
        <p:blipFill>
          <a:blip r:embed="rId3"/>
          <a:stretch>
            <a:fillRect/>
          </a:stretch>
        </p:blipFill>
        <p:spPr>
          <a:xfrm>
            <a:off x="6095205" y="1544070"/>
            <a:ext cx="4809214" cy="3769860"/>
          </a:xfrm>
          <a:prstGeom prst="rect">
            <a:avLst/>
          </a:prstGeom>
        </p:spPr>
      </p:pic>
      <p:sp>
        <p:nvSpPr>
          <p:cNvPr id="12" name="文本框 11">
            <a:extLst>
              <a:ext uri="{FF2B5EF4-FFF2-40B4-BE49-F238E27FC236}">
                <a16:creationId xmlns:a16="http://schemas.microsoft.com/office/drawing/2014/main" id="{B91EB643-BF4C-B0A8-C563-5CA02A70FCA0}"/>
              </a:ext>
            </a:extLst>
          </p:cNvPr>
          <p:cNvSpPr txBox="1"/>
          <p:nvPr/>
        </p:nvSpPr>
        <p:spPr>
          <a:xfrm>
            <a:off x="2011680" y="5351111"/>
            <a:ext cx="2464526" cy="369332"/>
          </a:xfrm>
          <a:prstGeom prst="rect">
            <a:avLst/>
          </a:prstGeom>
          <a:noFill/>
        </p:spPr>
        <p:txBody>
          <a:bodyPr wrap="square" rtlCol="0">
            <a:spAutoFit/>
          </a:bodyPr>
          <a:lstStyle/>
          <a:p>
            <a:r>
              <a:rPr lang="en-US" altLang="zh-CN" dirty="0"/>
              <a:t>Noise ratio = 0.05</a:t>
            </a:r>
            <a:endParaRPr lang="zh-CN" altLang="en-US" dirty="0"/>
          </a:p>
        </p:txBody>
      </p:sp>
      <p:sp>
        <p:nvSpPr>
          <p:cNvPr id="13" name="文本框 12">
            <a:extLst>
              <a:ext uri="{FF2B5EF4-FFF2-40B4-BE49-F238E27FC236}">
                <a16:creationId xmlns:a16="http://schemas.microsoft.com/office/drawing/2014/main" id="{FE5E4AC8-BD69-077F-1EE5-7ECCA30BBEE9}"/>
              </a:ext>
            </a:extLst>
          </p:cNvPr>
          <p:cNvSpPr txBox="1"/>
          <p:nvPr/>
        </p:nvSpPr>
        <p:spPr>
          <a:xfrm>
            <a:off x="7550331" y="5409180"/>
            <a:ext cx="2464526" cy="369332"/>
          </a:xfrm>
          <a:prstGeom prst="rect">
            <a:avLst/>
          </a:prstGeom>
          <a:noFill/>
        </p:spPr>
        <p:txBody>
          <a:bodyPr wrap="square" rtlCol="0">
            <a:spAutoFit/>
          </a:bodyPr>
          <a:lstStyle/>
          <a:p>
            <a:r>
              <a:rPr lang="en-US" altLang="zh-CN" dirty="0"/>
              <a:t>Noise ratio = 0.1</a:t>
            </a:r>
            <a:endParaRPr lang="zh-CN" altLang="en-US" dirty="0"/>
          </a:p>
        </p:txBody>
      </p:sp>
    </p:spTree>
    <p:extLst>
      <p:ext uri="{BB962C8B-B14F-4D97-AF65-F5344CB8AC3E}">
        <p14:creationId xmlns:p14="http://schemas.microsoft.com/office/powerpoint/2010/main" val="88806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F834E-D398-FDD9-1E33-A6C6B383A4A0}"/>
              </a:ext>
            </a:extLst>
          </p:cNvPr>
          <p:cNvSpPr>
            <a:spLocks noGrp="1"/>
          </p:cNvSpPr>
          <p:nvPr>
            <p:ph type="title"/>
          </p:nvPr>
        </p:nvSpPr>
        <p:spPr/>
        <p:txBody>
          <a:bodyPr>
            <a:normAutofit/>
          </a:bodyPr>
          <a:lstStyle/>
          <a:p>
            <a:r>
              <a:rPr lang="en-US" altLang="zh-CN" sz="2400" dirty="0"/>
              <a:t>1.3 Comparison with ARIMA-based modeling and prediction</a:t>
            </a:r>
            <a:endParaRPr lang="zh-CN" altLang="en-US" sz="2400" dirty="0"/>
          </a:p>
        </p:txBody>
      </p:sp>
      <p:pic>
        <p:nvPicPr>
          <p:cNvPr id="5" name="内容占位符 4">
            <a:extLst>
              <a:ext uri="{FF2B5EF4-FFF2-40B4-BE49-F238E27FC236}">
                <a16:creationId xmlns:a16="http://schemas.microsoft.com/office/drawing/2014/main" id="{A4864C82-1C2F-FF81-7D2A-DC8879C239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204" y="1621622"/>
            <a:ext cx="4250162" cy="3240000"/>
          </a:xfrm>
        </p:spPr>
      </p:pic>
      <p:pic>
        <p:nvPicPr>
          <p:cNvPr id="7" name="图片 6">
            <a:extLst>
              <a:ext uri="{FF2B5EF4-FFF2-40B4-BE49-F238E27FC236}">
                <a16:creationId xmlns:a16="http://schemas.microsoft.com/office/drawing/2014/main" id="{336C861E-FE5C-F290-213A-3CC9FED70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66" y="1621622"/>
            <a:ext cx="4250162" cy="3240000"/>
          </a:xfrm>
          <a:prstGeom prst="rect">
            <a:avLst/>
          </a:prstGeom>
        </p:spPr>
      </p:pic>
      <p:sp>
        <p:nvSpPr>
          <p:cNvPr id="9" name="文本框 8">
            <a:extLst>
              <a:ext uri="{FF2B5EF4-FFF2-40B4-BE49-F238E27FC236}">
                <a16:creationId xmlns:a16="http://schemas.microsoft.com/office/drawing/2014/main" id="{3E1DEA6B-87D7-1AAF-5ED9-0E418908B796}"/>
              </a:ext>
            </a:extLst>
          </p:cNvPr>
          <p:cNvSpPr txBox="1"/>
          <p:nvPr/>
        </p:nvSpPr>
        <p:spPr>
          <a:xfrm>
            <a:off x="796039" y="5454545"/>
            <a:ext cx="10598332" cy="400110"/>
          </a:xfrm>
          <a:prstGeom prst="rect">
            <a:avLst/>
          </a:prstGeom>
          <a:noFill/>
        </p:spPr>
        <p:txBody>
          <a:bodyPr wrap="square">
            <a:spAutoFit/>
          </a:bodyPr>
          <a:lstStyle/>
          <a:p>
            <a:r>
              <a:rPr lang="en-US" altLang="zh-CN" sz="2000" b="0" i="0" u="none" strike="noStrike" baseline="0" dirty="0">
                <a:latin typeface="Cambria" panose="02040503050406030204" pitchFamily="18" charset="0"/>
                <a:ea typeface="Cambria" panose="02040503050406030204" pitchFamily="18" charset="0"/>
              </a:rPr>
              <a:t>The (</a:t>
            </a:r>
            <a:r>
              <a:rPr lang="en-US" altLang="zh-CN" sz="2000" b="0" i="0" u="none" strike="noStrike" baseline="0" dirty="0" err="1">
                <a:latin typeface="Cambria" panose="02040503050406030204" pitchFamily="18" charset="0"/>
                <a:ea typeface="Cambria" panose="02040503050406030204" pitchFamily="18" charset="0"/>
              </a:rPr>
              <a:t>p,d,q</a:t>
            </a:r>
            <a:r>
              <a:rPr lang="en-US" altLang="zh-CN" sz="2000" b="0" i="0" u="none" strike="noStrike" baseline="0" dirty="0">
                <a:latin typeface="Cambria" panose="02040503050406030204" pitchFamily="18" charset="0"/>
                <a:ea typeface="Cambria" panose="02040503050406030204" pitchFamily="18" charset="0"/>
              </a:rPr>
              <a:t>) of ARIMA is set to be (1,2,1) because of the ACF, PACF plots and differencing results.</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2352207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F834E-D398-FDD9-1E33-A6C6B383A4A0}"/>
              </a:ext>
            </a:extLst>
          </p:cNvPr>
          <p:cNvSpPr>
            <a:spLocks noGrp="1"/>
          </p:cNvSpPr>
          <p:nvPr>
            <p:ph type="title"/>
          </p:nvPr>
        </p:nvSpPr>
        <p:spPr/>
        <p:txBody>
          <a:bodyPr>
            <a:normAutofit/>
          </a:bodyPr>
          <a:lstStyle/>
          <a:p>
            <a:r>
              <a:rPr lang="en-US" altLang="zh-CN" sz="2400" dirty="0"/>
              <a:t>1.3 Comparison with ARIMA-based modeling and prediction</a:t>
            </a:r>
            <a:endParaRPr lang="zh-CN" altLang="en-US" sz="2400" dirty="0"/>
          </a:p>
        </p:txBody>
      </p:sp>
      <p:sp>
        <p:nvSpPr>
          <p:cNvPr id="9" name="文本框 8">
            <a:extLst>
              <a:ext uri="{FF2B5EF4-FFF2-40B4-BE49-F238E27FC236}">
                <a16:creationId xmlns:a16="http://schemas.microsoft.com/office/drawing/2014/main" id="{3E1DEA6B-87D7-1AAF-5ED9-0E418908B796}"/>
              </a:ext>
            </a:extLst>
          </p:cNvPr>
          <p:cNvSpPr txBox="1"/>
          <p:nvPr/>
        </p:nvSpPr>
        <p:spPr>
          <a:xfrm>
            <a:off x="526550" y="3415230"/>
            <a:ext cx="11137310"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Cambria" panose="02040503050406030204" pitchFamily="18" charset="0"/>
              </a:rPr>
              <a:t>I think neural network is better. Because it has the ability to capture complex patterns, and it can handle various types of data and can be trained on a wide range of problems. However, neural networks typically require a large amount of training data to effectively learn complex patterns. If the Fibonacci series dataset is small, the neural network may struggle to generalize well and may overfit or underfit the data. ARIMA models provide statistical properties, such as confidence intervals and significance tests, which can be useful for interpreting the results and understanding the uncertainty in predictions. As for ARIMA's cons, they have limited memory of past observations. NN is more tolerant to noise.</a:t>
            </a:r>
            <a:endParaRPr lang="zh-CN" altLang="en-US" sz="2000" dirty="0">
              <a:latin typeface="Cambria" panose="02040503050406030204" pitchFamily="18" charset="0"/>
            </a:endParaRPr>
          </a:p>
        </p:txBody>
      </p:sp>
      <p:pic>
        <p:nvPicPr>
          <p:cNvPr id="8" name="内容占位符 7">
            <a:extLst>
              <a:ext uri="{FF2B5EF4-FFF2-40B4-BE49-F238E27FC236}">
                <a16:creationId xmlns:a16="http://schemas.microsoft.com/office/drawing/2014/main" id="{2D8DC73F-21EA-DE10-5BD5-267E88C427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38167" y="1158036"/>
            <a:ext cx="4124402" cy="1714500"/>
          </a:xfrm>
        </p:spPr>
      </p:pic>
      <p:pic>
        <p:nvPicPr>
          <p:cNvPr id="11" name="图片 10">
            <a:extLst>
              <a:ext uri="{FF2B5EF4-FFF2-40B4-BE49-F238E27FC236}">
                <a16:creationId xmlns:a16="http://schemas.microsoft.com/office/drawing/2014/main" id="{209A35B6-B01D-2B37-739D-BB0D99ABCD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16854" y="1251146"/>
            <a:ext cx="3975450" cy="1536236"/>
          </a:xfrm>
          <a:prstGeom prst="rect">
            <a:avLst/>
          </a:prstGeom>
        </p:spPr>
      </p:pic>
      <p:sp>
        <p:nvSpPr>
          <p:cNvPr id="3" name="文本框 2">
            <a:extLst>
              <a:ext uri="{FF2B5EF4-FFF2-40B4-BE49-F238E27FC236}">
                <a16:creationId xmlns:a16="http://schemas.microsoft.com/office/drawing/2014/main" id="{B5335866-3DB3-5970-6562-01A7833B68EB}"/>
              </a:ext>
            </a:extLst>
          </p:cNvPr>
          <p:cNvSpPr txBox="1"/>
          <p:nvPr/>
        </p:nvSpPr>
        <p:spPr>
          <a:xfrm>
            <a:off x="2192246" y="2728428"/>
            <a:ext cx="2860646" cy="369332"/>
          </a:xfrm>
          <a:prstGeom prst="rect">
            <a:avLst/>
          </a:prstGeom>
          <a:noFill/>
        </p:spPr>
        <p:txBody>
          <a:bodyPr wrap="square" rtlCol="0">
            <a:spAutoFit/>
          </a:bodyPr>
          <a:lstStyle/>
          <a:p>
            <a:pPr algn="ctr"/>
            <a:r>
              <a:rPr lang="en-US" altLang="zh-CN" dirty="0"/>
              <a:t>Noise ratio = 5%</a:t>
            </a:r>
            <a:endParaRPr lang="zh-CN" altLang="en-US" dirty="0"/>
          </a:p>
        </p:txBody>
      </p:sp>
      <p:sp>
        <p:nvSpPr>
          <p:cNvPr id="4" name="文本框 3">
            <a:extLst>
              <a:ext uri="{FF2B5EF4-FFF2-40B4-BE49-F238E27FC236}">
                <a16:creationId xmlns:a16="http://schemas.microsoft.com/office/drawing/2014/main" id="{BA2C1D9E-FD9F-C452-9897-1B50620E8FDB}"/>
              </a:ext>
            </a:extLst>
          </p:cNvPr>
          <p:cNvSpPr txBox="1"/>
          <p:nvPr/>
        </p:nvSpPr>
        <p:spPr>
          <a:xfrm>
            <a:off x="7174256" y="2735128"/>
            <a:ext cx="2860646" cy="369332"/>
          </a:xfrm>
          <a:prstGeom prst="rect">
            <a:avLst/>
          </a:prstGeom>
          <a:noFill/>
        </p:spPr>
        <p:txBody>
          <a:bodyPr wrap="square" rtlCol="0">
            <a:spAutoFit/>
          </a:bodyPr>
          <a:lstStyle/>
          <a:p>
            <a:pPr algn="ctr"/>
            <a:r>
              <a:rPr lang="en-US" altLang="zh-CN" dirty="0"/>
              <a:t>Noise ratio = 10%</a:t>
            </a:r>
            <a:endParaRPr lang="zh-CN" altLang="en-US" dirty="0"/>
          </a:p>
        </p:txBody>
      </p:sp>
    </p:spTree>
    <p:extLst>
      <p:ext uri="{BB962C8B-B14F-4D97-AF65-F5344CB8AC3E}">
        <p14:creationId xmlns:p14="http://schemas.microsoft.com/office/powerpoint/2010/main" val="297044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43139-C093-9AE9-172F-83175C59ADE8}"/>
              </a:ext>
            </a:extLst>
          </p:cNvPr>
          <p:cNvSpPr>
            <a:spLocks noGrp="1"/>
          </p:cNvSpPr>
          <p:nvPr>
            <p:ph type="title"/>
          </p:nvPr>
        </p:nvSpPr>
        <p:spPr/>
        <p:txBody>
          <a:bodyPr>
            <a:normAutofit/>
          </a:bodyPr>
          <a:lstStyle/>
          <a:p>
            <a:r>
              <a:rPr lang="en-US" altLang="zh-CN" sz="3200" dirty="0"/>
              <a:t>Task 2. Decomposition-based anomaly detection</a:t>
            </a:r>
            <a:endParaRPr lang="zh-CN" altLang="en-US" sz="3200" dirty="0"/>
          </a:p>
        </p:txBody>
      </p:sp>
      <p:sp>
        <p:nvSpPr>
          <p:cNvPr id="3" name="文本占位符 2">
            <a:extLst>
              <a:ext uri="{FF2B5EF4-FFF2-40B4-BE49-F238E27FC236}">
                <a16:creationId xmlns:a16="http://schemas.microsoft.com/office/drawing/2014/main" id="{1A7FDA86-9897-C21E-E661-D5F48EE0CB8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518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6673A7-8BBE-6122-500A-0B3CE59DF8B7}"/>
              </a:ext>
            </a:extLst>
          </p:cNvPr>
          <p:cNvSpPr>
            <a:spLocks noGrp="1"/>
          </p:cNvSpPr>
          <p:nvPr>
            <p:ph type="title"/>
          </p:nvPr>
        </p:nvSpPr>
        <p:spPr/>
        <p:txBody>
          <a:bodyPr/>
          <a:lstStyle/>
          <a:p>
            <a:r>
              <a:rPr lang="en-US" altLang="zh-CN" dirty="0"/>
              <a:t>2. Decomposition-based anomaly detection</a:t>
            </a:r>
            <a:endParaRPr lang="zh-CN" altLang="en-US" dirty="0"/>
          </a:p>
        </p:txBody>
      </p:sp>
      <p:pic>
        <p:nvPicPr>
          <p:cNvPr id="5" name="内容占位符 4">
            <a:extLst>
              <a:ext uri="{FF2B5EF4-FFF2-40B4-BE49-F238E27FC236}">
                <a16:creationId xmlns:a16="http://schemas.microsoft.com/office/drawing/2014/main" id="{76BAA127-8FBF-0185-AA0A-B16377259E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668" y="1280657"/>
            <a:ext cx="4825537" cy="3600000"/>
          </a:xfrm>
        </p:spPr>
      </p:pic>
      <p:pic>
        <p:nvPicPr>
          <p:cNvPr id="7" name="图片 6">
            <a:extLst>
              <a:ext uri="{FF2B5EF4-FFF2-40B4-BE49-F238E27FC236}">
                <a16:creationId xmlns:a16="http://schemas.microsoft.com/office/drawing/2014/main" id="{2766513C-503A-BF17-74A1-11CF742C3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5042" y="1280657"/>
            <a:ext cx="4825537" cy="3600000"/>
          </a:xfrm>
          <a:prstGeom prst="rect">
            <a:avLst/>
          </a:prstGeom>
        </p:spPr>
      </p:pic>
      <p:sp>
        <p:nvSpPr>
          <p:cNvPr id="9" name="文本框 8">
            <a:extLst>
              <a:ext uri="{FF2B5EF4-FFF2-40B4-BE49-F238E27FC236}">
                <a16:creationId xmlns:a16="http://schemas.microsoft.com/office/drawing/2014/main" id="{3F07CD8B-C6BA-D2E7-31E8-EAA1FD84147F}"/>
              </a:ext>
            </a:extLst>
          </p:cNvPr>
          <p:cNvSpPr txBox="1"/>
          <p:nvPr/>
        </p:nvSpPr>
        <p:spPr>
          <a:xfrm>
            <a:off x="669924" y="5019402"/>
            <a:ext cx="10947310" cy="1015663"/>
          </a:xfrm>
          <a:prstGeom prst="rect">
            <a:avLst/>
          </a:prstGeom>
          <a:noFill/>
        </p:spPr>
        <p:txBody>
          <a:bodyPr wrap="square">
            <a:spAutoFit/>
          </a:bodyPr>
          <a:lstStyle/>
          <a:p>
            <a:pPr algn="l"/>
            <a:r>
              <a:rPr lang="en-US" altLang="zh-CN" sz="2000" dirty="0">
                <a:latin typeface="Cambria" panose="02040503050406030204" pitchFamily="18" charset="0"/>
                <a:ea typeface="Cambria" panose="02040503050406030204" pitchFamily="18" charset="0"/>
              </a:rPr>
              <a:t>T</a:t>
            </a:r>
            <a:r>
              <a:rPr lang="en-US" altLang="zh-CN" sz="2000" b="0" i="0" u="none" strike="noStrike" baseline="0" dirty="0">
                <a:latin typeface="Cambria" panose="02040503050406030204" pitchFamily="18" charset="0"/>
                <a:ea typeface="Cambria" panose="02040503050406030204" pitchFamily="18" charset="0"/>
              </a:rPr>
              <a:t>he anomaly is labeled as the red point which is inserted by the code "</a:t>
            </a:r>
            <a:r>
              <a:rPr lang="en-US" altLang="zh-CN" sz="2000" b="0" i="0" u="none" strike="noStrike" baseline="0" dirty="0" err="1">
                <a:latin typeface="Cambria" panose="02040503050406030204" pitchFamily="18" charset="0"/>
                <a:ea typeface="Cambria" panose="02040503050406030204" pitchFamily="18" charset="0"/>
              </a:rPr>
              <a:t>series.loc</a:t>
            </a:r>
            <a:r>
              <a:rPr lang="en-US" altLang="zh-CN" sz="2000" b="0" i="0" u="none" strike="noStrike" baseline="0" dirty="0">
                <a:latin typeface="Cambria" panose="02040503050406030204" pitchFamily="18" charset="0"/>
                <a:ea typeface="Cambria" panose="02040503050406030204" pitchFamily="18" charset="0"/>
              </a:rPr>
              <a:t>["1998-12-1"] = 20". To highlight better the anomaly, I chose only a part of the data, from 1995-01-01 to 2000-01-01 (61 data points).</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112298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2756DAB-ACBA-07B8-7FCD-5E79CD0BF2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358" y="1653269"/>
            <a:ext cx="5725024" cy="4252580"/>
          </a:xfrm>
        </p:spPr>
      </p:pic>
      <p:sp>
        <p:nvSpPr>
          <p:cNvPr id="7" name="文本框 6">
            <a:extLst>
              <a:ext uri="{FF2B5EF4-FFF2-40B4-BE49-F238E27FC236}">
                <a16:creationId xmlns:a16="http://schemas.microsoft.com/office/drawing/2014/main" id="{BF400C3C-EEF7-34C1-CF8C-5C936B8CD668}"/>
              </a:ext>
            </a:extLst>
          </p:cNvPr>
          <p:cNvSpPr txBox="1"/>
          <p:nvPr/>
        </p:nvSpPr>
        <p:spPr>
          <a:xfrm>
            <a:off x="6992826" y="2231038"/>
            <a:ext cx="4156142" cy="2554545"/>
          </a:xfrm>
          <a:prstGeom prst="rect">
            <a:avLst/>
          </a:prstGeom>
          <a:noFill/>
        </p:spPr>
        <p:txBody>
          <a:bodyPr wrap="square">
            <a:spAutoFit/>
          </a:bodyPr>
          <a:lstStyle/>
          <a:p>
            <a:r>
              <a:rPr lang="en-US" altLang="zh-CN" sz="2000" b="0" i="0" dirty="0">
                <a:effectLst/>
                <a:latin typeface="Arial" panose="020B0604020202020204" pitchFamily="34" charset="0"/>
              </a:rPr>
              <a:t>From the box-plot, it can be observed that there is no outliers identified with box-plot function because the output of </a:t>
            </a:r>
            <a:r>
              <a:rPr lang="en-US" altLang="zh-CN" sz="2000" b="0" i="0" dirty="0" err="1">
                <a:effectLst/>
                <a:latin typeface="Arial" panose="020B0604020202020204" pitchFamily="34" charset="0"/>
              </a:rPr>
              <a:t>lower_threshold</a:t>
            </a:r>
            <a:r>
              <a:rPr lang="en-US" altLang="zh-CN" sz="2000" b="0" i="0" dirty="0">
                <a:effectLst/>
                <a:latin typeface="Arial" panose="020B0604020202020204" pitchFamily="34" charset="0"/>
              </a:rPr>
              <a:t>, </a:t>
            </a:r>
            <a:r>
              <a:rPr lang="en-US" altLang="zh-CN" sz="2000" b="0" i="0" dirty="0" err="1">
                <a:effectLst/>
                <a:latin typeface="Arial" panose="020B0604020202020204" pitchFamily="34" charset="0"/>
              </a:rPr>
              <a:t>upper_threshold</a:t>
            </a:r>
            <a:r>
              <a:rPr lang="en-US" altLang="zh-CN" sz="2000" b="0" i="0" dirty="0">
                <a:effectLst/>
                <a:latin typeface="Arial" panose="020B0604020202020204" pitchFamily="34" charset="0"/>
              </a:rPr>
              <a:t> are -6.7115 and 25.9165. The inserted anomaly which is 20 is in the normal range.</a:t>
            </a:r>
            <a:endParaRPr lang="zh-CN" altLang="en-US" sz="2000" dirty="0"/>
          </a:p>
        </p:txBody>
      </p:sp>
      <p:sp>
        <p:nvSpPr>
          <p:cNvPr id="8" name="标题 1">
            <a:extLst>
              <a:ext uri="{FF2B5EF4-FFF2-40B4-BE49-F238E27FC236}">
                <a16:creationId xmlns:a16="http://schemas.microsoft.com/office/drawing/2014/main" id="{B1044146-CF57-82F3-27AE-7A6B75E8B139}"/>
              </a:ext>
            </a:extLst>
          </p:cNvPr>
          <p:cNvSpPr>
            <a:spLocks noGrp="1"/>
          </p:cNvSpPr>
          <p:nvPr>
            <p:ph type="title"/>
          </p:nvPr>
        </p:nvSpPr>
        <p:spPr>
          <a:xfrm>
            <a:off x="669924" y="1"/>
            <a:ext cx="10850563" cy="1028699"/>
          </a:xfrm>
        </p:spPr>
        <p:txBody>
          <a:bodyPr/>
          <a:lstStyle/>
          <a:p>
            <a:r>
              <a:rPr lang="en-US" altLang="zh-CN" dirty="0"/>
              <a:t>2. Decomposition-based anomaly detection</a:t>
            </a:r>
            <a:endParaRPr lang="zh-CN" altLang="en-US" dirty="0"/>
          </a:p>
        </p:txBody>
      </p:sp>
    </p:spTree>
    <p:extLst>
      <p:ext uri="{BB962C8B-B14F-4D97-AF65-F5344CB8AC3E}">
        <p14:creationId xmlns:p14="http://schemas.microsoft.com/office/powerpoint/2010/main" val="2860906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B47B92-EA57-9404-5A52-AE07D5D8E776}"/>
              </a:ext>
            </a:extLst>
          </p:cNvPr>
          <p:cNvSpPr>
            <a:spLocks noGrp="1"/>
          </p:cNvSpPr>
          <p:nvPr>
            <p:ph idx="1"/>
          </p:nvPr>
        </p:nvSpPr>
        <p:spPr/>
        <p:txBody>
          <a:bodyPr>
            <a:normAutofit/>
          </a:bodyPr>
          <a:lstStyle/>
          <a:p>
            <a:pPr algn="l"/>
            <a:r>
              <a:rPr lang="en-US" altLang="zh-CN" b="0" i="0" u="none" strike="noStrike" baseline="0" dirty="0">
                <a:solidFill>
                  <a:srgbClr val="000000"/>
                </a:solidFill>
                <a:latin typeface="Cambria" panose="02040503050406030204" pitchFamily="18" charset="0"/>
                <a:ea typeface="Cambria" panose="02040503050406030204" pitchFamily="18" charset="0"/>
              </a:rPr>
              <a:t>Can the decomposition clearly separate the trend, season (constant period), and remainder components?</a:t>
            </a:r>
          </a:p>
          <a:p>
            <a:pPr algn="l"/>
            <a:r>
              <a:rPr lang="en-US" altLang="zh-CN" b="0" i="0" u="none" strike="noStrike" baseline="0" dirty="0">
                <a:solidFill>
                  <a:srgbClr val="000000"/>
                </a:solidFill>
                <a:latin typeface="Cambria" panose="02040503050406030204" pitchFamily="18" charset="0"/>
                <a:ea typeface="Cambria" panose="02040503050406030204" pitchFamily="18" charset="0"/>
              </a:rPr>
              <a:t>It can be observed that the method can clearly separate season, but the trend is not that clearly. Probably because noisy or irregularly sampled data may introduce additional challenges in accurately identifying and separating the components.</a:t>
            </a:r>
          </a:p>
          <a:p>
            <a:pPr algn="l"/>
            <a:r>
              <a:rPr lang="en-US" altLang="zh-CN" b="0" i="0" u="none" strike="noStrike" baseline="0" dirty="0">
                <a:latin typeface="Cambria" panose="02040503050406030204" pitchFamily="18" charset="0"/>
                <a:ea typeface="Cambria" panose="02040503050406030204" pitchFamily="18" charset="0"/>
              </a:rPr>
              <a:t>When decomposing the series, is there a general rule to determine which part belongs to a trend, a season, or a remainder? Or is it embedded in and thus dependent on each individual algorithm?</a:t>
            </a:r>
          </a:p>
          <a:p>
            <a:pPr algn="l"/>
            <a:r>
              <a:rPr lang="en-US" altLang="zh-CN" b="0" i="0" u="none" strike="noStrike" baseline="0" dirty="0">
                <a:latin typeface="Cambria" panose="02040503050406030204" pitchFamily="18" charset="0"/>
                <a:ea typeface="Cambria" panose="02040503050406030204" pitchFamily="18" charset="0"/>
              </a:rPr>
              <a:t>No. Different algorithms may have different rules or assumptions for identifying and separating these components. Generally, the trend component represents the long-term direction or overall pattern of the time series; the seasonality component captures regular, repeating patterns that occur within a fixed period; the residual component contains the random or unexplained fluctuations that cannot be attributed to the trend or seasonality.</a:t>
            </a:r>
          </a:p>
          <a:p>
            <a:pPr algn="l"/>
            <a:r>
              <a:rPr lang="en-US" altLang="zh-CN" dirty="0">
                <a:latin typeface="Cambria" panose="02040503050406030204" pitchFamily="18" charset="0"/>
              </a:rPr>
              <a:t>It is obvious that there is a growing tendency.</a:t>
            </a:r>
            <a:endParaRPr lang="zh-CN" altLang="en-US" dirty="0">
              <a:latin typeface="Cambria" panose="02040503050406030204" pitchFamily="18" charset="0"/>
            </a:endParaRPr>
          </a:p>
        </p:txBody>
      </p:sp>
      <p:sp>
        <p:nvSpPr>
          <p:cNvPr id="4" name="标题 1">
            <a:extLst>
              <a:ext uri="{FF2B5EF4-FFF2-40B4-BE49-F238E27FC236}">
                <a16:creationId xmlns:a16="http://schemas.microsoft.com/office/drawing/2014/main" id="{65F1372A-E388-63AF-5598-759A99166315}"/>
              </a:ext>
            </a:extLst>
          </p:cNvPr>
          <p:cNvSpPr>
            <a:spLocks noGrp="1"/>
          </p:cNvSpPr>
          <p:nvPr>
            <p:ph type="title"/>
          </p:nvPr>
        </p:nvSpPr>
        <p:spPr>
          <a:xfrm>
            <a:off x="669925" y="0"/>
            <a:ext cx="10850563" cy="1028700"/>
          </a:xfrm>
        </p:spPr>
        <p:txBody>
          <a:bodyPr/>
          <a:lstStyle/>
          <a:p>
            <a:r>
              <a:rPr lang="en-US" altLang="zh-CN" dirty="0"/>
              <a:t>2. Decomposition-based anomaly detection</a:t>
            </a:r>
            <a:endParaRPr lang="zh-CN" altLang="en-US" dirty="0"/>
          </a:p>
        </p:txBody>
      </p:sp>
    </p:spTree>
    <p:extLst>
      <p:ext uri="{BB962C8B-B14F-4D97-AF65-F5344CB8AC3E}">
        <p14:creationId xmlns:p14="http://schemas.microsoft.com/office/powerpoint/2010/main" val="43805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2DD3-6773-1EA5-CB62-5912BF3E5F7A}"/>
              </a:ext>
            </a:extLst>
          </p:cNvPr>
          <p:cNvSpPr>
            <a:spLocks noGrp="1"/>
          </p:cNvSpPr>
          <p:nvPr>
            <p:ph type="title"/>
          </p:nvPr>
        </p:nvSpPr>
        <p:spPr/>
        <p:txBody>
          <a:bodyPr>
            <a:normAutofit/>
          </a:bodyPr>
          <a:lstStyle/>
          <a:p>
            <a:r>
              <a:rPr lang="en-US" altLang="zh-CN" sz="3200" dirty="0"/>
              <a:t>Task 3. Prediction-based anomaly detection</a:t>
            </a:r>
            <a:endParaRPr lang="zh-CN" altLang="en-US" sz="3200" dirty="0"/>
          </a:p>
        </p:txBody>
      </p:sp>
      <p:sp>
        <p:nvSpPr>
          <p:cNvPr id="3" name="文本占位符 2">
            <a:extLst>
              <a:ext uri="{FF2B5EF4-FFF2-40B4-BE49-F238E27FC236}">
                <a16:creationId xmlns:a16="http://schemas.microsoft.com/office/drawing/2014/main" id="{5DAE5A8F-9F5D-40CF-1181-B7C9DD9D525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582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7AEE2-017B-4254-452E-9373DA01F33C}"/>
              </a:ext>
            </a:extLst>
          </p:cNvPr>
          <p:cNvSpPr>
            <a:spLocks noGrp="1"/>
          </p:cNvSpPr>
          <p:nvPr>
            <p:ph type="title"/>
          </p:nvPr>
        </p:nvSpPr>
        <p:spPr/>
        <p:txBody>
          <a:bodyPr/>
          <a:lstStyle/>
          <a:p>
            <a:r>
              <a:rPr lang="en-US" altLang="zh-CN" dirty="0"/>
              <a:t>Task 3.1 Anomaly detection for </a:t>
            </a:r>
            <a:r>
              <a:rPr lang="en-US" altLang="zh-CN" dirty="0" err="1"/>
              <a:t>uni</a:t>
            </a:r>
            <a:r>
              <a:rPr lang="en-US" altLang="zh-CN" dirty="0"/>
              <a:t>-variate series with ARIMA</a:t>
            </a:r>
            <a:endParaRPr lang="zh-CN" altLang="en-US" dirty="0"/>
          </a:p>
        </p:txBody>
      </p:sp>
      <p:pic>
        <p:nvPicPr>
          <p:cNvPr id="6" name="内容占位符 5">
            <a:extLst>
              <a:ext uri="{FF2B5EF4-FFF2-40B4-BE49-F238E27FC236}">
                <a16:creationId xmlns:a16="http://schemas.microsoft.com/office/drawing/2014/main" id="{D10F7263-3322-1DB2-0368-A8057962D4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312" y="1275254"/>
            <a:ext cx="2880000" cy="2160000"/>
          </a:xfrm>
        </p:spPr>
      </p:pic>
      <p:pic>
        <p:nvPicPr>
          <p:cNvPr id="8" name="图片 7">
            <a:extLst>
              <a:ext uri="{FF2B5EF4-FFF2-40B4-BE49-F238E27FC236}">
                <a16:creationId xmlns:a16="http://schemas.microsoft.com/office/drawing/2014/main" id="{46F5EB91-6862-BB9C-4536-A528D9461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307" y="1269000"/>
            <a:ext cx="2880000" cy="2160000"/>
          </a:xfrm>
          <a:prstGeom prst="rect">
            <a:avLst/>
          </a:prstGeom>
        </p:spPr>
      </p:pic>
      <p:pic>
        <p:nvPicPr>
          <p:cNvPr id="10" name="图片 9">
            <a:extLst>
              <a:ext uri="{FF2B5EF4-FFF2-40B4-BE49-F238E27FC236}">
                <a16:creationId xmlns:a16="http://schemas.microsoft.com/office/drawing/2014/main" id="{6D87CDD2-9F2C-0375-DEF4-DB49F9400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1118" y="1269000"/>
            <a:ext cx="2880000" cy="2160000"/>
          </a:xfrm>
          <a:prstGeom prst="rect">
            <a:avLst/>
          </a:prstGeom>
        </p:spPr>
      </p:pic>
      <p:pic>
        <p:nvPicPr>
          <p:cNvPr id="12" name="图片 11">
            <a:extLst>
              <a:ext uri="{FF2B5EF4-FFF2-40B4-BE49-F238E27FC236}">
                <a16:creationId xmlns:a16="http://schemas.microsoft.com/office/drawing/2014/main" id="{C8EEDABC-E069-3662-3592-FAB2C1FB2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9872" y="3669300"/>
            <a:ext cx="2880000" cy="2160000"/>
          </a:xfrm>
          <a:prstGeom prst="rect">
            <a:avLst/>
          </a:prstGeom>
        </p:spPr>
      </p:pic>
      <p:pic>
        <p:nvPicPr>
          <p:cNvPr id="14" name="图片 13">
            <a:extLst>
              <a:ext uri="{FF2B5EF4-FFF2-40B4-BE49-F238E27FC236}">
                <a16:creationId xmlns:a16="http://schemas.microsoft.com/office/drawing/2014/main" id="{B7D98691-0EE3-3816-CF74-131FCF6243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2110" y="1269000"/>
            <a:ext cx="2880000" cy="2160000"/>
          </a:xfrm>
          <a:prstGeom prst="rect">
            <a:avLst/>
          </a:prstGeom>
        </p:spPr>
      </p:pic>
      <p:pic>
        <p:nvPicPr>
          <p:cNvPr id="16" name="图片 15">
            <a:extLst>
              <a:ext uri="{FF2B5EF4-FFF2-40B4-BE49-F238E27FC236}">
                <a16:creationId xmlns:a16="http://schemas.microsoft.com/office/drawing/2014/main" id="{DBC49B6B-7018-2910-778F-D5521056F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81741" y="3673099"/>
            <a:ext cx="2880000" cy="2160000"/>
          </a:xfrm>
          <a:prstGeom prst="rect">
            <a:avLst/>
          </a:prstGeom>
        </p:spPr>
      </p:pic>
      <p:pic>
        <p:nvPicPr>
          <p:cNvPr id="18" name="图片 17">
            <a:extLst>
              <a:ext uri="{FF2B5EF4-FFF2-40B4-BE49-F238E27FC236}">
                <a16:creationId xmlns:a16="http://schemas.microsoft.com/office/drawing/2014/main" id="{10B3B1CE-CA95-DD09-2678-1D66E7E3E20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1118" y="3669300"/>
            <a:ext cx="2880000" cy="2160000"/>
          </a:xfrm>
          <a:prstGeom prst="rect">
            <a:avLst/>
          </a:prstGeom>
        </p:spPr>
      </p:pic>
      <p:sp>
        <p:nvSpPr>
          <p:cNvPr id="19" name="文本框 18">
            <a:extLst>
              <a:ext uri="{FF2B5EF4-FFF2-40B4-BE49-F238E27FC236}">
                <a16:creationId xmlns:a16="http://schemas.microsoft.com/office/drawing/2014/main" id="{BF4F3211-E70A-4F7E-02D5-5AAB432D518E}"/>
              </a:ext>
            </a:extLst>
          </p:cNvPr>
          <p:cNvSpPr txBox="1"/>
          <p:nvPr/>
        </p:nvSpPr>
        <p:spPr>
          <a:xfrm>
            <a:off x="2734455" y="5829300"/>
            <a:ext cx="774571" cy="369332"/>
          </a:xfrm>
          <a:prstGeom prst="rect">
            <a:avLst/>
          </a:prstGeom>
          <a:noFill/>
        </p:spPr>
        <p:txBody>
          <a:bodyPr wrap="none" rtlCol="0">
            <a:spAutoFit/>
          </a:bodyPr>
          <a:lstStyle/>
          <a:p>
            <a:r>
              <a:rPr lang="en-US" altLang="zh-CN" dirty="0"/>
              <a:t>Lag-1</a:t>
            </a:r>
            <a:endParaRPr lang="zh-CN" altLang="en-US" dirty="0"/>
          </a:p>
        </p:txBody>
      </p:sp>
      <p:sp>
        <p:nvSpPr>
          <p:cNvPr id="20" name="文本框 19">
            <a:extLst>
              <a:ext uri="{FF2B5EF4-FFF2-40B4-BE49-F238E27FC236}">
                <a16:creationId xmlns:a16="http://schemas.microsoft.com/office/drawing/2014/main" id="{0F5EF2E7-F682-86F8-FCE7-D2617E200370}"/>
              </a:ext>
            </a:extLst>
          </p:cNvPr>
          <p:cNvSpPr txBox="1"/>
          <p:nvPr/>
        </p:nvSpPr>
        <p:spPr>
          <a:xfrm>
            <a:off x="5713016" y="5829300"/>
            <a:ext cx="774571" cy="369332"/>
          </a:xfrm>
          <a:prstGeom prst="rect">
            <a:avLst/>
          </a:prstGeom>
          <a:noFill/>
        </p:spPr>
        <p:txBody>
          <a:bodyPr wrap="none" rtlCol="0">
            <a:spAutoFit/>
          </a:bodyPr>
          <a:lstStyle/>
          <a:p>
            <a:r>
              <a:rPr lang="en-US" altLang="zh-CN" dirty="0"/>
              <a:t>Lag-2</a:t>
            </a:r>
            <a:endParaRPr lang="zh-CN" altLang="en-US" dirty="0"/>
          </a:p>
        </p:txBody>
      </p:sp>
    </p:spTree>
    <p:extLst>
      <p:ext uri="{BB962C8B-B14F-4D97-AF65-F5344CB8AC3E}">
        <p14:creationId xmlns:p14="http://schemas.microsoft.com/office/powerpoint/2010/main" val="3194961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7AEE2-017B-4254-452E-9373DA01F33C}"/>
              </a:ext>
            </a:extLst>
          </p:cNvPr>
          <p:cNvSpPr>
            <a:spLocks noGrp="1"/>
          </p:cNvSpPr>
          <p:nvPr>
            <p:ph type="title"/>
          </p:nvPr>
        </p:nvSpPr>
        <p:spPr/>
        <p:txBody>
          <a:bodyPr/>
          <a:lstStyle/>
          <a:p>
            <a:r>
              <a:rPr lang="en-US" altLang="zh-CN" dirty="0"/>
              <a:t>Task 3.1 Anomaly detection for </a:t>
            </a:r>
            <a:r>
              <a:rPr lang="en-US" altLang="zh-CN" dirty="0" err="1"/>
              <a:t>uni</a:t>
            </a:r>
            <a:r>
              <a:rPr lang="en-US" altLang="zh-CN" dirty="0"/>
              <a:t>-variate series with ARIMA</a:t>
            </a:r>
            <a:endParaRPr lang="zh-CN" altLang="en-US" dirty="0"/>
          </a:p>
        </p:txBody>
      </p:sp>
      <p:pic>
        <p:nvPicPr>
          <p:cNvPr id="7" name="内容占位符 6">
            <a:extLst>
              <a:ext uri="{FF2B5EF4-FFF2-40B4-BE49-F238E27FC236}">
                <a16:creationId xmlns:a16="http://schemas.microsoft.com/office/drawing/2014/main" id="{DE4A7AF3-A68A-BD0F-E3BA-58312063C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051" y="3771435"/>
            <a:ext cx="3168000" cy="2376000"/>
          </a:xfrm>
        </p:spPr>
      </p:pic>
      <p:pic>
        <p:nvPicPr>
          <p:cNvPr id="11" name="图片 10">
            <a:extLst>
              <a:ext uri="{FF2B5EF4-FFF2-40B4-BE49-F238E27FC236}">
                <a16:creationId xmlns:a16="http://schemas.microsoft.com/office/drawing/2014/main" id="{ACF1F95C-3279-E7F4-2B43-4479800CC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4979" y="1242901"/>
            <a:ext cx="3168000" cy="2376000"/>
          </a:xfrm>
          <a:prstGeom prst="rect">
            <a:avLst/>
          </a:prstGeom>
        </p:spPr>
      </p:pic>
      <p:pic>
        <p:nvPicPr>
          <p:cNvPr id="15" name="图片 14">
            <a:extLst>
              <a:ext uri="{FF2B5EF4-FFF2-40B4-BE49-F238E27FC236}">
                <a16:creationId xmlns:a16="http://schemas.microsoft.com/office/drawing/2014/main" id="{BD7E7F3E-74F9-AA44-6115-A832C68B9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4979" y="3771435"/>
            <a:ext cx="3168000" cy="2376000"/>
          </a:xfrm>
          <a:prstGeom prst="rect">
            <a:avLst/>
          </a:prstGeom>
        </p:spPr>
      </p:pic>
      <p:pic>
        <p:nvPicPr>
          <p:cNvPr id="21" name="图片 20">
            <a:extLst>
              <a:ext uri="{FF2B5EF4-FFF2-40B4-BE49-F238E27FC236}">
                <a16:creationId xmlns:a16="http://schemas.microsoft.com/office/drawing/2014/main" id="{E2633EA5-3A9D-DC5A-B49B-A774D3DFF0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051" y="1238194"/>
            <a:ext cx="3168000" cy="2376000"/>
          </a:xfrm>
          <a:prstGeom prst="rect">
            <a:avLst/>
          </a:prstGeom>
        </p:spPr>
      </p:pic>
      <p:sp>
        <p:nvSpPr>
          <p:cNvPr id="22" name="文本框 21">
            <a:extLst>
              <a:ext uri="{FF2B5EF4-FFF2-40B4-BE49-F238E27FC236}">
                <a16:creationId xmlns:a16="http://schemas.microsoft.com/office/drawing/2014/main" id="{DDC8B4BB-608C-B780-2D55-2E6D4C370D3E}"/>
              </a:ext>
            </a:extLst>
          </p:cNvPr>
          <p:cNvSpPr txBox="1"/>
          <p:nvPr/>
        </p:nvSpPr>
        <p:spPr>
          <a:xfrm>
            <a:off x="2374088" y="3449650"/>
            <a:ext cx="2979926" cy="369332"/>
          </a:xfrm>
          <a:prstGeom prst="rect">
            <a:avLst/>
          </a:prstGeom>
          <a:noFill/>
        </p:spPr>
        <p:txBody>
          <a:bodyPr wrap="square" rtlCol="0">
            <a:spAutoFit/>
          </a:bodyPr>
          <a:lstStyle/>
          <a:p>
            <a:pPr algn="ctr"/>
            <a:r>
              <a:rPr lang="en-US" altLang="zh-CN" dirty="0"/>
              <a:t>With differencing</a:t>
            </a:r>
            <a:endParaRPr lang="zh-CN" altLang="en-US" dirty="0"/>
          </a:p>
        </p:txBody>
      </p:sp>
      <p:sp>
        <p:nvSpPr>
          <p:cNvPr id="23" name="文本框 22">
            <a:extLst>
              <a:ext uri="{FF2B5EF4-FFF2-40B4-BE49-F238E27FC236}">
                <a16:creationId xmlns:a16="http://schemas.microsoft.com/office/drawing/2014/main" id="{FC0E537D-BDD0-DB17-9A7C-C628868C78E8}"/>
              </a:ext>
            </a:extLst>
          </p:cNvPr>
          <p:cNvSpPr txBox="1"/>
          <p:nvPr/>
        </p:nvSpPr>
        <p:spPr>
          <a:xfrm>
            <a:off x="2374088" y="5934243"/>
            <a:ext cx="2979926" cy="369332"/>
          </a:xfrm>
          <a:prstGeom prst="rect">
            <a:avLst/>
          </a:prstGeom>
          <a:noFill/>
        </p:spPr>
        <p:txBody>
          <a:bodyPr wrap="square" rtlCol="0">
            <a:spAutoFit/>
          </a:bodyPr>
          <a:lstStyle/>
          <a:p>
            <a:pPr algn="ctr"/>
            <a:r>
              <a:rPr lang="en-US" altLang="zh-CN" dirty="0"/>
              <a:t>Without differencing</a:t>
            </a:r>
            <a:endParaRPr lang="zh-CN" altLang="en-US" dirty="0"/>
          </a:p>
        </p:txBody>
      </p:sp>
      <p:sp>
        <p:nvSpPr>
          <p:cNvPr id="27" name="文本框 26">
            <a:extLst>
              <a:ext uri="{FF2B5EF4-FFF2-40B4-BE49-F238E27FC236}">
                <a16:creationId xmlns:a16="http://schemas.microsoft.com/office/drawing/2014/main" id="{D8007ACA-7F71-A2BA-8909-D7B59ED4D992}"/>
              </a:ext>
            </a:extLst>
          </p:cNvPr>
          <p:cNvSpPr txBox="1"/>
          <p:nvPr/>
        </p:nvSpPr>
        <p:spPr>
          <a:xfrm>
            <a:off x="6975566" y="1332239"/>
            <a:ext cx="4624251" cy="1754326"/>
          </a:xfrm>
          <a:prstGeom prst="rect">
            <a:avLst/>
          </a:prstGeom>
          <a:noFill/>
        </p:spPr>
        <p:txBody>
          <a:bodyPr wrap="square">
            <a:spAutoFit/>
          </a:bodyPr>
          <a:lstStyle/>
          <a:p>
            <a:pPr algn="l"/>
            <a:r>
              <a:rPr lang="en-US" altLang="zh-CN" sz="1800" b="0" i="0" u="none" strike="noStrike" baseline="0" dirty="0">
                <a:latin typeface="SFTT0900"/>
              </a:rPr>
              <a:t>before differencing :</a:t>
            </a:r>
          </a:p>
          <a:p>
            <a:pPr algn="l"/>
            <a:r>
              <a:rPr lang="en-US" altLang="zh-CN" sz="1800" b="0" i="0" u="none" strike="noStrike" baseline="0" dirty="0">
                <a:latin typeface="SFTT0900"/>
              </a:rPr>
              <a:t>Mean : Temperature 0.090638</a:t>
            </a:r>
          </a:p>
          <a:p>
            <a:pPr algn="l"/>
            <a:r>
              <a:rPr lang="en-US" altLang="zh-CN" sz="1800" b="0" i="0" u="none" strike="noStrike" baseline="0" dirty="0">
                <a:latin typeface="SFTT0900"/>
              </a:rPr>
              <a:t>Standard Deviation : Temperature 0.535909</a:t>
            </a:r>
          </a:p>
          <a:p>
            <a:pPr algn="l"/>
            <a:r>
              <a:rPr lang="en-US" altLang="zh-CN" sz="1800" b="0" i="0" u="none" strike="noStrike" baseline="0" dirty="0">
                <a:latin typeface="SFTT0900"/>
              </a:rPr>
              <a:t>after differencing :</a:t>
            </a:r>
          </a:p>
          <a:p>
            <a:pPr algn="l"/>
            <a:r>
              <a:rPr lang="en-US" altLang="zh-CN" sz="1800" b="0" i="0" u="none" strike="noStrike" baseline="0" dirty="0">
                <a:latin typeface="SFTT0900"/>
              </a:rPr>
              <a:t>Mean : Temperature 0.014929</a:t>
            </a:r>
          </a:p>
          <a:p>
            <a:pPr algn="l"/>
            <a:r>
              <a:rPr lang="en-US" altLang="zh-CN" sz="1800" b="0" i="0" u="none" strike="noStrike" baseline="0" dirty="0">
                <a:latin typeface="SFTT0900"/>
              </a:rPr>
              <a:t>Standard Deviation : Temperature 0.199584</a:t>
            </a:r>
          </a:p>
        </p:txBody>
      </p:sp>
      <p:sp>
        <p:nvSpPr>
          <p:cNvPr id="29" name="文本框 28">
            <a:extLst>
              <a:ext uri="{FF2B5EF4-FFF2-40B4-BE49-F238E27FC236}">
                <a16:creationId xmlns:a16="http://schemas.microsoft.com/office/drawing/2014/main" id="{166111AE-351D-30E7-6635-D44327A67C18}"/>
              </a:ext>
            </a:extLst>
          </p:cNvPr>
          <p:cNvSpPr txBox="1"/>
          <p:nvPr/>
        </p:nvSpPr>
        <p:spPr>
          <a:xfrm>
            <a:off x="6955824" y="3205109"/>
            <a:ext cx="5051924" cy="1754326"/>
          </a:xfrm>
          <a:prstGeom prst="rect">
            <a:avLst/>
          </a:prstGeom>
          <a:noFill/>
        </p:spPr>
        <p:txBody>
          <a:bodyPr wrap="square">
            <a:spAutoFit/>
          </a:bodyPr>
          <a:lstStyle/>
          <a:p>
            <a:pPr algn="l"/>
            <a:r>
              <a:rPr lang="en-US" altLang="zh-CN" sz="1800" b="0" i="0" u="none" strike="noStrike" baseline="0" dirty="0">
                <a:latin typeface="SFRM1000"/>
              </a:rPr>
              <a:t>Base on the ACF of the differenced series, I choose p = 1 or 2. Base on the PACF of the differenced series, I choose q = 1 or 3. I choose d = 1 due to the first order differencing. I try different combinations (p, d, q) values and select an optimal model based on AIC.</a:t>
            </a:r>
            <a:endParaRPr lang="zh-CN" altLang="en-US" dirty="0"/>
          </a:p>
        </p:txBody>
      </p:sp>
      <p:pic>
        <p:nvPicPr>
          <p:cNvPr id="31" name="图片 30">
            <a:extLst>
              <a:ext uri="{FF2B5EF4-FFF2-40B4-BE49-F238E27FC236}">
                <a16:creationId xmlns:a16="http://schemas.microsoft.com/office/drawing/2014/main" id="{97D572BE-05CB-806E-14B6-BD262C23782B}"/>
              </a:ext>
            </a:extLst>
          </p:cNvPr>
          <p:cNvPicPr>
            <a:picLocks noChangeAspect="1"/>
          </p:cNvPicPr>
          <p:nvPr/>
        </p:nvPicPr>
        <p:blipFill>
          <a:blip r:embed="rId6"/>
          <a:stretch>
            <a:fillRect/>
          </a:stretch>
        </p:blipFill>
        <p:spPr>
          <a:xfrm>
            <a:off x="8391148" y="4725120"/>
            <a:ext cx="2006101" cy="1422315"/>
          </a:xfrm>
          <a:prstGeom prst="rect">
            <a:avLst/>
          </a:prstGeom>
        </p:spPr>
      </p:pic>
    </p:spTree>
    <p:extLst>
      <p:ext uri="{BB962C8B-B14F-4D97-AF65-F5344CB8AC3E}">
        <p14:creationId xmlns:p14="http://schemas.microsoft.com/office/powerpoint/2010/main" val="292233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DD72A1-F327-8C85-FBE7-1A4D9542BDD0}"/>
              </a:ext>
            </a:extLst>
          </p:cNvPr>
          <p:cNvSpPr>
            <a:spLocks noGrp="1"/>
          </p:cNvSpPr>
          <p:nvPr>
            <p:ph type="title"/>
          </p:nvPr>
        </p:nvSpPr>
        <p:spPr>
          <a:xfrm>
            <a:off x="1779212" y="2027705"/>
            <a:ext cx="7974387" cy="1145332"/>
          </a:xfrm>
        </p:spPr>
        <p:txBody>
          <a:bodyPr>
            <a:normAutofit/>
          </a:bodyPr>
          <a:lstStyle/>
          <a:p>
            <a:r>
              <a:rPr lang="en-US" altLang="zh-CN" sz="3200" dirty="0"/>
              <a:t>Task 1. Time-series prediction with neural networks</a:t>
            </a:r>
            <a:endParaRPr lang="zh-CN" altLang="en-US" sz="3200" dirty="0"/>
          </a:p>
        </p:txBody>
      </p:sp>
      <p:sp>
        <p:nvSpPr>
          <p:cNvPr id="3" name="文本占位符 2">
            <a:extLst>
              <a:ext uri="{FF2B5EF4-FFF2-40B4-BE49-F238E27FC236}">
                <a16:creationId xmlns:a16="http://schemas.microsoft.com/office/drawing/2014/main" id="{F9CF4BCB-D58A-8540-62BB-9F511A482E7D}"/>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59527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7AEE2-017B-4254-452E-9373DA01F33C}"/>
              </a:ext>
            </a:extLst>
          </p:cNvPr>
          <p:cNvSpPr>
            <a:spLocks noGrp="1"/>
          </p:cNvSpPr>
          <p:nvPr>
            <p:ph type="title"/>
          </p:nvPr>
        </p:nvSpPr>
        <p:spPr/>
        <p:txBody>
          <a:bodyPr/>
          <a:lstStyle/>
          <a:p>
            <a:r>
              <a:rPr lang="en-US" altLang="zh-CN" dirty="0"/>
              <a:t>Task 3.1 Anomaly detection for </a:t>
            </a:r>
            <a:r>
              <a:rPr lang="en-US" altLang="zh-CN" dirty="0" err="1"/>
              <a:t>uni</a:t>
            </a:r>
            <a:r>
              <a:rPr lang="en-US" altLang="zh-CN" dirty="0"/>
              <a:t>-variate series with ARIMA</a:t>
            </a:r>
            <a:endParaRPr lang="zh-CN" altLang="en-US" dirty="0"/>
          </a:p>
        </p:txBody>
      </p:sp>
      <p:sp>
        <p:nvSpPr>
          <p:cNvPr id="4" name="内容占位符 3">
            <a:extLst>
              <a:ext uri="{FF2B5EF4-FFF2-40B4-BE49-F238E27FC236}">
                <a16:creationId xmlns:a16="http://schemas.microsoft.com/office/drawing/2014/main" id="{50D0C009-563E-9069-4F59-4DF00B779CC0}"/>
              </a:ext>
            </a:extLst>
          </p:cNvPr>
          <p:cNvSpPr>
            <a:spLocks noGrp="1"/>
          </p:cNvSpPr>
          <p:nvPr>
            <p:ph idx="1"/>
          </p:nvPr>
        </p:nvSpPr>
        <p:spPr>
          <a:xfrm>
            <a:off x="669924" y="1263287"/>
            <a:ext cx="10850563" cy="5019675"/>
          </a:xfrm>
        </p:spPr>
        <p:txBody>
          <a:bodyPr>
            <a:normAutofit/>
          </a:bodyPr>
          <a:lstStyle/>
          <a:p>
            <a:pPr algn="l"/>
            <a:r>
              <a:rPr lang="en-US" altLang="zh-CN" b="1" i="0" u="none" strike="noStrike" baseline="0" dirty="0">
                <a:latin typeface="SFRM1000"/>
              </a:rPr>
              <a:t>Since this task uses a different approach (prediction-based anomaly detection) from Task 2 which uses decomposition for anomaly detection, describe what the differences of the two methods are?</a:t>
            </a:r>
          </a:p>
          <a:p>
            <a:pPr algn="l"/>
            <a:r>
              <a:rPr lang="en-US" altLang="zh-CN" b="0" i="0" u="none" strike="noStrike" baseline="0" dirty="0">
                <a:latin typeface="SFRM1000"/>
              </a:rPr>
              <a:t>ARIMA models focus on capturing temporal dependencies and forecasting, while decomposition methods aim to separate the time series into interpretable components. Both approaches can be used for anomaly detection.</a:t>
            </a:r>
          </a:p>
          <a:p>
            <a:pPr algn="l"/>
            <a:r>
              <a:rPr lang="en-US" altLang="zh-CN" b="0" i="0" u="none" strike="noStrike" baseline="0" dirty="0">
                <a:latin typeface="SFRM1000"/>
              </a:rPr>
              <a:t>Anomaly detection with ARIMA models involves forecasting the future values based on the historical data and comparing the predicted values with the actual values. Decomposition methods can identify anomalies by examining the remainder component.</a:t>
            </a:r>
          </a:p>
          <a:p>
            <a:pPr algn="l"/>
            <a:r>
              <a:rPr lang="en-US" altLang="zh-CN" b="1" i="0" u="none" strike="noStrike" baseline="0" dirty="0">
                <a:latin typeface="SFRM1000"/>
              </a:rPr>
              <a:t>Do they achieve the same results? Why or Why not?</a:t>
            </a:r>
          </a:p>
          <a:p>
            <a:pPr algn="l"/>
            <a:r>
              <a:rPr lang="en-US" altLang="zh-CN" b="0" i="0" u="none" strike="noStrike" baseline="0" dirty="0">
                <a:latin typeface="SFRM1000"/>
              </a:rPr>
              <a:t>Not necessarily the same because of their different modeling approaches, assumptions, and treatment of components.</a:t>
            </a:r>
          </a:p>
          <a:p>
            <a:pPr algn="l"/>
            <a:r>
              <a:rPr lang="en-US" altLang="zh-CN" b="1" i="0" u="none" strike="noStrike" baseline="0" dirty="0">
                <a:latin typeface="SFRM1000"/>
              </a:rPr>
              <a:t>Given the anomaly ratio of 2%, what is the value of z-score? </a:t>
            </a:r>
          </a:p>
          <a:p>
            <a:pPr algn="l"/>
            <a:r>
              <a:rPr lang="en-US" altLang="zh-CN" b="0" i="0" u="none" strike="noStrike" baseline="0" dirty="0">
                <a:latin typeface="SFRM1000"/>
              </a:rPr>
              <a:t>The value of z-score threshold should be 2.48. Greater than that are the anomaly points, while less are the normal points.</a:t>
            </a:r>
            <a:endParaRPr lang="zh-CN" altLang="en-US" sz="2400" dirty="0"/>
          </a:p>
        </p:txBody>
      </p:sp>
    </p:spTree>
    <p:extLst>
      <p:ext uri="{BB962C8B-B14F-4D97-AF65-F5344CB8AC3E}">
        <p14:creationId xmlns:p14="http://schemas.microsoft.com/office/powerpoint/2010/main" val="2655892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AF185-BA06-D0FB-3280-8F6DD10B9F37}"/>
              </a:ext>
            </a:extLst>
          </p:cNvPr>
          <p:cNvSpPr>
            <a:spLocks noGrp="1"/>
          </p:cNvSpPr>
          <p:nvPr>
            <p:ph type="title"/>
          </p:nvPr>
        </p:nvSpPr>
        <p:spPr/>
        <p:txBody>
          <a:bodyPr/>
          <a:lstStyle/>
          <a:p>
            <a:r>
              <a:rPr lang="en-US" altLang="zh-CN" dirty="0"/>
              <a:t>Task 3.2 Anomaly detection in ECG signals with LSTM</a:t>
            </a:r>
            <a:endParaRPr lang="zh-CN" altLang="en-US" dirty="0"/>
          </a:p>
        </p:txBody>
      </p:sp>
      <p:pic>
        <p:nvPicPr>
          <p:cNvPr id="5" name="内容占位符 4">
            <a:extLst>
              <a:ext uri="{FF2B5EF4-FFF2-40B4-BE49-F238E27FC236}">
                <a16:creationId xmlns:a16="http://schemas.microsoft.com/office/drawing/2014/main" id="{35643BD2-19DC-31A3-5879-8D0133C0C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870" y="1728132"/>
            <a:ext cx="3974819" cy="2880000"/>
          </a:xfrm>
        </p:spPr>
      </p:pic>
      <p:pic>
        <p:nvPicPr>
          <p:cNvPr id="7" name="图片 6">
            <a:extLst>
              <a:ext uri="{FF2B5EF4-FFF2-40B4-BE49-F238E27FC236}">
                <a16:creationId xmlns:a16="http://schemas.microsoft.com/office/drawing/2014/main" id="{23FF947C-4FAF-E6C0-DD9A-367418972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689" y="1728132"/>
            <a:ext cx="3840000" cy="2880000"/>
          </a:xfrm>
          <a:prstGeom prst="rect">
            <a:avLst/>
          </a:prstGeom>
        </p:spPr>
      </p:pic>
      <p:pic>
        <p:nvPicPr>
          <p:cNvPr id="9" name="图片 8">
            <a:extLst>
              <a:ext uri="{FF2B5EF4-FFF2-40B4-BE49-F238E27FC236}">
                <a16:creationId xmlns:a16="http://schemas.microsoft.com/office/drawing/2014/main" id="{97CA4C3C-A3D2-0E4F-66F1-E44033AD96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4463" y="1728132"/>
            <a:ext cx="3840000" cy="2880000"/>
          </a:xfrm>
          <a:prstGeom prst="rect">
            <a:avLst/>
          </a:prstGeom>
        </p:spPr>
      </p:pic>
      <p:sp>
        <p:nvSpPr>
          <p:cNvPr id="10" name="文本框 9">
            <a:extLst>
              <a:ext uri="{FF2B5EF4-FFF2-40B4-BE49-F238E27FC236}">
                <a16:creationId xmlns:a16="http://schemas.microsoft.com/office/drawing/2014/main" id="{58EAD2AF-ACCC-3A7E-96BB-40D25678FA7F}"/>
              </a:ext>
            </a:extLst>
          </p:cNvPr>
          <p:cNvSpPr txBox="1"/>
          <p:nvPr/>
        </p:nvSpPr>
        <p:spPr>
          <a:xfrm>
            <a:off x="6096000" y="4523015"/>
            <a:ext cx="774571" cy="369332"/>
          </a:xfrm>
          <a:prstGeom prst="rect">
            <a:avLst/>
          </a:prstGeom>
          <a:noFill/>
        </p:spPr>
        <p:txBody>
          <a:bodyPr wrap="none" rtlCol="0">
            <a:spAutoFit/>
          </a:bodyPr>
          <a:lstStyle/>
          <a:p>
            <a:r>
              <a:rPr lang="en-US" altLang="zh-CN" dirty="0"/>
              <a:t>Lag-1</a:t>
            </a:r>
            <a:endParaRPr lang="zh-CN" altLang="en-US" dirty="0"/>
          </a:p>
        </p:txBody>
      </p:sp>
      <p:sp>
        <p:nvSpPr>
          <p:cNvPr id="11" name="文本框 10">
            <a:extLst>
              <a:ext uri="{FF2B5EF4-FFF2-40B4-BE49-F238E27FC236}">
                <a16:creationId xmlns:a16="http://schemas.microsoft.com/office/drawing/2014/main" id="{A97C621F-8F91-0F26-E622-C6501EBA8ACC}"/>
              </a:ext>
            </a:extLst>
          </p:cNvPr>
          <p:cNvSpPr txBox="1"/>
          <p:nvPr/>
        </p:nvSpPr>
        <p:spPr>
          <a:xfrm>
            <a:off x="9662290" y="4523015"/>
            <a:ext cx="774571" cy="369332"/>
          </a:xfrm>
          <a:prstGeom prst="rect">
            <a:avLst/>
          </a:prstGeom>
          <a:noFill/>
        </p:spPr>
        <p:txBody>
          <a:bodyPr wrap="none" rtlCol="0">
            <a:spAutoFit/>
          </a:bodyPr>
          <a:lstStyle/>
          <a:p>
            <a:r>
              <a:rPr lang="en-US" altLang="zh-CN" dirty="0"/>
              <a:t>Lag-2</a:t>
            </a:r>
            <a:endParaRPr lang="zh-CN" altLang="en-US" dirty="0"/>
          </a:p>
        </p:txBody>
      </p:sp>
      <p:sp>
        <p:nvSpPr>
          <p:cNvPr id="12" name="文本框 11">
            <a:extLst>
              <a:ext uri="{FF2B5EF4-FFF2-40B4-BE49-F238E27FC236}">
                <a16:creationId xmlns:a16="http://schemas.microsoft.com/office/drawing/2014/main" id="{3004EDF7-C089-1527-AE1C-B629F46EB485}"/>
              </a:ext>
            </a:extLst>
          </p:cNvPr>
          <p:cNvSpPr txBox="1"/>
          <p:nvPr/>
        </p:nvSpPr>
        <p:spPr>
          <a:xfrm>
            <a:off x="1893444" y="4608132"/>
            <a:ext cx="1492716" cy="369332"/>
          </a:xfrm>
          <a:prstGeom prst="rect">
            <a:avLst/>
          </a:prstGeom>
          <a:noFill/>
        </p:spPr>
        <p:txBody>
          <a:bodyPr wrap="none" rtlCol="0">
            <a:spAutoFit/>
          </a:bodyPr>
          <a:lstStyle/>
          <a:p>
            <a:r>
              <a:rPr lang="en-US" altLang="zh-CN" dirty="0"/>
              <a:t>MLII line plot</a:t>
            </a:r>
          </a:p>
        </p:txBody>
      </p:sp>
    </p:spTree>
    <p:extLst>
      <p:ext uri="{BB962C8B-B14F-4D97-AF65-F5344CB8AC3E}">
        <p14:creationId xmlns:p14="http://schemas.microsoft.com/office/powerpoint/2010/main" val="3054394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AF185-BA06-D0FB-3280-8F6DD10B9F37}"/>
              </a:ext>
            </a:extLst>
          </p:cNvPr>
          <p:cNvSpPr>
            <a:spLocks noGrp="1"/>
          </p:cNvSpPr>
          <p:nvPr>
            <p:ph type="title"/>
          </p:nvPr>
        </p:nvSpPr>
        <p:spPr/>
        <p:txBody>
          <a:bodyPr/>
          <a:lstStyle/>
          <a:p>
            <a:r>
              <a:rPr lang="en-US" altLang="zh-CN" dirty="0"/>
              <a:t>Task 3.2 Anomaly detection in ECG signals with LSTM</a:t>
            </a:r>
            <a:endParaRPr lang="zh-CN" altLang="en-US" dirty="0"/>
          </a:p>
        </p:txBody>
      </p:sp>
      <p:pic>
        <p:nvPicPr>
          <p:cNvPr id="5" name="内容占位符 4">
            <a:extLst>
              <a:ext uri="{FF2B5EF4-FFF2-40B4-BE49-F238E27FC236}">
                <a16:creationId xmlns:a16="http://schemas.microsoft.com/office/drawing/2014/main" id="{35643BD2-19DC-31A3-5879-8D0133C0C4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9870" y="1728132"/>
            <a:ext cx="3974819" cy="2880000"/>
          </a:xfrm>
        </p:spPr>
      </p:pic>
      <p:pic>
        <p:nvPicPr>
          <p:cNvPr id="7" name="图片 6">
            <a:extLst>
              <a:ext uri="{FF2B5EF4-FFF2-40B4-BE49-F238E27FC236}">
                <a16:creationId xmlns:a16="http://schemas.microsoft.com/office/drawing/2014/main" id="{23FF947C-4FAF-E6C0-DD9A-3674189724B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24689" y="1728132"/>
            <a:ext cx="3840000" cy="2880000"/>
          </a:xfrm>
          <a:prstGeom prst="rect">
            <a:avLst/>
          </a:prstGeom>
        </p:spPr>
      </p:pic>
      <p:pic>
        <p:nvPicPr>
          <p:cNvPr id="9" name="图片 8">
            <a:extLst>
              <a:ext uri="{FF2B5EF4-FFF2-40B4-BE49-F238E27FC236}">
                <a16:creationId xmlns:a16="http://schemas.microsoft.com/office/drawing/2014/main" id="{97CA4C3C-A3D2-0E4F-66F1-E44033AD960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994463" y="1728132"/>
            <a:ext cx="3840000" cy="2880000"/>
          </a:xfrm>
          <a:prstGeom prst="rect">
            <a:avLst/>
          </a:prstGeom>
        </p:spPr>
      </p:pic>
      <p:sp>
        <p:nvSpPr>
          <p:cNvPr id="10" name="文本框 9">
            <a:extLst>
              <a:ext uri="{FF2B5EF4-FFF2-40B4-BE49-F238E27FC236}">
                <a16:creationId xmlns:a16="http://schemas.microsoft.com/office/drawing/2014/main" id="{58EAD2AF-ACCC-3A7E-96BB-40D25678FA7F}"/>
              </a:ext>
            </a:extLst>
          </p:cNvPr>
          <p:cNvSpPr txBox="1"/>
          <p:nvPr/>
        </p:nvSpPr>
        <p:spPr>
          <a:xfrm>
            <a:off x="6096000" y="4523015"/>
            <a:ext cx="774571" cy="369332"/>
          </a:xfrm>
          <a:prstGeom prst="rect">
            <a:avLst/>
          </a:prstGeom>
          <a:noFill/>
        </p:spPr>
        <p:txBody>
          <a:bodyPr wrap="none" rtlCol="0">
            <a:spAutoFit/>
          </a:bodyPr>
          <a:lstStyle/>
          <a:p>
            <a:r>
              <a:rPr lang="en-US" altLang="zh-CN" dirty="0"/>
              <a:t>Lag-1</a:t>
            </a:r>
            <a:endParaRPr lang="zh-CN" altLang="en-US" dirty="0"/>
          </a:p>
        </p:txBody>
      </p:sp>
      <p:sp>
        <p:nvSpPr>
          <p:cNvPr id="11" name="文本框 10">
            <a:extLst>
              <a:ext uri="{FF2B5EF4-FFF2-40B4-BE49-F238E27FC236}">
                <a16:creationId xmlns:a16="http://schemas.microsoft.com/office/drawing/2014/main" id="{A97C621F-8F91-0F26-E622-C6501EBA8ACC}"/>
              </a:ext>
            </a:extLst>
          </p:cNvPr>
          <p:cNvSpPr txBox="1"/>
          <p:nvPr/>
        </p:nvSpPr>
        <p:spPr>
          <a:xfrm>
            <a:off x="9662290" y="4523015"/>
            <a:ext cx="774571" cy="369332"/>
          </a:xfrm>
          <a:prstGeom prst="rect">
            <a:avLst/>
          </a:prstGeom>
          <a:noFill/>
        </p:spPr>
        <p:txBody>
          <a:bodyPr wrap="none" rtlCol="0">
            <a:spAutoFit/>
          </a:bodyPr>
          <a:lstStyle/>
          <a:p>
            <a:r>
              <a:rPr lang="en-US" altLang="zh-CN" dirty="0"/>
              <a:t>Lag-2</a:t>
            </a:r>
            <a:endParaRPr lang="zh-CN" altLang="en-US" dirty="0"/>
          </a:p>
        </p:txBody>
      </p:sp>
      <p:sp>
        <p:nvSpPr>
          <p:cNvPr id="12" name="文本框 11">
            <a:extLst>
              <a:ext uri="{FF2B5EF4-FFF2-40B4-BE49-F238E27FC236}">
                <a16:creationId xmlns:a16="http://schemas.microsoft.com/office/drawing/2014/main" id="{3004EDF7-C089-1527-AE1C-B629F46EB485}"/>
              </a:ext>
            </a:extLst>
          </p:cNvPr>
          <p:cNvSpPr txBox="1"/>
          <p:nvPr/>
        </p:nvSpPr>
        <p:spPr>
          <a:xfrm>
            <a:off x="1893444" y="4608132"/>
            <a:ext cx="1326004" cy="369332"/>
          </a:xfrm>
          <a:prstGeom prst="rect">
            <a:avLst/>
          </a:prstGeom>
          <a:noFill/>
        </p:spPr>
        <p:txBody>
          <a:bodyPr wrap="none" rtlCol="0">
            <a:spAutoFit/>
          </a:bodyPr>
          <a:lstStyle/>
          <a:p>
            <a:r>
              <a:rPr lang="en-US" altLang="zh-CN" dirty="0"/>
              <a:t>V5 line plot</a:t>
            </a:r>
          </a:p>
        </p:txBody>
      </p:sp>
    </p:spTree>
    <p:extLst>
      <p:ext uri="{BB962C8B-B14F-4D97-AF65-F5344CB8AC3E}">
        <p14:creationId xmlns:p14="http://schemas.microsoft.com/office/powerpoint/2010/main" val="375713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AF185-BA06-D0FB-3280-8F6DD10B9F37}"/>
              </a:ext>
            </a:extLst>
          </p:cNvPr>
          <p:cNvSpPr>
            <a:spLocks noGrp="1"/>
          </p:cNvSpPr>
          <p:nvPr>
            <p:ph type="title"/>
          </p:nvPr>
        </p:nvSpPr>
        <p:spPr/>
        <p:txBody>
          <a:bodyPr/>
          <a:lstStyle/>
          <a:p>
            <a:r>
              <a:rPr lang="en-US" altLang="zh-CN" dirty="0"/>
              <a:t>Task 3.2 Anomaly detection in ECG signals with LSTM</a:t>
            </a:r>
            <a:endParaRPr lang="zh-CN" altLang="en-US" dirty="0"/>
          </a:p>
        </p:txBody>
      </p:sp>
      <p:sp>
        <p:nvSpPr>
          <p:cNvPr id="4" name="内容占位符 3">
            <a:extLst>
              <a:ext uri="{FF2B5EF4-FFF2-40B4-BE49-F238E27FC236}">
                <a16:creationId xmlns:a16="http://schemas.microsoft.com/office/drawing/2014/main" id="{0D852E15-8491-5318-1850-A50B5772C83A}"/>
              </a:ext>
            </a:extLst>
          </p:cNvPr>
          <p:cNvSpPr>
            <a:spLocks noGrp="1"/>
          </p:cNvSpPr>
          <p:nvPr>
            <p:ph idx="1"/>
          </p:nvPr>
        </p:nvSpPr>
        <p:spPr>
          <a:xfrm>
            <a:off x="1007583" y="1386209"/>
            <a:ext cx="9982828" cy="660581"/>
          </a:xfrm>
        </p:spPr>
        <p:txBody>
          <a:bodyPr>
            <a:noAutofit/>
          </a:bodyPr>
          <a:lstStyle/>
          <a:p>
            <a:r>
              <a:rPr lang="en-US" altLang="zh-CN" sz="2400" dirty="0"/>
              <a:t>Validate the quality of the model. Calculate the MSE, MAPE etc. of the prediction model for the input size being 4, 8 and 16.</a:t>
            </a:r>
            <a:endParaRPr lang="zh-CN" altLang="en-US" sz="2400" dirty="0"/>
          </a:p>
        </p:txBody>
      </p:sp>
      <p:pic>
        <p:nvPicPr>
          <p:cNvPr id="8" name="图片 7">
            <a:extLst>
              <a:ext uri="{FF2B5EF4-FFF2-40B4-BE49-F238E27FC236}">
                <a16:creationId xmlns:a16="http://schemas.microsoft.com/office/drawing/2014/main" id="{6C3A8269-2C4F-4AB3-CCE3-4E60FAECC53C}"/>
              </a:ext>
            </a:extLst>
          </p:cNvPr>
          <p:cNvPicPr>
            <a:picLocks noChangeAspect="1"/>
          </p:cNvPicPr>
          <p:nvPr/>
        </p:nvPicPr>
        <p:blipFill>
          <a:blip r:embed="rId2"/>
          <a:stretch>
            <a:fillRect/>
          </a:stretch>
        </p:blipFill>
        <p:spPr>
          <a:xfrm>
            <a:off x="1005975" y="2563812"/>
            <a:ext cx="4882852" cy="1651141"/>
          </a:xfrm>
          <a:prstGeom prst="rect">
            <a:avLst/>
          </a:prstGeom>
        </p:spPr>
      </p:pic>
      <p:pic>
        <p:nvPicPr>
          <p:cNvPr id="14" name="图片 13">
            <a:extLst>
              <a:ext uri="{FF2B5EF4-FFF2-40B4-BE49-F238E27FC236}">
                <a16:creationId xmlns:a16="http://schemas.microsoft.com/office/drawing/2014/main" id="{C521172E-9595-CF54-C71D-15C655AAFE61}"/>
              </a:ext>
            </a:extLst>
          </p:cNvPr>
          <p:cNvPicPr>
            <a:picLocks noChangeAspect="1"/>
          </p:cNvPicPr>
          <p:nvPr/>
        </p:nvPicPr>
        <p:blipFill>
          <a:blip r:embed="rId3"/>
          <a:stretch>
            <a:fillRect/>
          </a:stretch>
        </p:blipFill>
        <p:spPr>
          <a:xfrm>
            <a:off x="5998997" y="2429695"/>
            <a:ext cx="4653755" cy="1785258"/>
          </a:xfrm>
          <a:prstGeom prst="rect">
            <a:avLst/>
          </a:prstGeom>
        </p:spPr>
      </p:pic>
      <p:sp>
        <p:nvSpPr>
          <p:cNvPr id="16" name="文本框 15">
            <a:extLst>
              <a:ext uri="{FF2B5EF4-FFF2-40B4-BE49-F238E27FC236}">
                <a16:creationId xmlns:a16="http://schemas.microsoft.com/office/drawing/2014/main" id="{6B1E6214-DD33-6B02-C93F-5F6DEAD59C16}"/>
              </a:ext>
            </a:extLst>
          </p:cNvPr>
          <p:cNvSpPr txBox="1"/>
          <p:nvPr/>
        </p:nvSpPr>
        <p:spPr>
          <a:xfrm>
            <a:off x="748618" y="4296008"/>
            <a:ext cx="10850563" cy="1938992"/>
          </a:xfrm>
          <a:prstGeom prst="rect">
            <a:avLst/>
          </a:prstGeom>
          <a:noFill/>
        </p:spPr>
        <p:txBody>
          <a:bodyPr wrap="square">
            <a:spAutoFit/>
          </a:bodyPr>
          <a:lstStyle/>
          <a:p>
            <a:pPr marL="342900" indent="-342900" algn="l">
              <a:buFont typeface="Arial" panose="020B0604020202020204" pitchFamily="34" charset="0"/>
              <a:buChar char="•"/>
            </a:pPr>
            <a:r>
              <a:rPr lang="en-US" altLang="zh-CN" sz="2000" b="0" i="0" u="none" strike="noStrike" baseline="0" dirty="0">
                <a:solidFill>
                  <a:schemeClr val="accent4">
                    <a:lumMod val="75000"/>
                  </a:schemeClr>
                </a:solidFill>
                <a:latin typeface="Cambria" panose="02040503050406030204" pitchFamily="18" charset="0"/>
                <a:ea typeface="Cambria" panose="02040503050406030204" pitchFamily="18" charset="0"/>
              </a:rPr>
              <a:t>The data in the table shows that the accuracy increases with the increasement of vector size. </a:t>
            </a:r>
            <a:r>
              <a:rPr lang="en-US" altLang="zh-CN" sz="2000" dirty="0">
                <a:solidFill>
                  <a:schemeClr val="accent4">
                    <a:lumMod val="75000"/>
                  </a:schemeClr>
                </a:solidFill>
                <a:latin typeface="Cambria" panose="02040503050406030204" pitchFamily="18" charset="0"/>
                <a:ea typeface="Cambria" panose="02040503050406030204" pitchFamily="18" charset="0"/>
              </a:rPr>
              <a:t>Uni-variate series reach a better accuracy.</a:t>
            </a:r>
            <a:endParaRPr lang="en-US" altLang="zh-CN" sz="2000" b="0" i="0" u="none" strike="noStrike" baseline="0" dirty="0">
              <a:solidFill>
                <a:schemeClr val="accent4">
                  <a:lumMod val="75000"/>
                </a:schemeClr>
              </a:solidFill>
              <a:latin typeface="Cambria" panose="02040503050406030204" pitchFamily="18" charset="0"/>
              <a:ea typeface="Cambria" panose="02040503050406030204" pitchFamily="18" charset="0"/>
            </a:endParaRPr>
          </a:p>
          <a:p>
            <a:pPr marL="342900" indent="-342900" algn="l">
              <a:buFont typeface="Arial" panose="020B0604020202020204" pitchFamily="34" charset="0"/>
              <a:buChar char="•"/>
            </a:pPr>
            <a:r>
              <a:rPr lang="en-US" altLang="zh-CN" sz="2000" b="0" i="0" u="none" strike="noStrike" baseline="0" dirty="0">
                <a:solidFill>
                  <a:schemeClr val="accent4">
                    <a:lumMod val="75000"/>
                  </a:schemeClr>
                </a:solidFill>
                <a:latin typeface="Cambria" panose="02040503050406030204" pitchFamily="18" charset="0"/>
                <a:ea typeface="Cambria" panose="02040503050406030204" pitchFamily="18" charset="0"/>
              </a:rPr>
              <a:t>The performance doesn’t improve a lot when input size </a:t>
            </a:r>
            <a:r>
              <a:rPr lang="en-US" altLang="zh-CN" sz="2000" dirty="0">
                <a:solidFill>
                  <a:schemeClr val="accent4">
                    <a:lumMod val="75000"/>
                  </a:schemeClr>
                </a:solidFill>
                <a:latin typeface="Cambria" panose="02040503050406030204" pitchFamily="18" charset="0"/>
                <a:ea typeface="Cambria" panose="02040503050406030204" pitchFamily="18" charset="0"/>
              </a:rPr>
              <a:t>becomes larger</a:t>
            </a:r>
            <a:r>
              <a:rPr lang="en-US" altLang="zh-CN" sz="2000" b="0" i="0" u="none" strike="noStrike" baseline="0" dirty="0">
                <a:solidFill>
                  <a:schemeClr val="accent4">
                    <a:lumMod val="75000"/>
                  </a:schemeClr>
                </a:solidFill>
                <a:latin typeface="Cambria" panose="02040503050406030204" pitchFamily="18" charset="0"/>
                <a:ea typeface="Cambria" panose="02040503050406030204" pitchFamily="18" charset="0"/>
              </a:rPr>
              <a:t>, but the time used in training becomes much longer.</a:t>
            </a:r>
          </a:p>
          <a:p>
            <a:pPr marL="342900" indent="-342900" algn="l">
              <a:buFont typeface="Arial" panose="020B0604020202020204" pitchFamily="34" charset="0"/>
              <a:buChar char="•"/>
            </a:pPr>
            <a:r>
              <a:rPr lang="en-US" altLang="zh-CN" sz="2000" dirty="0">
                <a:solidFill>
                  <a:schemeClr val="accent4">
                    <a:lumMod val="75000"/>
                  </a:schemeClr>
                </a:solidFill>
                <a:latin typeface="Cambria" panose="02040503050406030204" pitchFamily="18" charset="0"/>
              </a:rPr>
              <a:t>I use epochs=100. The training optimization algorithm is Adam which has a default learning rate of 0.001 and I didn't modify that.</a:t>
            </a:r>
            <a:endParaRPr lang="zh-CN" altLang="en-US" sz="2000" dirty="0">
              <a:solidFill>
                <a:schemeClr val="accent4">
                  <a:lumMod val="75000"/>
                </a:schemeClr>
              </a:solidFill>
              <a:latin typeface="Cambria" panose="02040503050406030204" pitchFamily="18" charset="0"/>
            </a:endParaRPr>
          </a:p>
        </p:txBody>
      </p:sp>
    </p:spTree>
    <p:extLst>
      <p:ext uri="{BB962C8B-B14F-4D97-AF65-F5344CB8AC3E}">
        <p14:creationId xmlns:p14="http://schemas.microsoft.com/office/powerpoint/2010/main" val="765743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AF185-BA06-D0FB-3280-8F6DD10B9F37}"/>
              </a:ext>
            </a:extLst>
          </p:cNvPr>
          <p:cNvSpPr>
            <a:spLocks noGrp="1"/>
          </p:cNvSpPr>
          <p:nvPr>
            <p:ph type="title"/>
          </p:nvPr>
        </p:nvSpPr>
        <p:spPr>
          <a:xfrm>
            <a:off x="766649" y="296091"/>
            <a:ext cx="10780917" cy="636000"/>
          </a:xfrm>
        </p:spPr>
        <p:txBody>
          <a:bodyPr/>
          <a:lstStyle/>
          <a:p>
            <a:r>
              <a:rPr lang="en-US" altLang="zh-CN" dirty="0"/>
              <a:t>Task 3.2 Anomaly detection in ECG signals with LSTM</a:t>
            </a:r>
            <a:endParaRPr lang="zh-CN" altLang="en-US" dirty="0"/>
          </a:p>
        </p:txBody>
      </p:sp>
      <p:pic>
        <p:nvPicPr>
          <p:cNvPr id="7" name="内容占位符 6">
            <a:extLst>
              <a:ext uri="{FF2B5EF4-FFF2-40B4-BE49-F238E27FC236}">
                <a16:creationId xmlns:a16="http://schemas.microsoft.com/office/drawing/2014/main" id="{4E19F34F-09B4-1F14-E21D-D1DE415052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800" y="3544809"/>
            <a:ext cx="4296351" cy="2406523"/>
          </a:xfrm>
        </p:spPr>
      </p:pic>
      <p:pic>
        <p:nvPicPr>
          <p:cNvPr id="10" name="图片 9">
            <a:extLst>
              <a:ext uri="{FF2B5EF4-FFF2-40B4-BE49-F238E27FC236}">
                <a16:creationId xmlns:a16="http://schemas.microsoft.com/office/drawing/2014/main" id="{6B6943BE-02E6-792B-26CD-BAAD7D5C8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016" y="1153192"/>
            <a:ext cx="3884824" cy="2160000"/>
          </a:xfrm>
          <a:prstGeom prst="rect">
            <a:avLst/>
          </a:prstGeom>
        </p:spPr>
      </p:pic>
      <p:pic>
        <p:nvPicPr>
          <p:cNvPr id="12" name="图片 11">
            <a:extLst>
              <a:ext uri="{FF2B5EF4-FFF2-40B4-BE49-F238E27FC236}">
                <a16:creationId xmlns:a16="http://schemas.microsoft.com/office/drawing/2014/main" id="{24DF9312-C6A7-3330-416F-9926330E88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388" y="1153192"/>
            <a:ext cx="3884824" cy="2160000"/>
          </a:xfrm>
          <a:prstGeom prst="rect">
            <a:avLst/>
          </a:prstGeom>
        </p:spPr>
      </p:pic>
      <p:sp>
        <p:nvSpPr>
          <p:cNvPr id="13" name="文本框 12">
            <a:extLst>
              <a:ext uri="{FF2B5EF4-FFF2-40B4-BE49-F238E27FC236}">
                <a16:creationId xmlns:a16="http://schemas.microsoft.com/office/drawing/2014/main" id="{E25F02EB-BA4F-5BF6-C88C-9B7AA785FB99}"/>
              </a:ext>
            </a:extLst>
          </p:cNvPr>
          <p:cNvSpPr txBox="1"/>
          <p:nvPr/>
        </p:nvSpPr>
        <p:spPr>
          <a:xfrm>
            <a:off x="2528724" y="3128525"/>
            <a:ext cx="466794" cy="369332"/>
          </a:xfrm>
          <a:prstGeom prst="rect">
            <a:avLst/>
          </a:prstGeom>
          <a:noFill/>
        </p:spPr>
        <p:txBody>
          <a:bodyPr wrap="none" rtlCol="0">
            <a:spAutoFit/>
          </a:bodyPr>
          <a:lstStyle/>
          <a:p>
            <a:r>
              <a:rPr lang="en-US" altLang="zh-CN" dirty="0"/>
              <a:t>V5</a:t>
            </a:r>
            <a:endParaRPr lang="zh-CN" altLang="en-US" dirty="0"/>
          </a:p>
        </p:txBody>
      </p:sp>
      <p:sp>
        <p:nvSpPr>
          <p:cNvPr id="15" name="文本框 14">
            <a:extLst>
              <a:ext uri="{FF2B5EF4-FFF2-40B4-BE49-F238E27FC236}">
                <a16:creationId xmlns:a16="http://schemas.microsoft.com/office/drawing/2014/main" id="{CC1DFC87-81DE-575C-AF20-4FD877996989}"/>
              </a:ext>
            </a:extLst>
          </p:cNvPr>
          <p:cNvSpPr txBox="1"/>
          <p:nvPr/>
        </p:nvSpPr>
        <p:spPr>
          <a:xfrm>
            <a:off x="6756865" y="3128525"/>
            <a:ext cx="633507" cy="369332"/>
          </a:xfrm>
          <a:prstGeom prst="rect">
            <a:avLst/>
          </a:prstGeom>
          <a:noFill/>
        </p:spPr>
        <p:txBody>
          <a:bodyPr wrap="none" rtlCol="0">
            <a:spAutoFit/>
          </a:bodyPr>
          <a:lstStyle/>
          <a:p>
            <a:r>
              <a:rPr lang="en-US" altLang="zh-CN" dirty="0"/>
              <a:t>MLII</a:t>
            </a:r>
            <a:endParaRPr lang="zh-CN" altLang="en-US" dirty="0"/>
          </a:p>
        </p:txBody>
      </p:sp>
      <p:sp>
        <p:nvSpPr>
          <p:cNvPr id="17" name="文本框 16">
            <a:extLst>
              <a:ext uri="{FF2B5EF4-FFF2-40B4-BE49-F238E27FC236}">
                <a16:creationId xmlns:a16="http://schemas.microsoft.com/office/drawing/2014/main" id="{84E1BF95-566B-CEEE-BE95-83AC409246AF}"/>
              </a:ext>
            </a:extLst>
          </p:cNvPr>
          <p:cNvSpPr txBox="1"/>
          <p:nvPr/>
        </p:nvSpPr>
        <p:spPr>
          <a:xfrm>
            <a:off x="4416329" y="5848454"/>
            <a:ext cx="1159292" cy="369332"/>
          </a:xfrm>
          <a:prstGeom prst="rect">
            <a:avLst/>
          </a:prstGeom>
          <a:noFill/>
        </p:spPr>
        <p:txBody>
          <a:bodyPr wrap="none" rtlCol="0">
            <a:spAutoFit/>
          </a:bodyPr>
          <a:lstStyle/>
          <a:p>
            <a:r>
              <a:rPr lang="en-US" altLang="zh-CN" dirty="0"/>
              <a:t>Bi-variate</a:t>
            </a:r>
            <a:endParaRPr lang="zh-CN" altLang="en-US" dirty="0"/>
          </a:p>
        </p:txBody>
      </p:sp>
      <p:sp>
        <p:nvSpPr>
          <p:cNvPr id="19" name="文本框 18">
            <a:extLst>
              <a:ext uri="{FF2B5EF4-FFF2-40B4-BE49-F238E27FC236}">
                <a16:creationId xmlns:a16="http://schemas.microsoft.com/office/drawing/2014/main" id="{3530A50D-D61D-0991-70FF-C8B277EBCFB5}"/>
              </a:ext>
            </a:extLst>
          </p:cNvPr>
          <p:cNvSpPr txBox="1"/>
          <p:nvPr/>
        </p:nvSpPr>
        <p:spPr>
          <a:xfrm>
            <a:off x="7515498" y="3813406"/>
            <a:ext cx="4502331" cy="1200329"/>
          </a:xfrm>
          <a:prstGeom prst="rect">
            <a:avLst/>
          </a:prstGeom>
          <a:noFill/>
        </p:spPr>
        <p:txBody>
          <a:bodyPr wrap="square">
            <a:spAutoFit/>
          </a:bodyPr>
          <a:lstStyle/>
          <a:p>
            <a:r>
              <a:rPr lang="en-US" altLang="zh-CN" sz="2400" b="0" i="0" u="none" strike="noStrike" baseline="0" dirty="0">
                <a:latin typeface="SFRM1000"/>
              </a:rPr>
              <a:t>The results of anomalies are not same when using </a:t>
            </a:r>
            <a:r>
              <a:rPr lang="en-US" altLang="zh-CN" sz="2400" b="0" i="0" u="none" strike="noStrike" baseline="0" dirty="0" err="1">
                <a:latin typeface="SFRM1000"/>
              </a:rPr>
              <a:t>uni</a:t>
            </a:r>
            <a:r>
              <a:rPr lang="en-US" altLang="zh-CN" sz="2400" b="0" i="0" u="none" strike="noStrike" baseline="0" dirty="0">
                <a:latin typeface="SFRM1000"/>
              </a:rPr>
              <a:t>-variate and bi-variate.</a:t>
            </a:r>
            <a:endParaRPr lang="zh-CN" altLang="en-US" sz="2400" dirty="0"/>
          </a:p>
        </p:txBody>
      </p:sp>
    </p:spTree>
    <p:extLst>
      <p:ext uri="{BB962C8B-B14F-4D97-AF65-F5344CB8AC3E}">
        <p14:creationId xmlns:p14="http://schemas.microsoft.com/office/powerpoint/2010/main" val="1029006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D4F19-945F-0562-AD8B-F99BD7199517}"/>
              </a:ext>
            </a:extLst>
          </p:cNvPr>
          <p:cNvSpPr>
            <a:spLocks noGrp="1"/>
          </p:cNvSpPr>
          <p:nvPr>
            <p:ph type="title"/>
          </p:nvPr>
        </p:nvSpPr>
        <p:spPr/>
        <p:txBody>
          <a:bodyPr>
            <a:normAutofit/>
          </a:bodyPr>
          <a:lstStyle/>
          <a:p>
            <a:r>
              <a:rPr lang="en-US" altLang="zh-CN" sz="3200" dirty="0"/>
              <a:t>Task 4. Clustering-based Anomaly detection</a:t>
            </a:r>
            <a:endParaRPr lang="zh-CN" altLang="en-US" sz="3200" dirty="0"/>
          </a:p>
        </p:txBody>
      </p:sp>
      <p:sp>
        <p:nvSpPr>
          <p:cNvPr id="3" name="文本占位符 2">
            <a:extLst>
              <a:ext uri="{FF2B5EF4-FFF2-40B4-BE49-F238E27FC236}">
                <a16:creationId xmlns:a16="http://schemas.microsoft.com/office/drawing/2014/main" id="{10010302-97A5-063C-9981-71038BDEE883}"/>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10203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DB5B2-167A-5BB5-4458-67DF0EDBCFC1}"/>
              </a:ext>
            </a:extLst>
          </p:cNvPr>
          <p:cNvSpPr>
            <a:spLocks noGrp="1"/>
          </p:cNvSpPr>
          <p:nvPr>
            <p:ph type="title"/>
          </p:nvPr>
        </p:nvSpPr>
        <p:spPr/>
        <p:txBody>
          <a:bodyPr/>
          <a:lstStyle/>
          <a:p>
            <a:r>
              <a:rPr lang="en-US" altLang="zh-CN" dirty="0"/>
              <a:t>Task 4. Anomaly detection in a bivariate series</a:t>
            </a:r>
            <a:endParaRPr lang="zh-CN" altLang="en-US" dirty="0"/>
          </a:p>
        </p:txBody>
      </p:sp>
      <p:pic>
        <p:nvPicPr>
          <p:cNvPr id="5" name="内容占位符 4">
            <a:extLst>
              <a:ext uri="{FF2B5EF4-FFF2-40B4-BE49-F238E27FC236}">
                <a16:creationId xmlns:a16="http://schemas.microsoft.com/office/drawing/2014/main" id="{BEE84A41-A20F-AF1F-03C4-DDA9BE0C82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254" y="1545250"/>
            <a:ext cx="4283390" cy="3240000"/>
          </a:xfrm>
        </p:spPr>
      </p:pic>
      <p:pic>
        <p:nvPicPr>
          <p:cNvPr id="7" name="图片 6">
            <a:extLst>
              <a:ext uri="{FF2B5EF4-FFF2-40B4-BE49-F238E27FC236}">
                <a16:creationId xmlns:a16="http://schemas.microsoft.com/office/drawing/2014/main" id="{63A1FA1D-CB76-7820-D5B7-1B2642836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58" y="1632335"/>
            <a:ext cx="4041060" cy="3240000"/>
          </a:xfrm>
          <a:prstGeom prst="rect">
            <a:avLst/>
          </a:prstGeom>
        </p:spPr>
      </p:pic>
      <p:sp>
        <p:nvSpPr>
          <p:cNvPr id="9" name="文本框 8">
            <a:extLst>
              <a:ext uri="{FF2B5EF4-FFF2-40B4-BE49-F238E27FC236}">
                <a16:creationId xmlns:a16="http://schemas.microsoft.com/office/drawing/2014/main" id="{F90AB974-04D3-CC66-CB91-46BF6A9261C8}"/>
              </a:ext>
            </a:extLst>
          </p:cNvPr>
          <p:cNvSpPr txBox="1"/>
          <p:nvPr/>
        </p:nvSpPr>
        <p:spPr>
          <a:xfrm>
            <a:off x="2778034" y="4773086"/>
            <a:ext cx="2325189" cy="369332"/>
          </a:xfrm>
          <a:prstGeom prst="rect">
            <a:avLst/>
          </a:prstGeom>
          <a:noFill/>
        </p:spPr>
        <p:txBody>
          <a:bodyPr wrap="square">
            <a:spAutoFit/>
          </a:bodyPr>
          <a:lstStyle/>
          <a:p>
            <a:pPr algn="ctr"/>
            <a:r>
              <a:rPr lang="en-US" altLang="zh-CN" sz="1800" b="0" i="0" u="none" strike="noStrike" baseline="0" dirty="0">
                <a:latin typeface="SFRM1000"/>
              </a:rPr>
              <a:t>Line Plot by K-means</a:t>
            </a:r>
            <a:endParaRPr lang="zh-CN" altLang="en-US" dirty="0"/>
          </a:p>
        </p:txBody>
      </p:sp>
      <p:sp>
        <p:nvSpPr>
          <p:cNvPr id="10" name="文本框 9">
            <a:extLst>
              <a:ext uri="{FF2B5EF4-FFF2-40B4-BE49-F238E27FC236}">
                <a16:creationId xmlns:a16="http://schemas.microsoft.com/office/drawing/2014/main" id="{8A0DC6D3-7381-2EBE-6AF1-84512AB5BB75}"/>
              </a:ext>
            </a:extLst>
          </p:cNvPr>
          <p:cNvSpPr txBox="1"/>
          <p:nvPr/>
        </p:nvSpPr>
        <p:spPr>
          <a:xfrm>
            <a:off x="7088779" y="4773086"/>
            <a:ext cx="2508069" cy="369332"/>
          </a:xfrm>
          <a:prstGeom prst="rect">
            <a:avLst/>
          </a:prstGeom>
          <a:noFill/>
        </p:spPr>
        <p:txBody>
          <a:bodyPr wrap="square">
            <a:spAutoFit/>
          </a:bodyPr>
          <a:lstStyle/>
          <a:p>
            <a:pPr algn="ctr"/>
            <a:r>
              <a:rPr lang="en-US" altLang="zh-CN" sz="1800" b="0" i="0" u="none" strike="noStrike" baseline="0" dirty="0">
                <a:latin typeface="SFRM1000"/>
              </a:rPr>
              <a:t>Scatter Plot by K-means</a:t>
            </a:r>
            <a:endParaRPr lang="zh-CN" altLang="en-US" dirty="0"/>
          </a:p>
        </p:txBody>
      </p:sp>
      <p:sp>
        <p:nvSpPr>
          <p:cNvPr id="11" name="文本框 10">
            <a:extLst>
              <a:ext uri="{FF2B5EF4-FFF2-40B4-BE49-F238E27FC236}">
                <a16:creationId xmlns:a16="http://schemas.microsoft.com/office/drawing/2014/main" id="{036FE46F-285D-C1AA-5ED8-9ABC7BE645FD}"/>
              </a:ext>
            </a:extLst>
          </p:cNvPr>
          <p:cNvSpPr txBox="1"/>
          <p:nvPr/>
        </p:nvSpPr>
        <p:spPr>
          <a:xfrm>
            <a:off x="1324723" y="5225665"/>
            <a:ext cx="9970294" cy="1015663"/>
          </a:xfrm>
          <a:prstGeom prst="rect">
            <a:avLst/>
          </a:prstGeom>
          <a:noFill/>
        </p:spPr>
        <p:txBody>
          <a:bodyPr wrap="square">
            <a:spAutoFit/>
          </a:bodyPr>
          <a:lstStyle/>
          <a:p>
            <a:pPr algn="l"/>
            <a:r>
              <a:rPr lang="en-US" altLang="zh-CN" sz="2000" b="0" i="0" u="none" strike="noStrike" baseline="0" dirty="0">
                <a:latin typeface="SFRM1000"/>
              </a:rPr>
              <a:t>I set the number of clusters as 2 because I think from the scatter plot, there is no obvious clusters and the points all distributes in an average way, but may be the two variable may influence the clustering.</a:t>
            </a:r>
            <a:endParaRPr lang="zh-CN" altLang="en-US" sz="2000" dirty="0"/>
          </a:p>
        </p:txBody>
      </p:sp>
    </p:spTree>
    <p:extLst>
      <p:ext uri="{BB962C8B-B14F-4D97-AF65-F5344CB8AC3E}">
        <p14:creationId xmlns:p14="http://schemas.microsoft.com/office/powerpoint/2010/main" val="89009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DB5B2-167A-5BB5-4458-67DF0EDBCFC1}"/>
              </a:ext>
            </a:extLst>
          </p:cNvPr>
          <p:cNvSpPr>
            <a:spLocks noGrp="1"/>
          </p:cNvSpPr>
          <p:nvPr>
            <p:ph type="title"/>
          </p:nvPr>
        </p:nvSpPr>
        <p:spPr/>
        <p:txBody>
          <a:bodyPr/>
          <a:lstStyle/>
          <a:p>
            <a:r>
              <a:rPr lang="en-US" altLang="zh-CN" dirty="0"/>
              <a:t>Task 4. Anomaly detection in a bivariate series</a:t>
            </a:r>
            <a:endParaRPr lang="zh-CN" altLang="en-US" dirty="0"/>
          </a:p>
        </p:txBody>
      </p:sp>
      <p:pic>
        <p:nvPicPr>
          <p:cNvPr id="8" name="内容占位符 7">
            <a:extLst>
              <a:ext uri="{FF2B5EF4-FFF2-40B4-BE49-F238E27FC236}">
                <a16:creationId xmlns:a16="http://schemas.microsoft.com/office/drawing/2014/main" id="{093B547D-B833-6DAA-2007-2DFDA01B01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924" y="1449320"/>
            <a:ext cx="5166370" cy="4142240"/>
          </a:xfrm>
        </p:spPr>
      </p:pic>
      <p:pic>
        <p:nvPicPr>
          <p:cNvPr id="13" name="图片 12">
            <a:extLst>
              <a:ext uri="{FF2B5EF4-FFF2-40B4-BE49-F238E27FC236}">
                <a16:creationId xmlns:a16="http://schemas.microsoft.com/office/drawing/2014/main" id="{40B55F6C-CCEA-C6BB-B0E0-9872D8701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708" y="1449320"/>
            <a:ext cx="4992634" cy="3959360"/>
          </a:xfrm>
          <a:prstGeom prst="rect">
            <a:avLst/>
          </a:prstGeom>
        </p:spPr>
      </p:pic>
    </p:spTree>
    <p:extLst>
      <p:ext uri="{BB962C8B-B14F-4D97-AF65-F5344CB8AC3E}">
        <p14:creationId xmlns:p14="http://schemas.microsoft.com/office/powerpoint/2010/main" val="10466309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DB5B2-167A-5BB5-4458-67DF0EDBCFC1}"/>
              </a:ext>
            </a:extLst>
          </p:cNvPr>
          <p:cNvSpPr>
            <a:spLocks noGrp="1"/>
          </p:cNvSpPr>
          <p:nvPr>
            <p:ph type="title"/>
          </p:nvPr>
        </p:nvSpPr>
        <p:spPr/>
        <p:txBody>
          <a:bodyPr/>
          <a:lstStyle/>
          <a:p>
            <a:r>
              <a:rPr lang="en-US" altLang="zh-CN" dirty="0"/>
              <a:t>Task 4. Anomaly detection in a bivariate series</a:t>
            </a:r>
            <a:endParaRPr lang="zh-CN" altLang="en-US" dirty="0"/>
          </a:p>
        </p:txBody>
      </p:sp>
      <p:pic>
        <p:nvPicPr>
          <p:cNvPr id="5" name="内容占位符 4">
            <a:extLst>
              <a:ext uri="{FF2B5EF4-FFF2-40B4-BE49-F238E27FC236}">
                <a16:creationId xmlns:a16="http://schemas.microsoft.com/office/drawing/2014/main" id="{BEE84A41-A20F-AF1F-03C4-DDA9BE0C826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35254" y="1545250"/>
            <a:ext cx="4283390" cy="3240000"/>
          </a:xfrm>
        </p:spPr>
      </p:pic>
      <p:pic>
        <p:nvPicPr>
          <p:cNvPr id="7" name="图片 6">
            <a:extLst>
              <a:ext uri="{FF2B5EF4-FFF2-40B4-BE49-F238E27FC236}">
                <a16:creationId xmlns:a16="http://schemas.microsoft.com/office/drawing/2014/main" id="{63A1FA1D-CB76-7820-D5B7-1B2642836B4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3358" y="1632335"/>
            <a:ext cx="4041059" cy="3240000"/>
          </a:xfrm>
          <a:prstGeom prst="rect">
            <a:avLst/>
          </a:prstGeom>
        </p:spPr>
      </p:pic>
      <p:sp>
        <p:nvSpPr>
          <p:cNvPr id="9" name="文本框 8">
            <a:extLst>
              <a:ext uri="{FF2B5EF4-FFF2-40B4-BE49-F238E27FC236}">
                <a16:creationId xmlns:a16="http://schemas.microsoft.com/office/drawing/2014/main" id="{F90AB974-04D3-CC66-CB91-46BF6A9261C8}"/>
              </a:ext>
            </a:extLst>
          </p:cNvPr>
          <p:cNvSpPr txBox="1"/>
          <p:nvPr/>
        </p:nvSpPr>
        <p:spPr>
          <a:xfrm>
            <a:off x="2778034" y="4659874"/>
            <a:ext cx="2325189" cy="369332"/>
          </a:xfrm>
          <a:prstGeom prst="rect">
            <a:avLst/>
          </a:prstGeom>
          <a:noFill/>
        </p:spPr>
        <p:txBody>
          <a:bodyPr wrap="square">
            <a:spAutoFit/>
          </a:bodyPr>
          <a:lstStyle/>
          <a:p>
            <a:pPr algn="ctr"/>
            <a:r>
              <a:rPr lang="en-US" altLang="zh-CN" sz="1800" b="0" i="0" u="none" strike="noStrike" baseline="0" dirty="0">
                <a:latin typeface="SFRM1000"/>
              </a:rPr>
              <a:t>Line Plot by SOM</a:t>
            </a:r>
            <a:endParaRPr lang="zh-CN" altLang="en-US" dirty="0"/>
          </a:p>
        </p:txBody>
      </p:sp>
      <p:sp>
        <p:nvSpPr>
          <p:cNvPr id="10" name="文本框 9">
            <a:extLst>
              <a:ext uri="{FF2B5EF4-FFF2-40B4-BE49-F238E27FC236}">
                <a16:creationId xmlns:a16="http://schemas.microsoft.com/office/drawing/2014/main" id="{8A0DC6D3-7381-2EBE-6AF1-84512AB5BB75}"/>
              </a:ext>
            </a:extLst>
          </p:cNvPr>
          <p:cNvSpPr txBox="1"/>
          <p:nvPr/>
        </p:nvSpPr>
        <p:spPr>
          <a:xfrm>
            <a:off x="7088779" y="4659874"/>
            <a:ext cx="2508069" cy="369332"/>
          </a:xfrm>
          <a:prstGeom prst="rect">
            <a:avLst/>
          </a:prstGeom>
          <a:noFill/>
        </p:spPr>
        <p:txBody>
          <a:bodyPr wrap="square">
            <a:spAutoFit/>
          </a:bodyPr>
          <a:lstStyle/>
          <a:p>
            <a:pPr algn="ctr"/>
            <a:r>
              <a:rPr lang="en-US" altLang="zh-CN" sz="1800" b="0" i="0" u="none" strike="noStrike" baseline="0" dirty="0">
                <a:latin typeface="SFRM1000"/>
              </a:rPr>
              <a:t>Scatter Plot by </a:t>
            </a:r>
            <a:r>
              <a:rPr lang="en-US" altLang="zh-CN" dirty="0">
                <a:latin typeface="SFRM1000"/>
              </a:rPr>
              <a:t>SOM</a:t>
            </a:r>
            <a:endParaRPr lang="zh-CN" altLang="en-US" dirty="0"/>
          </a:p>
        </p:txBody>
      </p:sp>
      <p:sp>
        <p:nvSpPr>
          <p:cNvPr id="8" name="文本框 7">
            <a:extLst>
              <a:ext uri="{FF2B5EF4-FFF2-40B4-BE49-F238E27FC236}">
                <a16:creationId xmlns:a16="http://schemas.microsoft.com/office/drawing/2014/main" id="{F50983B4-5AA9-D0E9-B323-D9EB3427747B}"/>
              </a:ext>
            </a:extLst>
          </p:cNvPr>
          <p:cNvSpPr txBox="1"/>
          <p:nvPr/>
        </p:nvSpPr>
        <p:spPr>
          <a:xfrm>
            <a:off x="1614645" y="5475970"/>
            <a:ext cx="8961119" cy="707886"/>
          </a:xfrm>
          <a:prstGeom prst="rect">
            <a:avLst/>
          </a:prstGeom>
          <a:noFill/>
        </p:spPr>
        <p:txBody>
          <a:bodyPr wrap="square">
            <a:spAutoFit/>
          </a:bodyPr>
          <a:lstStyle/>
          <a:p>
            <a:r>
              <a:rPr lang="zh-CN" altLang="en-US" sz="2000" dirty="0"/>
              <a:t>The anomaly ratio is 2%, so I got 4 anomaly in the dataset of 200. The results of anomaly locations are the same using K-means and SOM:[  7  28  69 111]</a:t>
            </a:r>
          </a:p>
        </p:txBody>
      </p:sp>
    </p:spTree>
    <p:extLst>
      <p:ext uri="{BB962C8B-B14F-4D97-AF65-F5344CB8AC3E}">
        <p14:creationId xmlns:p14="http://schemas.microsoft.com/office/powerpoint/2010/main" val="28735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DB5B2-167A-5BB5-4458-67DF0EDBCFC1}"/>
              </a:ext>
            </a:extLst>
          </p:cNvPr>
          <p:cNvSpPr>
            <a:spLocks noGrp="1"/>
          </p:cNvSpPr>
          <p:nvPr>
            <p:ph type="title"/>
          </p:nvPr>
        </p:nvSpPr>
        <p:spPr/>
        <p:txBody>
          <a:bodyPr/>
          <a:lstStyle/>
          <a:p>
            <a:r>
              <a:rPr lang="en-US" altLang="zh-CN" dirty="0"/>
              <a:t>Task 4. Anomaly detection in a bivariate series</a:t>
            </a:r>
            <a:endParaRPr lang="zh-CN" altLang="en-US" dirty="0"/>
          </a:p>
        </p:txBody>
      </p:sp>
      <p:sp>
        <p:nvSpPr>
          <p:cNvPr id="11" name="内容占位符 10">
            <a:extLst>
              <a:ext uri="{FF2B5EF4-FFF2-40B4-BE49-F238E27FC236}">
                <a16:creationId xmlns:a16="http://schemas.microsoft.com/office/drawing/2014/main" id="{364BBD62-011C-B74F-CBBD-444F09A7BC8D}"/>
              </a:ext>
            </a:extLst>
          </p:cNvPr>
          <p:cNvSpPr>
            <a:spLocks noGrp="1"/>
          </p:cNvSpPr>
          <p:nvPr>
            <p:ph idx="1"/>
          </p:nvPr>
        </p:nvSpPr>
        <p:spPr/>
        <p:txBody>
          <a:bodyPr/>
          <a:lstStyle/>
          <a:p>
            <a:r>
              <a:rPr lang="en-US" altLang="zh-CN" b="1" dirty="0"/>
              <a:t>Which distance metric do you use? Are there other distance metrics which might be useful for this task?</a:t>
            </a:r>
          </a:p>
          <a:p>
            <a:r>
              <a:rPr lang="en-US" altLang="zh-CN" dirty="0"/>
              <a:t>I used Euclidean distance metric, which measures the straight-line distance between two points in Euclidean space. Manhattan distance (also known as city block distance or L1 norm), Cosine distance, </a:t>
            </a:r>
            <a:r>
              <a:rPr lang="en-US" altLang="zh-CN" dirty="0" err="1"/>
              <a:t>Mahalanobis</a:t>
            </a:r>
            <a:r>
              <a:rPr lang="en-US" altLang="zh-CN" dirty="0"/>
              <a:t> distance, </a:t>
            </a:r>
            <a:r>
              <a:rPr lang="en-US" altLang="zh-CN" dirty="0" err="1"/>
              <a:t>Minkowski</a:t>
            </a:r>
            <a:r>
              <a:rPr lang="en-US" altLang="zh-CN" dirty="0"/>
              <a:t> distance</a:t>
            </a:r>
          </a:p>
          <a:p>
            <a:endParaRPr lang="en-US" altLang="zh-CN" dirty="0"/>
          </a:p>
          <a:p>
            <a:r>
              <a:rPr lang="en-US" altLang="zh-CN" b="1" dirty="0"/>
              <a:t>Do the two different clustering methods (K-means and SOM) achieve the same results? Discuss why or why not.</a:t>
            </a:r>
          </a:p>
          <a:p>
            <a:r>
              <a:rPr lang="en-US" altLang="zh-CN" dirty="0"/>
              <a:t>The results show that these 2 methods achieve the different clustering results, but seems really similar because they randomly initialize the centroid and even different time to execute the same cluster with the same dataset will lead to a different result. but the anomalies found in the 2 methods are the same.</a:t>
            </a:r>
            <a:endParaRPr lang="zh-CN" altLang="en-US" dirty="0"/>
          </a:p>
        </p:txBody>
      </p:sp>
    </p:spTree>
    <p:extLst>
      <p:ext uri="{BB962C8B-B14F-4D97-AF65-F5344CB8AC3E}">
        <p14:creationId xmlns:p14="http://schemas.microsoft.com/office/powerpoint/2010/main" val="1802328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4F91E3-7B13-E7D5-8CB8-B1834DA645DA}"/>
              </a:ext>
            </a:extLst>
          </p:cNvPr>
          <p:cNvSpPr>
            <a:spLocks noGrp="1"/>
          </p:cNvSpPr>
          <p:nvPr>
            <p:ph type="title"/>
          </p:nvPr>
        </p:nvSpPr>
        <p:spPr>
          <a:xfrm>
            <a:off x="669924" y="0"/>
            <a:ext cx="10850563" cy="1028699"/>
          </a:xfrm>
        </p:spPr>
        <p:txBody>
          <a:bodyPr>
            <a:normAutofit/>
          </a:bodyPr>
          <a:lstStyle/>
          <a:p>
            <a:r>
              <a:rPr lang="en-US" altLang="zh-CN" sz="2400" dirty="0"/>
              <a:t>Task 1.1 Prediction with synthetic series using MLP, RNN, and LSTM</a:t>
            </a:r>
            <a:endParaRPr lang="zh-CN" altLang="en-US" sz="2400" dirty="0"/>
          </a:p>
        </p:txBody>
      </p:sp>
      <p:pic>
        <p:nvPicPr>
          <p:cNvPr id="5" name="内容占位符 4">
            <a:extLst>
              <a:ext uri="{FF2B5EF4-FFF2-40B4-BE49-F238E27FC236}">
                <a16:creationId xmlns:a16="http://schemas.microsoft.com/office/drawing/2014/main" id="{F31358C3-D1D7-7869-3C2B-F4517F417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9988" y="2282615"/>
            <a:ext cx="3447457" cy="2520000"/>
          </a:xfrm>
        </p:spPr>
      </p:pic>
      <p:pic>
        <p:nvPicPr>
          <p:cNvPr id="7" name="图片 6">
            <a:extLst>
              <a:ext uri="{FF2B5EF4-FFF2-40B4-BE49-F238E27FC236}">
                <a16:creationId xmlns:a16="http://schemas.microsoft.com/office/drawing/2014/main" id="{52442830-4AB0-C229-4486-15BEC0916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6" y="2282615"/>
            <a:ext cx="3392543" cy="2520000"/>
          </a:xfrm>
          <a:prstGeom prst="rect">
            <a:avLst/>
          </a:prstGeom>
        </p:spPr>
      </p:pic>
      <p:pic>
        <p:nvPicPr>
          <p:cNvPr id="9" name="图片 8">
            <a:extLst>
              <a:ext uri="{FF2B5EF4-FFF2-40B4-BE49-F238E27FC236}">
                <a16:creationId xmlns:a16="http://schemas.microsoft.com/office/drawing/2014/main" id="{28CB0214-C293-A14A-5CF3-3E118DFD6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7944" y="2282615"/>
            <a:ext cx="3392543" cy="2520000"/>
          </a:xfrm>
          <a:prstGeom prst="rect">
            <a:avLst/>
          </a:prstGeom>
        </p:spPr>
      </p:pic>
      <p:sp>
        <p:nvSpPr>
          <p:cNvPr id="10" name="文本框 9">
            <a:extLst>
              <a:ext uri="{FF2B5EF4-FFF2-40B4-BE49-F238E27FC236}">
                <a16:creationId xmlns:a16="http://schemas.microsoft.com/office/drawing/2014/main" id="{34FA4D1C-10CF-CACE-D4A3-EE9B01A8352C}"/>
              </a:ext>
            </a:extLst>
          </p:cNvPr>
          <p:cNvSpPr txBox="1"/>
          <p:nvPr/>
        </p:nvSpPr>
        <p:spPr>
          <a:xfrm>
            <a:off x="1026946" y="1528486"/>
            <a:ext cx="10305535" cy="400110"/>
          </a:xfrm>
          <a:prstGeom prst="rect">
            <a:avLst/>
          </a:prstGeom>
          <a:noFill/>
        </p:spPr>
        <p:txBody>
          <a:bodyPr wrap="square" rtlCol="0">
            <a:spAutoFit/>
          </a:bodyPr>
          <a:lstStyle/>
          <a:p>
            <a:r>
              <a:rPr lang="en-US" altLang="zh-CN" sz="2000" dirty="0"/>
              <a:t>Epochs=100, </a:t>
            </a:r>
            <a:r>
              <a:rPr lang="en-US" altLang="zh-CN" sz="2000" dirty="0" err="1"/>
              <a:t>batch_size</a:t>
            </a:r>
            <a:r>
              <a:rPr lang="en-US" altLang="zh-CN" sz="2000" dirty="0"/>
              <a:t>=32, loss='</a:t>
            </a:r>
            <a:r>
              <a:rPr lang="en-US" altLang="zh-CN" sz="2000" dirty="0" err="1"/>
              <a:t>mean_squared_error</a:t>
            </a:r>
            <a:r>
              <a:rPr lang="en-US" altLang="zh-CN" sz="2000" dirty="0"/>
              <a:t>', optimizer='</a:t>
            </a:r>
            <a:r>
              <a:rPr lang="en-US" altLang="zh-CN" sz="2000" dirty="0" err="1"/>
              <a:t>adam</a:t>
            </a:r>
            <a:r>
              <a:rPr lang="en-US" altLang="zh-CN" sz="2000" dirty="0"/>
              <a:t>'</a:t>
            </a:r>
            <a:endParaRPr lang="zh-CN" altLang="en-US" sz="2000" dirty="0"/>
          </a:p>
        </p:txBody>
      </p:sp>
      <p:sp>
        <p:nvSpPr>
          <p:cNvPr id="11" name="文本框 10">
            <a:extLst>
              <a:ext uri="{FF2B5EF4-FFF2-40B4-BE49-F238E27FC236}">
                <a16:creationId xmlns:a16="http://schemas.microsoft.com/office/drawing/2014/main" id="{D2EF4637-4E16-AF67-43D4-BA07489347A6}"/>
              </a:ext>
            </a:extLst>
          </p:cNvPr>
          <p:cNvSpPr txBox="1"/>
          <p:nvPr/>
        </p:nvSpPr>
        <p:spPr>
          <a:xfrm>
            <a:off x="1342768" y="5008605"/>
            <a:ext cx="2833816" cy="369332"/>
          </a:xfrm>
          <a:prstGeom prst="rect">
            <a:avLst/>
          </a:prstGeom>
          <a:noFill/>
        </p:spPr>
        <p:txBody>
          <a:bodyPr wrap="square" rtlCol="0">
            <a:spAutoFit/>
          </a:bodyPr>
          <a:lstStyle/>
          <a:p>
            <a:pPr algn="ctr"/>
            <a:r>
              <a:rPr lang="en-US" altLang="zh-CN" dirty="0"/>
              <a:t>sigmoid</a:t>
            </a:r>
            <a:endParaRPr lang="zh-CN" altLang="en-US" dirty="0"/>
          </a:p>
        </p:txBody>
      </p:sp>
      <p:sp>
        <p:nvSpPr>
          <p:cNvPr id="12" name="文本框 11">
            <a:extLst>
              <a:ext uri="{FF2B5EF4-FFF2-40B4-BE49-F238E27FC236}">
                <a16:creationId xmlns:a16="http://schemas.microsoft.com/office/drawing/2014/main" id="{DF334BCE-F5A4-998A-E6E8-122D17E776D2}"/>
              </a:ext>
            </a:extLst>
          </p:cNvPr>
          <p:cNvSpPr txBox="1"/>
          <p:nvPr/>
        </p:nvSpPr>
        <p:spPr>
          <a:xfrm>
            <a:off x="4856808" y="5008605"/>
            <a:ext cx="2833816" cy="369332"/>
          </a:xfrm>
          <a:prstGeom prst="rect">
            <a:avLst/>
          </a:prstGeom>
          <a:noFill/>
        </p:spPr>
        <p:txBody>
          <a:bodyPr wrap="square" rtlCol="0">
            <a:spAutoFit/>
          </a:bodyPr>
          <a:lstStyle/>
          <a:p>
            <a:pPr algn="ctr"/>
            <a:r>
              <a:rPr lang="en-US" altLang="zh-CN" dirty="0" err="1"/>
              <a:t>Relu</a:t>
            </a:r>
            <a:endParaRPr lang="zh-CN" altLang="en-US" dirty="0"/>
          </a:p>
        </p:txBody>
      </p:sp>
      <p:sp>
        <p:nvSpPr>
          <p:cNvPr id="13" name="文本框 12">
            <a:extLst>
              <a:ext uri="{FF2B5EF4-FFF2-40B4-BE49-F238E27FC236}">
                <a16:creationId xmlns:a16="http://schemas.microsoft.com/office/drawing/2014/main" id="{CD7BDEA0-8BF1-3B85-E0E4-CE702613A267}"/>
              </a:ext>
            </a:extLst>
          </p:cNvPr>
          <p:cNvSpPr txBox="1"/>
          <p:nvPr/>
        </p:nvSpPr>
        <p:spPr>
          <a:xfrm>
            <a:off x="8407307" y="5008605"/>
            <a:ext cx="2833816" cy="369332"/>
          </a:xfrm>
          <a:prstGeom prst="rect">
            <a:avLst/>
          </a:prstGeom>
          <a:noFill/>
        </p:spPr>
        <p:txBody>
          <a:bodyPr wrap="square" rtlCol="0">
            <a:spAutoFit/>
          </a:bodyPr>
          <a:lstStyle/>
          <a:p>
            <a:pPr algn="ctr"/>
            <a:r>
              <a:rPr lang="en-US" altLang="zh-CN" dirty="0"/>
              <a:t>tanh</a:t>
            </a:r>
            <a:endParaRPr lang="zh-CN" altLang="en-US" dirty="0"/>
          </a:p>
        </p:txBody>
      </p:sp>
    </p:spTree>
    <p:extLst>
      <p:ext uri="{BB962C8B-B14F-4D97-AF65-F5344CB8AC3E}">
        <p14:creationId xmlns:p14="http://schemas.microsoft.com/office/powerpoint/2010/main" val="2099641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C4EB4-C700-B4FD-DBDF-BFA8B99C276E}"/>
              </a:ext>
            </a:extLst>
          </p:cNvPr>
          <p:cNvSpPr>
            <a:spLocks noGrp="1"/>
          </p:cNvSpPr>
          <p:nvPr>
            <p:ph type="title"/>
          </p:nvPr>
        </p:nvSpPr>
        <p:spPr/>
        <p:txBody>
          <a:bodyPr>
            <a:normAutofit/>
          </a:bodyPr>
          <a:lstStyle/>
          <a:p>
            <a:r>
              <a:rPr lang="en-US" altLang="zh-CN" sz="3200" dirty="0"/>
              <a:t>Task 5. Summary</a:t>
            </a:r>
            <a:endParaRPr lang="zh-CN" altLang="en-US" sz="3200" dirty="0"/>
          </a:p>
        </p:txBody>
      </p:sp>
      <p:sp>
        <p:nvSpPr>
          <p:cNvPr id="3" name="文本占位符 2">
            <a:extLst>
              <a:ext uri="{FF2B5EF4-FFF2-40B4-BE49-F238E27FC236}">
                <a16:creationId xmlns:a16="http://schemas.microsoft.com/office/drawing/2014/main" id="{E1336D94-F7AE-92BA-541F-080AADD3FA5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20330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B8631-9133-7823-E2CE-8ED2524FF791}"/>
              </a:ext>
            </a:extLst>
          </p:cNvPr>
          <p:cNvSpPr>
            <a:spLocks noGrp="1"/>
          </p:cNvSpPr>
          <p:nvPr>
            <p:ph type="title"/>
          </p:nvPr>
        </p:nvSpPr>
        <p:spPr/>
        <p:txBody>
          <a:bodyPr>
            <a:normAutofit/>
          </a:bodyPr>
          <a:lstStyle/>
          <a:p>
            <a:r>
              <a:rPr lang="en-US" altLang="zh-CN" sz="2400" dirty="0"/>
              <a:t>Two approaches to perform time-series modeling and prediction</a:t>
            </a:r>
            <a:endParaRPr lang="zh-CN" altLang="en-US" sz="2400" dirty="0"/>
          </a:p>
        </p:txBody>
      </p:sp>
      <p:sp>
        <p:nvSpPr>
          <p:cNvPr id="3" name="内容占位符 2">
            <a:extLst>
              <a:ext uri="{FF2B5EF4-FFF2-40B4-BE49-F238E27FC236}">
                <a16:creationId xmlns:a16="http://schemas.microsoft.com/office/drawing/2014/main" id="{811E1119-26E6-B4B8-CF0F-BB234FC16D6F}"/>
              </a:ext>
            </a:extLst>
          </p:cNvPr>
          <p:cNvSpPr>
            <a:spLocks noGrp="1"/>
          </p:cNvSpPr>
          <p:nvPr>
            <p:ph idx="1"/>
          </p:nvPr>
        </p:nvSpPr>
        <p:spPr>
          <a:xfrm>
            <a:off x="669924" y="1237162"/>
            <a:ext cx="10850563" cy="5019675"/>
          </a:xfrm>
        </p:spPr>
        <p:txBody>
          <a:bodyPr>
            <a:normAutofit/>
          </a:bodyPr>
          <a:lstStyle/>
          <a:p>
            <a:pPr>
              <a:lnSpc>
                <a:spcPct val="120000"/>
              </a:lnSpc>
            </a:pPr>
            <a:r>
              <a:rPr lang="en-US" altLang="zh-CN" dirty="0"/>
              <a:t>NN: a computational model inspired by the structure and function of the human brain. It consists of interconnected nodes called neurons that work together to process and learn from input data. </a:t>
            </a:r>
          </a:p>
          <a:p>
            <a:pPr>
              <a:lnSpc>
                <a:spcPct val="120000"/>
              </a:lnSpc>
            </a:pPr>
            <a:r>
              <a:rPr lang="en-US" altLang="zh-CN" dirty="0"/>
              <a:t>Strengths of NN are its ability of Non-linear modeling, its flexibility to deal with many types of input, and its scalability to add more layers in the process. Weaknesses are its high computational complexity, and hard to interpret and hard to determine the hyper parameters.</a:t>
            </a:r>
          </a:p>
          <a:p>
            <a:pPr>
              <a:lnSpc>
                <a:spcPct val="120000"/>
              </a:lnSpc>
            </a:pPr>
            <a:endParaRPr lang="en-US" altLang="zh-CN" dirty="0"/>
          </a:p>
          <a:p>
            <a:pPr>
              <a:lnSpc>
                <a:spcPct val="120000"/>
              </a:lnSpc>
            </a:pPr>
            <a:r>
              <a:rPr lang="en-US" altLang="zh-CN" dirty="0"/>
              <a:t>ARIMA: a statistical modeling technique used for time series analysis and forecasting.</a:t>
            </a:r>
          </a:p>
          <a:p>
            <a:pPr>
              <a:lnSpc>
                <a:spcPct val="120000"/>
              </a:lnSpc>
            </a:pPr>
            <a:r>
              <a:rPr lang="en-US" altLang="zh-CN" dirty="0"/>
              <a:t>As for ARIMA, it's good because it is interpretable and  well-suited for tasks involving trend, seasonality, and autocorrelation. But it has assumptions and limitations regarding linearity and memory.</a:t>
            </a:r>
            <a:endParaRPr lang="zh-CN" altLang="en-US" dirty="0"/>
          </a:p>
        </p:txBody>
      </p:sp>
    </p:spTree>
    <p:extLst>
      <p:ext uri="{BB962C8B-B14F-4D97-AF65-F5344CB8AC3E}">
        <p14:creationId xmlns:p14="http://schemas.microsoft.com/office/powerpoint/2010/main" val="3154809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B8631-9133-7823-E2CE-8ED2524FF791}"/>
              </a:ext>
            </a:extLst>
          </p:cNvPr>
          <p:cNvSpPr>
            <a:spLocks noGrp="1"/>
          </p:cNvSpPr>
          <p:nvPr>
            <p:ph type="title"/>
          </p:nvPr>
        </p:nvSpPr>
        <p:spPr/>
        <p:txBody>
          <a:bodyPr>
            <a:normAutofit/>
          </a:bodyPr>
          <a:lstStyle/>
          <a:p>
            <a:r>
              <a:rPr lang="en-US" altLang="zh-CN" sz="2400" dirty="0"/>
              <a:t>Three method of anomaly detection</a:t>
            </a:r>
            <a:endParaRPr lang="zh-CN" altLang="en-US" sz="2400" dirty="0"/>
          </a:p>
        </p:txBody>
      </p:sp>
      <p:sp>
        <p:nvSpPr>
          <p:cNvPr id="3" name="内容占位符 2">
            <a:extLst>
              <a:ext uri="{FF2B5EF4-FFF2-40B4-BE49-F238E27FC236}">
                <a16:creationId xmlns:a16="http://schemas.microsoft.com/office/drawing/2014/main" id="{811E1119-26E6-B4B8-CF0F-BB234FC16D6F}"/>
              </a:ext>
            </a:extLst>
          </p:cNvPr>
          <p:cNvSpPr>
            <a:spLocks noGrp="1"/>
          </p:cNvSpPr>
          <p:nvPr>
            <p:ph idx="1"/>
          </p:nvPr>
        </p:nvSpPr>
        <p:spPr>
          <a:xfrm>
            <a:off x="669924" y="1237162"/>
            <a:ext cx="10850563" cy="5019675"/>
          </a:xfrm>
        </p:spPr>
        <p:txBody>
          <a:bodyPr>
            <a:normAutofit lnSpcReduction="10000"/>
          </a:bodyPr>
          <a:lstStyle/>
          <a:p>
            <a:pPr>
              <a:lnSpc>
                <a:spcPct val="120000"/>
              </a:lnSpc>
            </a:pPr>
            <a:r>
              <a:rPr lang="en-US" altLang="zh-CN" dirty="0"/>
              <a:t>Decomposition-based: Anomalies are then detected by analyzing the residuals or the difference between the observed values and the estimated values based on the decomposed components. </a:t>
            </a:r>
          </a:p>
          <a:p>
            <a:pPr>
              <a:lnSpc>
                <a:spcPct val="120000"/>
              </a:lnSpc>
            </a:pPr>
            <a:r>
              <a:rPr lang="en-US" altLang="zh-CN" dirty="0"/>
              <a:t>Pros: Effective in detecting anomalies that exhibit patterns or deviations from expected trends and seasonal variations. Cons: Limited effectiveness in detecting anomalies that do not exhibit clear patterns or trends. Maybe sensitive to noise or outliers in the data.</a:t>
            </a:r>
          </a:p>
          <a:p>
            <a:pPr>
              <a:lnSpc>
                <a:spcPct val="120000"/>
              </a:lnSpc>
            </a:pPr>
            <a:endParaRPr lang="en-US" altLang="zh-CN" dirty="0"/>
          </a:p>
          <a:p>
            <a:pPr>
              <a:lnSpc>
                <a:spcPct val="120000"/>
              </a:lnSpc>
            </a:pPr>
            <a:r>
              <a:rPr lang="en-US" altLang="zh-CN" dirty="0"/>
              <a:t>Prediction-based: It predicts future values of the time series based on historical data and then compare the predicted values with the actual observations. When the difference is significant, the anomalies are detected.    </a:t>
            </a:r>
          </a:p>
          <a:p>
            <a:pPr>
              <a:lnSpc>
                <a:spcPct val="120000"/>
              </a:lnSpc>
            </a:pPr>
            <a:r>
              <a:rPr lang="en-US" altLang="zh-CN" dirty="0"/>
              <a:t>Pros: Can detect anomalies in real-time or near real-time by continuously updating the predictions based on new observations. Cons: Performance heavily depends on the quality of the prediction model and the availability of sufficient training data.</a:t>
            </a:r>
          </a:p>
        </p:txBody>
      </p:sp>
    </p:spTree>
    <p:extLst>
      <p:ext uri="{BB962C8B-B14F-4D97-AF65-F5344CB8AC3E}">
        <p14:creationId xmlns:p14="http://schemas.microsoft.com/office/powerpoint/2010/main" val="476934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B8631-9133-7823-E2CE-8ED2524FF791}"/>
              </a:ext>
            </a:extLst>
          </p:cNvPr>
          <p:cNvSpPr>
            <a:spLocks noGrp="1"/>
          </p:cNvSpPr>
          <p:nvPr>
            <p:ph type="title"/>
          </p:nvPr>
        </p:nvSpPr>
        <p:spPr/>
        <p:txBody>
          <a:bodyPr>
            <a:normAutofit/>
          </a:bodyPr>
          <a:lstStyle/>
          <a:p>
            <a:r>
              <a:rPr lang="en-US" altLang="zh-CN" sz="2400" dirty="0"/>
              <a:t>Three method of anomaly detection</a:t>
            </a:r>
            <a:endParaRPr lang="zh-CN" altLang="en-US" sz="2400" dirty="0"/>
          </a:p>
        </p:txBody>
      </p:sp>
      <p:sp>
        <p:nvSpPr>
          <p:cNvPr id="3" name="内容占位符 2">
            <a:extLst>
              <a:ext uri="{FF2B5EF4-FFF2-40B4-BE49-F238E27FC236}">
                <a16:creationId xmlns:a16="http://schemas.microsoft.com/office/drawing/2014/main" id="{811E1119-26E6-B4B8-CF0F-BB234FC16D6F}"/>
              </a:ext>
            </a:extLst>
          </p:cNvPr>
          <p:cNvSpPr>
            <a:spLocks noGrp="1"/>
          </p:cNvSpPr>
          <p:nvPr>
            <p:ph idx="1"/>
          </p:nvPr>
        </p:nvSpPr>
        <p:spPr>
          <a:xfrm>
            <a:off x="939891" y="2203268"/>
            <a:ext cx="10154830" cy="4105820"/>
          </a:xfrm>
        </p:spPr>
        <p:txBody>
          <a:bodyPr>
            <a:normAutofit/>
          </a:bodyPr>
          <a:lstStyle/>
          <a:p>
            <a:pPr>
              <a:lnSpc>
                <a:spcPct val="120000"/>
              </a:lnSpc>
            </a:pPr>
            <a:r>
              <a:rPr lang="en-US" altLang="zh-CN" dirty="0"/>
              <a:t>Clustering-based: Clustering-based anomaly detection approaches aim to group similar patterns or behaviors in the time series data and identify data points or clusters that deviate significantly from the majority.</a:t>
            </a:r>
          </a:p>
          <a:p>
            <a:pPr>
              <a:lnSpc>
                <a:spcPct val="120000"/>
              </a:lnSpc>
            </a:pPr>
            <a:r>
              <a:rPr lang="en-US" altLang="zh-CN" dirty="0"/>
              <a:t>Pros: Can handle complex data structures and capture anomalies that are not well-defined or follow non-linear </a:t>
            </a:r>
            <a:r>
              <a:rPr lang="en-US" altLang="zh-CN" dirty="0" err="1"/>
              <a:t>patterns.It</a:t>
            </a:r>
            <a:r>
              <a:rPr lang="en-US" altLang="zh-CN" dirty="0"/>
              <a:t> is suitable for unsupervised anomaly detection. Cons: May struggle with detecting anomalies in high-dimensional or sparse data.</a:t>
            </a:r>
            <a:endParaRPr lang="zh-CN" altLang="en-US" dirty="0"/>
          </a:p>
        </p:txBody>
      </p:sp>
    </p:spTree>
    <p:extLst>
      <p:ext uri="{BB962C8B-B14F-4D97-AF65-F5344CB8AC3E}">
        <p14:creationId xmlns:p14="http://schemas.microsoft.com/office/powerpoint/2010/main" val="2699406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54E524D-C31E-73D0-70C0-A57DEDF3F5F1}"/>
              </a:ext>
            </a:extLst>
          </p:cNvPr>
          <p:cNvSpPr txBox="1"/>
          <p:nvPr/>
        </p:nvSpPr>
        <p:spPr>
          <a:xfrm>
            <a:off x="3753394" y="2891246"/>
            <a:ext cx="4441372" cy="1015663"/>
          </a:xfrm>
          <a:prstGeom prst="rect">
            <a:avLst/>
          </a:prstGeom>
          <a:noFill/>
        </p:spPr>
        <p:txBody>
          <a:bodyPr wrap="square" rtlCol="0">
            <a:spAutoFit/>
          </a:bodyPr>
          <a:lstStyle/>
          <a:p>
            <a:pPr algn="ctr"/>
            <a:r>
              <a:rPr lang="en-US" altLang="zh-CN" sz="6000" dirty="0">
                <a:solidFill>
                  <a:schemeClr val="bg1"/>
                </a:solidFill>
                <a:latin typeface="Cambria" panose="02040503050406030204" pitchFamily="18" charset="0"/>
                <a:ea typeface="Cambria" panose="02040503050406030204" pitchFamily="18" charset="0"/>
              </a:rPr>
              <a:t>Thank You!</a:t>
            </a:r>
            <a:endParaRPr lang="zh-CN" altLang="en-US" sz="6000" dirty="0">
              <a:solidFill>
                <a:schemeClr val="bg1"/>
              </a:solidFill>
              <a:latin typeface="Cambria" panose="02040503050406030204" pitchFamily="18" charset="0"/>
            </a:endParaRPr>
          </a:p>
        </p:txBody>
      </p:sp>
    </p:spTree>
    <p:extLst>
      <p:ext uri="{BB962C8B-B14F-4D97-AF65-F5344CB8AC3E}">
        <p14:creationId xmlns:p14="http://schemas.microsoft.com/office/powerpoint/2010/main" val="320882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BDC6-0A9A-F7C7-CF71-A7807F91B28A}"/>
              </a:ext>
            </a:extLst>
          </p:cNvPr>
          <p:cNvSpPr>
            <a:spLocks noGrp="1"/>
          </p:cNvSpPr>
          <p:nvPr>
            <p:ph type="title"/>
          </p:nvPr>
        </p:nvSpPr>
        <p:spPr/>
        <p:txBody>
          <a:bodyPr/>
          <a:lstStyle/>
          <a:p>
            <a:r>
              <a:rPr kumimoji="0" lang="en-US" altLang="zh-CN" sz="2400" b="1" i="0" u="none" strike="noStrike" kern="1200" cap="none" spc="0" normalizeH="0" baseline="0" noProof="0" dirty="0">
                <a:ln>
                  <a:noFill/>
                </a:ln>
                <a:solidFill>
                  <a:srgbClr val="000000"/>
                </a:solidFill>
                <a:effectLst/>
                <a:uLnTx/>
                <a:uFillTx/>
                <a:latin typeface="Arial"/>
                <a:ea typeface="微软雅黑"/>
                <a:cs typeface="+mj-cs"/>
              </a:rPr>
              <a:t>Task 1.1 Prediction with synthetic series using MLP, RNN, and LSTM</a:t>
            </a:r>
            <a:endParaRPr lang="zh-CN" altLang="en-US" dirty="0"/>
          </a:p>
        </p:txBody>
      </p:sp>
      <p:pic>
        <p:nvPicPr>
          <p:cNvPr id="5" name="内容占位符 4">
            <a:extLst>
              <a:ext uri="{FF2B5EF4-FFF2-40B4-BE49-F238E27FC236}">
                <a16:creationId xmlns:a16="http://schemas.microsoft.com/office/drawing/2014/main" id="{BE74D5EF-02DD-47A0-47C7-04697B235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486" y="2273928"/>
            <a:ext cx="3392543" cy="2520000"/>
          </a:xfrm>
        </p:spPr>
      </p:pic>
      <p:pic>
        <p:nvPicPr>
          <p:cNvPr id="7" name="图片 6">
            <a:extLst>
              <a:ext uri="{FF2B5EF4-FFF2-40B4-BE49-F238E27FC236}">
                <a16:creationId xmlns:a16="http://schemas.microsoft.com/office/drawing/2014/main" id="{9CD68208-0EC6-3F10-3C45-66A10F6B9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476" y="2273928"/>
            <a:ext cx="3447458" cy="2520000"/>
          </a:xfrm>
          <a:prstGeom prst="rect">
            <a:avLst/>
          </a:prstGeom>
        </p:spPr>
      </p:pic>
      <p:pic>
        <p:nvPicPr>
          <p:cNvPr id="9" name="图片 8">
            <a:extLst>
              <a:ext uri="{FF2B5EF4-FFF2-40B4-BE49-F238E27FC236}">
                <a16:creationId xmlns:a16="http://schemas.microsoft.com/office/drawing/2014/main" id="{DF433DF7-3161-093F-27EC-3DD664EED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381" y="2273928"/>
            <a:ext cx="3447458" cy="2520000"/>
          </a:xfrm>
          <a:prstGeom prst="rect">
            <a:avLst/>
          </a:prstGeom>
        </p:spPr>
      </p:pic>
      <p:sp>
        <p:nvSpPr>
          <p:cNvPr id="10" name="文本框 9">
            <a:extLst>
              <a:ext uri="{FF2B5EF4-FFF2-40B4-BE49-F238E27FC236}">
                <a16:creationId xmlns:a16="http://schemas.microsoft.com/office/drawing/2014/main" id="{833D800E-ECA2-00B8-0B66-23C7380AA9E0}"/>
              </a:ext>
            </a:extLst>
          </p:cNvPr>
          <p:cNvSpPr txBox="1"/>
          <p:nvPr/>
        </p:nvSpPr>
        <p:spPr>
          <a:xfrm>
            <a:off x="1026946" y="1528486"/>
            <a:ext cx="10305535" cy="400110"/>
          </a:xfrm>
          <a:prstGeom prst="rect">
            <a:avLst/>
          </a:prstGeom>
          <a:noFill/>
        </p:spPr>
        <p:txBody>
          <a:bodyPr wrap="square" rtlCol="0">
            <a:spAutoFit/>
          </a:bodyPr>
          <a:lstStyle/>
          <a:p>
            <a:r>
              <a:rPr lang="en-US" altLang="zh-CN" sz="2000" dirty="0"/>
              <a:t>All the other parameters are same except for epochs</a:t>
            </a:r>
            <a:endParaRPr lang="zh-CN" altLang="en-US" sz="2000" dirty="0"/>
          </a:p>
        </p:txBody>
      </p:sp>
      <p:sp>
        <p:nvSpPr>
          <p:cNvPr id="11" name="文本框 10">
            <a:extLst>
              <a:ext uri="{FF2B5EF4-FFF2-40B4-BE49-F238E27FC236}">
                <a16:creationId xmlns:a16="http://schemas.microsoft.com/office/drawing/2014/main" id="{1895B627-1BE1-E97D-2679-8F86EA2FBCF6}"/>
              </a:ext>
            </a:extLst>
          </p:cNvPr>
          <p:cNvSpPr txBox="1"/>
          <p:nvPr/>
        </p:nvSpPr>
        <p:spPr>
          <a:xfrm>
            <a:off x="867849" y="4896087"/>
            <a:ext cx="2833816" cy="369332"/>
          </a:xfrm>
          <a:prstGeom prst="rect">
            <a:avLst/>
          </a:prstGeom>
          <a:noFill/>
        </p:spPr>
        <p:txBody>
          <a:bodyPr wrap="square" rtlCol="0">
            <a:spAutoFit/>
          </a:bodyPr>
          <a:lstStyle/>
          <a:p>
            <a:pPr algn="ctr"/>
            <a:r>
              <a:rPr lang="en-US" altLang="zh-CN" dirty="0"/>
              <a:t>Epochs=50</a:t>
            </a:r>
            <a:endParaRPr lang="zh-CN" altLang="en-US" dirty="0"/>
          </a:p>
        </p:txBody>
      </p:sp>
      <p:sp>
        <p:nvSpPr>
          <p:cNvPr id="12" name="文本框 11">
            <a:extLst>
              <a:ext uri="{FF2B5EF4-FFF2-40B4-BE49-F238E27FC236}">
                <a16:creationId xmlns:a16="http://schemas.microsoft.com/office/drawing/2014/main" id="{49C99360-DA90-2613-1717-3CC5A3C7FA28}"/>
              </a:ext>
            </a:extLst>
          </p:cNvPr>
          <p:cNvSpPr txBox="1"/>
          <p:nvPr/>
        </p:nvSpPr>
        <p:spPr>
          <a:xfrm>
            <a:off x="4762805" y="4896087"/>
            <a:ext cx="2833816" cy="369332"/>
          </a:xfrm>
          <a:prstGeom prst="rect">
            <a:avLst/>
          </a:prstGeom>
          <a:noFill/>
        </p:spPr>
        <p:txBody>
          <a:bodyPr wrap="square" rtlCol="0">
            <a:spAutoFit/>
          </a:bodyPr>
          <a:lstStyle/>
          <a:p>
            <a:pPr algn="ctr"/>
            <a:r>
              <a:rPr lang="en-US" altLang="zh-CN" dirty="0"/>
              <a:t>Epochs=100</a:t>
            </a:r>
            <a:endParaRPr lang="zh-CN" altLang="en-US" dirty="0"/>
          </a:p>
        </p:txBody>
      </p:sp>
      <p:sp>
        <p:nvSpPr>
          <p:cNvPr id="13" name="文本框 12">
            <a:extLst>
              <a:ext uri="{FF2B5EF4-FFF2-40B4-BE49-F238E27FC236}">
                <a16:creationId xmlns:a16="http://schemas.microsoft.com/office/drawing/2014/main" id="{8C72207C-8EE2-EF2E-6845-56019098B87D}"/>
              </a:ext>
            </a:extLst>
          </p:cNvPr>
          <p:cNvSpPr txBox="1"/>
          <p:nvPr/>
        </p:nvSpPr>
        <p:spPr>
          <a:xfrm>
            <a:off x="8516202" y="4896087"/>
            <a:ext cx="2833816" cy="369332"/>
          </a:xfrm>
          <a:prstGeom prst="rect">
            <a:avLst/>
          </a:prstGeom>
          <a:noFill/>
        </p:spPr>
        <p:txBody>
          <a:bodyPr wrap="square" rtlCol="0">
            <a:spAutoFit/>
          </a:bodyPr>
          <a:lstStyle/>
          <a:p>
            <a:pPr algn="ctr"/>
            <a:r>
              <a:rPr lang="en-US" altLang="zh-CN" dirty="0"/>
              <a:t>Epochs=300</a:t>
            </a:r>
            <a:endParaRPr lang="zh-CN" altLang="en-US" dirty="0"/>
          </a:p>
        </p:txBody>
      </p:sp>
    </p:spTree>
    <p:extLst>
      <p:ext uri="{BB962C8B-B14F-4D97-AF65-F5344CB8AC3E}">
        <p14:creationId xmlns:p14="http://schemas.microsoft.com/office/powerpoint/2010/main" val="129270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65F1DA68-BD8F-F389-F2AF-3038742678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12576" y="1233488"/>
            <a:ext cx="3392542" cy="2520000"/>
          </a:xfrm>
        </p:spPr>
      </p:pic>
      <p:sp>
        <p:nvSpPr>
          <p:cNvPr id="4" name="标题 1">
            <a:extLst>
              <a:ext uri="{FF2B5EF4-FFF2-40B4-BE49-F238E27FC236}">
                <a16:creationId xmlns:a16="http://schemas.microsoft.com/office/drawing/2014/main" id="{4D58660B-2003-483C-DD8B-C43E3010F704}"/>
              </a:ext>
            </a:extLst>
          </p:cNvPr>
          <p:cNvSpPr>
            <a:spLocks noGrp="1"/>
          </p:cNvSpPr>
          <p:nvPr>
            <p:ph type="title"/>
          </p:nvPr>
        </p:nvSpPr>
        <p:spPr>
          <a:xfrm>
            <a:off x="669925" y="0"/>
            <a:ext cx="10850563" cy="1028700"/>
          </a:xfrm>
        </p:spPr>
        <p:txBody>
          <a:bodyPr/>
          <a:lstStyle/>
          <a:p>
            <a:r>
              <a:rPr kumimoji="0" lang="en-US" altLang="zh-CN" sz="2400" b="1" i="0" u="none" strike="noStrike" kern="1200" cap="none" spc="0" normalizeH="0" baseline="0" noProof="0" dirty="0">
                <a:ln>
                  <a:noFill/>
                </a:ln>
                <a:solidFill>
                  <a:srgbClr val="000000"/>
                </a:solidFill>
                <a:effectLst/>
                <a:uLnTx/>
                <a:uFillTx/>
                <a:latin typeface="Arial"/>
                <a:ea typeface="微软雅黑"/>
                <a:cs typeface="+mj-cs"/>
              </a:rPr>
              <a:t>Task 1.1 Prediction with synthetic series using MLP, RNN, and LSTM</a:t>
            </a:r>
            <a:endParaRPr lang="zh-CN" altLang="en-US" dirty="0"/>
          </a:p>
        </p:txBody>
      </p:sp>
      <p:pic>
        <p:nvPicPr>
          <p:cNvPr id="8" name="图片 7">
            <a:extLst>
              <a:ext uri="{FF2B5EF4-FFF2-40B4-BE49-F238E27FC236}">
                <a16:creationId xmlns:a16="http://schemas.microsoft.com/office/drawing/2014/main" id="{D225A2D9-5727-0220-7A65-DE48BDA49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610" y="1233488"/>
            <a:ext cx="3392542" cy="2520000"/>
          </a:xfrm>
          <a:prstGeom prst="rect">
            <a:avLst/>
          </a:prstGeom>
        </p:spPr>
      </p:pic>
      <p:pic>
        <p:nvPicPr>
          <p:cNvPr id="10" name="图片 9">
            <a:extLst>
              <a:ext uri="{FF2B5EF4-FFF2-40B4-BE49-F238E27FC236}">
                <a16:creationId xmlns:a16="http://schemas.microsoft.com/office/drawing/2014/main" id="{DA252BA6-6FB8-F8EA-CED8-EBD4323AF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644" y="1233488"/>
            <a:ext cx="3392542" cy="2520000"/>
          </a:xfrm>
          <a:prstGeom prst="rect">
            <a:avLst/>
          </a:prstGeom>
        </p:spPr>
      </p:pic>
      <p:sp>
        <p:nvSpPr>
          <p:cNvPr id="13" name="文本框 12">
            <a:extLst>
              <a:ext uri="{FF2B5EF4-FFF2-40B4-BE49-F238E27FC236}">
                <a16:creationId xmlns:a16="http://schemas.microsoft.com/office/drawing/2014/main" id="{162A6212-6A5B-E12A-F387-BAADC9E56C74}"/>
              </a:ext>
            </a:extLst>
          </p:cNvPr>
          <p:cNvSpPr txBox="1"/>
          <p:nvPr/>
        </p:nvSpPr>
        <p:spPr>
          <a:xfrm>
            <a:off x="805924" y="4759876"/>
            <a:ext cx="10387914" cy="707886"/>
          </a:xfrm>
          <a:prstGeom prst="rect">
            <a:avLst/>
          </a:prstGeom>
          <a:noFill/>
        </p:spPr>
        <p:txBody>
          <a:bodyPr wrap="square" rtlCol="0">
            <a:spAutoFit/>
          </a:bodyPr>
          <a:lstStyle/>
          <a:p>
            <a:r>
              <a:rPr lang="en-US" altLang="zh-CN" sz="2000" dirty="0"/>
              <a:t>When variance^2=0.001, and all the other parameters are same, when using different epochs, the MSE are all close to 0.001</a:t>
            </a:r>
            <a:endParaRPr lang="zh-CN" altLang="en-US" sz="2000" dirty="0"/>
          </a:p>
        </p:txBody>
      </p:sp>
      <p:sp>
        <p:nvSpPr>
          <p:cNvPr id="14" name="文本框 13">
            <a:extLst>
              <a:ext uri="{FF2B5EF4-FFF2-40B4-BE49-F238E27FC236}">
                <a16:creationId xmlns:a16="http://schemas.microsoft.com/office/drawing/2014/main" id="{8F3ED24C-7204-EAEE-A4C6-B07A279C36E4}"/>
              </a:ext>
            </a:extLst>
          </p:cNvPr>
          <p:cNvSpPr txBox="1"/>
          <p:nvPr/>
        </p:nvSpPr>
        <p:spPr>
          <a:xfrm>
            <a:off x="1165123" y="3958276"/>
            <a:ext cx="2679290" cy="369332"/>
          </a:xfrm>
          <a:prstGeom prst="rect">
            <a:avLst/>
          </a:prstGeom>
          <a:noFill/>
        </p:spPr>
        <p:txBody>
          <a:bodyPr wrap="square" rtlCol="0">
            <a:spAutoFit/>
          </a:bodyPr>
          <a:lstStyle/>
          <a:p>
            <a:pPr algn="ctr"/>
            <a:r>
              <a:rPr lang="en-US" altLang="zh-CN" dirty="0"/>
              <a:t>Epochs=50</a:t>
            </a:r>
            <a:endParaRPr lang="zh-CN" altLang="en-US" dirty="0"/>
          </a:p>
        </p:txBody>
      </p:sp>
      <p:sp>
        <p:nvSpPr>
          <p:cNvPr id="15" name="文本框 14">
            <a:extLst>
              <a:ext uri="{FF2B5EF4-FFF2-40B4-BE49-F238E27FC236}">
                <a16:creationId xmlns:a16="http://schemas.microsoft.com/office/drawing/2014/main" id="{318B5883-6B43-CB02-3D0D-681CED959788}"/>
              </a:ext>
            </a:extLst>
          </p:cNvPr>
          <p:cNvSpPr txBox="1"/>
          <p:nvPr/>
        </p:nvSpPr>
        <p:spPr>
          <a:xfrm>
            <a:off x="4847303" y="3958276"/>
            <a:ext cx="2679290" cy="369332"/>
          </a:xfrm>
          <a:prstGeom prst="rect">
            <a:avLst/>
          </a:prstGeom>
          <a:noFill/>
        </p:spPr>
        <p:txBody>
          <a:bodyPr wrap="square" rtlCol="0">
            <a:spAutoFit/>
          </a:bodyPr>
          <a:lstStyle/>
          <a:p>
            <a:pPr algn="ctr"/>
            <a:r>
              <a:rPr lang="en-US" altLang="zh-CN" dirty="0"/>
              <a:t>Epochs=1000 (overfit)</a:t>
            </a:r>
            <a:endParaRPr lang="zh-CN" altLang="en-US" dirty="0"/>
          </a:p>
        </p:txBody>
      </p:sp>
      <p:sp>
        <p:nvSpPr>
          <p:cNvPr id="16" name="文本框 15">
            <a:extLst>
              <a:ext uri="{FF2B5EF4-FFF2-40B4-BE49-F238E27FC236}">
                <a16:creationId xmlns:a16="http://schemas.microsoft.com/office/drawing/2014/main" id="{A9F92EB7-D26A-672C-B8AF-8DF30AFEF8D4}"/>
              </a:ext>
            </a:extLst>
          </p:cNvPr>
          <p:cNvSpPr txBox="1"/>
          <p:nvPr/>
        </p:nvSpPr>
        <p:spPr>
          <a:xfrm>
            <a:off x="8396748" y="3958276"/>
            <a:ext cx="2679290" cy="369332"/>
          </a:xfrm>
          <a:prstGeom prst="rect">
            <a:avLst/>
          </a:prstGeom>
          <a:noFill/>
        </p:spPr>
        <p:txBody>
          <a:bodyPr wrap="square" rtlCol="0">
            <a:spAutoFit/>
          </a:bodyPr>
          <a:lstStyle/>
          <a:p>
            <a:pPr algn="ctr"/>
            <a:r>
              <a:rPr lang="en-US" altLang="zh-CN" dirty="0"/>
              <a:t>Epochs=100</a:t>
            </a:r>
            <a:endParaRPr lang="zh-CN" altLang="en-US" dirty="0"/>
          </a:p>
        </p:txBody>
      </p:sp>
    </p:spTree>
    <p:extLst>
      <p:ext uri="{BB962C8B-B14F-4D97-AF65-F5344CB8AC3E}">
        <p14:creationId xmlns:p14="http://schemas.microsoft.com/office/powerpoint/2010/main" val="3569728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4D58660B-2003-483C-DD8B-C43E3010F704}"/>
              </a:ext>
            </a:extLst>
          </p:cNvPr>
          <p:cNvSpPr>
            <a:spLocks noGrp="1"/>
          </p:cNvSpPr>
          <p:nvPr>
            <p:ph type="title"/>
          </p:nvPr>
        </p:nvSpPr>
        <p:spPr>
          <a:xfrm>
            <a:off x="669925" y="0"/>
            <a:ext cx="10850563" cy="1028700"/>
          </a:xfrm>
        </p:spPr>
        <p:txBody>
          <a:bodyPr/>
          <a:lstStyle/>
          <a:p>
            <a:r>
              <a:rPr kumimoji="0" lang="en-US" altLang="zh-CN" sz="2400" b="1" i="0" u="none" strike="noStrike" kern="1200" cap="none" spc="0" normalizeH="0" baseline="0" noProof="0" dirty="0">
                <a:ln>
                  <a:noFill/>
                </a:ln>
                <a:solidFill>
                  <a:srgbClr val="000000"/>
                </a:solidFill>
                <a:effectLst/>
                <a:uLnTx/>
                <a:uFillTx/>
                <a:latin typeface="Arial"/>
                <a:ea typeface="微软雅黑"/>
                <a:cs typeface="+mj-cs"/>
              </a:rPr>
              <a:t>Task 1.1 Prediction with synthetic series using MLP, RNN, and LSTM</a:t>
            </a:r>
            <a:endParaRPr lang="zh-CN" altLang="en-US" dirty="0"/>
          </a:p>
        </p:txBody>
      </p:sp>
      <p:sp>
        <p:nvSpPr>
          <p:cNvPr id="5" name="文本框 4">
            <a:extLst>
              <a:ext uri="{FF2B5EF4-FFF2-40B4-BE49-F238E27FC236}">
                <a16:creationId xmlns:a16="http://schemas.microsoft.com/office/drawing/2014/main" id="{AE77B094-161A-3BF9-BA74-3EC88C91540A}"/>
              </a:ext>
            </a:extLst>
          </p:cNvPr>
          <p:cNvSpPr txBox="1"/>
          <p:nvPr/>
        </p:nvSpPr>
        <p:spPr>
          <a:xfrm>
            <a:off x="838899" y="1288027"/>
            <a:ext cx="11135387" cy="1323439"/>
          </a:xfrm>
          <a:prstGeom prst="rect">
            <a:avLst/>
          </a:prstGeom>
          <a:noFill/>
        </p:spPr>
        <p:txBody>
          <a:bodyPr wrap="square">
            <a:spAutoFit/>
          </a:bodyPr>
          <a:lstStyle/>
          <a:p>
            <a:pPr algn="l"/>
            <a:r>
              <a:rPr lang="en-US" altLang="zh-CN" sz="2000" b="0" i="0" u="none" strike="noStrike" baseline="0" dirty="0">
                <a:latin typeface="Cambria" panose="02040503050406030204" pitchFamily="18" charset="0"/>
                <a:ea typeface="Cambria" panose="02040503050406030204" pitchFamily="18" charset="0"/>
              </a:rPr>
              <a:t>The hyper parameters used in RNN and LSTM are all number of units=64, optimizer=’</a:t>
            </a:r>
            <a:r>
              <a:rPr lang="en-US" altLang="zh-CN" sz="2000" b="0" i="0" u="none" strike="noStrike" baseline="0" dirty="0" err="1">
                <a:latin typeface="Cambria" panose="02040503050406030204" pitchFamily="18" charset="0"/>
                <a:ea typeface="Cambria" panose="02040503050406030204" pitchFamily="18" charset="0"/>
              </a:rPr>
              <a:t>adam</a:t>
            </a:r>
            <a:r>
              <a:rPr lang="en-US" altLang="zh-CN" sz="2000" b="0" i="0" u="none" strike="noStrike" baseline="0" dirty="0">
                <a:latin typeface="Cambria" panose="02040503050406030204" pitchFamily="18" charset="0"/>
                <a:ea typeface="Cambria" panose="02040503050406030204" pitchFamily="18" charset="0"/>
              </a:rPr>
              <a:t>’, loss=’</a:t>
            </a:r>
            <a:r>
              <a:rPr lang="en-US" altLang="zh-CN" sz="2000" b="0" i="0" u="none" strike="noStrike" baseline="0" dirty="0" err="1">
                <a:latin typeface="Cambria" panose="02040503050406030204" pitchFamily="18" charset="0"/>
                <a:ea typeface="Cambria" panose="02040503050406030204" pitchFamily="18" charset="0"/>
              </a:rPr>
              <a:t>mse</a:t>
            </a:r>
            <a:r>
              <a:rPr lang="en-US" altLang="zh-CN" sz="2000" b="0" i="0" u="none" strike="noStrike" baseline="0" dirty="0">
                <a:latin typeface="Cambria" panose="02040503050406030204" pitchFamily="18" charset="0"/>
                <a:ea typeface="Cambria" panose="02040503050406030204" pitchFamily="18" charset="0"/>
              </a:rPr>
              <a:t>’. The epochs is chosen to be 1 because it can achieve good accuracy in this situation.</a:t>
            </a:r>
          </a:p>
          <a:p>
            <a:pPr algn="l"/>
            <a:endParaRPr lang="en-US" altLang="zh-CN" sz="2000" b="0" i="0" u="none" strike="noStrike" baseline="0" dirty="0">
              <a:latin typeface="Cambria" panose="02040503050406030204" pitchFamily="18" charset="0"/>
              <a:ea typeface="Cambria" panose="02040503050406030204" pitchFamily="18" charset="0"/>
            </a:endParaRPr>
          </a:p>
          <a:p>
            <a:pPr algn="l"/>
            <a:r>
              <a:rPr lang="en-US" altLang="zh-CN" sz="2000" dirty="0">
                <a:latin typeface="Cambria" panose="02040503050406030204" pitchFamily="18" charset="0"/>
              </a:rPr>
              <a:t>RNN performs a little better than LSTM</a:t>
            </a:r>
            <a:endParaRPr lang="zh-CN" altLang="en-US" sz="2000" dirty="0">
              <a:latin typeface="Cambria" panose="02040503050406030204" pitchFamily="18" charset="0"/>
            </a:endParaRPr>
          </a:p>
        </p:txBody>
      </p:sp>
      <p:pic>
        <p:nvPicPr>
          <p:cNvPr id="9" name="图片 8">
            <a:extLst>
              <a:ext uri="{FF2B5EF4-FFF2-40B4-BE49-F238E27FC236}">
                <a16:creationId xmlns:a16="http://schemas.microsoft.com/office/drawing/2014/main" id="{C64B7872-89EE-08FC-D8DF-F650E5542F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10599" y="3648130"/>
            <a:ext cx="3163687" cy="1022412"/>
          </a:xfrm>
          <a:prstGeom prst="rect">
            <a:avLst/>
          </a:prstGeom>
        </p:spPr>
      </p:pic>
      <p:pic>
        <p:nvPicPr>
          <p:cNvPr id="8" name="内容占位符 7">
            <a:extLst>
              <a:ext uri="{FF2B5EF4-FFF2-40B4-BE49-F238E27FC236}">
                <a16:creationId xmlns:a16="http://schemas.microsoft.com/office/drawing/2014/main" id="{333DEC41-F8F0-6939-5BFC-F69267741E1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09730" y="2903511"/>
            <a:ext cx="3834582" cy="3049344"/>
          </a:xfrm>
        </p:spPr>
      </p:pic>
      <p:pic>
        <p:nvPicPr>
          <p:cNvPr id="11" name="图片 10">
            <a:extLst>
              <a:ext uri="{FF2B5EF4-FFF2-40B4-BE49-F238E27FC236}">
                <a16:creationId xmlns:a16="http://schemas.microsoft.com/office/drawing/2014/main" id="{FE4666A5-4CE0-78B3-905C-8F841836B7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4312" y="2899656"/>
            <a:ext cx="3742972" cy="3049344"/>
          </a:xfrm>
          <a:prstGeom prst="rect">
            <a:avLst/>
          </a:prstGeom>
        </p:spPr>
      </p:pic>
    </p:spTree>
    <p:extLst>
      <p:ext uri="{BB962C8B-B14F-4D97-AF65-F5344CB8AC3E}">
        <p14:creationId xmlns:p14="http://schemas.microsoft.com/office/powerpoint/2010/main" val="2436479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17DCC84-CB7C-5F7B-A830-2280C78E36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934" y="1307375"/>
            <a:ext cx="3570541" cy="2268000"/>
          </a:xfrm>
        </p:spPr>
      </p:pic>
      <p:sp>
        <p:nvSpPr>
          <p:cNvPr id="4" name="标题 1">
            <a:extLst>
              <a:ext uri="{FF2B5EF4-FFF2-40B4-BE49-F238E27FC236}">
                <a16:creationId xmlns:a16="http://schemas.microsoft.com/office/drawing/2014/main" id="{4D58660B-2003-483C-DD8B-C43E3010F704}"/>
              </a:ext>
            </a:extLst>
          </p:cNvPr>
          <p:cNvSpPr>
            <a:spLocks noGrp="1"/>
          </p:cNvSpPr>
          <p:nvPr>
            <p:ph type="title"/>
          </p:nvPr>
        </p:nvSpPr>
        <p:spPr>
          <a:xfrm>
            <a:off x="669925" y="0"/>
            <a:ext cx="10850563" cy="1028700"/>
          </a:xfrm>
        </p:spPr>
        <p:txBody>
          <a:bodyPr/>
          <a:lstStyle/>
          <a:p>
            <a:r>
              <a:rPr kumimoji="0" lang="en-US" altLang="zh-CN" sz="2400" b="1" i="0" u="none" strike="noStrike" kern="1200" cap="none" spc="0" normalizeH="0" baseline="0" noProof="0" dirty="0">
                <a:ln>
                  <a:noFill/>
                </a:ln>
                <a:solidFill>
                  <a:srgbClr val="000000"/>
                </a:solidFill>
                <a:effectLst/>
                <a:uLnTx/>
                <a:uFillTx/>
                <a:latin typeface="Arial"/>
                <a:ea typeface="微软雅黑"/>
                <a:cs typeface="+mj-cs"/>
              </a:rPr>
              <a:t>Task 1.1 Prediction with synthetic series using MLP, RNN, and LSTM</a:t>
            </a:r>
            <a:endParaRPr lang="zh-CN" altLang="en-US" dirty="0"/>
          </a:p>
        </p:txBody>
      </p:sp>
      <p:pic>
        <p:nvPicPr>
          <p:cNvPr id="7" name="图片 6">
            <a:extLst>
              <a:ext uri="{FF2B5EF4-FFF2-40B4-BE49-F238E27FC236}">
                <a16:creationId xmlns:a16="http://schemas.microsoft.com/office/drawing/2014/main" id="{67A1178F-8A5F-329C-220D-080E0A378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624" y="1304986"/>
            <a:ext cx="3570541" cy="2268000"/>
          </a:xfrm>
          <a:prstGeom prst="rect">
            <a:avLst/>
          </a:prstGeom>
        </p:spPr>
      </p:pic>
      <p:pic>
        <p:nvPicPr>
          <p:cNvPr id="9" name="图片 8">
            <a:extLst>
              <a:ext uri="{FF2B5EF4-FFF2-40B4-BE49-F238E27FC236}">
                <a16:creationId xmlns:a16="http://schemas.microsoft.com/office/drawing/2014/main" id="{1A8A6D08-0990-49AF-C9B2-558C4056E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934" y="3849272"/>
            <a:ext cx="3570541" cy="2268000"/>
          </a:xfrm>
          <a:prstGeom prst="rect">
            <a:avLst/>
          </a:prstGeom>
        </p:spPr>
      </p:pic>
      <p:pic>
        <p:nvPicPr>
          <p:cNvPr id="11" name="图片 10">
            <a:extLst>
              <a:ext uri="{FF2B5EF4-FFF2-40B4-BE49-F238E27FC236}">
                <a16:creationId xmlns:a16="http://schemas.microsoft.com/office/drawing/2014/main" id="{B1D68493-985A-8A12-BE3D-A5CFDD7D93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625" y="3849272"/>
            <a:ext cx="3570541" cy="2268000"/>
          </a:xfrm>
          <a:prstGeom prst="rect">
            <a:avLst/>
          </a:prstGeom>
        </p:spPr>
      </p:pic>
      <p:sp>
        <p:nvSpPr>
          <p:cNvPr id="13" name="文本框 12">
            <a:extLst>
              <a:ext uri="{FF2B5EF4-FFF2-40B4-BE49-F238E27FC236}">
                <a16:creationId xmlns:a16="http://schemas.microsoft.com/office/drawing/2014/main" id="{FECC51DF-71D5-9012-3AF4-8B3D19FB5859}"/>
              </a:ext>
            </a:extLst>
          </p:cNvPr>
          <p:cNvSpPr txBox="1"/>
          <p:nvPr/>
        </p:nvSpPr>
        <p:spPr>
          <a:xfrm>
            <a:off x="8569234" y="1369981"/>
            <a:ext cx="3065417" cy="1938992"/>
          </a:xfrm>
          <a:prstGeom prst="rect">
            <a:avLst/>
          </a:prstGeom>
          <a:noFill/>
        </p:spPr>
        <p:txBody>
          <a:bodyPr wrap="square">
            <a:spAutoFit/>
          </a:bodyPr>
          <a:lstStyle/>
          <a:p>
            <a:pPr algn="l"/>
            <a:r>
              <a:rPr lang="en-US" altLang="zh-CN" sz="2000" b="0" i="0" u="none" strike="noStrike" baseline="0" dirty="0">
                <a:latin typeface="Cambria" panose="02040503050406030204" pitchFamily="18" charset="0"/>
                <a:ea typeface="Cambria" panose="02040503050406030204" pitchFamily="18" charset="0"/>
              </a:rPr>
              <a:t>The input size is set to be 10 because the prediction plot illustrates that the performance of accuracy.</a:t>
            </a:r>
          </a:p>
          <a:p>
            <a:pPr algn="l"/>
            <a:endParaRPr lang="en-US" altLang="zh-CN" sz="2000" dirty="0">
              <a:latin typeface="Cambria" panose="02040503050406030204" pitchFamily="18" charset="0"/>
              <a:ea typeface="Cambria" panose="02040503050406030204" pitchFamily="18" charset="0"/>
            </a:endParaRPr>
          </a:p>
          <a:p>
            <a:pPr algn="l"/>
            <a:r>
              <a:rPr lang="en-US" altLang="zh-CN" sz="2000" b="0" i="0" u="none" strike="noStrike" baseline="0" dirty="0">
                <a:latin typeface="Cambria" panose="02040503050406030204" pitchFamily="18" charset="0"/>
                <a:ea typeface="Cambria" panose="02040503050406030204" pitchFamily="18" charset="0"/>
              </a:rPr>
              <a:t>They all reach MSE &lt; 0.5. </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10832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451E8E-C99A-4A1B-3B1F-85F9BB7D1A1D}"/>
              </a:ext>
            </a:extLst>
          </p:cNvPr>
          <p:cNvSpPr>
            <a:spLocks noGrp="1"/>
          </p:cNvSpPr>
          <p:nvPr>
            <p:ph idx="1"/>
          </p:nvPr>
        </p:nvSpPr>
        <p:spPr>
          <a:xfrm>
            <a:off x="1523682" y="1367791"/>
            <a:ext cx="9144636" cy="4606290"/>
          </a:xfrm>
        </p:spPr>
        <p:txBody>
          <a:bodyPr/>
          <a:lstStyle/>
          <a:p>
            <a:pPr>
              <a:lnSpc>
                <a:spcPct val="150000"/>
              </a:lnSpc>
            </a:pPr>
            <a:r>
              <a:rPr lang="en-US" altLang="zh-CN" dirty="0">
                <a:latin typeface="Cambria" panose="02040503050406030204" pitchFamily="18" charset="0"/>
                <a:ea typeface="Cambria" panose="02040503050406030204" pitchFamily="18" charset="0"/>
              </a:rPr>
              <a:t>Can the neural network fit well to the specific series well? What are the accuracy merits?</a:t>
            </a:r>
          </a:p>
          <a:p>
            <a:pPr marL="0" indent="0">
              <a:lnSpc>
                <a:spcPct val="150000"/>
              </a:lnSpc>
              <a:buNone/>
            </a:pPr>
            <a:r>
              <a:rPr lang="en-US" altLang="zh-CN" dirty="0">
                <a:latin typeface="Cambria" panose="02040503050406030204" pitchFamily="18" charset="0"/>
                <a:ea typeface="Cambria" panose="02040503050406030204" pitchFamily="18" charset="0"/>
              </a:rPr>
              <a:t>In some cases they can fit well, for example, in question 1,3. But the MSE in question 2,4 shows that neural networks cannot fit well to the white noise signal because the MSE are always close to the variance * variance no matter what parameters are changed to make it more accurate. White noise is inherently unpredictable and lacks any specific information that a neural network can effectively capture. As a result, trying to fit white noise with a neural network is unlikely to yield meaningful results.</a:t>
            </a:r>
            <a:endParaRPr lang="zh-CN" altLang="en-US" dirty="0">
              <a:latin typeface="Cambria" panose="02040503050406030204" pitchFamily="18" charset="0"/>
            </a:endParaRPr>
          </a:p>
        </p:txBody>
      </p:sp>
      <p:sp>
        <p:nvSpPr>
          <p:cNvPr id="4" name="标题 1">
            <a:extLst>
              <a:ext uri="{FF2B5EF4-FFF2-40B4-BE49-F238E27FC236}">
                <a16:creationId xmlns:a16="http://schemas.microsoft.com/office/drawing/2014/main" id="{4D58660B-2003-483C-DD8B-C43E3010F704}"/>
              </a:ext>
            </a:extLst>
          </p:cNvPr>
          <p:cNvSpPr>
            <a:spLocks noGrp="1"/>
          </p:cNvSpPr>
          <p:nvPr>
            <p:ph type="title"/>
          </p:nvPr>
        </p:nvSpPr>
        <p:spPr>
          <a:xfrm>
            <a:off x="669925" y="0"/>
            <a:ext cx="10850563" cy="1028700"/>
          </a:xfrm>
        </p:spPr>
        <p:txBody>
          <a:bodyPr/>
          <a:lstStyle/>
          <a:p>
            <a:r>
              <a:rPr kumimoji="0" lang="en-US" altLang="zh-CN" sz="2400" b="1" i="0" u="none" strike="noStrike" kern="1200" cap="none" spc="0" normalizeH="0" baseline="0" noProof="0" dirty="0">
                <a:ln>
                  <a:noFill/>
                </a:ln>
                <a:solidFill>
                  <a:srgbClr val="000000"/>
                </a:solidFill>
                <a:effectLst/>
                <a:uLnTx/>
                <a:uFillTx/>
                <a:latin typeface="Arial"/>
                <a:ea typeface="微软雅黑"/>
                <a:cs typeface="+mj-cs"/>
              </a:rPr>
              <a:t>Task 1.1 Prediction with synthetic series using MLP, RNN, and LSTM</a:t>
            </a:r>
            <a:endParaRPr lang="zh-CN" altLang="en-US" dirty="0"/>
          </a:p>
        </p:txBody>
      </p:sp>
    </p:spTree>
    <p:extLst>
      <p:ext uri="{BB962C8B-B14F-4D97-AF65-F5344CB8AC3E}">
        <p14:creationId xmlns:p14="http://schemas.microsoft.com/office/powerpoint/2010/main" val="130226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123D1-FFA1-FFE6-F240-559D18BF0C1B}"/>
              </a:ext>
            </a:extLst>
          </p:cNvPr>
          <p:cNvSpPr>
            <a:spLocks noGrp="1"/>
          </p:cNvSpPr>
          <p:nvPr>
            <p:ph type="title"/>
          </p:nvPr>
        </p:nvSpPr>
        <p:spPr>
          <a:xfrm>
            <a:off x="670718" y="-43231"/>
            <a:ext cx="10850563" cy="1028699"/>
          </a:xfrm>
        </p:spPr>
        <p:txBody>
          <a:bodyPr>
            <a:normAutofit/>
          </a:bodyPr>
          <a:lstStyle/>
          <a:p>
            <a:r>
              <a:rPr lang="en-US" altLang="zh-CN" sz="2000" dirty="0"/>
              <a:t>1.2 Predict white noise, random walk, an ARMA process using neural networks</a:t>
            </a:r>
            <a:endParaRPr lang="zh-CN" altLang="en-US" sz="2000" dirty="0"/>
          </a:p>
        </p:txBody>
      </p:sp>
      <p:pic>
        <p:nvPicPr>
          <p:cNvPr id="5" name="内容占位符 4">
            <a:extLst>
              <a:ext uri="{FF2B5EF4-FFF2-40B4-BE49-F238E27FC236}">
                <a16:creationId xmlns:a16="http://schemas.microsoft.com/office/drawing/2014/main" id="{66E62994-AACD-6DB0-CAFD-21891C18BD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76" y="3486560"/>
            <a:ext cx="3967267" cy="2520000"/>
          </a:xfrm>
        </p:spPr>
      </p:pic>
      <p:pic>
        <p:nvPicPr>
          <p:cNvPr id="7" name="图片 6">
            <a:extLst>
              <a:ext uri="{FF2B5EF4-FFF2-40B4-BE49-F238E27FC236}">
                <a16:creationId xmlns:a16="http://schemas.microsoft.com/office/drawing/2014/main" id="{EDE28139-5457-818A-8E79-7B7D01CA2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210" y="1088371"/>
            <a:ext cx="3902533" cy="2520000"/>
          </a:xfrm>
          <a:prstGeom prst="rect">
            <a:avLst/>
          </a:prstGeom>
        </p:spPr>
      </p:pic>
      <p:pic>
        <p:nvPicPr>
          <p:cNvPr id="9" name="图片 8">
            <a:extLst>
              <a:ext uri="{FF2B5EF4-FFF2-40B4-BE49-F238E27FC236}">
                <a16:creationId xmlns:a16="http://schemas.microsoft.com/office/drawing/2014/main" id="{1C8D70B9-159E-BB82-530B-83FB12D2A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477" y="1088371"/>
            <a:ext cx="3893285" cy="2520000"/>
          </a:xfrm>
          <a:prstGeom prst="rect">
            <a:avLst/>
          </a:prstGeom>
        </p:spPr>
      </p:pic>
      <p:pic>
        <p:nvPicPr>
          <p:cNvPr id="11" name="图片 10">
            <a:extLst>
              <a:ext uri="{FF2B5EF4-FFF2-40B4-BE49-F238E27FC236}">
                <a16:creationId xmlns:a16="http://schemas.microsoft.com/office/drawing/2014/main" id="{022072C5-6142-979C-A2B0-1FBFDD9FBFA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800433" y="4095418"/>
            <a:ext cx="3893286" cy="1506776"/>
          </a:xfrm>
          <a:prstGeom prst="rect">
            <a:avLst/>
          </a:prstGeom>
        </p:spPr>
      </p:pic>
      <p:sp>
        <p:nvSpPr>
          <p:cNvPr id="13" name="文本框 12">
            <a:extLst>
              <a:ext uri="{FF2B5EF4-FFF2-40B4-BE49-F238E27FC236}">
                <a16:creationId xmlns:a16="http://schemas.microsoft.com/office/drawing/2014/main" id="{2B04851D-3B0C-8620-FA93-A693F130FECD}"/>
              </a:ext>
            </a:extLst>
          </p:cNvPr>
          <p:cNvSpPr txBox="1"/>
          <p:nvPr/>
        </p:nvSpPr>
        <p:spPr>
          <a:xfrm>
            <a:off x="8534498" y="1088371"/>
            <a:ext cx="2821430" cy="1200329"/>
          </a:xfrm>
          <a:prstGeom prst="rect">
            <a:avLst/>
          </a:prstGeom>
          <a:noFill/>
        </p:spPr>
        <p:txBody>
          <a:bodyPr wrap="square">
            <a:spAutoFit/>
          </a:bodyPr>
          <a:lstStyle/>
          <a:p>
            <a:r>
              <a:rPr lang="en-US" altLang="zh-CN" dirty="0">
                <a:latin typeface="Cambria" panose="02040503050406030204" pitchFamily="18" charset="0"/>
                <a:ea typeface="Cambria" panose="02040503050406030204" pitchFamily="18" charset="0"/>
              </a:rPr>
              <a:t>N</a:t>
            </a:r>
            <a:r>
              <a:rPr lang="en-US" altLang="zh-CN" sz="1800" b="0" i="0" u="none" strike="noStrike" baseline="0" dirty="0">
                <a:latin typeface="Cambria" panose="02040503050406030204" pitchFamily="18" charset="0"/>
                <a:ea typeface="Cambria" panose="02040503050406030204" pitchFamily="18" charset="0"/>
              </a:rPr>
              <a:t>eural network can’t fit well to the white noise series, but it can fit random walk series well.</a:t>
            </a:r>
            <a:endParaRPr lang="zh-CN" altLang="en-US" dirty="0">
              <a:latin typeface="Cambria" panose="02040503050406030204" pitchFamily="18" charset="0"/>
            </a:endParaRPr>
          </a:p>
        </p:txBody>
      </p:sp>
      <p:sp>
        <p:nvSpPr>
          <p:cNvPr id="14" name="文本框 13">
            <a:extLst>
              <a:ext uri="{FF2B5EF4-FFF2-40B4-BE49-F238E27FC236}">
                <a16:creationId xmlns:a16="http://schemas.microsoft.com/office/drawing/2014/main" id="{4853D88B-5196-E46A-1AC9-F2FD17C26828}"/>
              </a:ext>
            </a:extLst>
          </p:cNvPr>
          <p:cNvSpPr txBox="1"/>
          <p:nvPr/>
        </p:nvSpPr>
        <p:spPr>
          <a:xfrm>
            <a:off x="8534498" y="2494505"/>
            <a:ext cx="3148026" cy="3693319"/>
          </a:xfrm>
          <a:prstGeom prst="rect">
            <a:avLst/>
          </a:prstGeom>
          <a:noFill/>
        </p:spPr>
        <p:txBody>
          <a:bodyPr wrap="square">
            <a:spAutoFit/>
          </a:bodyPr>
          <a:lstStyle/>
          <a:p>
            <a:pPr algn="l"/>
            <a:r>
              <a:rPr lang="en-US" altLang="zh-CN" sz="1800" b="0" i="0" u="none" strike="noStrike" baseline="0" dirty="0">
                <a:latin typeface="Cambria" panose="02040503050406030204" pitchFamily="18" charset="0"/>
                <a:ea typeface="Cambria" panose="02040503050406030204" pitchFamily="18" charset="0"/>
              </a:rPr>
              <a:t>The main reason neural networks may not be the best choice for fitting ARMA processes is that neural networks are more commonly used for capturing complex patterns and nonlinear relationships in data, whereas ARMA models are specifically designed to capture linear</a:t>
            </a:r>
          </a:p>
          <a:p>
            <a:pPr algn="l"/>
            <a:r>
              <a:rPr lang="en-US" altLang="zh-CN" sz="1800" b="0" i="0" u="none" strike="noStrike" baseline="0" dirty="0">
                <a:latin typeface="Cambria" panose="02040503050406030204" pitchFamily="18" charset="0"/>
                <a:ea typeface="Cambria" panose="02040503050406030204" pitchFamily="18" charset="0"/>
              </a:rPr>
              <a:t>dependencies and autocorrelations in time series data.</a:t>
            </a:r>
            <a:endParaRPr lang="zh-CN" altLang="en-US" dirty="0">
              <a:latin typeface="Cambria" panose="02040503050406030204" pitchFamily="18" charset="0"/>
            </a:endParaRPr>
          </a:p>
        </p:txBody>
      </p:sp>
    </p:spTree>
    <p:extLst>
      <p:ext uri="{BB962C8B-B14F-4D97-AF65-F5344CB8AC3E}">
        <p14:creationId xmlns:p14="http://schemas.microsoft.com/office/powerpoint/2010/main" val="2797606143"/>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V2-43648ced-8657-43cf-9b21-f73cec43cd73">
  <a:themeElements>
    <a:clrScheme name="110">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PLUS-V2-43648ced-8657-43cf-9b21-f73cec43cd73" id="{B1E7EE43-3D22-4293-A5C4-85F064A29549}" vid="{A655DF86-DB5D-4964-835D-83719FA219D3}"/>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2040</Words>
  <Application>Microsoft Office PowerPoint</Application>
  <PresentationFormat>宽屏</PresentationFormat>
  <Paragraphs>128</Paragraphs>
  <Slides>34</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34</vt:i4>
      </vt:variant>
    </vt:vector>
  </HeadingPairs>
  <TitlesOfParts>
    <vt:vector size="42" baseType="lpstr">
      <vt:lpstr>SFRM1000</vt:lpstr>
      <vt:lpstr>SFTT0900</vt:lpstr>
      <vt:lpstr>等线</vt:lpstr>
      <vt:lpstr>等线 Light</vt:lpstr>
      <vt:lpstr>Arial</vt:lpstr>
      <vt:lpstr>Cambria</vt:lpstr>
      <vt:lpstr>1_Office 主题​​</vt:lpstr>
      <vt:lpstr>OfficePLUS-V2-43648ced-8657-43cf-9b21-f73cec43cd73</vt:lpstr>
      <vt:lpstr>IL2233 Final Project Time-Series Prediction and Anomaly Detection</vt:lpstr>
      <vt:lpstr>Task 1. Time-series prediction with neural networks</vt:lpstr>
      <vt:lpstr>Task 1.1 Prediction with synthetic series using MLP, RNN, and LSTM</vt:lpstr>
      <vt:lpstr>Task 1.1 Prediction with synthetic series using MLP, RNN, and LSTM</vt:lpstr>
      <vt:lpstr>Task 1.1 Prediction with synthetic series using MLP, RNN, and LSTM</vt:lpstr>
      <vt:lpstr>Task 1.1 Prediction with synthetic series using MLP, RNN, and LSTM</vt:lpstr>
      <vt:lpstr>Task 1.1 Prediction with synthetic series using MLP, RNN, and LSTM</vt:lpstr>
      <vt:lpstr>Task 1.1 Prediction with synthetic series using MLP, RNN, and LSTM</vt:lpstr>
      <vt:lpstr>1.2 Predict white noise, random walk, an ARMA process using neural networks</vt:lpstr>
      <vt:lpstr>1.3 Comparison with ARIMA-based modeling and prediction</vt:lpstr>
      <vt:lpstr>1.3 Comparison with ARIMA-based modeling and prediction</vt:lpstr>
      <vt:lpstr>1.3 Comparison with ARIMA-based modeling and prediction</vt:lpstr>
      <vt:lpstr>Task 2. Decomposition-based anomaly detection</vt:lpstr>
      <vt:lpstr>2. Decomposition-based anomaly detection</vt:lpstr>
      <vt:lpstr>2. Decomposition-based anomaly detection</vt:lpstr>
      <vt:lpstr>2. Decomposition-based anomaly detection</vt:lpstr>
      <vt:lpstr>Task 3. Prediction-based anomaly detection</vt:lpstr>
      <vt:lpstr>Task 3.1 Anomaly detection for uni-variate series with ARIMA</vt:lpstr>
      <vt:lpstr>Task 3.1 Anomaly detection for uni-variate series with ARIMA</vt:lpstr>
      <vt:lpstr>Task 3.1 Anomaly detection for uni-variate series with ARIMA</vt:lpstr>
      <vt:lpstr>Task 3.2 Anomaly detection in ECG signals with LSTM</vt:lpstr>
      <vt:lpstr>Task 3.2 Anomaly detection in ECG signals with LSTM</vt:lpstr>
      <vt:lpstr>Task 3.2 Anomaly detection in ECG signals with LSTM</vt:lpstr>
      <vt:lpstr>Task 3.2 Anomaly detection in ECG signals with LSTM</vt:lpstr>
      <vt:lpstr>Task 4. Clustering-based Anomaly detection</vt:lpstr>
      <vt:lpstr>Task 4. Anomaly detection in a bivariate series</vt:lpstr>
      <vt:lpstr>Task 4. Anomaly detection in a bivariate series</vt:lpstr>
      <vt:lpstr>Task 4. Anomaly detection in a bivariate series</vt:lpstr>
      <vt:lpstr>Task 4. Anomaly detection in a bivariate series</vt:lpstr>
      <vt:lpstr>Task 5. Summary</vt:lpstr>
      <vt:lpstr>Two approaches to perform time-series modeling and prediction</vt:lpstr>
      <vt:lpstr>Three method of anomaly detection</vt:lpstr>
      <vt:lpstr>Three method of anomaly detection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IL2233 Final Project Time-Series Prediction and Anomaly Detection</dc:title>
  <dc:creator>向 Clara</dc:creator>
  <cp:lastModifiedBy>向 Clara</cp:lastModifiedBy>
  <cp:revision>6</cp:revision>
  <dcterms:created xsi:type="dcterms:W3CDTF">2023-06-08T07:13:36Z</dcterms:created>
  <dcterms:modified xsi:type="dcterms:W3CDTF">2023-06-11T12:59:14Z</dcterms:modified>
</cp:coreProperties>
</file>