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311AD-AC07-4338-8226-073203F60941}" v="18" dt="2023-03-30T06:59:28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na Oliveira da Costa e Silva" userId="426f5b20-d569-4b7c-8b7c-d190953e8f54" providerId="ADAL" clId="{426311AD-AC07-4338-8226-073203F60941}"/>
    <pc:docChg chg="custSel addSld modSld">
      <pc:chgData name="Eliana Oliveira da Costa e Silva" userId="426f5b20-d569-4b7c-8b7c-d190953e8f54" providerId="ADAL" clId="{426311AD-AC07-4338-8226-073203F60941}" dt="2023-03-30T06:59:54.352" v="76" actId="404"/>
      <pc:docMkLst>
        <pc:docMk/>
      </pc:docMkLst>
      <pc:sldChg chg="addSp delSp modSp mod">
        <pc:chgData name="Eliana Oliveira da Costa e Silva" userId="426f5b20-d569-4b7c-8b7c-d190953e8f54" providerId="ADAL" clId="{426311AD-AC07-4338-8226-073203F60941}" dt="2023-03-30T06:59:28.170" v="41" actId="13926"/>
        <pc:sldMkLst>
          <pc:docMk/>
          <pc:sldMk cId="3696621483" sldId="256"/>
        </pc:sldMkLst>
        <pc:spChg chg="mod">
          <ac:chgData name="Eliana Oliveira da Costa e Silva" userId="426f5b20-d569-4b7c-8b7c-d190953e8f54" providerId="ADAL" clId="{426311AD-AC07-4338-8226-073203F60941}" dt="2023-03-30T06:59:28.170" v="41" actId="13926"/>
          <ac:spMkLst>
            <pc:docMk/>
            <pc:sldMk cId="3696621483" sldId="256"/>
            <ac:spMk id="9" creationId="{25D9BD3B-EECD-B423-5249-E13DDC930D78}"/>
          </ac:spMkLst>
        </pc:spChg>
        <pc:picChg chg="add del mod">
          <ac:chgData name="Eliana Oliveira da Costa e Silva" userId="426f5b20-d569-4b7c-8b7c-d190953e8f54" providerId="ADAL" clId="{426311AD-AC07-4338-8226-073203F60941}" dt="2023-03-29T13:33:04.883" v="33" actId="21"/>
          <ac:picMkLst>
            <pc:docMk/>
            <pc:sldMk cId="3696621483" sldId="256"/>
            <ac:picMk id="10" creationId="{0511CEE0-7A90-0076-AB3D-9166F238C90D}"/>
          </ac:picMkLst>
        </pc:picChg>
      </pc:sldChg>
      <pc:sldChg chg="modSp mod">
        <pc:chgData name="Eliana Oliveira da Costa e Silva" userId="426f5b20-d569-4b7c-8b7c-d190953e8f54" providerId="ADAL" clId="{426311AD-AC07-4338-8226-073203F60941}" dt="2023-03-30T06:59:54.352" v="76" actId="404"/>
        <pc:sldMkLst>
          <pc:docMk/>
          <pc:sldMk cId="1335001248" sldId="257"/>
        </pc:sldMkLst>
        <pc:spChg chg="mod">
          <ac:chgData name="Eliana Oliveira da Costa e Silva" userId="426f5b20-d569-4b7c-8b7c-d190953e8f54" providerId="ADAL" clId="{426311AD-AC07-4338-8226-073203F60941}" dt="2023-03-30T06:59:54.352" v="76" actId="404"/>
          <ac:spMkLst>
            <pc:docMk/>
            <pc:sldMk cId="1335001248" sldId="257"/>
            <ac:spMk id="3" creationId="{6AAAA5CE-8B32-A6AB-0F9D-FFE36684C5F2}"/>
          </ac:spMkLst>
        </pc:spChg>
      </pc:sldChg>
      <pc:sldChg chg="addSp modSp mod">
        <pc:chgData name="Eliana Oliveira da Costa e Silva" userId="426f5b20-d569-4b7c-8b7c-d190953e8f54" providerId="ADAL" clId="{426311AD-AC07-4338-8226-073203F60941}" dt="2023-03-30T06:59:46.112" v="71" actId="1037"/>
        <pc:sldMkLst>
          <pc:docMk/>
          <pc:sldMk cId="580368076" sldId="258"/>
        </pc:sldMkLst>
        <pc:spChg chg="mod">
          <ac:chgData name="Eliana Oliveira da Costa e Silva" userId="426f5b20-d569-4b7c-8b7c-d190953e8f54" providerId="ADAL" clId="{426311AD-AC07-4338-8226-073203F60941}" dt="2023-03-30T06:59:42.037" v="42" actId="1076"/>
          <ac:spMkLst>
            <pc:docMk/>
            <pc:sldMk cId="580368076" sldId="258"/>
            <ac:spMk id="5" creationId="{C7BF6289-09A0-9168-82F0-5D7AA54F6802}"/>
          </ac:spMkLst>
        </pc:spChg>
        <pc:picChg chg="add mod">
          <ac:chgData name="Eliana Oliveira da Costa e Silva" userId="426f5b20-d569-4b7c-8b7c-d190953e8f54" providerId="ADAL" clId="{426311AD-AC07-4338-8226-073203F60941}" dt="2023-03-30T06:59:46.112" v="71" actId="1037"/>
          <ac:picMkLst>
            <pc:docMk/>
            <pc:sldMk cId="580368076" sldId="258"/>
            <ac:picMk id="6" creationId="{7A9048FC-50BE-33CA-CEC9-4A445194E6D0}"/>
          </ac:picMkLst>
        </pc:picChg>
      </pc:sldChg>
      <pc:sldChg chg="addSp delSp modSp new mod">
        <pc:chgData name="Eliana Oliveira da Costa e Silva" userId="426f5b20-d569-4b7c-8b7c-d190953e8f54" providerId="ADAL" clId="{426311AD-AC07-4338-8226-073203F60941}" dt="2023-03-29T10:11:41.027" v="8" actId="404"/>
        <pc:sldMkLst>
          <pc:docMk/>
          <pc:sldMk cId="397323375" sldId="259"/>
        </pc:sldMkLst>
        <pc:spChg chg="del">
          <ac:chgData name="Eliana Oliveira da Costa e Silva" userId="426f5b20-d569-4b7c-8b7c-d190953e8f54" providerId="ADAL" clId="{426311AD-AC07-4338-8226-073203F60941}" dt="2023-03-29T10:11:23.303" v="1" actId="478"/>
          <ac:spMkLst>
            <pc:docMk/>
            <pc:sldMk cId="397323375" sldId="259"/>
            <ac:spMk id="2" creationId="{CB5D4827-B56F-938F-8D88-15D8C1A35C94}"/>
          </ac:spMkLst>
        </pc:spChg>
        <pc:spChg chg="del">
          <ac:chgData name="Eliana Oliveira da Costa e Silva" userId="426f5b20-d569-4b7c-8b7c-d190953e8f54" providerId="ADAL" clId="{426311AD-AC07-4338-8226-073203F60941}" dt="2023-03-29T10:11:23.303" v="1" actId="478"/>
          <ac:spMkLst>
            <pc:docMk/>
            <pc:sldMk cId="397323375" sldId="259"/>
            <ac:spMk id="3" creationId="{40722346-BA2B-5CB7-BE46-0974711F04D3}"/>
          </ac:spMkLst>
        </pc:spChg>
        <pc:spChg chg="add mod">
          <ac:chgData name="Eliana Oliveira da Costa e Silva" userId="426f5b20-d569-4b7c-8b7c-d190953e8f54" providerId="ADAL" clId="{426311AD-AC07-4338-8226-073203F60941}" dt="2023-03-29T10:11:41.027" v="8" actId="404"/>
          <ac:spMkLst>
            <pc:docMk/>
            <pc:sldMk cId="397323375" sldId="259"/>
            <ac:spMk id="5" creationId="{85FE0564-36B7-E0F3-9DD1-B8851F50B92E}"/>
          </ac:spMkLst>
        </pc:spChg>
      </pc:sldChg>
      <pc:sldChg chg="addSp delSp modSp add mod">
        <pc:chgData name="Eliana Oliveira da Costa e Silva" userId="426f5b20-d569-4b7c-8b7c-d190953e8f54" providerId="ADAL" clId="{426311AD-AC07-4338-8226-073203F60941}" dt="2023-03-29T10:12:50.369" v="29" actId="20577"/>
        <pc:sldMkLst>
          <pc:docMk/>
          <pc:sldMk cId="2638822029" sldId="260"/>
        </pc:sldMkLst>
        <pc:spChg chg="add mod">
          <ac:chgData name="Eliana Oliveira da Costa e Silva" userId="426f5b20-d569-4b7c-8b7c-d190953e8f54" providerId="ADAL" clId="{426311AD-AC07-4338-8226-073203F60941}" dt="2023-03-29T10:12:50.369" v="29" actId="20577"/>
          <ac:spMkLst>
            <pc:docMk/>
            <pc:sldMk cId="2638822029" sldId="260"/>
            <ac:spMk id="3" creationId="{837366EB-D8C3-5B43-7529-688715C4476E}"/>
          </ac:spMkLst>
        </pc:spChg>
        <pc:spChg chg="del">
          <ac:chgData name="Eliana Oliveira da Costa e Silva" userId="426f5b20-d569-4b7c-8b7c-d190953e8f54" providerId="ADAL" clId="{426311AD-AC07-4338-8226-073203F60941}" dt="2023-03-29T10:12:16.710" v="10" actId="478"/>
          <ac:spMkLst>
            <pc:docMk/>
            <pc:sldMk cId="2638822029" sldId="260"/>
            <ac:spMk id="5" creationId="{85FE0564-36B7-E0F3-9DD1-B8851F50B9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A5F08-7392-2CE2-8356-29B49530B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19F68E-B2D6-1E5D-1101-D1D6911BD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A5F19A-DD67-9807-DA1B-F1396C16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7074-4CD0-439B-9A90-EBEE68ACA3F5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939A31-DC55-F4D2-05E3-172AF143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FD0BCD6-1377-879E-BBFE-C9E98A12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CB4E-4F86-4583-9F10-7319BE7863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665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4644A-BC4E-9E82-8FBE-F0C6F079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6A64666-1362-06AE-920E-FC59F99E5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703857-889E-6AFC-2FEA-BED14B42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7074-4CD0-439B-9A90-EBEE68ACA3F5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886F54-62C0-30AD-826F-74C51FE5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85E4F1-8B2D-4CC2-360C-9AB34923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CB4E-4F86-4583-9F10-7319BE7863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22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3CC975-6CDB-D90B-F383-AA9E9168C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4896EEB-4EF4-5A67-71A9-F034D4857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333C7C-5F9D-B2F4-66E2-939A08FD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7074-4CD0-439B-9A90-EBEE68ACA3F5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21D065-03A5-C52F-6557-0E321883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BB939B-D1CA-308C-5013-E9B12D93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CB4E-4F86-4583-9F10-7319BE7863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368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87946-5971-01DC-1210-F87688C7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694724-21DB-BF9A-DFEE-73E90E5B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DB2DF1-3834-9FD2-892A-84DBDA68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7074-4CD0-439B-9A90-EBEE68ACA3F5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A1FDA7-E5FC-EE1B-86E6-D71D1D07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E02F0A-3076-39B9-3235-591FE4AE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CB4E-4F86-4583-9F10-7319BE7863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15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AC05D-9AC4-8AB6-9281-5F9EA40C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6A21866-8305-7DB1-DF94-02AF3009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A534EB-DFF6-92EC-91FF-487430F7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7074-4CD0-439B-9A90-EBEE68ACA3F5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236662-43A8-CBDD-6B6D-D6851330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40DF2E-185C-DC15-DC77-3672F372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CB4E-4F86-4583-9F10-7319BE7863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7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E576F-1062-B7D6-0097-69023DFE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685D05-4364-49FA-E57F-4879693D1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F6B838C-2CEC-8EB6-6A62-9B8ED3DEE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6114B0C-12D6-E512-384E-9FA0ADAA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7074-4CD0-439B-9A90-EBEE68ACA3F5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A37EF2-9B5F-EF14-5213-BBAC435E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FEB0861-87D1-DD17-E470-BBB31A50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CB4E-4F86-4583-9F10-7319BE7863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80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E14A8-882E-FA23-9EA7-C53BA9C3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0DF3E94-FE8A-CDE5-4F1A-0FAC7EE55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F14A446-50CF-05D1-A52C-87EE0313A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5829657-1EF2-EFB9-6617-E422EE3AD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EB413D9-0042-C6E1-B8A7-82DCB158E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E558BF9-B9CA-6D0D-DC8B-5E2B30FD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7074-4CD0-439B-9A90-EBEE68ACA3F5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32BFD4A-4EF4-32D5-9800-2A326040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3D5897B-A4F0-4557-DB03-4A26538B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CB4E-4F86-4583-9F10-7319BE7863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28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935BF-9F48-FB0C-D6B8-B3EEF378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31E2DC7-0792-6064-8942-4FC8BA76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7074-4CD0-439B-9A90-EBEE68ACA3F5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42F49E9-7B7F-EADA-1B9C-9E1F6B71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3B79B0F-D7ED-16BE-D86A-D21AE8DE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CB4E-4F86-4583-9F10-7319BE7863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843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DA92B10-5483-45F0-2246-B2E59ABC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7074-4CD0-439B-9A90-EBEE68ACA3F5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2BE2203-CCCF-569B-E97C-E75E87E6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DF8126B-99EF-3BFE-6805-73ED5480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CB4E-4F86-4583-9F10-7319BE7863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2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3F4B7-98CF-67B7-4EC3-F1D327E7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F187D5-F7C4-9828-E49F-290FBECEE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294D69D-D7E0-8523-7CB4-B8470B686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7F31191-AD0C-0E68-A1E2-BF31F10F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7074-4CD0-439B-9A90-EBEE68ACA3F5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F866CB-71A9-FE4A-DE1A-7B074A7E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3B9427C-EF46-874F-7C56-1C27A18F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CB4E-4F86-4583-9F10-7319BE7863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993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67D3A-9FE3-BB6C-4656-EE8001CC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47B5E43-10B1-6540-F4CF-01CD855FC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0D7F065-58F1-F59F-E9AC-19BC2E5DF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C2BE1A-9CAC-A5CF-E840-340327D5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7074-4CD0-439B-9A90-EBEE68ACA3F5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B219226-A7B2-03B4-C952-E80985AD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5E9D22-B70F-3DD5-60BE-1A385405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CB4E-4F86-4583-9F10-7319BE7863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846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57BBAF0-031F-1929-824D-6FEAD57C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86469C7-770D-6EC7-B3E5-7E25E3D0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93201E-CFC0-6C76-99F7-62E839A3F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7074-4CD0-439B-9A90-EBEE68ACA3F5}" type="datetimeFigureOut">
              <a:rPr lang="pt-PT" smtClean="0"/>
              <a:t>30/03/2023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B70593-7BDA-1914-384B-CBEAB5FBD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0129CF5-7473-27AB-C43A-E548B4B83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BCB4E-4F86-4583-9F10-7319BE7863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579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EBC0C36-2A42-4C8E-E3E7-1410F05F18D0}"/>
                  </a:ext>
                </a:extLst>
              </p:cNvPr>
              <p:cNvSpPr txBox="1"/>
              <p:nvPr/>
            </p:nvSpPr>
            <p:spPr>
              <a:xfrm>
                <a:off x="177800" y="330201"/>
                <a:ext cx="11798300" cy="2283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15000"/>
                  </a:lnSpc>
                  <a:tabLst>
                    <a:tab pos="180340" algn="l"/>
                  </a:tabLst>
                </a:pPr>
                <a:r>
                  <a:rPr lang="pt-PT" sz="2400" dirty="0"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Considere a fórmula de recorrência dada por: </a:t>
                </a:r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P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pt-P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=5                          </m:t>
                              </m:r>
                            </m:e>
                            <m:e>
                              <m: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pt-P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=3 </m:t>
                              </m:r>
                              <m: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pt-P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pt-P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+4,   </m:t>
                              </m:r>
                              <m: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80340">
                  <a:lnSpc>
                    <a:spcPct val="115000"/>
                  </a:lnSpc>
                  <a:tabLst>
                    <a:tab pos="180340" algn="l"/>
                  </a:tabLst>
                </a:pPr>
                <a:r>
                  <a:rPr lang="pt-PT" sz="2400" dirty="0"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Recorrendo ao algoritmo EGV (</a:t>
                </a:r>
                <a:r>
                  <a:rPr lang="pt-PT" sz="2400" i="1" dirty="0" err="1"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Expand</a:t>
                </a:r>
                <a:r>
                  <a:rPr lang="pt-PT" sz="2400" dirty="0"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pt-PT" sz="2400" i="1" dirty="0"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Guess</a:t>
                </a:r>
                <a:r>
                  <a:rPr lang="pt-PT" sz="2400" dirty="0"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pt-PT" sz="2400" i="1" dirty="0" err="1"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Verify</a:t>
                </a:r>
                <a:r>
                  <a:rPr lang="pt-PT" sz="2400" dirty="0"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), encontre a fórmula fechada correspondente. </a:t>
                </a:r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EBC0C36-2A42-4C8E-E3E7-1410F05F1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330201"/>
                <a:ext cx="11798300" cy="2283702"/>
              </a:xfrm>
              <a:prstGeom prst="rect">
                <a:avLst/>
              </a:prstGeom>
              <a:blipFill>
                <a:blip r:embed="rId2"/>
                <a:stretch>
                  <a:fillRect l="-775" t="-800" b="-5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5D9BD3B-EECD-B423-5249-E13DDC930D78}"/>
                  </a:ext>
                </a:extLst>
              </p:cNvPr>
              <p:cNvSpPr txBox="1"/>
              <p:nvPr/>
            </p:nvSpPr>
            <p:spPr>
              <a:xfrm>
                <a:off x="292100" y="2822738"/>
                <a:ext cx="11684000" cy="4132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tabLst>
                    <a:tab pos="180340" algn="l"/>
                  </a:tabLst>
                </a:pPr>
                <a:r>
                  <a:rPr lang="pt-PT" sz="2000" i="1" u="sng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Expand</a:t>
                </a:r>
                <a:endParaRPr lang="pt-PT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tabLst>
                    <a:tab pos="180340" algn="l"/>
                  </a:tabLst>
                </a:pPr>
                <a:r>
                  <a:rPr lang="pt-PT" sz="2000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Temos que</a:t>
                </a:r>
                <a:endParaRPr lang="pt-PT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7051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=3 </m:t>
                    </m:r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+4</m:t>
                    </m:r>
                  </m:oMath>
                </a14:m>
                <a:r>
                  <a:rPr lang="pt-PT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pt-PT" sz="3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7051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=3×</m:t>
                    </m:r>
                    <m:d>
                      <m:d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000" b="1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𝟑</m:t>
                        </m:r>
                        <m:r>
                          <a:rPr lang="pt-PT" sz="2000" b="1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pt-PT" sz="2000" b="1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𝑺</m:t>
                        </m:r>
                        <m:d>
                          <m:dPr>
                            <m:ctrlPr>
                              <a:rPr lang="pt-PT" sz="2000" b="1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PT" sz="2000" b="1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  <m:r>
                              <a:rPr lang="pt-PT" sz="2000" b="1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PT" sz="2000" b="1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e>
                        </m:d>
                        <m:r>
                          <a:rPr lang="pt-PT" sz="2000" b="1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pt-PT" sz="2000" b="1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e>
                    </m:d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+4=</m:t>
                    </m:r>
                    <m:sSup>
                      <m:sSup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e>
                    </m:d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+3×4+4</m:t>
                    </m:r>
                  </m:oMath>
                </a14:m>
                <a:r>
                  <a:rPr lang="pt-PT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pt-PT" sz="3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7051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×</m:t>
                    </m:r>
                    <m:d>
                      <m:d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000" b="1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𝟑</m:t>
                        </m:r>
                        <m:r>
                          <a:rPr lang="pt-PT" sz="2000" b="1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pt-PT" sz="2000" b="1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𝑺</m:t>
                        </m:r>
                        <m:d>
                          <m:dPr>
                            <m:ctrlPr>
                              <a:rPr lang="pt-PT" sz="2000" b="1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PT" sz="2000" b="1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  <m:r>
                              <a:rPr lang="pt-PT" sz="2000" b="1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PT" sz="2000" b="1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𝟑</m:t>
                            </m:r>
                          </m:e>
                        </m:d>
                        <m:r>
                          <a:rPr lang="pt-PT" sz="2000" b="1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pt-PT" sz="2000" b="1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e>
                    </m:d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+3×4+4</m:t>
                    </m:r>
                  </m:oMath>
                </a14:m>
                <a:r>
                  <a:rPr lang="pt-PT" sz="2000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−3</m:t>
                        </m:r>
                      </m:e>
                    </m:d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×4+3×4+4</m:t>
                    </m:r>
                  </m:oMath>
                </a14:m>
                <a:endParaRPr lang="pt-PT" sz="2000" i="1" dirty="0">
                  <a:solidFill>
                    <a:srgbClr val="2E74B5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27051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=…</m:t>
                    </m:r>
                    <m:r>
                      <a:rPr lang="pt-PT" sz="2000" b="0" i="0" smtClean="0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</m:d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×4+…+3×4+4</m:t>
                    </m:r>
                  </m:oMath>
                </a14:m>
                <a:r>
                  <a:rPr lang="pt-PT" sz="2000" dirty="0">
                    <a:solidFill>
                      <a:srgbClr val="2E74B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</m:d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+4×</m:t>
                    </m:r>
                    <m:d>
                      <m:d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sz="2000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  <m:sup>
                            <m:r>
                              <a:rPr lang="pt-PT" sz="2000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pt-PT" sz="2000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pt-PT" sz="2000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  <m:sup>
                            <m:r>
                              <a:rPr lang="pt-PT" sz="2000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pt-PT" sz="2000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−2</m:t>
                            </m:r>
                          </m:sup>
                        </m:sSup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+…+</m:t>
                        </m:r>
                        <m:sSup>
                          <m:sSupPr>
                            <m:ctrlPr>
                              <a:rPr lang="pt-PT" sz="2000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  <m:sup>
                            <m:r>
                              <a:rPr lang="pt-PT" sz="2000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pt-PT" sz="2000" i="1" dirty="0">
                  <a:solidFill>
                    <a:srgbClr val="2E74B5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27051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0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  <m:sup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p>
                      <m:r>
                        <a:rPr lang="pt-PT" sz="20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PT" sz="20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𝑆</m:t>
                      </m:r>
                      <m:d>
                        <m:dPr>
                          <m:ctrlP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pt-PT" sz="20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+4×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PT" sz="20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PT" sz="20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pt-PT" sz="20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PT" sz="20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5D9BD3B-EECD-B423-5249-E13DDC93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2822738"/>
                <a:ext cx="11684000" cy="4132285"/>
              </a:xfrm>
              <a:prstGeom prst="rect">
                <a:avLst/>
              </a:prstGeom>
              <a:blipFill>
                <a:blip r:embed="rId3"/>
                <a:stretch>
                  <a:fillRect l="-574" t="-14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2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7BF6289-09A0-9168-82F0-5D7AA54F6802}"/>
                  </a:ext>
                </a:extLst>
              </p:cNvPr>
              <p:cNvSpPr txBox="1"/>
              <p:nvPr/>
            </p:nvSpPr>
            <p:spPr>
              <a:xfrm>
                <a:off x="98403" y="1962343"/>
                <a:ext cx="8506645" cy="3143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40385" indent="269875">
                  <a:lnSpc>
                    <a:spcPct val="150000"/>
                  </a:lnSpc>
                  <a:tabLst>
                    <a:tab pos="180340" algn="l"/>
                  </a:tabLst>
                </a:pPr>
                <a:r>
                  <a:rPr lang="pt-PT" sz="2800" u="sng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Cálculos auxiliares</a:t>
                </a:r>
                <a:endParaRPr lang="pt-PT" sz="4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tabLst>
                    <a:tab pos="18034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pt-PT" sz="28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pt-PT" sz="28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pt-PT" sz="28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pt-PT" sz="28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pt-PT" sz="28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PT" sz="28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PT" sz="28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pt-PT" sz="2800" b="0" i="1" smtClean="0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pt-PT" sz="28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=1×</m:t>
                      </m:r>
                      <m:f>
                        <m:fPr>
                          <m:ctrlPr>
                            <a:rPr lang="pt-PT" sz="28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PT" sz="28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PT" sz="28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PT" sz="28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pt-PT" sz="28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pt-PT" sz="28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pt-PT" sz="28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−1)+1</m:t>
                              </m:r>
                            </m:sup>
                          </m:sSup>
                        </m:num>
                        <m:den>
                          <m:r>
                            <a:rPr lang="pt-PT" sz="2800" i="1" u="sng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1−3</m:t>
                          </m:r>
                        </m:den>
                      </m:f>
                    </m:oMath>
                  </m:oMathPara>
                </a14:m>
                <a:endParaRPr lang="pt-PT" sz="2800" i="1" u="sng" dirty="0">
                  <a:solidFill>
                    <a:srgbClr val="2E74B5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tabLst>
                    <a:tab pos="18034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PT" sz="28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PT" sz="28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PT" sz="28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PT" sz="28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pt-PT" sz="28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pt-PT" sz="2800" i="1" u="sng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den>
                      </m:f>
                      <m:r>
                        <a:rPr lang="pt-PT" sz="28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PT" sz="28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PT" sz="28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PT" sz="28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pt-PT" sz="28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pt-PT" sz="28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pt-PT" sz="28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4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7BF6289-09A0-9168-82F0-5D7AA54F6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3" y="1962343"/>
                <a:ext cx="8506645" cy="3143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7A9048FC-50BE-33CA-CEC9-4A445194E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41" y="1188718"/>
            <a:ext cx="5520055" cy="46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6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EBC0C36-2A42-4C8E-E3E7-1410F05F18D0}"/>
                  </a:ext>
                </a:extLst>
              </p:cNvPr>
              <p:cNvSpPr txBox="1"/>
              <p:nvPr/>
            </p:nvSpPr>
            <p:spPr>
              <a:xfrm>
                <a:off x="177800" y="330201"/>
                <a:ext cx="11798300" cy="2283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15000"/>
                  </a:lnSpc>
                  <a:tabLst>
                    <a:tab pos="180340" algn="l"/>
                  </a:tabLst>
                </a:pPr>
                <a:r>
                  <a:rPr lang="pt-PT" sz="2400" dirty="0"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Considere a fórmula de recorrência dada por: </a:t>
                </a:r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P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pt-P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=5                          </m:t>
                              </m:r>
                            </m:e>
                            <m:e>
                              <m: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pt-P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=3 </m:t>
                              </m:r>
                              <m: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pt-P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pt-P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+4,   </m:t>
                              </m:r>
                              <m: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pt-P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80340">
                  <a:lnSpc>
                    <a:spcPct val="115000"/>
                  </a:lnSpc>
                  <a:tabLst>
                    <a:tab pos="180340" algn="l"/>
                  </a:tabLst>
                </a:pPr>
                <a:r>
                  <a:rPr lang="pt-PT" sz="2400" dirty="0"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Recorrendo ao algoritmo EGV (</a:t>
                </a:r>
                <a:r>
                  <a:rPr lang="pt-PT" sz="2400" i="1" dirty="0" err="1"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Expand</a:t>
                </a:r>
                <a:r>
                  <a:rPr lang="pt-PT" sz="2400" dirty="0"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pt-PT" sz="2400" i="1" dirty="0"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Guess</a:t>
                </a:r>
                <a:r>
                  <a:rPr lang="pt-PT" sz="2400" dirty="0"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pt-PT" sz="2400" i="1" dirty="0" err="1"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Verify</a:t>
                </a:r>
                <a:r>
                  <a:rPr lang="pt-PT" sz="2400" dirty="0"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), encontre a fórmula fechada correspondente. </a:t>
                </a:r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EBC0C36-2A42-4C8E-E3E7-1410F05F1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330201"/>
                <a:ext cx="11798300" cy="2283702"/>
              </a:xfrm>
              <a:prstGeom prst="rect">
                <a:avLst/>
              </a:prstGeom>
              <a:blipFill>
                <a:blip r:embed="rId2"/>
                <a:stretch>
                  <a:fillRect l="-775" t="-800" b="-5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AAAA5CE-8B32-A6AB-0F9D-FFE36684C5F2}"/>
                  </a:ext>
                </a:extLst>
              </p:cNvPr>
              <p:cNvSpPr txBox="1"/>
              <p:nvPr/>
            </p:nvSpPr>
            <p:spPr>
              <a:xfrm>
                <a:off x="395129" y="2771721"/>
                <a:ext cx="9947886" cy="3827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tabLst>
                    <a:tab pos="180340" algn="l"/>
                  </a:tabLst>
                </a:pPr>
                <a:r>
                  <a:rPr lang="pt-PT" sz="2000" i="1" u="sng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Guess</a:t>
                </a:r>
                <a:endParaRPr lang="pt-PT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tabLst>
                    <a:tab pos="180340" algn="l"/>
                  </a:tabLst>
                </a:pPr>
                <a:r>
                  <a:rPr lang="pt-PT" sz="2000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 fórmula fechada para a fórmula de recorrência será:</a:t>
                </a:r>
                <a:endParaRPr lang="pt-PT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tabLst>
                    <a:tab pos="18034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𝑆</m:t>
                      </m:r>
                      <m:d>
                        <m:dPr>
                          <m:ctrlP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pt-PT" sz="20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  <m:sup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p>
                      <m:r>
                        <a:rPr lang="pt-PT" sz="20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PT" sz="20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𝑆</m:t>
                      </m:r>
                      <m:d>
                        <m:dPr>
                          <m:ctrlP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pt-PT" sz="20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+2×</m:t>
                      </m:r>
                      <m:d>
                        <m:dPr>
                          <m:ctrlP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20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PT" sz="20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pt-PT" sz="20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pt-PT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tabLst>
                    <a:tab pos="180340" algn="l"/>
                  </a:tabLst>
                </a:pPr>
                <a:r>
                  <a:rPr lang="pt-PT" sz="2000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Para </a:t>
                </a:r>
                <a14:m>
                  <m:oMath xmlns:m="http://schemas.openxmlformats.org/officeDocument/2006/math"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pt-PT" sz="2000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ou seja, </a:t>
                </a:r>
                <a14:m>
                  <m:oMath xmlns:m="http://schemas.openxmlformats.org/officeDocument/2006/math"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pt-PT" sz="2000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temos</a:t>
                </a:r>
                <a:endParaRPr lang="pt-PT" sz="32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tabLst>
                    <a:tab pos="180340" algn="l"/>
                  </a:tabLst>
                </a:pPr>
                <a:endParaRPr lang="pt-PT" sz="1600" i="1" dirty="0">
                  <a:solidFill>
                    <a:srgbClr val="2E74B5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tabLst>
                    <a:tab pos="18034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0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𝑆</m:t>
                      </m:r>
                      <m:d>
                        <m:dPr>
                          <m:ctrlP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pt-PT" sz="20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  <m:sup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pt-PT" sz="20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pt-PT" sz="20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𝑆</m:t>
                      </m:r>
                      <m:d>
                        <m:dPr>
                          <m:ctrlP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pt-PT" sz="20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+2×</m:t>
                      </m:r>
                      <m:d>
                        <m:dPr>
                          <m:ctrlP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20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PT" sz="20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pt-PT" sz="20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pt-PT" sz="2000" i="1">
                                  <a:solidFill>
                                    <a:srgbClr val="2E74B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t-PT" sz="20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pt-PT" sz="2000" i="1" dirty="0">
                  <a:solidFill>
                    <a:srgbClr val="2E74B5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tabLst>
                    <a:tab pos="180340" algn="l"/>
                  </a:tabLst>
                </a:pPr>
                <a:r>
                  <a:rPr lang="pt-PT" sz="2000" dirty="0">
                    <a:solidFill>
                      <a:srgbClr val="2E74B5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×5+2×</m:t>
                    </m:r>
                    <m:d>
                      <m:d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sz="2000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e>
                          <m:sup>
                            <m:r>
                              <a:rPr lang="pt-PT" sz="2000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pt-PT" sz="2000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</m:oMath>
                </a14:m>
                <a:endParaRPr lang="pt-PT" sz="2000" i="1" dirty="0">
                  <a:solidFill>
                    <a:srgbClr val="2E74B5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tabLst>
                    <a:tab pos="180340" algn="l"/>
                  </a:tabLst>
                </a:pPr>
                <a:r>
                  <a:rPr lang="pt-PT" sz="2000" dirty="0">
                    <a:solidFill>
                      <a:srgbClr val="2E74B5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×</m:t>
                    </m:r>
                    <m:d>
                      <m:d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5+2</m:t>
                        </m:r>
                      </m:e>
                    </m:d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endParaRPr lang="pt-PT" sz="2000" i="1" dirty="0">
                  <a:solidFill>
                    <a:srgbClr val="2E74B5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tabLst>
                    <a:tab pos="180340" algn="l"/>
                  </a:tabLst>
                </a:pPr>
                <a:r>
                  <a:rPr lang="pt-PT" sz="2000" dirty="0">
                    <a:solidFill>
                      <a:srgbClr val="2E74B5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=7×</m:t>
                    </m:r>
                    <m:sSup>
                      <m:sSupPr>
                        <m:ctrlP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pt-PT" sz="20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pt-PT" sz="20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endParaRPr lang="pt-PT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AAAA5CE-8B32-A6AB-0F9D-FFE36684C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9" y="2771721"/>
                <a:ext cx="9947886" cy="3827715"/>
              </a:xfrm>
              <a:prstGeom prst="rect">
                <a:avLst/>
              </a:prstGeom>
              <a:blipFill>
                <a:blip r:embed="rId3"/>
                <a:stretch>
                  <a:fillRect l="-674" t="-31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00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5FE0564-36B7-E0F3-9DD1-B8851F50B92E}"/>
                  </a:ext>
                </a:extLst>
              </p:cNvPr>
              <p:cNvSpPr txBox="1"/>
              <p:nvPr/>
            </p:nvSpPr>
            <p:spPr>
              <a:xfrm>
                <a:off x="364852" y="637914"/>
                <a:ext cx="11455736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tabLst>
                    <a:tab pos="180340" algn="l"/>
                  </a:tabLst>
                </a:pPr>
                <a:r>
                  <a:rPr lang="pt-PT" sz="2400" i="1" u="sng" dirty="0" err="1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Verify</a:t>
                </a:r>
                <a:r>
                  <a:rPr lang="pt-PT" sz="2400" i="1" u="sng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Indução Matemática</a:t>
                </a:r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tabLst>
                    <a:tab pos="180340" algn="l"/>
                  </a:tabLst>
                </a:pPr>
                <a:r>
                  <a:rPr lang="pt-PT" sz="2400" u="sng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Passo base:</a:t>
                </a:r>
                <a:r>
                  <a:rPr lang="pt-PT" sz="2400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P(1) verifica-se pois, se </a:t>
                </a:r>
                <a:r>
                  <a:rPr lang="pt-PT" sz="2400" dirty="0">
                    <a:solidFill>
                      <a:srgbClr val="0070C0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aplicarmos a fórmula fechada </a:t>
                </a:r>
                <a14:m>
                  <m:oMath xmlns:m="http://schemas.openxmlformats.org/officeDocument/2006/math">
                    <m:r>
                      <a:rPr lang="pt-PT" sz="2400" i="1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pt-PT" sz="24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4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pt-PT" sz="2400" i="1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=7×</m:t>
                    </m:r>
                    <m:sSup>
                      <m:sSupPr>
                        <m:ctrlPr>
                          <a:rPr lang="pt-PT" sz="24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24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PT" sz="24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pt-PT" sz="24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pt-PT" sz="2400" i="1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r>
                  <a:rPr lang="pt-PT" sz="2400" dirty="0">
                    <a:solidFill>
                      <a:srgbClr val="0070C0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para </a:t>
                </a:r>
                <a14:m>
                  <m:oMath xmlns:m="http://schemas.openxmlformats.org/officeDocument/2006/math">
                    <m:r>
                      <a:rPr lang="pt-PT" sz="2400" i="1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pt-PT" sz="2400" i="1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pt-PT" sz="2400" dirty="0">
                    <a:solidFill>
                      <a:srgbClr val="0070C0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obtemos </a:t>
                </a:r>
                <a14:m>
                  <m:oMath xmlns:m="http://schemas.openxmlformats.org/officeDocument/2006/math">
                    <m:r>
                      <a:rPr lang="pt-PT" sz="2400" i="1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pt-PT" sz="24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4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lang="pt-PT" sz="2400" i="1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r>
                  <a:rPr lang="pt-PT" sz="2400" dirty="0">
                    <a:solidFill>
                      <a:srgbClr val="0070C0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tal como é dado na fórmula de recorrência, i.e.:</a:t>
                </a:r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tabLst>
                    <a:tab pos="18034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𝑆</m:t>
                      </m:r>
                      <m:d>
                        <m:dPr>
                          <m:ctrlPr>
                            <a:rPr lang="pt-PT" sz="24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pt-PT" sz="24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=7×</m:t>
                      </m:r>
                      <m:sSup>
                        <m:sSupPr>
                          <m:ctrlPr>
                            <a:rPr lang="pt-PT" sz="24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PT" sz="24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  <m:sup>
                          <m:r>
                            <a:rPr lang="pt-PT" sz="24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1−1</m:t>
                          </m:r>
                        </m:sup>
                      </m:sSup>
                      <m:r>
                        <a:rPr lang="pt-PT" sz="24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−2=5</m:t>
                      </m:r>
                    </m:oMath>
                  </m:oMathPara>
                </a14:m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5FE0564-36B7-E0F3-9DD1-B8851F50B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2" y="637914"/>
                <a:ext cx="11455736" cy="2308324"/>
              </a:xfrm>
              <a:prstGeom prst="rect">
                <a:avLst/>
              </a:prstGeom>
              <a:blipFill>
                <a:blip r:embed="rId2"/>
                <a:stretch>
                  <a:fillRect l="-852" r="-10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2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37366EB-D8C3-5B43-7529-688715C4476E}"/>
                  </a:ext>
                </a:extLst>
              </p:cNvPr>
              <p:cNvSpPr txBox="1"/>
              <p:nvPr/>
            </p:nvSpPr>
            <p:spPr>
              <a:xfrm>
                <a:off x="156284" y="1057493"/>
                <a:ext cx="11877412" cy="5179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150000"/>
                  </a:lnSpc>
                  <a:tabLst>
                    <a:tab pos="180340" algn="l"/>
                  </a:tabLst>
                </a:pPr>
                <a:r>
                  <a:rPr lang="pt-PT" sz="2400" u="sng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Passo indutivo</a:t>
                </a:r>
                <a:r>
                  <a:rPr lang="pt-PT" sz="2400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</m:d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⟹</m:t>
                    </m:r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+1</m:t>
                        </m:r>
                      </m:e>
                    </m:d>
                  </m:oMath>
                </a14:m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tabLst>
                    <a:tab pos="180340" algn="l"/>
                  </a:tabLst>
                </a:pPr>
                <a:r>
                  <a:rPr lang="pt-PT" sz="2400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Hipótese de Indução P(k): </a:t>
                </a:r>
                <a14:m>
                  <m:oMath xmlns:m="http://schemas.openxmlformats.org/officeDocument/2006/math"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</m:d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=7×</m:t>
                    </m:r>
                    <m:sSup>
                      <m:sSupPr>
                        <m:ctrlP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tabLst>
                    <a:tab pos="180340" algn="l"/>
                  </a:tabLst>
                </a:pPr>
                <a:r>
                  <a:rPr lang="pt-PT" sz="2400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Tese P(k+1): </a:t>
                </a:r>
                <a14:m>
                  <m:oMath xmlns:m="http://schemas.openxmlformats.org/officeDocument/2006/math"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+1</m:t>
                        </m:r>
                      </m:e>
                    </m:d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=7×</m:t>
                    </m:r>
                    <m:sSup>
                      <m:sSupPr>
                        <m:ctrlP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tabLst>
                    <a:tab pos="180340" algn="l"/>
                  </a:tabLst>
                </a:pPr>
                <a:r>
                  <a:rPr lang="pt-PT" sz="2400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Temos que,</a:t>
                </a:r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+1</m:t>
                        </m:r>
                      </m:e>
                    </m:d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=3 </m:t>
                    </m:r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</m:d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+4</m:t>
                    </m:r>
                  </m:oMath>
                </a14:m>
                <a:r>
                  <a:rPr lang="pt-PT" sz="2400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pela fórmula de recorrência</a:t>
                </a:r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tabLst>
                    <a:tab pos="180340" algn="l"/>
                  </a:tabLst>
                </a:pPr>
                <a14:m>
                  <m:oMath xmlns:m="http://schemas.openxmlformats.org/officeDocument/2006/math"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=3×</m:t>
                    </m:r>
                    <m:d>
                      <m:dPr>
                        <m:ctrlP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sz="2400" b="1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𝟕</m:t>
                        </m:r>
                        <m:r>
                          <a:rPr lang="pt-PT" sz="2400" b="1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sSup>
                          <m:sSupPr>
                            <m:ctrlPr>
                              <a:rPr lang="pt-PT" sz="2400" b="1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PT" sz="2400" b="1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pt-PT" sz="2400" b="1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𝒌</m:t>
                            </m:r>
                            <m:r>
                              <a:rPr lang="pt-PT" sz="2400" b="1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pt-PT" sz="2400" b="1" i="1">
                                <a:solidFill>
                                  <a:srgbClr val="2E74B5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p>
                        </m:sSup>
                        <m:r>
                          <a:rPr lang="pt-PT" sz="2400" b="1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pt-PT" sz="2400" b="1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</m:d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+4</m:t>
                    </m:r>
                  </m:oMath>
                </a14:m>
                <a:r>
                  <a:rPr lang="pt-PT" sz="2400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pt-PT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assumindo como verdadeira a Hipótese de Indução P(k): </a:t>
                </a:r>
                <a14:m>
                  <m:oMath xmlns:m="http://schemas.openxmlformats.org/officeDocument/2006/math">
                    <m:r>
                      <a:rPr lang="pt-PT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pt-PT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PT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</m:d>
                    <m:r>
                      <a:rPr lang="pt-PT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=7×</m:t>
                    </m:r>
                    <m:sSup>
                      <m:sSupPr>
                        <m:ctrlPr>
                          <a:rPr lang="pt-PT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PT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pt-PT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pt-PT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PT" sz="2400" b="0" i="1" smtClean="0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      </m:t>
                    </m:r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=7×3× </m:t>
                    </m:r>
                    <m:sSup>
                      <m:sSupPr>
                        <m:ctrlP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−3×2+4=7×</m:t>
                    </m:r>
                    <m:sSup>
                      <m:sSupPr>
                        <m:ctrlP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pt-PT" sz="2400" i="1">
                            <a:solidFill>
                              <a:srgbClr val="2E74B5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pt-PT" sz="2400" i="1">
                        <a:solidFill>
                          <a:srgbClr val="2E74B5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r>
                  <a:rPr lang="pt-PT" sz="2400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efetuando os cálculos</a:t>
                </a:r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2400" dirty="0">
                    <a:solidFill>
                      <a:srgbClr val="2E74B5"/>
                    </a:solidFill>
                    <a:effectLst/>
                    <a:latin typeface="Porto Sans" panose="00000500000000000000" pitchFamily="2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Portanto,</a:t>
                </a:r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pt-PT" sz="24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pt-PT" sz="24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⟹</m:t>
                      </m:r>
                      <m:r>
                        <a:rPr lang="pt-PT" sz="2400" i="1">
                          <a:solidFill>
                            <a:srgbClr val="2E74B5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pt-PT" sz="24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pt-PT" sz="2400" i="1">
                              <a:solidFill>
                                <a:srgbClr val="2E74B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pt-PT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37366EB-D8C3-5B43-7529-688715C44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84" y="1057493"/>
                <a:ext cx="11877412" cy="5179046"/>
              </a:xfrm>
              <a:prstGeom prst="rect">
                <a:avLst/>
              </a:prstGeom>
              <a:blipFill>
                <a:blip r:embed="rId2"/>
                <a:stretch>
                  <a:fillRect l="-82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822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357</Words>
  <Application>Microsoft Office PowerPoint</Application>
  <PresentationFormat>Ecrã Panorâmico</PresentationFormat>
  <Paragraphs>37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Porto Sans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Eliana Costa e SIlva</dc:creator>
  <cp:lastModifiedBy>Eliana Costa e SIlva</cp:lastModifiedBy>
  <cp:revision>1</cp:revision>
  <dcterms:created xsi:type="dcterms:W3CDTF">2023-03-29T10:04:46Z</dcterms:created>
  <dcterms:modified xsi:type="dcterms:W3CDTF">2023-03-30T07:00:04Z</dcterms:modified>
</cp:coreProperties>
</file>