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99AF-9BE7-1A33-8912-C1A15381FD8F}"/>
              </a:ext>
            </a:extLst>
          </p:cNvPr>
          <p:cNvSpPr>
            <a:spLocks noGrp="1"/>
          </p:cNvSpPr>
          <p:nvPr>
            <p:ph type="ctrTitle"/>
          </p:nvPr>
        </p:nvSpPr>
        <p:spPr>
          <a:xfrm>
            <a:off x="222637" y="500932"/>
            <a:ext cx="11752027" cy="5645426"/>
          </a:xfrm>
        </p:spPr>
        <p:txBody>
          <a:bodyPr>
            <a:normAutofit/>
          </a:bodyPr>
          <a:lstStyle/>
          <a:p>
            <a:pPr algn="ctr"/>
            <a:r>
              <a:rPr lang="en-US" sz="3200" b="1" i="1" u="sng" dirty="0"/>
              <a:t>Topic</a:t>
            </a:r>
            <a:r>
              <a:rPr lang="en-US" sz="3200" dirty="0"/>
              <a:t> – </a:t>
            </a:r>
            <a:r>
              <a:rPr lang="en-US" sz="3200" dirty="0">
                <a:latin typeface="Aparajita" panose="02020603050405020304" pitchFamily="18" charset="0"/>
                <a:cs typeface="Aparajita" panose="02020603050405020304" pitchFamily="18" charset="0"/>
              </a:rPr>
              <a:t>implementation of quantum K-means algorithm using Manhattan distance approach</a:t>
            </a:r>
            <a:br>
              <a:rPr lang="en-US" sz="3200" dirty="0"/>
            </a:br>
            <a:br>
              <a:rPr lang="en-US" sz="3200" dirty="0"/>
            </a:br>
            <a:r>
              <a:rPr lang="en-US" sz="2200" dirty="0">
                <a:latin typeface="Aparajita" panose="02020603050405020304" pitchFamily="18" charset="0"/>
                <a:cs typeface="Aparajita" panose="02020603050405020304" pitchFamily="18" charset="0"/>
              </a:rPr>
              <a:t>Presenter Name – Anshuman Banik</a:t>
            </a:r>
            <a:br>
              <a:rPr lang="en-US" sz="2200" dirty="0">
                <a:latin typeface="Aparajita" panose="02020603050405020304" pitchFamily="18" charset="0"/>
                <a:cs typeface="Aparajita" panose="02020603050405020304" pitchFamily="18" charset="0"/>
              </a:rPr>
            </a:br>
            <a:r>
              <a:rPr lang="en-US" sz="2200" dirty="0">
                <a:latin typeface="Aparajita" panose="02020603050405020304" pitchFamily="18" charset="0"/>
                <a:cs typeface="Aparajita" panose="02020603050405020304" pitchFamily="18" charset="0"/>
              </a:rPr>
              <a:t>Dept. of Instrumentation and electronics, Jadavpur University</a:t>
            </a:r>
            <a:br>
              <a:rPr lang="en-US" sz="3200" dirty="0"/>
            </a:br>
            <a:br>
              <a:rPr lang="en-US" sz="3200" dirty="0"/>
            </a:br>
            <a:br>
              <a:rPr lang="en-US" sz="3200" dirty="0"/>
            </a:br>
            <a:endParaRPr lang="en-IN" sz="3200" dirty="0"/>
          </a:p>
        </p:txBody>
      </p:sp>
    </p:spTree>
    <p:extLst>
      <p:ext uri="{BB962C8B-B14F-4D97-AF65-F5344CB8AC3E}">
        <p14:creationId xmlns:p14="http://schemas.microsoft.com/office/powerpoint/2010/main" val="405146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D955-92D2-7A93-0110-A39EB4A1FEE6}"/>
              </a:ext>
            </a:extLst>
          </p:cNvPr>
          <p:cNvSpPr>
            <a:spLocks noGrp="1"/>
          </p:cNvSpPr>
          <p:nvPr>
            <p:ph type="title"/>
          </p:nvPr>
        </p:nvSpPr>
        <p:spPr>
          <a:xfrm>
            <a:off x="1141413" y="618518"/>
            <a:ext cx="9905998" cy="717301"/>
          </a:xfrm>
        </p:spPr>
        <p:txBody>
          <a:bodyPr/>
          <a:lstStyle/>
          <a:p>
            <a:r>
              <a:rPr lang="en-US" b="1" i="1" u="sng" dirty="0">
                <a:latin typeface="Aptos Display" panose="020B0004020202020204" pitchFamily="34" charset="0"/>
              </a:rPr>
              <a:t>Contents</a:t>
            </a:r>
            <a:endParaRPr lang="en-IN" b="1" i="1" u="sng"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3E4B7E8E-5B12-EDA3-6834-A6BB026B4640}"/>
              </a:ext>
            </a:extLst>
          </p:cNvPr>
          <p:cNvSpPr>
            <a:spLocks noGrp="1"/>
          </p:cNvSpPr>
          <p:nvPr>
            <p:ph idx="1"/>
          </p:nvPr>
        </p:nvSpPr>
        <p:spPr>
          <a:xfrm>
            <a:off x="1141412" y="1622066"/>
            <a:ext cx="9905999" cy="3283889"/>
          </a:xfrm>
        </p:spPr>
        <p:txBody>
          <a:bodyPr/>
          <a:lstStyle/>
          <a:p>
            <a:r>
              <a:rPr lang="en-US" u="sng" dirty="0">
                <a:latin typeface="Bell MT" panose="02020503060305020303" pitchFamily="18" charset="0"/>
              </a:rPr>
              <a:t>Why Manhattan distance approach is required</a:t>
            </a:r>
          </a:p>
          <a:p>
            <a:r>
              <a:rPr lang="en-US" u="sng" dirty="0">
                <a:latin typeface="Bell MT" panose="02020503060305020303" pitchFamily="18" charset="0"/>
              </a:rPr>
              <a:t>How to Compute the Manhattan distance</a:t>
            </a:r>
          </a:p>
          <a:p>
            <a:r>
              <a:rPr lang="en-US" u="sng" dirty="0">
                <a:latin typeface="Bell MT" panose="02020503060305020303" pitchFamily="18" charset="0"/>
              </a:rPr>
              <a:t>Implementation of the Quantum k-means algorithm using the Manhattan distance based approach</a:t>
            </a:r>
          </a:p>
          <a:p>
            <a:r>
              <a:rPr lang="en-US" u="sng" dirty="0">
                <a:latin typeface="Bell MT" panose="02020503060305020303" pitchFamily="18" charset="0"/>
              </a:rPr>
              <a:t>Cirq implementation of the quantum circuit</a:t>
            </a:r>
          </a:p>
          <a:p>
            <a:r>
              <a:rPr lang="en-US" u="sng" dirty="0">
                <a:latin typeface="Bell MT" panose="02020503060305020303" pitchFamily="18" charset="0"/>
              </a:rPr>
              <a:t>Python simulation for the circuit</a:t>
            </a:r>
          </a:p>
          <a:p>
            <a:pPr marL="0" indent="0">
              <a:buNone/>
            </a:pPr>
            <a:endParaRPr lang="en-US" dirty="0"/>
          </a:p>
          <a:p>
            <a:endParaRPr lang="en-US" dirty="0"/>
          </a:p>
        </p:txBody>
      </p:sp>
    </p:spTree>
    <p:extLst>
      <p:ext uri="{BB962C8B-B14F-4D97-AF65-F5344CB8AC3E}">
        <p14:creationId xmlns:p14="http://schemas.microsoft.com/office/powerpoint/2010/main" val="369150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5218-9114-8315-41CF-2A3429A761A7}"/>
              </a:ext>
            </a:extLst>
          </p:cNvPr>
          <p:cNvSpPr>
            <a:spLocks noGrp="1"/>
          </p:cNvSpPr>
          <p:nvPr>
            <p:ph type="title"/>
          </p:nvPr>
        </p:nvSpPr>
        <p:spPr>
          <a:xfrm>
            <a:off x="1141413" y="675860"/>
            <a:ext cx="9905998" cy="135173"/>
          </a:xfrm>
        </p:spPr>
        <p:txBody>
          <a:bodyPr>
            <a:normAutofit fontScale="90000"/>
          </a:bodyPr>
          <a:lstStyle/>
          <a:p>
            <a:r>
              <a:rPr lang="en-US" sz="3100" u="sng" dirty="0">
                <a:latin typeface="Bell MT" panose="02020503060305020303" pitchFamily="18" charset="0"/>
              </a:rPr>
              <a:t>Necessity of the Manhattan approach</a:t>
            </a:r>
            <a:br>
              <a:rPr lang="en-US" u="sng" dirty="0">
                <a:latin typeface="Bell MT" panose="02020503060305020303" pitchFamily="18" charset="0"/>
              </a:rPr>
            </a:br>
            <a:endParaRPr lang="en-IN" dirty="0"/>
          </a:p>
        </p:txBody>
      </p:sp>
      <p:sp>
        <p:nvSpPr>
          <p:cNvPr id="3" name="Content Placeholder 2">
            <a:extLst>
              <a:ext uri="{FF2B5EF4-FFF2-40B4-BE49-F238E27FC236}">
                <a16:creationId xmlns:a16="http://schemas.microsoft.com/office/drawing/2014/main" id="{33F90604-121B-E458-1D20-B4C6B0339A9D}"/>
              </a:ext>
            </a:extLst>
          </p:cNvPr>
          <p:cNvSpPr>
            <a:spLocks noGrp="1"/>
          </p:cNvSpPr>
          <p:nvPr>
            <p:ph idx="1"/>
          </p:nvPr>
        </p:nvSpPr>
        <p:spPr>
          <a:xfrm>
            <a:off x="469128" y="954157"/>
            <a:ext cx="11481682" cy="5772645"/>
          </a:xfrm>
        </p:spPr>
        <p:txBody>
          <a:bodyPr>
            <a:normAutofit/>
          </a:bodyPr>
          <a:lstStyle/>
          <a:p>
            <a:pPr marL="0" indent="0">
              <a:buNone/>
            </a:pPr>
            <a:r>
              <a:rPr lang="en-US" sz="1600" b="0" i="0" dirty="0">
                <a:solidFill>
                  <a:srgbClr val="000000"/>
                </a:solidFill>
                <a:effectLst/>
                <a:latin typeface="Inter"/>
              </a:rPr>
              <a:t>The Quantum K-means algorithm utilizes the Euclidean distance approach as a straightforward technique for clustering qubits into distinct groups. However, it is not efficient enough to be used in certain cases. Some of those cases are as follows : </a:t>
            </a:r>
          </a:p>
          <a:p>
            <a:pPr>
              <a:buFont typeface="+mj-lt"/>
              <a:buAutoNum type="arabicPeriod"/>
            </a:pPr>
            <a:r>
              <a:rPr lang="en-IN" sz="1600" i="1" u="sng" dirty="0">
                <a:solidFill>
                  <a:schemeClr val="bg1"/>
                </a:solidFill>
              </a:rPr>
              <a:t>Path information between cities </a:t>
            </a:r>
            <a:r>
              <a:rPr lang="en-IN" sz="1600" dirty="0">
                <a:solidFill>
                  <a:schemeClr val="bg1"/>
                </a:solidFill>
              </a:rPr>
              <a:t>-</a:t>
            </a:r>
            <a:r>
              <a:rPr lang="en-IN" sz="1600" dirty="0"/>
              <a:t> </a:t>
            </a:r>
            <a:r>
              <a:rPr lang="en-US" sz="1600" b="0" i="0" dirty="0">
                <a:solidFill>
                  <a:srgbClr val="000000"/>
                </a:solidFill>
                <a:effectLst/>
                <a:latin typeface="Inter"/>
              </a:rPr>
              <a:t>The Euclidean distance is based on the assumption that the distance between two points is a straight line. However, when considering the path information between cities, where roads can be curved and winding, the Euclidean distance may not provide an accurate representation of the actual travel distance.</a:t>
            </a:r>
          </a:p>
          <a:p>
            <a:pPr>
              <a:buFont typeface="+mj-lt"/>
              <a:buAutoNum type="arabicPeriod"/>
            </a:pPr>
            <a:r>
              <a:rPr lang="en-US" sz="1600" b="0" i="1" u="sng" dirty="0">
                <a:solidFill>
                  <a:srgbClr val="000000"/>
                </a:solidFill>
                <a:effectLst/>
                <a:latin typeface="+mj-lt"/>
              </a:rPr>
              <a:t>Presence of Obstacles</a:t>
            </a:r>
            <a:r>
              <a:rPr lang="en-US" sz="1600" b="0" i="0" dirty="0">
                <a:solidFill>
                  <a:srgbClr val="000000"/>
                </a:solidFill>
                <a:effectLst/>
                <a:latin typeface="+mj-lt"/>
              </a:rPr>
              <a:t> </a:t>
            </a:r>
            <a:r>
              <a:rPr lang="en-US" sz="1600" b="0" i="0" dirty="0">
                <a:solidFill>
                  <a:srgbClr val="000000"/>
                </a:solidFill>
                <a:effectLst/>
                <a:latin typeface="Inter"/>
              </a:rPr>
              <a:t>- When faced with obstacles like buildings, mountains, or other physical barriers that separate two data points, the Euclidean distance measure fails to consider the requirement of maneuvering around these hindrances.</a:t>
            </a:r>
          </a:p>
          <a:p>
            <a:pPr>
              <a:buFont typeface="+mj-lt"/>
              <a:buAutoNum type="arabicPeriod"/>
            </a:pPr>
            <a:r>
              <a:rPr lang="en-US" sz="1600" i="1" u="sng" dirty="0">
                <a:solidFill>
                  <a:srgbClr val="000000"/>
                </a:solidFill>
                <a:latin typeface="+mj-lt"/>
              </a:rPr>
              <a:t>Network routing in Communication systems </a:t>
            </a:r>
            <a:r>
              <a:rPr lang="en-US" sz="1600" dirty="0">
                <a:solidFill>
                  <a:srgbClr val="000000"/>
                </a:solidFill>
                <a:latin typeface="Inter"/>
              </a:rPr>
              <a:t>- </a:t>
            </a:r>
            <a:r>
              <a:rPr lang="en-US" sz="1600" b="0" i="0" dirty="0">
                <a:solidFill>
                  <a:srgbClr val="000000"/>
                </a:solidFill>
                <a:effectLst/>
                <a:latin typeface="Inter"/>
              </a:rPr>
              <a:t>In communication systems involving data transmission across a network, the Euclidean distance may not provide an accurate measure of the true cost or latency of the transmission. This is because the Euclidean distance fails to take into account the intricacies of network topology and routing.</a:t>
            </a:r>
          </a:p>
          <a:p>
            <a:pPr>
              <a:buFont typeface="+mj-lt"/>
              <a:buAutoNum type="arabicPeriod"/>
            </a:pPr>
            <a:r>
              <a:rPr lang="en-US" sz="1600" i="1" u="sng" dirty="0">
                <a:solidFill>
                  <a:srgbClr val="000000"/>
                </a:solidFill>
                <a:latin typeface="+mj-lt"/>
              </a:rPr>
              <a:t>Non-continuous Feature spaces </a:t>
            </a:r>
            <a:r>
              <a:rPr lang="en-US" sz="1600" dirty="0">
                <a:solidFill>
                  <a:srgbClr val="000000"/>
                </a:solidFill>
                <a:latin typeface="Inter"/>
              </a:rPr>
              <a:t>- </a:t>
            </a:r>
            <a:r>
              <a:rPr lang="en-US" sz="1600" b="0" i="0" dirty="0">
                <a:solidFill>
                  <a:srgbClr val="000000"/>
                </a:solidFill>
                <a:effectLst/>
                <a:latin typeface="Inter"/>
              </a:rPr>
              <a:t>The Euclidean distance metric is designed for continuous feature spaces, making it unsuitable for cases where features are categorical or discrete. In situations involving text data or other categorical attributes, alternative distance measures such as cosine similarity are commonly favored. </a:t>
            </a:r>
          </a:p>
          <a:p>
            <a:pPr>
              <a:buFont typeface="+mj-lt"/>
              <a:buAutoNum type="arabicPeriod"/>
            </a:pPr>
            <a:endParaRPr lang="en-US" sz="1600" dirty="0">
              <a:solidFill>
                <a:srgbClr val="000000"/>
              </a:solidFill>
              <a:latin typeface="Inter"/>
            </a:endParaRPr>
          </a:p>
          <a:p>
            <a:pPr marL="0" indent="0">
              <a:buNone/>
            </a:pPr>
            <a:r>
              <a:rPr lang="en-US" sz="1600" b="1" i="0" dirty="0">
                <a:solidFill>
                  <a:schemeClr val="accent4">
                    <a:lumMod val="20000"/>
                    <a:lumOff val="80000"/>
                  </a:schemeClr>
                </a:solidFill>
                <a:effectLst/>
                <a:latin typeface="Inter"/>
              </a:rPr>
              <a:t>Therefore, it is evident that the Euclidean method proves to be ineffective in the aforementioned scenarios. Consequently, a more adaptable approach is required to address some of the exceptional cases and consequently enhance the utilization of the Qmeans.</a:t>
            </a:r>
          </a:p>
        </p:txBody>
      </p:sp>
    </p:spTree>
    <p:extLst>
      <p:ext uri="{BB962C8B-B14F-4D97-AF65-F5344CB8AC3E}">
        <p14:creationId xmlns:p14="http://schemas.microsoft.com/office/powerpoint/2010/main" val="64371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9924-E43F-8776-041E-C420C7E01F82}"/>
              </a:ext>
            </a:extLst>
          </p:cNvPr>
          <p:cNvSpPr>
            <a:spLocks noGrp="1"/>
          </p:cNvSpPr>
          <p:nvPr>
            <p:ph type="title"/>
          </p:nvPr>
        </p:nvSpPr>
        <p:spPr>
          <a:xfrm>
            <a:off x="1141413" y="230589"/>
            <a:ext cx="9905998" cy="572494"/>
          </a:xfrm>
        </p:spPr>
        <p:txBody>
          <a:bodyPr>
            <a:normAutofit/>
          </a:bodyPr>
          <a:lstStyle/>
          <a:p>
            <a:r>
              <a:rPr lang="en-US" sz="2800" u="sng" dirty="0">
                <a:latin typeface="Bell MT" panose="02020503060305020303" pitchFamily="18" charset="0"/>
              </a:rPr>
              <a:t>Computation of the Manhattan distance</a:t>
            </a:r>
            <a:endParaRPr lang="en-IN" sz="2800" u="sng" dirty="0">
              <a:latin typeface="Bell MT" panose="02020503060305020303" pitchFamily="18" charset="0"/>
            </a:endParaRPr>
          </a:p>
        </p:txBody>
      </p:sp>
      <p:sp>
        <p:nvSpPr>
          <p:cNvPr id="3" name="Content Placeholder 2">
            <a:extLst>
              <a:ext uri="{FF2B5EF4-FFF2-40B4-BE49-F238E27FC236}">
                <a16:creationId xmlns:a16="http://schemas.microsoft.com/office/drawing/2014/main" id="{DFAAA6CB-70AC-DDFE-C23B-13209536F990}"/>
              </a:ext>
            </a:extLst>
          </p:cNvPr>
          <p:cNvSpPr>
            <a:spLocks noGrp="1"/>
          </p:cNvSpPr>
          <p:nvPr>
            <p:ph idx="1"/>
          </p:nvPr>
        </p:nvSpPr>
        <p:spPr>
          <a:xfrm>
            <a:off x="254442" y="874643"/>
            <a:ext cx="11640709" cy="5852160"/>
          </a:xfrm>
        </p:spPr>
        <p:txBody>
          <a:bodyPr/>
          <a:lstStyle/>
          <a:p>
            <a:pPr marL="0" indent="0">
              <a:buNone/>
            </a:pPr>
            <a:r>
              <a:rPr lang="en-US" sz="1800" b="1" i="1" u="sng" dirty="0">
                <a:solidFill>
                  <a:schemeClr val="bg1"/>
                </a:solidFill>
              </a:rPr>
              <a:t>Manhattan Distance/Taxicab Distance/City Block Distance </a:t>
            </a:r>
            <a:r>
              <a:rPr lang="en-US" sz="1800" dirty="0">
                <a:solidFill>
                  <a:schemeClr val="bg1"/>
                </a:solidFill>
              </a:rPr>
              <a:t>is a widely used distance metric in the regression analysis techniques. </a:t>
            </a:r>
            <a:r>
              <a:rPr lang="en-US" sz="1800" b="1" dirty="0">
                <a:solidFill>
                  <a:schemeClr val="bg1"/>
                </a:solidFill>
              </a:rPr>
              <a:t>It is defined as the sum of the absolute difference of their cartesian coordinates</a:t>
            </a:r>
            <a:r>
              <a:rPr lang="en-US" sz="1800" dirty="0">
                <a:solidFill>
                  <a:schemeClr val="bg1"/>
                </a:solidFill>
              </a:rPr>
              <a:t>. </a:t>
            </a:r>
          </a:p>
          <a:p>
            <a:pPr marL="0" indent="0">
              <a:buNone/>
            </a:pP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sz="1600" b="1" i="1" u="sng" dirty="0">
              <a:solidFill>
                <a:schemeClr val="bg1"/>
              </a:solidFill>
            </a:endParaRPr>
          </a:p>
          <a:p>
            <a:pPr marL="0" indent="0">
              <a:buNone/>
            </a:pPr>
            <a:r>
              <a:rPr lang="en-US" sz="1600" b="1" i="1" u="sng" dirty="0">
                <a:solidFill>
                  <a:schemeClr val="accent4">
                    <a:lumMod val="20000"/>
                    <a:lumOff val="80000"/>
                  </a:schemeClr>
                </a:solidFill>
              </a:rPr>
              <a:t>Advantages of the Manhattan distance over Euclidean distance – </a:t>
            </a:r>
          </a:p>
          <a:p>
            <a:r>
              <a:rPr lang="en-US" sz="1800" i="1" u="sng" dirty="0">
                <a:solidFill>
                  <a:schemeClr val="accent4">
                    <a:lumMod val="20000"/>
                    <a:lumOff val="80000"/>
                  </a:schemeClr>
                </a:solidFill>
              </a:rPr>
              <a:t>Less sensitive to larger deviations/outliers in data.</a:t>
            </a:r>
          </a:p>
          <a:p>
            <a:r>
              <a:rPr lang="en-US" sz="1800" i="1" u="sng" dirty="0">
                <a:solidFill>
                  <a:schemeClr val="accent4">
                    <a:lumMod val="20000"/>
                    <a:lumOff val="80000"/>
                  </a:schemeClr>
                </a:solidFill>
              </a:rPr>
              <a:t>Computationally efficient and extra suited to some data types.</a:t>
            </a:r>
          </a:p>
          <a:p>
            <a:r>
              <a:rPr lang="en-US" sz="1800" i="1" u="sng" dirty="0">
                <a:solidFill>
                  <a:schemeClr val="accent4">
                    <a:lumMod val="20000"/>
                    <a:lumOff val="80000"/>
                  </a:schemeClr>
                </a:solidFill>
              </a:rPr>
              <a:t>High interpretability</a:t>
            </a:r>
          </a:p>
          <a:p>
            <a:pPr marL="0" indent="0">
              <a:buNone/>
            </a:pPr>
            <a:endParaRPr lang="en-US" sz="1600" b="1" i="1" u="sng" dirty="0">
              <a:solidFill>
                <a:schemeClr val="bg1"/>
              </a:solidFill>
            </a:endParaRPr>
          </a:p>
        </p:txBody>
      </p:sp>
      <p:pic>
        <p:nvPicPr>
          <p:cNvPr id="9" name="Picture 8">
            <a:extLst>
              <a:ext uri="{FF2B5EF4-FFF2-40B4-BE49-F238E27FC236}">
                <a16:creationId xmlns:a16="http://schemas.microsoft.com/office/drawing/2014/main" id="{18DA7D44-8776-3804-8835-93FD86EE7BBF}"/>
              </a:ext>
            </a:extLst>
          </p:cNvPr>
          <p:cNvPicPr>
            <a:picLocks noChangeAspect="1"/>
          </p:cNvPicPr>
          <p:nvPr/>
        </p:nvPicPr>
        <p:blipFill>
          <a:blip r:embed="rId2"/>
          <a:stretch>
            <a:fillRect/>
          </a:stretch>
        </p:blipFill>
        <p:spPr>
          <a:xfrm>
            <a:off x="254442" y="1959425"/>
            <a:ext cx="9798204" cy="1881055"/>
          </a:xfrm>
          <a:prstGeom prst="rect">
            <a:avLst/>
          </a:prstGeom>
        </p:spPr>
      </p:pic>
      <p:pic>
        <p:nvPicPr>
          <p:cNvPr id="7" name="Picture 6">
            <a:extLst>
              <a:ext uri="{FF2B5EF4-FFF2-40B4-BE49-F238E27FC236}">
                <a16:creationId xmlns:a16="http://schemas.microsoft.com/office/drawing/2014/main" id="{3E39041F-8674-73E0-DEF2-60D3460BC8B9}"/>
              </a:ext>
            </a:extLst>
          </p:cNvPr>
          <p:cNvPicPr>
            <a:picLocks noChangeAspect="1"/>
          </p:cNvPicPr>
          <p:nvPr/>
        </p:nvPicPr>
        <p:blipFill>
          <a:blip r:embed="rId3"/>
          <a:stretch>
            <a:fillRect/>
          </a:stretch>
        </p:blipFill>
        <p:spPr>
          <a:xfrm>
            <a:off x="6349005" y="4327248"/>
            <a:ext cx="3703641" cy="1912786"/>
          </a:xfrm>
          <a:prstGeom prst="rect">
            <a:avLst/>
          </a:prstGeom>
        </p:spPr>
      </p:pic>
    </p:spTree>
    <p:extLst>
      <p:ext uri="{BB962C8B-B14F-4D97-AF65-F5344CB8AC3E}">
        <p14:creationId xmlns:p14="http://schemas.microsoft.com/office/powerpoint/2010/main" val="379493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1E34B-7FCB-7B8B-BC19-2A82171A96AB}"/>
              </a:ext>
            </a:extLst>
          </p:cNvPr>
          <p:cNvSpPr>
            <a:spLocks noGrp="1"/>
          </p:cNvSpPr>
          <p:nvPr>
            <p:ph idx="1"/>
          </p:nvPr>
        </p:nvSpPr>
        <p:spPr>
          <a:xfrm>
            <a:off x="159026" y="198782"/>
            <a:ext cx="11879249" cy="6456459"/>
          </a:xfrm>
        </p:spPr>
        <p:txBody>
          <a:bodyPr/>
          <a:lstStyle/>
          <a:p>
            <a:pPr marL="0" indent="0">
              <a:buNone/>
            </a:pPr>
            <a:endParaRPr lang="en-US" dirty="0">
              <a:solidFill>
                <a:schemeClr val="bg1"/>
              </a:solidFill>
              <a:latin typeface="Bell MT" panose="02020503060305020303" pitchFamily="18" charset="0"/>
            </a:endParaRPr>
          </a:p>
          <a:p>
            <a:pPr marL="0" indent="0">
              <a:buNone/>
            </a:pPr>
            <a:r>
              <a:rPr lang="en-US" dirty="0">
                <a:solidFill>
                  <a:schemeClr val="bg1"/>
                </a:solidFill>
                <a:latin typeface="Bell MT" panose="02020503060305020303" pitchFamily="18" charset="0"/>
              </a:rPr>
              <a:t>One of the basic differences between the Euclidean Q-means and Manhattan Q-means is that, in the case of Euclidean Q-means we have used </a:t>
            </a:r>
            <a:r>
              <a:rPr lang="en-US" b="1" dirty="0">
                <a:solidFill>
                  <a:schemeClr val="bg1"/>
                </a:solidFill>
                <a:latin typeface="Bell MT" panose="02020503060305020303" pitchFamily="18" charset="0"/>
              </a:rPr>
              <a:t>“</a:t>
            </a:r>
            <a:r>
              <a:rPr lang="en-US" b="1" u="sng" dirty="0">
                <a:solidFill>
                  <a:schemeClr val="bg1"/>
                </a:solidFill>
                <a:latin typeface="Bell MT" panose="02020503060305020303" pitchFamily="18" charset="0"/>
              </a:rPr>
              <a:t>Swap test</a:t>
            </a:r>
            <a:r>
              <a:rPr lang="en-US" b="1" dirty="0">
                <a:solidFill>
                  <a:schemeClr val="bg1"/>
                </a:solidFill>
                <a:latin typeface="Bell MT" panose="02020503060305020303" pitchFamily="18" charset="0"/>
              </a:rPr>
              <a:t>” </a:t>
            </a:r>
            <a:r>
              <a:rPr lang="en-US" dirty="0">
                <a:solidFill>
                  <a:schemeClr val="bg1"/>
                </a:solidFill>
                <a:latin typeface="Bell MT" panose="02020503060305020303" pitchFamily="18" charset="0"/>
              </a:rPr>
              <a:t>to compute the convergence between 2 qubits which in turn provides a fair approximation about the probabilistic overlap between them and hence, gives us the Euclidean distance. But in case of Manhattan Q-means, there is no such “Swap test” and we have to perform proper vector operations via a quantum circuit called </a:t>
            </a:r>
            <a:r>
              <a:rPr lang="en-US" b="1" u="sng" dirty="0">
                <a:solidFill>
                  <a:schemeClr val="bg1"/>
                </a:solidFill>
                <a:latin typeface="Bell MT" panose="02020503060305020303" pitchFamily="18" charset="0"/>
              </a:rPr>
              <a:t>“Cal” </a:t>
            </a:r>
            <a:r>
              <a:rPr lang="en-US" dirty="0">
                <a:solidFill>
                  <a:schemeClr val="bg1"/>
                </a:solidFill>
                <a:latin typeface="Bell MT" panose="02020503060305020303" pitchFamily="18" charset="0"/>
              </a:rPr>
              <a:t>in order to approximate the required overlap.</a:t>
            </a:r>
          </a:p>
          <a:p>
            <a:pPr marL="0" indent="0">
              <a:buNone/>
            </a:pPr>
            <a:endParaRPr lang="en-US" dirty="0">
              <a:solidFill>
                <a:schemeClr val="bg1"/>
              </a:solidFill>
            </a:endParaRPr>
          </a:p>
          <a:p>
            <a:pPr marL="0" indent="0">
              <a:buNone/>
            </a:pPr>
            <a:r>
              <a:rPr lang="en-US" dirty="0">
                <a:solidFill>
                  <a:schemeClr val="accent4">
                    <a:lumMod val="20000"/>
                    <a:lumOff val="80000"/>
                  </a:schemeClr>
                </a:solidFill>
                <a:latin typeface="Bell MT" panose="02020503060305020303" pitchFamily="18" charset="0"/>
              </a:rPr>
              <a:t>There are 2 major steps involved in this computation – </a:t>
            </a:r>
          </a:p>
          <a:p>
            <a:pPr marL="0" indent="0">
              <a:buNone/>
            </a:pPr>
            <a:r>
              <a:rPr lang="en-US" b="1" i="1" u="sng" dirty="0">
                <a:solidFill>
                  <a:schemeClr val="accent4">
                    <a:lumMod val="20000"/>
                    <a:lumOff val="80000"/>
                  </a:schemeClr>
                </a:solidFill>
                <a:latin typeface="Bell MT" panose="02020503060305020303" pitchFamily="18" charset="0"/>
              </a:rPr>
              <a:t>Initialization</a:t>
            </a:r>
            <a:r>
              <a:rPr lang="en-US" dirty="0">
                <a:solidFill>
                  <a:schemeClr val="accent4">
                    <a:lumMod val="20000"/>
                    <a:lumOff val="80000"/>
                  </a:schemeClr>
                </a:solidFill>
                <a:latin typeface="Bell MT" panose="02020503060305020303" pitchFamily="18" charset="0"/>
              </a:rPr>
              <a:t> – The number of clusters k and the initial centroids are decided.</a:t>
            </a:r>
          </a:p>
          <a:p>
            <a:pPr marL="0" indent="0">
              <a:buNone/>
            </a:pPr>
            <a:r>
              <a:rPr lang="en-US" b="1" i="1" u="sng" dirty="0">
                <a:solidFill>
                  <a:schemeClr val="accent4">
                    <a:lumMod val="20000"/>
                    <a:lumOff val="80000"/>
                  </a:schemeClr>
                </a:solidFill>
                <a:latin typeface="Bell MT" panose="02020503060305020303" pitchFamily="18" charset="0"/>
              </a:rPr>
              <a:t>Main loop() </a:t>
            </a:r>
            <a:r>
              <a:rPr lang="en-US" dirty="0">
                <a:solidFill>
                  <a:schemeClr val="accent4">
                    <a:lumMod val="20000"/>
                    <a:lumOff val="80000"/>
                  </a:schemeClr>
                </a:solidFill>
                <a:latin typeface="Bell MT" panose="02020503060305020303" pitchFamily="18" charset="0"/>
              </a:rPr>
              <a:t>– The clusters for each training vectors are determined via repeated computations</a:t>
            </a:r>
            <a:r>
              <a:rPr lang="en-US" dirty="0">
                <a:solidFill>
                  <a:schemeClr val="accent4">
                    <a:lumMod val="20000"/>
                    <a:lumOff val="80000"/>
                  </a:schemeClr>
                </a:solidFill>
              </a:rPr>
              <a:t>.</a:t>
            </a:r>
            <a:endParaRPr lang="en-IN" dirty="0">
              <a:solidFill>
                <a:schemeClr val="accent4">
                  <a:lumMod val="20000"/>
                  <a:lumOff val="80000"/>
                </a:schemeClr>
              </a:solidFill>
            </a:endParaRPr>
          </a:p>
        </p:txBody>
      </p:sp>
    </p:spTree>
    <p:extLst>
      <p:ext uri="{BB962C8B-B14F-4D97-AF65-F5344CB8AC3E}">
        <p14:creationId xmlns:p14="http://schemas.microsoft.com/office/powerpoint/2010/main" val="504529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413D-5146-8D88-2891-E9DE0E5B5470}"/>
              </a:ext>
            </a:extLst>
          </p:cNvPr>
          <p:cNvSpPr>
            <a:spLocks noGrp="1"/>
          </p:cNvSpPr>
          <p:nvPr>
            <p:ph type="title"/>
          </p:nvPr>
        </p:nvSpPr>
        <p:spPr>
          <a:xfrm>
            <a:off x="1141413" y="262394"/>
            <a:ext cx="9905998" cy="485029"/>
          </a:xfrm>
        </p:spPr>
        <p:txBody>
          <a:bodyPr>
            <a:normAutofit/>
          </a:bodyPr>
          <a:lstStyle/>
          <a:p>
            <a:r>
              <a:rPr lang="en-US" sz="2800" u="sng" dirty="0">
                <a:latin typeface="Bell MT" panose="02020503060305020303" pitchFamily="18" charset="0"/>
              </a:rPr>
              <a:t>Qmeans implementation</a:t>
            </a:r>
            <a:endParaRPr lang="en-IN" sz="2800" u="sng" dirty="0">
              <a:latin typeface="Bell MT" panose="02020503060305020303" pitchFamily="18" charset="0"/>
            </a:endParaRPr>
          </a:p>
        </p:txBody>
      </p:sp>
      <p:pic>
        <p:nvPicPr>
          <p:cNvPr id="5" name="Content Placeholder 4">
            <a:extLst>
              <a:ext uri="{FF2B5EF4-FFF2-40B4-BE49-F238E27FC236}">
                <a16:creationId xmlns:a16="http://schemas.microsoft.com/office/drawing/2014/main" id="{55F9B4CF-65D2-B477-F593-7AFA906A3C21}"/>
              </a:ext>
            </a:extLst>
          </p:cNvPr>
          <p:cNvPicPr>
            <a:picLocks noGrp="1" noChangeAspect="1"/>
          </p:cNvPicPr>
          <p:nvPr>
            <p:ph idx="1"/>
          </p:nvPr>
        </p:nvPicPr>
        <p:blipFill>
          <a:blip r:embed="rId2"/>
          <a:stretch>
            <a:fillRect/>
          </a:stretch>
        </p:blipFill>
        <p:spPr>
          <a:xfrm>
            <a:off x="352038" y="1382873"/>
            <a:ext cx="5425910" cy="777307"/>
          </a:xfrm>
        </p:spPr>
      </p:pic>
      <p:pic>
        <p:nvPicPr>
          <p:cNvPr id="7" name="Picture 6">
            <a:extLst>
              <a:ext uri="{FF2B5EF4-FFF2-40B4-BE49-F238E27FC236}">
                <a16:creationId xmlns:a16="http://schemas.microsoft.com/office/drawing/2014/main" id="{3AAF574A-942B-C0B7-072D-88046C60501D}"/>
              </a:ext>
            </a:extLst>
          </p:cNvPr>
          <p:cNvPicPr>
            <a:picLocks noChangeAspect="1"/>
          </p:cNvPicPr>
          <p:nvPr/>
        </p:nvPicPr>
        <p:blipFill>
          <a:blip r:embed="rId3"/>
          <a:stretch>
            <a:fillRect/>
          </a:stretch>
        </p:blipFill>
        <p:spPr>
          <a:xfrm>
            <a:off x="352038" y="4271305"/>
            <a:ext cx="6332769" cy="2324301"/>
          </a:xfrm>
          <a:prstGeom prst="rect">
            <a:avLst/>
          </a:prstGeom>
        </p:spPr>
      </p:pic>
      <p:sp>
        <p:nvSpPr>
          <p:cNvPr id="8" name="TextBox 7">
            <a:extLst>
              <a:ext uri="{FF2B5EF4-FFF2-40B4-BE49-F238E27FC236}">
                <a16:creationId xmlns:a16="http://schemas.microsoft.com/office/drawing/2014/main" id="{8C8DD2CE-AA1F-9A94-73A5-CAF03EFE0614}"/>
              </a:ext>
            </a:extLst>
          </p:cNvPr>
          <p:cNvSpPr txBox="1"/>
          <p:nvPr/>
        </p:nvSpPr>
        <p:spPr>
          <a:xfrm>
            <a:off x="352038" y="2477078"/>
            <a:ext cx="3641697" cy="1477328"/>
          </a:xfrm>
          <a:prstGeom prst="rect">
            <a:avLst/>
          </a:prstGeom>
          <a:noFill/>
        </p:spPr>
        <p:txBody>
          <a:bodyPr wrap="square" rtlCol="0">
            <a:spAutoFit/>
          </a:bodyPr>
          <a:lstStyle/>
          <a:p>
            <a:r>
              <a:rPr lang="en-US" dirty="0"/>
              <a:t>Algorithmic features – </a:t>
            </a:r>
          </a:p>
          <a:p>
            <a:endParaRPr lang="en-US" dirty="0"/>
          </a:p>
          <a:p>
            <a:pPr marL="285750" indent="-285750">
              <a:buFont typeface="Arial" panose="020B0604020202020204" pitchFamily="34" charset="0"/>
              <a:buChar char="•"/>
            </a:pPr>
            <a:r>
              <a:rPr lang="en-US" u="sng" dirty="0"/>
              <a:t>Simple and easy to implement</a:t>
            </a:r>
          </a:p>
          <a:p>
            <a:pPr marL="285750" indent="-285750">
              <a:buFont typeface="Arial" panose="020B0604020202020204" pitchFamily="34" charset="0"/>
              <a:buChar char="•"/>
            </a:pPr>
            <a:r>
              <a:rPr lang="en-US" u="sng" dirty="0"/>
              <a:t>Dis-advantage: Slow convergence</a:t>
            </a:r>
          </a:p>
          <a:p>
            <a:pPr marL="285750" indent="-285750">
              <a:buFont typeface="Arial" panose="020B0604020202020204" pitchFamily="34" charset="0"/>
              <a:buChar char="•"/>
            </a:pPr>
            <a:r>
              <a:rPr lang="en-US" u="sng" dirty="0"/>
              <a:t>Complexity: O(Nkd)</a:t>
            </a:r>
            <a:endParaRPr lang="en-IN" u="sng" dirty="0"/>
          </a:p>
        </p:txBody>
      </p:sp>
    </p:spTree>
    <p:extLst>
      <p:ext uri="{BB962C8B-B14F-4D97-AF65-F5344CB8AC3E}">
        <p14:creationId xmlns:p14="http://schemas.microsoft.com/office/powerpoint/2010/main" val="244836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7442F-A207-D1E3-0BBF-16AB1808C377}"/>
              </a:ext>
            </a:extLst>
          </p:cNvPr>
          <p:cNvSpPr>
            <a:spLocks noGrp="1"/>
          </p:cNvSpPr>
          <p:nvPr>
            <p:ph idx="1"/>
          </p:nvPr>
        </p:nvSpPr>
        <p:spPr>
          <a:xfrm>
            <a:off x="254442" y="333955"/>
            <a:ext cx="11664563" cy="6241774"/>
          </a:xfrm>
        </p:spPr>
        <p:txBody>
          <a:bodyPr/>
          <a:lstStyle/>
          <a:p>
            <a:pPr marL="0" indent="0" algn="ctr">
              <a:buNone/>
            </a:pPr>
            <a:r>
              <a:rPr lang="en-US" b="1" i="1" u="sng" dirty="0">
                <a:latin typeface="Bell MT" panose="02020503060305020303" pitchFamily="18" charset="0"/>
              </a:rPr>
              <a:t>Initialization – </a:t>
            </a:r>
          </a:p>
          <a:p>
            <a:pPr marL="0" indent="0">
              <a:buNone/>
            </a:pPr>
            <a:endParaRPr lang="en-IN" b="1" i="1" u="sng" dirty="0">
              <a:latin typeface="Bell MT" panose="02020503060305020303" pitchFamily="18" charset="0"/>
            </a:endParaRPr>
          </a:p>
        </p:txBody>
      </p:sp>
      <p:pic>
        <p:nvPicPr>
          <p:cNvPr id="5" name="Picture 4">
            <a:extLst>
              <a:ext uri="{FF2B5EF4-FFF2-40B4-BE49-F238E27FC236}">
                <a16:creationId xmlns:a16="http://schemas.microsoft.com/office/drawing/2014/main" id="{56D97CCA-8C69-768F-5502-4E4E7B84312A}"/>
              </a:ext>
            </a:extLst>
          </p:cNvPr>
          <p:cNvPicPr>
            <a:picLocks noChangeAspect="1"/>
          </p:cNvPicPr>
          <p:nvPr/>
        </p:nvPicPr>
        <p:blipFill>
          <a:blip r:embed="rId2"/>
          <a:stretch>
            <a:fillRect/>
          </a:stretch>
        </p:blipFill>
        <p:spPr>
          <a:xfrm>
            <a:off x="254442" y="1107278"/>
            <a:ext cx="3760938" cy="1844200"/>
          </a:xfrm>
          <a:prstGeom prst="rect">
            <a:avLst/>
          </a:prstGeom>
        </p:spPr>
      </p:pic>
      <p:pic>
        <p:nvPicPr>
          <p:cNvPr id="7" name="Picture 6">
            <a:extLst>
              <a:ext uri="{FF2B5EF4-FFF2-40B4-BE49-F238E27FC236}">
                <a16:creationId xmlns:a16="http://schemas.microsoft.com/office/drawing/2014/main" id="{61AA7DF7-4C1B-5175-D371-2BB09C6C22A8}"/>
              </a:ext>
            </a:extLst>
          </p:cNvPr>
          <p:cNvPicPr>
            <a:picLocks noChangeAspect="1"/>
          </p:cNvPicPr>
          <p:nvPr/>
        </p:nvPicPr>
        <p:blipFill>
          <a:blip r:embed="rId3"/>
          <a:stretch>
            <a:fillRect/>
          </a:stretch>
        </p:blipFill>
        <p:spPr>
          <a:xfrm>
            <a:off x="254442" y="3204177"/>
            <a:ext cx="5243014" cy="723963"/>
          </a:xfrm>
          <a:prstGeom prst="rect">
            <a:avLst/>
          </a:prstGeom>
        </p:spPr>
      </p:pic>
      <p:pic>
        <p:nvPicPr>
          <p:cNvPr id="9" name="Picture 8">
            <a:extLst>
              <a:ext uri="{FF2B5EF4-FFF2-40B4-BE49-F238E27FC236}">
                <a16:creationId xmlns:a16="http://schemas.microsoft.com/office/drawing/2014/main" id="{CBD2D34E-DE3A-FC86-C768-D4A266E70796}"/>
              </a:ext>
            </a:extLst>
          </p:cNvPr>
          <p:cNvPicPr>
            <a:picLocks noChangeAspect="1"/>
          </p:cNvPicPr>
          <p:nvPr/>
        </p:nvPicPr>
        <p:blipFill>
          <a:blip r:embed="rId4"/>
          <a:stretch>
            <a:fillRect/>
          </a:stretch>
        </p:blipFill>
        <p:spPr>
          <a:xfrm>
            <a:off x="254442" y="4268303"/>
            <a:ext cx="4742181" cy="2137520"/>
          </a:xfrm>
          <a:prstGeom prst="rect">
            <a:avLst/>
          </a:prstGeom>
        </p:spPr>
      </p:pic>
      <p:pic>
        <p:nvPicPr>
          <p:cNvPr id="11" name="Picture 10">
            <a:extLst>
              <a:ext uri="{FF2B5EF4-FFF2-40B4-BE49-F238E27FC236}">
                <a16:creationId xmlns:a16="http://schemas.microsoft.com/office/drawing/2014/main" id="{AD6FEF1A-5539-B138-B484-213BEAD93230}"/>
              </a:ext>
            </a:extLst>
          </p:cNvPr>
          <p:cNvPicPr>
            <a:picLocks noChangeAspect="1"/>
          </p:cNvPicPr>
          <p:nvPr/>
        </p:nvPicPr>
        <p:blipFill>
          <a:blip r:embed="rId5"/>
          <a:stretch>
            <a:fillRect/>
          </a:stretch>
        </p:blipFill>
        <p:spPr>
          <a:xfrm>
            <a:off x="5409992" y="1302857"/>
            <a:ext cx="5968138" cy="1453042"/>
          </a:xfrm>
          <a:prstGeom prst="rect">
            <a:avLst/>
          </a:prstGeom>
        </p:spPr>
      </p:pic>
      <p:pic>
        <p:nvPicPr>
          <p:cNvPr id="13" name="Picture 12">
            <a:extLst>
              <a:ext uri="{FF2B5EF4-FFF2-40B4-BE49-F238E27FC236}">
                <a16:creationId xmlns:a16="http://schemas.microsoft.com/office/drawing/2014/main" id="{48A0F921-0449-5817-FCB8-419D986EA15E}"/>
              </a:ext>
            </a:extLst>
          </p:cNvPr>
          <p:cNvPicPr>
            <a:picLocks noChangeAspect="1"/>
          </p:cNvPicPr>
          <p:nvPr/>
        </p:nvPicPr>
        <p:blipFill>
          <a:blip r:embed="rId6"/>
          <a:stretch>
            <a:fillRect/>
          </a:stretch>
        </p:blipFill>
        <p:spPr>
          <a:xfrm>
            <a:off x="5409992" y="4467781"/>
            <a:ext cx="5968138" cy="1158340"/>
          </a:xfrm>
          <a:prstGeom prst="rect">
            <a:avLst/>
          </a:prstGeom>
        </p:spPr>
      </p:pic>
    </p:spTree>
    <p:extLst>
      <p:ext uri="{BB962C8B-B14F-4D97-AF65-F5344CB8AC3E}">
        <p14:creationId xmlns:p14="http://schemas.microsoft.com/office/powerpoint/2010/main" val="301695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F0A75-5CBD-1AB9-B4F1-5FE9D3A43867}"/>
              </a:ext>
            </a:extLst>
          </p:cNvPr>
          <p:cNvSpPr>
            <a:spLocks noGrp="1"/>
          </p:cNvSpPr>
          <p:nvPr>
            <p:ph idx="1"/>
          </p:nvPr>
        </p:nvSpPr>
        <p:spPr>
          <a:xfrm>
            <a:off x="278296" y="365760"/>
            <a:ext cx="11648661" cy="6194066"/>
          </a:xfrm>
        </p:spPr>
        <p:txBody>
          <a:bodyPr/>
          <a:lstStyle/>
          <a:p>
            <a:pPr marL="0" indent="0" algn="ctr">
              <a:buNone/>
            </a:pPr>
            <a:r>
              <a:rPr lang="en-US" b="1" i="1" u="sng" dirty="0"/>
              <a:t>Main_Loop()</a:t>
            </a:r>
          </a:p>
          <a:p>
            <a:pPr marL="0" indent="0">
              <a:buNone/>
            </a:pPr>
            <a:endParaRPr lang="en-IN" b="1" i="1" u="sng" dirty="0"/>
          </a:p>
        </p:txBody>
      </p:sp>
      <p:pic>
        <p:nvPicPr>
          <p:cNvPr id="5" name="Picture 4">
            <a:extLst>
              <a:ext uri="{FF2B5EF4-FFF2-40B4-BE49-F238E27FC236}">
                <a16:creationId xmlns:a16="http://schemas.microsoft.com/office/drawing/2014/main" id="{83AC8E44-30C1-A91D-9D88-0A703F24B96A}"/>
              </a:ext>
            </a:extLst>
          </p:cNvPr>
          <p:cNvPicPr>
            <a:picLocks noChangeAspect="1"/>
          </p:cNvPicPr>
          <p:nvPr/>
        </p:nvPicPr>
        <p:blipFill>
          <a:blip r:embed="rId2"/>
          <a:stretch>
            <a:fillRect/>
          </a:stretch>
        </p:blipFill>
        <p:spPr>
          <a:xfrm>
            <a:off x="382916" y="1058606"/>
            <a:ext cx="4864945" cy="1518187"/>
          </a:xfrm>
          <a:prstGeom prst="rect">
            <a:avLst/>
          </a:prstGeom>
        </p:spPr>
      </p:pic>
      <p:pic>
        <p:nvPicPr>
          <p:cNvPr id="7" name="Picture 6">
            <a:extLst>
              <a:ext uri="{FF2B5EF4-FFF2-40B4-BE49-F238E27FC236}">
                <a16:creationId xmlns:a16="http://schemas.microsoft.com/office/drawing/2014/main" id="{08C9D744-CD8C-C1A2-9BB2-8331419AAE07}"/>
              </a:ext>
            </a:extLst>
          </p:cNvPr>
          <p:cNvPicPr>
            <a:picLocks noChangeAspect="1"/>
          </p:cNvPicPr>
          <p:nvPr/>
        </p:nvPicPr>
        <p:blipFill>
          <a:blip r:embed="rId3"/>
          <a:stretch>
            <a:fillRect/>
          </a:stretch>
        </p:blipFill>
        <p:spPr>
          <a:xfrm>
            <a:off x="382915" y="2892858"/>
            <a:ext cx="4864945" cy="1527222"/>
          </a:xfrm>
          <a:prstGeom prst="rect">
            <a:avLst/>
          </a:prstGeom>
        </p:spPr>
      </p:pic>
      <p:pic>
        <p:nvPicPr>
          <p:cNvPr id="9" name="Picture 8">
            <a:extLst>
              <a:ext uri="{FF2B5EF4-FFF2-40B4-BE49-F238E27FC236}">
                <a16:creationId xmlns:a16="http://schemas.microsoft.com/office/drawing/2014/main" id="{456AFC08-02C4-E5E4-6E26-A3CDCE438097}"/>
              </a:ext>
            </a:extLst>
          </p:cNvPr>
          <p:cNvPicPr>
            <a:picLocks noChangeAspect="1"/>
          </p:cNvPicPr>
          <p:nvPr/>
        </p:nvPicPr>
        <p:blipFill>
          <a:blip r:embed="rId4"/>
          <a:stretch>
            <a:fillRect/>
          </a:stretch>
        </p:blipFill>
        <p:spPr>
          <a:xfrm>
            <a:off x="382915" y="4736146"/>
            <a:ext cx="4934623" cy="1538954"/>
          </a:xfrm>
          <a:prstGeom prst="rect">
            <a:avLst/>
          </a:prstGeom>
        </p:spPr>
      </p:pic>
      <p:pic>
        <p:nvPicPr>
          <p:cNvPr id="11" name="Picture 10">
            <a:extLst>
              <a:ext uri="{FF2B5EF4-FFF2-40B4-BE49-F238E27FC236}">
                <a16:creationId xmlns:a16="http://schemas.microsoft.com/office/drawing/2014/main" id="{25A310B7-06DB-1FF1-BAF4-616219ECFA73}"/>
              </a:ext>
            </a:extLst>
          </p:cNvPr>
          <p:cNvPicPr>
            <a:picLocks noChangeAspect="1"/>
          </p:cNvPicPr>
          <p:nvPr/>
        </p:nvPicPr>
        <p:blipFill>
          <a:blip r:embed="rId5"/>
          <a:stretch>
            <a:fillRect/>
          </a:stretch>
        </p:blipFill>
        <p:spPr>
          <a:xfrm>
            <a:off x="6044878" y="1058606"/>
            <a:ext cx="5067739" cy="1082134"/>
          </a:xfrm>
          <a:prstGeom prst="rect">
            <a:avLst/>
          </a:prstGeom>
        </p:spPr>
      </p:pic>
      <p:pic>
        <p:nvPicPr>
          <p:cNvPr id="13" name="Picture 12">
            <a:extLst>
              <a:ext uri="{FF2B5EF4-FFF2-40B4-BE49-F238E27FC236}">
                <a16:creationId xmlns:a16="http://schemas.microsoft.com/office/drawing/2014/main" id="{09584A8F-6A82-3D2C-ADD7-3F038B2C5B62}"/>
              </a:ext>
            </a:extLst>
          </p:cNvPr>
          <p:cNvPicPr>
            <a:picLocks noChangeAspect="1"/>
          </p:cNvPicPr>
          <p:nvPr/>
        </p:nvPicPr>
        <p:blipFill>
          <a:blip r:embed="rId6"/>
          <a:stretch>
            <a:fillRect/>
          </a:stretch>
        </p:blipFill>
        <p:spPr>
          <a:xfrm>
            <a:off x="6044878" y="2980455"/>
            <a:ext cx="5067739" cy="1439625"/>
          </a:xfrm>
          <a:prstGeom prst="rect">
            <a:avLst/>
          </a:prstGeom>
        </p:spPr>
      </p:pic>
    </p:spTree>
    <p:extLst>
      <p:ext uri="{BB962C8B-B14F-4D97-AF65-F5344CB8AC3E}">
        <p14:creationId xmlns:p14="http://schemas.microsoft.com/office/powerpoint/2010/main" val="986901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{753DCCF9-F4DB-4990-9BBE-D3B21501F861}tf04033919</Template>
  <TotalTime>389</TotalTime>
  <Words>588</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Aparajita</vt:lpstr>
      <vt:lpstr>Aptos Display</vt:lpstr>
      <vt:lpstr>Arial</vt:lpstr>
      <vt:lpstr>Bell MT</vt:lpstr>
      <vt:lpstr>Inter</vt:lpstr>
      <vt:lpstr>Tw Cen MT</vt:lpstr>
      <vt:lpstr>Circuit</vt:lpstr>
      <vt:lpstr>Topic – implementation of quantum K-means algorithm using Manhattan distance approach  Presenter Name – Anshuman Banik Dept. of Instrumentation and electronics, Jadavpur University   </vt:lpstr>
      <vt:lpstr>Contents</vt:lpstr>
      <vt:lpstr>Necessity of the Manhattan approach </vt:lpstr>
      <vt:lpstr>Computation of the Manhattan distance</vt:lpstr>
      <vt:lpstr>PowerPoint Presentation</vt:lpstr>
      <vt:lpstr>Qmeans 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implementation of quantum K-means algorithm using Manhattan distance approach  Presenter Name – Anshuman Banik Dept. of Instrumentation and electronics, Jadavpur University   </dc:title>
  <dc:creator>AMIT BANIK</dc:creator>
  <cp:lastModifiedBy>AMIT BANIK</cp:lastModifiedBy>
  <cp:revision>6</cp:revision>
  <dcterms:created xsi:type="dcterms:W3CDTF">2024-01-28T15:52:49Z</dcterms:created>
  <dcterms:modified xsi:type="dcterms:W3CDTF">2024-01-29T07:47:03Z</dcterms:modified>
</cp:coreProperties>
</file>