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0" r:id="rId2"/>
    <p:sldId id="329" r:id="rId3"/>
    <p:sldId id="331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>
        <p:scale>
          <a:sx n="118" d="100"/>
          <a:sy n="118" d="100"/>
        </p:scale>
        <p:origin x="-10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4C99-64E5-FD4D-AA16-DC62CA82E1F2}" type="datetimeFigureOut">
              <a:rPr lang="fr-FR" smtClean="0"/>
              <a:t>2/16/19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CD909-9688-414A-867A-A714573DE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715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E634-CCBD-2B48-8207-353C17BD2AA3}" type="datetimeFigureOut">
              <a:rPr lang="fr-FR" smtClean="0"/>
              <a:t>2/16/19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B830F-3334-B241-B62C-E2DD8ACD9E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072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9B6-EC99-9840-9967-9213848847EF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801-8797-BF45-BA75-B20234256207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4E-E730-FC45-9542-51646E40F1BE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8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6E6A-2193-2D44-829F-EB736EE337A6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8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84F2-3CC1-A64E-9330-322CF1BF76A6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1787-899C-1747-9AFF-9F5794AAE0ED}" type="datetime1">
              <a:rPr lang="fr-FR" smtClean="0"/>
              <a:t>2/16/19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66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874A-D97E-B343-BE00-6D1578E40228}" type="datetime1">
              <a:rPr lang="fr-FR" smtClean="0"/>
              <a:t>2/16/19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3E45-A740-DF42-A7F2-44FA1ADAC9A9}" type="datetime1">
              <a:rPr lang="fr-FR" smtClean="0"/>
              <a:t>2/16/19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5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4930-203E-3E4F-80D8-B742BBFBC87F}" type="datetime1">
              <a:rPr lang="fr-FR" smtClean="0"/>
              <a:t>2/16/19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E4F2-EBE6-C74A-8316-7934DC5FB4A9}" type="datetime1">
              <a:rPr lang="fr-FR" smtClean="0"/>
              <a:t>2/16/19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4A71-EC14-9349-A618-6AA6BFF37AED}" type="datetime1">
              <a:rPr lang="fr-FR" smtClean="0"/>
              <a:t>2/16/19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3CD0-7B78-4944-BA49-45B78B167A87}" type="datetime1">
              <a:rPr lang="fr-FR" smtClean="0"/>
              <a:t>2/16/19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3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Eleonora</a:t>
            </a:r>
            <a:r>
              <a:rPr lang="en-US" dirty="0" smtClean="0"/>
              <a:t> Di Valentino</a:t>
            </a:r>
          </a:p>
          <a:p>
            <a:pPr marL="0" indent="0" algn="ctr">
              <a:buNone/>
            </a:pPr>
            <a:r>
              <a:rPr lang="en-US" dirty="0" smtClean="0"/>
              <a:t>University of Manchester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30DDACC2-17F4-D54D-AAE2-603793C1D5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 w="28575" cmpd="sng">
            <a:solidFill>
              <a:srgbClr val="4F81BD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/>
              <a:t>Testing ΛCDM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3845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2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7106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We can quantify </a:t>
            </a:r>
            <a:r>
              <a:rPr lang="en-US" sz="2000" dirty="0"/>
              <a:t>the improvement </a:t>
            </a:r>
            <a:r>
              <a:rPr lang="en-US" sz="2000" dirty="0" smtClean="0"/>
              <a:t>on constraining the cosmological parameters of PICO with </a:t>
            </a:r>
            <a:r>
              <a:rPr lang="en-US" sz="2000" dirty="0"/>
              <a:t>respect to </a:t>
            </a:r>
            <a:r>
              <a:rPr lang="en-US" sz="2000" dirty="0" smtClean="0"/>
              <a:t>Planck 2018, by considering </a:t>
            </a:r>
            <a:r>
              <a:rPr lang="en-US" sz="2000" dirty="0"/>
              <a:t>the </a:t>
            </a:r>
            <a:r>
              <a:rPr lang="en-US" sz="2000" dirty="0" smtClean="0"/>
              <a:t>ratio of the Figure </a:t>
            </a:r>
            <a:r>
              <a:rPr lang="en-US" sz="2000" dirty="0"/>
              <a:t>of Merit </a:t>
            </a:r>
            <a:r>
              <a:rPr lang="en-US" sz="2000" dirty="0" smtClean="0"/>
              <a:t>(</a:t>
            </a:r>
            <a:r>
              <a:rPr lang="en-US" sz="2000" dirty="0" err="1" smtClean="0"/>
              <a:t>FoM</a:t>
            </a:r>
            <a:r>
              <a:rPr lang="en-US" sz="2000" dirty="0" smtClean="0"/>
              <a:t>) for an extended parameter space: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here </a:t>
            </a:r>
            <a:r>
              <a:rPr lang="en-US" sz="2000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 smtClean="0"/>
              <a:t>are </a:t>
            </a:r>
            <a:r>
              <a:rPr lang="en-GB" sz="2000" dirty="0" smtClean="0"/>
              <a:t>the </a:t>
            </a:r>
            <a:r>
              <a:rPr lang="en-US" sz="2000" dirty="0" smtClean="0"/>
              <a:t>extra </a:t>
            </a:r>
            <a:r>
              <a:rPr lang="en-US" sz="2000" dirty="0"/>
              <a:t>parameters </a:t>
            </a:r>
            <a:r>
              <a:rPr lang="en-US" sz="2000" dirty="0" smtClean="0"/>
              <a:t>we considered</a:t>
            </a:r>
            <a:r>
              <a:rPr lang="en-GB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FoM</a:t>
            </a:r>
            <a:r>
              <a:rPr lang="en-US" sz="2000" dirty="0" smtClean="0"/>
              <a:t> is discussed in more detail in Di Valentino et al.  (2018) JCAP Vol. 4 pg. 17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FoMs</a:t>
            </a:r>
            <a:r>
              <a:rPr lang="en-US" sz="2000" dirty="0" smtClean="0"/>
              <a:t> (given in the next page) are normalized to the Planck value and has </a:t>
            </a:r>
            <a:r>
              <a:rPr lang="en-US" sz="2000" dirty="0"/>
              <a:t>been obtained with:</a:t>
            </a:r>
          </a:p>
          <a:p>
            <a:r>
              <a:rPr lang="en-US" sz="2000" dirty="0" smtClean="0"/>
              <a:t>TT</a:t>
            </a:r>
            <a:r>
              <a:rPr lang="en-US" sz="2000" dirty="0"/>
              <a:t>,TE,EE,BB</a:t>
            </a:r>
          </a:p>
          <a:p>
            <a:r>
              <a:rPr lang="en-US" sz="2000" dirty="0" err="1" smtClean="0"/>
              <a:t>fiducial</a:t>
            </a:r>
            <a:r>
              <a:rPr lang="en-US" sz="2000" dirty="0" smtClean="0"/>
              <a:t> </a:t>
            </a:r>
            <a:r>
              <a:rPr lang="en-US" sz="2000" dirty="0"/>
              <a:t>m</a:t>
            </a:r>
            <a:r>
              <a:rPr lang="el-GR" sz="2000" baseline="-25000" dirty="0"/>
              <a:t>ν</a:t>
            </a:r>
            <a:r>
              <a:rPr lang="en-US" sz="2000" dirty="0" smtClean="0"/>
              <a:t>=0.06 </a:t>
            </a:r>
            <a:r>
              <a:rPr lang="en-US" sz="2000" dirty="0" err="1" smtClean="0"/>
              <a:t>eV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r=0 and cosmological parameters fixed to Planck 2018</a:t>
            </a:r>
          </a:p>
          <a:p>
            <a:r>
              <a:rPr lang="en-US" sz="2000" dirty="0" smtClean="0"/>
              <a:t>multichannel </a:t>
            </a:r>
            <a:r>
              <a:rPr lang="en-US" sz="2000" dirty="0"/>
              <a:t>approach using the 70-220 GHz specs for v4.1 and v4.0.</a:t>
            </a:r>
          </a:p>
          <a:p>
            <a:r>
              <a:rPr lang="en-US" sz="2000" dirty="0" smtClean="0"/>
              <a:t>delensing </a:t>
            </a:r>
            <a:r>
              <a:rPr lang="en-US" sz="2000" dirty="0"/>
              <a:t>85% </a:t>
            </a:r>
            <a:r>
              <a:rPr lang="en-US" sz="2000" dirty="0" smtClean="0"/>
              <a:t>for PICO v4.0 and </a:t>
            </a:r>
            <a:r>
              <a:rPr lang="en-US" sz="2000" dirty="0"/>
              <a:t>81% </a:t>
            </a:r>
            <a:r>
              <a:rPr lang="en-US" sz="2000" dirty="0" smtClean="0"/>
              <a:t>for PICO v4.1, </a:t>
            </a:r>
            <a:r>
              <a:rPr lang="en-US" sz="2000" dirty="0"/>
              <a:t>no delensing for Planck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α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</a:t>
            </a:r>
            <a:r>
              <a:rPr lang="en-US" sz="2000" dirty="0" smtClean="0"/>
              <a:t>the amplitude of correlated CDM </a:t>
            </a:r>
            <a:r>
              <a:rPr lang="en-US" sz="2000" dirty="0" err="1" smtClean="0"/>
              <a:t>isocurvature</a:t>
            </a:r>
            <a:r>
              <a:rPr lang="en-US" sz="2000" dirty="0" smtClean="0"/>
              <a:t> perturbations (see equation 43 in </a:t>
            </a:r>
            <a:r>
              <a:rPr lang="en-US" sz="2000" dirty="0" err="1" smtClean="0"/>
              <a:t>astro-ph</a:t>
            </a:r>
            <a:r>
              <a:rPr lang="en-US" sz="2000" dirty="0" smtClean="0"/>
              <a:t>/1502.01589)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9" y="1557075"/>
            <a:ext cx="5790171" cy="5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3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017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9" y="2489143"/>
            <a:ext cx="8686800" cy="12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54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175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Testing ΛCDM</vt:lpstr>
      <vt:lpstr>PowerPoint Presentation</vt:lpstr>
      <vt:lpstr>PowerPoint Presentation</vt:lpstr>
    </vt:vector>
  </TitlesOfParts>
  <Company>CNRS - UMR 7164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Delabrouille</dc:creator>
  <cp:lastModifiedBy>Shaul Hanany</cp:lastModifiedBy>
  <cp:revision>231</cp:revision>
  <dcterms:created xsi:type="dcterms:W3CDTF">2017-07-04T23:25:07Z</dcterms:created>
  <dcterms:modified xsi:type="dcterms:W3CDTF">2019-02-17T03:53:39Z</dcterms:modified>
</cp:coreProperties>
</file>