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5" r:id="rId2"/>
    <p:sldId id="263" r:id="rId3"/>
  </p:sldIdLst>
  <p:sldSz cx="82296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6"/>
    <p:restoredTop sz="94705"/>
  </p:normalViewPr>
  <p:slideViewPr>
    <p:cSldViewPr snapToGrid="0" snapToObjects="1">
      <p:cViewPr>
        <p:scale>
          <a:sx n="88" d="100"/>
          <a:sy n="88" d="100"/>
        </p:scale>
        <p:origin x="23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795781"/>
            <a:ext cx="6995160" cy="382016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763261"/>
            <a:ext cx="6172200" cy="2649219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E877-779D-6145-962B-47720613384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326E-D4A0-C840-BB88-1767074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3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E877-779D-6145-962B-47720613384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326E-D4A0-C840-BB88-1767074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9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584200"/>
            <a:ext cx="1774508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584200"/>
            <a:ext cx="5220653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E877-779D-6145-962B-47720613384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326E-D4A0-C840-BB88-1767074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E877-779D-6145-962B-47720613384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326E-D4A0-C840-BB88-1767074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735583"/>
            <a:ext cx="7098030" cy="456437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343143"/>
            <a:ext cx="7098030" cy="24002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E877-779D-6145-962B-47720613384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326E-D4A0-C840-BB88-1767074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921000"/>
            <a:ext cx="349758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921000"/>
            <a:ext cx="349758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E877-779D-6145-962B-47720613384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326E-D4A0-C840-BB88-1767074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84202"/>
            <a:ext cx="709803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689861"/>
            <a:ext cx="3481506" cy="131825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008120"/>
            <a:ext cx="3481506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689861"/>
            <a:ext cx="3498652" cy="131825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008120"/>
            <a:ext cx="349865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E877-779D-6145-962B-47720613384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326E-D4A0-C840-BB88-1767074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E877-779D-6145-962B-47720613384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326E-D4A0-C840-BB88-1767074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E877-779D-6145-962B-47720613384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326E-D4A0-C840-BB88-1767074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4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31520"/>
            <a:ext cx="2654260" cy="25603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579882"/>
            <a:ext cx="4166235" cy="779780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291840"/>
            <a:ext cx="2654260" cy="609854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E877-779D-6145-962B-47720613384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326E-D4A0-C840-BB88-1767074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2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31520"/>
            <a:ext cx="2654260" cy="25603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579882"/>
            <a:ext cx="4166235" cy="779780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291840"/>
            <a:ext cx="2654260" cy="609854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E877-779D-6145-962B-47720613384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326E-D4A0-C840-BB88-1767074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584202"/>
            <a:ext cx="709803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921000"/>
            <a:ext cx="709803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0170162"/>
            <a:ext cx="18516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E877-779D-6145-962B-47720613384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0170162"/>
            <a:ext cx="277749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0170162"/>
            <a:ext cx="18516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326E-D4A0-C840-BB88-1767074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2391F6-4EEA-814D-A42C-F6FE48D2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89" y="3551123"/>
            <a:ext cx="6708452" cy="6621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30F8C4-183C-E042-A311-0DFEF151802C}"/>
              </a:ext>
            </a:extLst>
          </p:cNvPr>
          <p:cNvSpPr txBox="1"/>
          <p:nvPr/>
        </p:nvSpPr>
        <p:spPr>
          <a:xfrm>
            <a:off x="1061542" y="644466"/>
            <a:ext cx="611874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sz="5500" b="1" dirty="0">
                <a:solidFill>
                  <a:schemeClr val="bg1"/>
                </a:solidFill>
              </a:rPr>
              <a:t>PICO</a:t>
            </a:r>
          </a:p>
          <a:p>
            <a:pPr algn="ctr"/>
            <a:r>
              <a:rPr lang="en-US" altLang="zh-Hans" sz="3000" dirty="0">
                <a:solidFill>
                  <a:schemeClr val="bg1"/>
                </a:solidFill>
              </a:rPr>
              <a:t>Probe</a:t>
            </a:r>
            <a:r>
              <a:rPr lang="zh-Hans" altLang="en-US" sz="3000" dirty="0">
                <a:solidFill>
                  <a:schemeClr val="bg1"/>
                </a:solidFill>
              </a:rPr>
              <a:t> </a:t>
            </a:r>
            <a:r>
              <a:rPr lang="en-US" altLang="zh-Hans" sz="3000" dirty="0">
                <a:solidFill>
                  <a:schemeClr val="bg1"/>
                </a:solidFill>
              </a:rPr>
              <a:t>of</a:t>
            </a:r>
            <a:r>
              <a:rPr lang="zh-Hans" altLang="en-US" sz="3000" dirty="0">
                <a:solidFill>
                  <a:schemeClr val="bg1"/>
                </a:solidFill>
              </a:rPr>
              <a:t> </a:t>
            </a:r>
            <a:r>
              <a:rPr lang="en-US" altLang="zh-Hans" sz="3000" dirty="0">
                <a:solidFill>
                  <a:schemeClr val="bg1"/>
                </a:solidFill>
              </a:rPr>
              <a:t>Inflation</a:t>
            </a:r>
            <a:r>
              <a:rPr lang="zh-Hans" altLang="en-US" sz="3000" dirty="0">
                <a:solidFill>
                  <a:schemeClr val="bg1"/>
                </a:solidFill>
              </a:rPr>
              <a:t> </a:t>
            </a:r>
            <a:r>
              <a:rPr lang="en-US" altLang="zh-Hans" sz="3000" dirty="0">
                <a:solidFill>
                  <a:schemeClr val="bg1"/>
                </a:solidFill>
              </a:rPr>
              <a:t>and</a:t>
            </a:r>
            <a:r>
              <a:rPr lang="zh-Hans" altLang="en-US" sz="3000" dirty="0">
                <a:solidFill>
                  <a:schemeClr val="bg1"/>
                </a:solidFill>
              </a:rPr>
              <a:t> </a:t>
            </a:r>
            <a:r>
              <a:rPr lang="en-US" altLang="zh-Hans" sz="3000" dirty="0">
                <a:solidFill>
                  <a:schemeClr val="bg1"/>
                </a:solidFill>
              </a:rPr>
              <a:t>Cosmic</a:t>
            </a:r>
            <a:r>
              <a:rPr lang="zh-Hans" altLang="en-US" sz="3000" dirty="0">
                <a:solidFill>
                  <a:schemeClr val="bg1"/>
                </a:solidFill>
              </a:rPr>
              <a:t> </a:t>
            </a:r>
            <a:r>
              <a:rPr lang="en-US" altLang="zh-Hans" sz="3000" dirty="0">
                <a:solidFill>
                  <a:schemeClr val="bg1"/>
                </a:solidFill>
              </a:rPr>
              <a:t>Origins</a:t>
            </a:r>
          </a:p>
          <a:p>
            <a:pPr algn="ctr"/>
            <a:r>
              <a:rPr lang="en-US" altLang="zh-Hans" sz="3000" dirty="0">
                <a:solidFill>
                  <a:schemeClr val="bg1"/>
                </a:solidFill>
              </a:rPr>
              <a:t>December</a:t>
            </a:r>
            <a:r>
              <a:rPr lang="zh-Hans" altLang="en-US" sz="3000" dirty="0">
                <a:solidFill>
                  <a:schemeClr val="bg1"/>
                </a:solidFill>
              </a:rPr>
              <a:t> </a:t>
            </a:r>
            <a:r>
              <a:rPr lang="en-US" altLang="zh-Hans" sz="3000" dirty="0">
                <a:solidFill>
                  <a:schemeClr val="bg1"/>
                </a:solidFill>
              </a:rPr>
              <a:t>2018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FC3E7-87EB-564A-8D6A-5103BF2405E9}"/>
              </a:ext>
            </a:extLst>
          </p:cNvPr>
          <p:cNvSpPr txBox="1"/>
          <p:nvPr/>
        </p:nvSpPr>
        <p:spPr>
          <a:xfrm>
            <a:off x="-231671" y="10404033"/>
            <a:ext cx="5948927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sz="2430" dirty="0">
                <a:solidFill>
                  <a:schemeClr val="bg1"/>
                </a:solidFill>
              </a:rPr>
              <a:t>Dr., Shaul</a:t>
            </a:r>
            <a:r>
              <a:rPr lang="zh-Hans" altLang="en-US" sz="2430" dirty="0">
                <a:solidFill>
                  <a:schemeClr val="bg1"/>
                </a:solidFill>
              </a:rPr>
              <a:t> </a:t>
            </a:r>
            <a:r>
              <a:rPr lang="en-US" altLang="zh-Hans" sz="2430" dirty="0">
                <a:solidFill>
                  <a:schemeClr val="bg1"/>
                </a:solidFill>
              </a:rPr>
              <a:t>Hanany,</a:t>
            </a:r>
            <a:r>
              <a:rPr lang="zh-Hans" altLang="en-US" sz="2430" dirty="0">
                <a:solidFill>
                  <a:schemeClr val="bg1"/>
                </a:solidFill>
              </a:rPr>
              <a:t> </a:t>
            </a:r>
            <a:r>
              <a:rPr lang="en-US" altLang="zh-Hans" sz="2430" dirty="0">
                <a:solidFill>
                  <a:schemeClr val="bg1"/>
                </a:solidFill>
              </a:rPr>
              <a:t>Principal</a:t>
            </a:r>
            <a:r>
              <a:rPr lang="zh-Hans" altLang="en-US" sz="2430" dirty="0">
                <a:solidFill>
                  <a:schemeClr val="bg1"/>
                </a:solidFill>
              </a:rPr>
              <a:t> </a:t>
            </a:r>
            <a:r>
              <a:rPr lang="en-US" altLang="zh-Hans" sz="2430" dirty="0">
                <a:solidFill>
                  <a:schemeClr val="bg1"/>
                </a:solidFill>
              </a:rPr>
              <a:t>Investigator</a:t>
            </a:r>
            <a:endParaRPr lang="en-US" sz="243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5E698-1574-1742-A5CD-1136ADF45B03}"/>
              </a:ext>
            </a:extLst>
          </p:cNvPr>
          <p:cNvSpPr txBox="1"/>
          <p:nvPr/>
        </p:nvSpPr>
        <p:spPr>
          <a:xfrm>
            <a:off x="6118779" y="5085144"/>
            <a:ext cx="1061509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1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Credit: NASA/WAMP</a:t>
            </a:r>
          </a:p>
        </p:txBody>
      </p:sp>
    </p:spTree>
    <p:extLst>
      <p:ext uri="{BB962C8B-B14F-4D97-AF65-F5344CB8AC3E}">
        <p14:creationId xmlns:p14="http://schemas.microsoft.com/office/powerpoint/2010/main" val="220343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DAA4FD-4C39-DE4D-950E-6E559D5BE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1" r="2888" b="4321"/>
          <a:stretch/>
        </p:blipFill>
        <p:spPr>
          <a:xfrm rot="-5520000">
            <a:off x="-81870" y="3088840"/>
            <a:ext cx="8396310" cy="684909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DF4C816-13AF-1941-B75E-BBE6FA6F1EA1}"/>
              </a:ext>
            </a:extLst>
          </p:cNvPr>
          <p:cNvSpPr/>
          <p:nvPr/>
        </p:nvSpPr>
        <p:spPr>
          <a:xfrm>
            <a:off x="3462424" y="8887894"/>
            <a:ext cx="107769" cy="1077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EC622-3A58-9149-BE68-CE162D28FC1B}"/>
              </a:ext>
            </a:extLst>
          </p:cNvPr>
          <p:cNvCxnSpPr>
            <a:cxnSpLocks/>
          </p:cNvCxnSpPr>
          <p:nvPr/>
        </p:nvCxnSpPr>
        <p:spPr>
          <a:xfrm flipV="1">
            <a:off x="2637183" y="8961987"/>
            <a:ext cx="879125" cy="72083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67196D-1A82-344B-BAC3-DCE231E9D235}"/>
              </a:ext>
            </a:extLst>
          </p:cNvPr>
          <p:cNvSpPr txBox="1"/>
          <p:nvPr/>
        </p:nvSpPr>
        <p:spPr>
          <a:xfrm>
            <a:off x="103211" y="9353524"/>
            <a:ext cx="2683838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30" b="1" dirty="0">
                <a:solidFill>
                  <a:schemeClr val="bg1"/>
                </a:solidFill>
              </a:rPr>
              <a:t>Relativistic species</a:t>
            </a:r>
            <a:endParaRPr lang="en-US" sz="2430" b="1" dirty="0">
              <a:solidFill>
                <a:schemeClr val="bg1"/>
              </a:solidFill>
            </a:endParaRPr>
          </a:p>
          <a:p>
            <a:r>
              <a:rPr lang="en-US" sz="2160" b="1" dirty="0">
                <a:solidFill>
                  <a:schemeClr val="accent4"/>
                </a:solidFill>
              </a:rPr>
              <a:t>Damping tail </a:t>
            </a:r>
            <a:r>
              <a:rPr lang="zh-Hans" altLang="en-US" sz="2160" b="1" dirty="0">
                <a:solidFill>
                  <a:schemeClr val="accent4"/>
                </a:solidFill>
              </a:rPr>
              <a:t>→ </a:t>
            </a:r>
            <a:r>
              <a:rPr lang="en-US" altLang="zh-Hans" sz="2160" b="1" dirty="0">
                <a:solidFill>
                  <a:schemeClr val="accent4"/>
                </a:solidFill>
              </a:rPr>
              <a:t>N</a:t>
            </a:r>
            <a:r>
              <a:rPr lang="en-US" altLang="zh-Hans" sz="2160" b="1" baseline="-25000" dirty="0">
                <a:solidFill>
                  <a:schemeClr val="accent4"/>
                </a:solidFill>
              </a:rPr>
              <a:t>eff</a:t>
            </a:r>
            <a:endParaRPr lang="en-US" sz="2160" b="1" dirty="0">
              <a:solidFill>
                <a:schemeClr val="accent4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119025-0194-4042-8A31-6AD73BC6EF60}"/>
              </a:ext>
            </a:extLst>
          </p:cNvPr>
          <p:cNvCxnSpPr>
            <a:cxnSpLocks/>
          </p:cNvCxnSpPr>
          <p:nvPr/>
        </p:nvCxnSpPr>
        <p:spPr>
          <a:xfrm flipV="1">
            <a:off x="3010060" y="4261874"/>
            <a:ext cx="0" cy="49230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39BA35-151F-7241-B06C-34EA6CAFE261}"/>
              </a:ext>
            </a:extLst>
          </p:cNvPr>
          <p:cNvSpPr txBox="1"/>
          <p:nvPr/>
        </p:nvSpPr>
        <p:spPr>
          <a:xfrm>
            <a:off x="1866308" y="8810235"/>
            <a:ext cx="95731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0" dirty="0">
                <a:solidFill>
                  <a:srgbClr val="FFFF00"/>
                </a:solidFill>
              </a:rPr>
              <a:t>400 thousand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6A9095-060C-224F-8542-7B9A34355A16}"/>
              </a:ext>
            </a:extLst>
          </p:cNvPr>
          <p:cNvCxnSpPr>
            <a:cxnSpLocks/>
          </p:cNvCxnSpPr>
          <p:nvPr/>
        </p:nvCxnSpPr>
        <p:spPr>
          <a:xfrm>
            <a:off x="2821003" y="9175546"/>
            <a:ext cx="18905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D71BEB-22F3-F84D-8F50-25F01661AB31}"/>
              </a:ext>
            </a:extLst>
          </p:cNvPr>
          <p:cNvCxnSpPr>
            <a:cxnSpLocks/>
          </p:cNvCxnSpPr>
          <p:nvPr/>
        </p:nvCxnSpPr>
        <p:spPr>
          <a:xfrm>
            <a:off x="2821003" y="8954120"/>
            <a:ext cx="18905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C8D69D-9892-3D4D-BE5A-CE48459F16B1}"/>
              </a:ext>
            </a:extLst>
          </p:cNvPr>
          <p:cNvCxnSpPr>
            <a:cxnSpLocks/>
          </p:cNvCxnSpPr>
          <p:nvPr/>
        </p:nvCxnSpPr>
        <p:spPr>
          <a:xfrm>
            <a:off x="2821003" y="8410234"/>
            <a:ext cx="18905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E9E9F-04F7-A64E-963E-F2286EC101D0}"/>
              </a:ext>
            </a:extLst>
          </p:cNvPr>
          <p:cNvSpPr txBox="1"/>
          <p:nvPr/>
        </p:nvSpPr>
        <p:spPr>
          <a:xfrm>
            <a:off x="2090621" y="8298066"/>
            <a:ext cx="63350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0" dirty="0">
                <a:solidFill>
                  <a:srgbClr val="FFFF00"/>
                </a:solidFill>
              </a:rPr>
              <a:t>1 billion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A7955F-08EE-FC42-A878-A92E6EF7616F}"/>
              </a:ext>
            </a:extLst>
          </p:cNvPr>
          <p:cNvSpPr txBox="1"/>
          <p:nvPr/>
        </p:nvSpPr>
        <p:spPr>
          <a:xfrm>
            <a:off x="2021487" y="4132608"/>
            <a:ext cx="80983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0" dirty="0">
                <a:solidFill>
                  <a:srgbClr val="FFFF00"/>
                </a:solidFill>
              </a:rPr>
              <a:t>13.8 billion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59BD4B-FEDC-BD4D-97E0-27B717DC4B95}"/>
              </a:ext>
            </a:extLst>
          </p:cNvPr>
          <p:cNvCxnSpPr>
            <a:cxnSpLocks/>
          </p:cNvCxnSpPr>
          <p:nvPr/>
        </p:nvCxnSpPr>
        <p:spPr>
          <a:xfrm>
            <a:off x="2827688" y="4267737"/>
            <a:ext cx="18905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30C9A5-DE94-BD45-91CC-D520F33C38E7}"/>
              </a:ext>
            </a:extLst>
          </p:cNvPr>
          <p:cNvCxnSpPr>
            <a:cxnSpLocks/>
          </p:cNvCxnSpPr>
          <p:nvPr/>
        </p:nvCxnSpPr>
        <p:spPr>
          <a:xfrm flipV="1">
            <a:off x="5283253" y="4252480"/>
            <a:ext cx="0" cy="49230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F69646-A838-D944-9CF6-92CBA4B80AE3}"/>
              </a:ext>
            </a:extLst>
          </p:cNvPr>
          <p:cNvCxnSpPr>
            <a:cxnSpLocks/>
          </p:cNvCxnSpPr>
          <p:nvPr/>
        </p:nvCxnSpPr>
        <p:spPr>
          <a:xfrm>
            <a:off x="5283253" y="9184940"/>
            <a:ext cx="18905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99C3D2-F73D-A841-AD95-2B8EF258F62C}"/>
              </a:ext>
            </a:extLst>
          </p:cNvPr>
          <p:cNvCxnSpPr>
            <a:cxnSpLocks/>
          </p:cNvCxnSpPr>
          <p:nvPr/>
        </p:nvCxnSpPr>
        <p:spPr>
          <a:xfrm>
            <a:off x="5283253" y="9011388"/>
            <a:ext cx="18905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458C6E-C453-0246-9F64-E310390D4DB0}"/>
              </a:ext>
            </a:extLst>
          </p:cNvPr>
          <p:cNvCxnSpPr>
            <a:cxnSpLocks/>
          </p:cNvCxnSpPr>
          <p:nvPr/>
        </p:nvCxnSpPr>
        <p:spPr>
          <a:xfrm>
            <a:off x="5283253" y="8563322"/>
            <a:ext cx="18905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E0DB6F-C8FB-DE41-9B27-A3BB9FDBA175}"/>
              </a:ext>
            </a:extLst>
          </p:cNvPr>
          <p:cNvSpPr txBox="1"/>
          <p:nvPr/>
        </p:nvSpPr>
        <p:spPr>
          <a:xfrm>
            <a:off x="5432662" y="8866397"/>
            <a:ext cx="46679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0" dirty="0">
                <a:solidFill>
                  <a:srgbClr val="FFFF00"/>
                </a:solidFill>
              </a:rPr>
              <a:t>1000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3B86B9-166C-1748-AE9B-B4733437DBBB}"/>
              </a:ext>
            </a:extLst>
          </p:cNvPr>
          <p:cNvSpPr txBox="1"/>
          <p:nvPr/>
        </p:nvSpPr>
        <p:spPr>
          <a:xfrm>
            <a:off x="5461990" y="8434314"/>
            <a:ext cx="32573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0" dirty="0">
                <a:solidFill>
                  <a:srgbClr val="FFFF00"/>
                </a:solidFill>
              </a:rPr>
              <a:t>10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E182E8-A03D-044D-B9D2-5B02C3BA3306}"/>
              </a:ext>
            </a:extLst>
          </p:cNvPr>
          <p:cNvCxnSpPr>
            <a:cxnSpLocks/>
          </p:cNvCxnSpPr>
          <p:nvPr/>
        </p:nvCxnSpPr>
        <p:spPr>
          <a:xfrm>
            <a:off x="5289177" y="4255150"/>
            <a:ext cx="18905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141191A-6596-3D40-B7F8-F5CD548508BD}"/>
              </a:ext>
            </a:extLst>
          </p:cNvPr>
          <p:cNvSpPr txBox="1"/>
          <p:nvPr/>
        </p:nvSpPr>
        <p:spPr>
          <a:xfrm>
            <a:off x="5484157" y="4135216"/>
            <a:ext cx="78739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0" dirty="0">
                <a:solidFill>
                  <a:srgbClr val="FFFF00"/>
                </a:solidFill>
              </a:rPr>
              <a:t>Redshift+1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1355DD6-2FEB-404B-B4D3-681E4EB0E309}"/>
              </a:ext>
            </a:extLst>
          </p:cNvPr>
          <p:cNvSpPr/>
          <p:nvPr/>
        </p:nvSpPr>
        <p:spPr>
          <a:xfrm>
            <a:off x="4022556" y="8908102"/>
            <a:ext cx="107769" cy="1077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BDE4D8-EE17-064E-A3DE-91A5B017BD4D}"/>
              </a:ext>
            </a:extLst>
          </p:cNvPr>
          <p:cNvSpPr/>
          <p:nvPr/>
        </p:nvSpPr>
        <p:spPr>
          <a:xfrm>
            <a:off x="4636573" y="8939501"/>
            <a:ext cx="107769" cy="1077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CD669A-F5F1-A048-A728-7014284E5DFA}"/>
              </a:ext>
            </a:extLst>
          </p:cNvPr>
          <p:cNvSpPr txBox="1"/>
          <p:nvPr/>
        </p:nvSpPr>
        <p:spPr>
          <a:xfrm>
            <a:off x="2843760" y="9736692"/>
            <a:ext cx="3153171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30" b="1" dirty="0">
                <a:solidFill>
                  <a:schemeClr val="bg1"/>
                </a:solidFill>
              </a:rPr>
              <a:t>Primordial fluctuations</a:t>
            </a:r>
          </a:p>
          <a:p>
            <a:r>
              <a:rPr lang="en-US" sz="2160" b="1" dirty="0">
                <a:solidFill>
                  <a:schemeClr val="accent4"/>
                </a:solidFill>
              </a:rPr>
              <a:t>Large scale B-modes</a:t>
            </a:r>
          </a:p>
          <a:p>
            <a:r>
              <a:rPr lang="zh-Hans" altLang="en-US" sz="2160" b="1" dirty="0">
                <a:solidFill>
                  <a:schemeClr val="accent4"/>
                </a:solidFill>
              </a:rPr>
              <a:t>→ </a:t>
            </a:r>
            <a:r>
              <a:rPr lang="en-US" altLang="zh-Hans" sz="2160" b="1" dirty="0">
                <a:solidFill>
                  <a:schemeClr val="accent4"/>
                </a:solidFill>
              </a:rPr>
              <a:t>tensor-to-scalar ratio</a:t>
            </a:r>
            <a:endParaRPr lang="en-US" sz="2160" b="1" dirty="0">
              <a:solidFill>
                <a:schemeClr val="accent4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C26FAF-582D-B14D-B539-908D35D321E9}"/>
              </a:ext>
            </a:extLst>
          </p:cNvPr>
          <p:cNvCxnSpPr>
            <a:cxnSpLocks/>
          </p:cNvCxnSpPr>
          <p:nvPr/>
        </p:nvCxnSpPr>
        <p:spPr>
          <a:xfrm flipV="1">
            <a:off x="4058709" y="8976589"/>
            <a:ext cx="0" cy="78032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F94E24-27F7-1646-9E1C-F6ABA1E353AF}"/>
              </a:ext>
            </a:extLst>
          </p:cNvPr>
          <p:cNvSpPr txBox="1"/>
          <p:nvPr/>
        </p:nvSpPr>
        <p:spPr>
          <a:xfrm>
            <a:off x="6141782" y="8781046"/>
            <a:ext cx="2480623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b="1" dirty="0">
                <a:solidFill>
                  <a:schemeClr val="bg1"/>
                </a:solidFill>
              </a:rPr>
              <a:t>Primordial Magnetic Fields</a:t>
            </a:r>
          </a:p>
          <a:p>
            <a:r>
              <a:rPr lang="en-US" sz="2160" b="1" dirty="0">
                <a:solidFill>
                  <a:schemeClr val="bg1"/>
                </a:solidFill>
              </a:rPr>
              <a:t>and Cosmic Birefringence</a:t>
            </a:r>
          </a:p>
          <a:p>
            <a:r>
              <a:rPr lang="en-US" sz="2160" b="1" dirty="0">
                <a:solidFill>
                  <a:schemeClr val="accent4"/>
                </a:solidFill>
              </a:rPr>
              <a:t>E-modes to B-modes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4C35EC-168A-6C40-8007-74F0EC0C6AE2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4690458" y="8976589"/>
            <a:ext cx="1451324" cy="84782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96D8546-A1EB-FF45-B5F0-8D96E913DFCC}"/>
              </a:ext>
            </a:extLst>
          </p:cNvPr>
          <p:cNvSpPr/>
          <p:nvPr/>
        </p:nvSpPr>
        <p:spPr>
          <a:xfrm>
            <a:off x="3790868" y="8486493"/>
            <a:ext cx="107769" cy="1077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4A17D1-EEE6-BE49-8C62-7CD6F4C2267A}"/>
              </a:ext>
            </a:extLst>
          </p:cNvPr>
          <p:cNvCxnSpPr>
            <a:cxnSpLocks/>
          </p:cNvCxnSpPr>
          <p:nvPr/>
        </p:nvCxnSpPr>
        <p:spPr>
          <a:xfrm>
            <a:off x="1975223" y="7854228"/>
            <a:ext cx="1846408" cy="6934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504924E-8922-1E49-AFE0-8E31AA693AB9}"/>
                  </a:ext>
                </a:extLst>
              </p:cNvPr>
              <p:cNvSpPr txBox="1"/>
              <p:nvPr/>
            </p:nvSpPr>
            <p:spPr>
              <a:xfrm>
                <a:off x="130736" y="7445975"/>
                <a:ext cx="1962810" cy="798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30" b="1" dirty="0">
                    <a:solidFill>
                      <a:schemeClr val="bg1"/>
                    </a:solidFill>
                  </a:rPr>
                  <a:t>Reionization</a:t>
                </a:r>
              </a:p>
              <a:p>
                <a:r>
                  <a:rPr lang="en-US" sz="2160" b="1" dirty="0">
                    <a:solidFill>
                      <a:schemeClr val="accent4"/>
                    </a:solidFill>
                  </a:rPr>
                  <a:t>Optical depth</a:t>
                </a:r>
                <a:r>
                  <a:rPr lang="zh-Hans" altLang="en-US" sz="2160" b="1" dirty="0"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Hans" altLang="en-US" sz="216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endParaRPr lang="en-US" sz="216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504924E-8922-1E49-AFE0-8E31AA693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6" y="7445975"/>
                <a:ext cx="1962810" cy="798680"/>
              </a:xfrm>
              <a:prstGeom prst="rect">
                <a:avLst/>
              </a:prstGeom>
              <a:blipFill>
                <a:blip r:embed="rId3"/>
                <a:stretch>
                  <a:fillRect l="-4487" t="-4688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1BD14BC2-0B15-2247-B440-E0BB8C9C6A57}"/>
              </a:ext>
            </a:extLst>
          </p:cNvPr>
          <p:cNvSpPr/>
          <p:nvPr/>
        </p:nvSpPr>
        <p:spPr>
          <a:xfrm>
            <a:off x="4502412" y="8093187"/>
            <a:ext cx="107769" cy="1077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1D710F6-6685-9F48-ADAA-280528DA62AF}"/>
                  </a:ext>
                </a:extLst>
              </p:cNvPr>
              <p:cNvSpPr txBox="1"/>
              <p:nvPr/>
            </p:nvSpPr>
            <p:spPr>
              <a:xfrm>
                <a:off x="5876049" y="7369713"/>
                <a:ext cx="2323468" cy="113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30" b="1" dirty="0">
                    <a:solidFill>
                      <a:schemeClr val="bg1"/>
                    </a:solidFill>
                  </a:rPr>
                  <a:t>Neutrino mass</a:t>
                </a:r>
              </a:p>
              <a:p>
                <a:r>
                  <a:rPr lang="en-US" sz="2160" b="1" dirty="0">
                    <a:solidFill>
                      <a:schemeClr val="accent4"/>
                    </a:solidFill>
                  </a:rPr>
                  <a:t>Lensing potential, </a:t>
                </a:r>
                <a14:m>
                  <m:oMath xmlns:m="http://schemas.openxmlformats.org/officeDocument/2006/math">
                    <m:r>
                      <a:rPr lang="zh-Hans" altLang="en-US" sz="216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zh-Hans" sz="216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Hans" altLang="en-US" sz="2160" dirty="0">
                    <a:solidFill>
                      <a:schemeClr val="accent4"/>
                    </a:solidFill>
                  </a:rPr>
                  <a:t>→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Hans" altLang="en-US" sz="216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Hans" sz="216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ans" sz="216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Hans" sz="216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</m:e>
                    </m:nary>
                  </m:oMath>
                </a14:m>
                <a:endParaRPr lang="en-US" sz="216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1D710F6-6685-9F48-ADAA-280528DA6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049" y="7369713"/>
                <a:ext cx="2323468" cy="1131079"/>
              </a:xfrm>
              <a:prstGeom prst="rect">
                <a:avLst/>
              </a:prstGeom>
              <a:blipFill>
                <a:blip r:embed="rId4"/>
                <a:stretch>
                  <a:fillRect l="-3804" t="-3333" r="-543" b="-7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F50EDB-6468-2E4C-B942-D6E8D0CA755D}"/>
              </a:ext>
            </a:extLst>
          </p:cNvPr>
          <p:cNvCxnSpPr>
            <a:cxnSpLocks/>
          </p:cNvCxnSpPr>
          <p:nvPr/>
        </p:nvCxnSpPr>
        <p:spPr>
          <a:xfrm flipV="1">
            <a:off x="4538786" y="7854227"/>
            <a:ext cx="1337263" cy="28043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E719F46-570C-7648-A98E-ECB91F20FE8C}"/>
              </a:ext>
            </a:extLst>
          </p:cNvPr>
          <p:cNvSpPr/>
          <p:nvPr/>
        </p:nvSpPr>
        <p:spPr>
          <a:xfrm>
            <a:off x="4394677" y="7530626"/>
            <a:ext cx="107769" cy="1077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4F6612-7A93-774E-B119-C06B5F64C50B}"/>
              </a:ext>
            </a:extLst>
          </p:cNvPr>
          <p:cNvSpPr txBox="1"/>
          <p:nvPr/>
        </p:nvSpPr>
        <p:spPr>
          <a:xfrm>
            <a:off x="5899456" y="6458062"/>
            <a:ext cx="1745286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30" b="1" dirty="0">
                <a:solidFill>
                  <a:schemeClr val="bg1"/>
                </a:solidFill>
              </a:rPr>
              <a:t>Dark matter</a:t>
            </a:r>
          </a:p>
          <a:p>
            <a:r>
              <a:rPr lang="en-US" sz="2160" b="1" dirty="0">
                <a:solidFill>
                  <a:schemeClr val="accent4"/>
                </a:solidFill>
              </a:rPr>
              <a:t>TT, TE, EE</a:t>
            </a:r>
            <a:endParaRPr lang="en-US" sz="2160" dirty="0">
              <a:solidFill>
                <a:schemeClr val="accent4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9DF8C2-D908-EF42-BBBC-0733FA8DD21B}"/>
              </a:ext>
            </a:extLst>
          </p:cNvPr>
          <p:cNvSpPr/>
          <p:nvPr/>
        </p:nvSpPr>
        <p:spPr>
          <a:xfrm>
            <a:off x="4928243" y="5538096"/>
            <a:ext cx="107769" cy="1077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0F29BB-EC8D-5842-9B7C-BC4A18C84E99}"/>
              </a:ext>
            </a:extLst>
          </p:cNvPr>
          <p:cNvSpPr txBox="1"/>
          <p:nvPr/>
        </p:nvSpPr>
        <p:spPr>
          <a:xfrm>
            <a:off x="5950474" y="5270497"/>
            <a:ext cx="242470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30" b="1" dirty="0">
                <a:solidFill>
                  <a:schemeClr val="bg1"/>
                </a:solidFill>
              </a:rPr>
              <a:t>Dark energy</a:t>
            </a:r>
          </a:p>
          <a:p>
            <a:r>
              <a:rPr lang="en-US" sz="2160" b="1" dirty="0">
                <a:solidFill>
                  <a:schemeClr val="accent4"/>
                </a:solidFill>
              </a:rPr>
              <a:t>Lensing, cluster counts</a:t>
            </a:r>
            <a:endParaRPr lang="en-US" sz="2160" dirty="0">
              <a:solidFill>
                <a:schemeClr val="accent4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ECCFA0-665C-394C-BB33-974DE80208ED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4502412" y="6857402"/>
            <a:ext cx="1397044" cy="73487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6FFF2D-74C7-5749-95F3-6B498E466699}"/>
              </a:ext>
            </a:extLst>
          </p:cNvPr>
          <p:cNvCxnSpPr>
            <a:cxnSpLocks/>
          </p:cNvCxnSpPr>
          <p:nvPr/>
        </p:nvCxnSpPr>
        <p:spPr>
          <a:xfrm>
            <a:off x="4948098" y="5575924"/>
            <a:ext cx="1030881" cy="23789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9DB25F4-E043-FC45-909B-4729E143528D}"/>
              </a:ext>
            </a:extLst>
          </p:cNvPr>
          <p:cNvSpPr txBox="1"/>
          <p:nvPr/>
        </p:nvSpPr>
        <p:spPr>
          <a:xfrm>
            <a:off x="103211" y="5847517"/>
            <a:ext cx="244859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30" b="1" dirty="0">
                <a:solidFill>
                  <a:schemeClr val="bg1"/>
                </a:solidFill>
              </a:rPr>
              <a:t>Galaxy evolution</a:t>
            </a:r>
          </a:p>
          <a:p>
            <a:r>
              <a:rPr lang="en-US" sz="2160" b="1" dirty="0">
                <a:solidFill>
                  <a:schemeClr val="accent4"/>
                </a:solidFill>
              </a:rPr>
              <a:t>Strongly lensed IR sources</a:t>
            </a:r>
            <a:endParaRPr lang="en-US" sz="2160" dirty="0">
              <a:solidFill>
                <a:schemeClr val="accent4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392CF56-47B6-B04A-BC30-62D9D01696A4}"/>
              </a:ext>
            </a:extLst>
          </p:cNvPr>
          <p:cNvSpPr/>
          <p:nvPr/>
        </p:nvSpPr>
        <p:spPr>
          <a:xfrm>
            <a:off x="3550125" y="6994504"/>
            <a:ext cx="107769" cy="1077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BEEC18D-94BA-7A40-9190-565B1D8B229F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1902907" y="6773297"/>
            <a:ext cx="1647218" cy="27509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BF8FEA-B2D7-6D49-8778-C0A155F13DEB}"/>
              </a:ext>
            </a:extLst>
          </p:cNvPr>
          <p:cNvSpPr txBox="1"/>
          <p:nvPr/>
        </p:nvSpPr>
        <p:spPr>
          <a:xfrm>
            <a:off x="3462424" y="9299640"/>
            <a:ext cx="1820829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90" dirty="0"/>
              <a:t>The Big Bang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28DCE7-7744-A94E-BF5E-DE5C776401DF}"/>
              </a:ext>
            </a:extLst>
          </p:cNvPr>
          <p:cNvSpPr txBox="1"/>
          <p:nvPr/>
        </p:nvSpPr>
        <p:spPr>
          <a:xfrm>
            <a:off x="133365" y="4518222"/>
            <a:ext cx="2388283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30" b="1" dirty="0">
                <a:solidFill>
                  <a:schemeClr val="bg1"/>
                </a:solidFill>
              </a:rPr>
              <a:t>Cluster evolution</a:t>
            </a:r>
          </a:p>
          <a:p>
            <a:r>
              <a:rPr lang="en-US" sz="2160" b="1" dirty="0">
                <a:solidFill>
                  <a:schemeClr val="accent4"/>
                </a:solidFill>
              </a:rPr>
              <a:t>Proto clusters</a:t>
            </a:r>
            <a:endParaRPr lang="en-US" sz="2160" dirty="0">
              <a:solidFill>
                <a:schemeClr val="accent4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C47E145-D9EA-144D-8C6B-0508268AB314}"/>
              </a:ext>
            </a:extLst>
          </p:cNvPr>
          <p:cNvSpPr/>
          <p:nvPr/>
        </p:nvSpPr>
        <p:spPr>
          <a:xfrm>
            <a:off x="3396994" y="6062302"/>
            <a:ext cx="107769" cy="1077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6124DB7-25B1-AA4D-B464-021C33D61A29}"/>
              </a:ext>
            </a:extLst>
          </p:cNvPr>
          <p:cNvCxnSpPr>
            <a:cxnSpLocks/>
            <a:endCxn id="74" idx="5"/>
          </p:cNvCxnSpPr>
          <p:nvPr/>
        </p:nvCxnSpPr>
        <p:spPr>
          <a:xfrm>
            <a:off x="1942245" y="5236086"/>
            <a:ext cx="1546736" cy="91820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E9C5F2-E646-DD42-9755-E41A073BA72D}"/>
              </a:ext>
            </a:extLst>
          </p:cNvPr>
          <p:cNvSpPr txBox="1"/>
          <p:nvPr/>
        </p:nvSpPr>
        <p:spPr>
          <a:xfrm>
            <a:off x="771940" y="3071378"/>
            <a:ext cx="2678938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30" b="1" dirty="0">
                <a:solidFill>
                  <a:schemeClr val="bg1"/>
                </a:solidFill>
              </a:rPr>
              <a:t>Interstellar dust</a:t>
            </a:r>
          </a:p>
          <a:p>
            <a:r>
              <a:rPr lang="en-US" sz="2160" b="1" dirty="0">
                <a:solidFill>
                  <a:schemeClr val="accent4"/>
                </a:solidFill>
              </a:rPr>
              <a:t>Intensity, polarization</a:t>
            </a:r>
            <a:endParaRPr lang="en-US" sz="2160" dirty="0">
              <a:solidFill>
                <a:schemeClr val="accent4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E68DF7-B991-9F47-8994-7BF5B2C87FDD}"/>
              </a:ext>
            </a:extLst>
          </p:cNvPr>
          <p:cNvSpPr txBox="1"/>
          <p:nvPr/>
        </p:nvSpPr>
        <p:spPr>
          <a:xfrm>
            <a:off x="5036012" y="2882851"/>
            <a:ext cx="2981987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30" b="1" dirty="0">
                <a:solidFill>
                  <a:schemeClr val="bg1"/>
                </a:solidFill>
              </a:rPr>
              <a:t>Milky Way dynamics and star formation</a:t>
            </a:r>
          </a:p>
          <a:p>
            <a:r>
              <a:rPr lang="en-US" sz="2160" b="1" dirty="0">
                <a:solidFill>
                  <a:schemeClr val="accent4"/>
                </a:solidFill>
              </a:rPr>
              <a:t>Magnetic fields</a:t>
            </a:r>
            <a:endParaRPr lang="en-US" sz="2160" dirty="0">
              <a:solidFill>
                <a:schemeClr val="accent4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4ABB811-587E-BC46-80D2-77CE93C25348}"/>
              </a:ext>
            </a:extLst>
          </p:cNvPr>
          <p:cNvSpPr/>
          <p:nvPr/>
        </p:nvSpPr>
        <p:spPr>
          <a:xfrm>
            <a:off x="3608141" y="4337255"/>
            <a:ext cx="107769" cy="1077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C3201F4-59BF-9140-A571-97FF00A3BE7F}"/>
              </a:ext>
            </a:extLst>
          </p:cNvPr>
          <p:cNvSpPr/>
          <p:nvPr/>
        </p:nvSpPr>
        <p:spPr>
          <a:xfrm>
            <a:off x="4520920" y="4337254"/>
            <a:ext cx="107769" cy="1077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625282B-D701-3540-88BB-6D6AE080C3D3}"/>
              </a:ext>
            </a:extLst>
          </p:cNvPr>
          <p:cNvCxnSpPr>
            <a:cxnSpLocks/>
          </p:cNvCxnSpPr>
          <p:nvPr/>
        </p:nvCxnSpPr>
        <p:spPr>
          <a:xfrm>
            <a:off x="2880074" y="3812297"/>
            <a:ext cx="751338" cy="54263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9CC2419-6557-E040-8A75-899BA80A1102}"/>
              </a:ext>
            </a:extLst>
          </p:cNvPr>
          <p:cNvCxnSpPr>
            <a:cxnSpLocks/>
          </p:cNvCxnSpPr>
          <p:nvPr/>
        </p:nvCxnSpPr>
        <p:spPr>
          <a:xfrm flipV="1">
            <a:off x="4559749" y="3990531"/>
            <a:ext cx="641185" cy="36802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07061E-AB6C-DD49-9BE8-4313B95589CC}"/>
              </a:ext>
            </a:extLst>
          </p:cNvPr>
          <p:cNvSpPr txBox="1"/>
          <p:nvPr/>
        </p:nvSpPr>
        <p:spPr>
          <a:xfrm>
            <a:off x="1525816" y="307798"/>
            <a:ext cx="5001189" cy="145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sz="4000" b="1" dirty="0">
                <a:solidFill>
                  <a:schemeClr val="bg1"/>
                </a:solidFill>
              </a:rPr>
              <a:t>PICO</a:t>
            </a:r>
          </a:p>
          <a:p>
            <a:pPr algn="ctr"/>
            <a:r>
              <a:rPr lang="en-US" altLang="zh-Hans" sz="2430" b="1" dirty="0">
                <a:solidFill>
                  <a:schemeClr val="bg1"/>
                </a:solidFill>
              </a:rPr>
              <a:t>Probe</a:t>
            </a:r>
            <a:r>
              <a:rPr lang="zh-Hans" altLang="en-US" sz="2430" b="1" dirty="0">
                <a:solidFill>
                  <a:schemeClr val="bg1"/>
                </a:solidFill>
              </a:rPr>
              <a:t> </a:t>
            </a:r>
            <a:r>
              <a:rPr lang="en-US" altLang="zh-Hans" sz="2430" b="1" dirty="0">
                <a:solidFill>
                  <a:schemeClr val="bg1"/>
                </a:solidFill>
              </a:rPr>
              <a:t>of</a:t>
            </a:r>
            <a:r>
              <a:rPr lang="zh-Hans" altLang="en-US" sz="2430" b="1" dirty="0">
                <a:solidFill>
                  <a:schemeClr val="bg1"/>
                </a:solidFill>
              </a:rPr>
              <a:t> </a:t>
            </a:r>
            <a:r>
              <a:rPr lang="en-US" altLang="zh-Hans" sz="2430" b="1" dirty="0">
                <a:solidFill>
                  <a:schemeClr val="bg1"/>
                </a:solidFill>
              </a:rPr>
              <a:t>Inflation</a:t>
            </a:r>
            <a:r>
              <a:rPr lang="zh-Hans" altLang="en-US" sz="2430" b="1" dirty="0">
                <a:solidFill>
                  <a:schemeClr val="bg1"/>
                </a:solidFill>
              </a:rPr>
              <a:t> </a:t>
            </a:r>
            <a:r>
              <a:rPr lang="en-US" altLang="zh-Hans" sz="2430" b="1" dirty="0">
                <a:solidFill>
                  <a:schemeClr val="bg1"/>
                </a:solidFill>
              </a:rPr>
              <a:t>and</a:t>
            </a:r>
            <a:r>
              <a:rPr lang="zh-Hans" altLang="en-US" sz="2430" b="1" dirty="0">
                <a:solidFill>
                  <a:schemeClr val="bg1"/>
                </a:solidFill>
              </a:rPr>
              <a:t> </a:t>
            </a:r>
            <a:r>
              <a:rPr lang="en-US" altLang="zh-Hans" sz="2430" b="1" dirty="0">
                <a:solidFill>
                  <a:schemeClr val="bg1"/>
                </a:solidFill>
              </a:rPr>
              <a:t>Cosmic</a:t>
            </a:r>
            <a:r>
              <a:rPr lang="zh-Hans" altLang="en-US" sz="2430" b="1" dirty="0">
                <a:solidFill>
                  <a:schemeClr val="bg1"/>
                </a:solidFill>
              </a:rPr>
              <a:t> </a:t>
            </a:r>
            <a:r>
              <a:rPr lang="en-US" altLang="zh-Hans" sz="2430" b="1" dirty="0">
                <a:solidFill>
                  <a:schemeClr val="bg1"/>
                </a:solidFill>
              </a:rPr>
              <a:t>Origins</a:t>
            </a:r>
          </a:p>
          <a:p>
            <a:pPr algn="ctr"/>
            <a:r>
              <a:rPr lang="en-US" altLang="zh-Hans" sz="2430" b="1" dirty="0">
                <a:solidFill>
                  <a:schemeClr val="bg1"/>
                </a:solidFill>
              </a:rPr>
              <a:t>December</a:t>
            </a:r>
            <a:r>
              <a:rPr lang="zh-Hans" altLang="en-US" sz="2430" b="1" dirty="0">
                <a:solidFill>
                  <a:schemeClr val="bg1"/>
                </a:solidFill>
              </a:rPr>
              <a:t> </a:t>
            </a:r>
            <a:r>
              <a:rPr lang="en-US" altLang="zh-Hans" sz="2430" b="1" dirty="0">
                <a:solidFill>
                  <a:schemeClr val="bg1"/>
                </a:solidFill>
              </a:rPr>
              <a:t>2018</a:t>
            </a:r>
            <a:endParaRPr lang="en-US" sz="243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6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115</Words>
  <Application>Microsoft Macintosh PowerPoint</Application>
  <PresentationFormat>Custom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Qi Wen</cp:lastModifiedBy>
  <cp:revision>81</cp:revision>
  <cp:lastPrinted>2018-11-02T17:08:16Z</cp:lastPrinted>
  <dcterms:created xsi:type="dcterms:W3CDTF">2018-10-30T21:28:58Z</dcterms:created>
  <dcterms:modified xsi:type="dcterms:W3CDTF">2018-11-19T20:33:05Z</dcterms:modified>
</cp:coreProperties>
</file>