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92" r:id="rId2"/>
    <p:sldId id="493" r:id="rId3"/>
    <p:sldId id="490" r:id="rId4"/>
  </p:sldIdLst>
  <p:sldSz cx="8229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3"/>
    <p:restoredTop sz="94643"/>
  </p:normalViewPr>
  <p:slideViewPr>
    <p:cSldViewPr snapToGrid="0" snapToObjects="1">
      <p:cViewPr>
        <p:scale>
          <a:sx n="122" d="100"/>
          <a:sy n="122" d="100"/>
        </p:scale>
        <p:origin x="-510" y="-72"/>
      </p:cViewPr>
      <p:guideLst>
        <p:guide orient="horz" pos="2160"/>
        <p:guide pos="25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540B6-5492-5F45-8A4D-C94C54089F3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67935-E082-9447-9C79-B6E8201B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9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26DE11-C2D0-A04D-AAA5-352E1CD3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1" y="1122363"/>
            <a:ext cx="6172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8D45B8-F61C-4349-8A30-045953113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1" y="3602038"/>
            <a:ext cx="6172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BFB5D-0D36-EC44-B943-38537D23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02E74C-A8AE-A048-9D29-50D6F4D9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84B2E6-2754-594B-AD4C-D84140FE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358CB-6BB5-D045-9867-D8C1F8C2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87ED2E-22D9-2342-839E-400CEEFA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02A507-34CB-5D4C-90AD-DD1C5A77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32A15C-7EE9-D94C-AD78-2FDA2DC9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B6AF9E-504B-D043-97E6-6F7247C0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4087C88-5CFE-514D-87A9-9352D53E3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89309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658494-9713-F545-AA57-A055A6FF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EA964D-F634-E444-82F7-49D55FF0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75E0F3-ECBD-5F41-B349-40597982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F2161A-FD23-F846-BCD1-A610E200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3" y="917226"/>
            <a:ext cx="7408069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8623" y="454027"/>
            <a:ext cx="7409497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412877"/>
            <a:ext cx="7423785" cy="487997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5"/>
          <p:cNvSpPr txBox="1">
            <a:spLocks/>
          </p:cNvSpPr>
          <p:nvPr userDrawn="1"/>
        </p:nvSpPr>
        <p:spPr>
          <a:xfrm>
            <a:off x="6972304" y="6504217"/>
            <a:ext cx="1108360" cy="31172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none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1000" b="1" kern="500" spc="200" dirty="0">
                <a:solidFill>
                  <a:schemeClr val="accent3"/>
                </a:solidFill>
              </a:rPr>
              <a:t>jpl.nasa.gov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This document has NOT been reviewed for export control. Not for distribution to or access by foreign persons. JPL/Caltech PROPRIETARY—Not for Public Release or Redistribution.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1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23BF0-B6D5-FC40-A508-79C96419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4DEF9F-3D52-EA42-A251-6BBC68CA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CF364C-9E01-AC4B-8956-A3CA7F93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91D2F-6667-2045-B0E3-3B59533F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C9B69E-23BA-C249-810D-D2E9E59E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8B828C-D880-F249-BE16-570D9024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98" y="1709738"/>
            <a:ext cx="709803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7D967E-A3BC-704C-8BE0-47E50CF4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498" y="4589469"/>
            <a:ext cx="709803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D24214-1CEB-924E-BA0F-678FDDC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51C64C-C860-6642-B490-152F1A5D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8E4ACB-F6AA-8D4F-827E-ED0A9BA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E8F34-342F-B24F-9215-4B63484C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1DE7C9-B278-8243-B037-39F354F55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786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612CA0-CF97-034C-BDBC-05D6E5D0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CC72AB-88BC-9440-A593-C5B2FD5D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76DC99-D148-A846-A641-77C6C6A9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271D62-6C05-E44F-9D92-80BC423C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2632A-9528-AD4A-97DD-D29E6A41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365126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87BFCF-EABB-594F-8195-CED98CDC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859" y="1681163"/>
            <a:ext cx="34815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E2A19C-E5AE-2E44-A284-492D44FDC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859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CD3272-96BA-2B40-9FD6-4DEAF845E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66236" y="1681163"/>
            <a:ext cx="34986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3D4691F-CD87-774F-9D27-562FF4234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66236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66E261A-BC8C-9949-8DC7-FF512E30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634FFE3-D327-CF46-82F8-54436D3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8CCD6E9-BDD1-A740-9E6B-61D9C148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1B9ED-E5EE-FF44-9FAD-9C8F1849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0697767-373A-8746-8C34-2819E756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0C92D9-5C9E-D944-A177-8B77A7A8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AD7849-60FD-254E-8FB7-49BDBC77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08D5D25-5BBB-1D43-B957-A648B6FC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10285F-9A07-5448-B8B6-34CB4A65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C69B27-BC7F-A94B-A487-83F9BEEB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4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8C7EC-EA5F-2F48-BBA4-5F5CB272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C82EEC-9455-274A-8AC0-6708B79C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1CA6A7-37E1-6745-80FB-57BF13EA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B4A479-6736-C243-8DAD-312D4756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664A04-96A0-E04F-8DB7-F0FE034D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92E314-6ADA-624D-8F8B-935A0C97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5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0D1E4-1EB2-B644-AB64-3E7CE968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3B71092-2B32-C742-A558-4F5FC6C3C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3E7232-314C-6A4E-A3B6-F7D0B784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94B589-8520-9D46-AF98-3339E6B1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F589D9-28F4-BB44-9A49-B477821F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0D1EF8-B587-AA40-8886-205AFAC5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2BE094A-6476-5F48-8E35-EE842232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6" y="365126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FCC1FB-0387-A149-AD84-D2FB087F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786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634F2-42F1-DD4F-947A-9674AD4F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786" y="6356356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7234-53AC-8043-A516-617C886D296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3B806D-A4D8-DF49-8359-8656490D6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6056" y="6356356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073CC9-A5AE-5649-8C77-6AB016C10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2155" y="6356356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8294" y="0"/>
            <a:ext cx="7652713" cy="6858000"/>
            <a:chOff x="278294" y="0"/>
            <a:chExt cx="7652713" cy="6858000"/>
          </a:xfrm>
        </p:grpSpPr>
        <p:grpSp>
          <p:nvGrpSpPr>
            <p:cNvPr id="38" name="Group 37"/>
            <p:cNvGrpSpPr/>
            <p:nvPr/>
          </p:nvGrpSpPr>
          <p:grpSpPr>
            <a:xfrm>
              <a:off x="278294" y="0"/>
              <a:ext cx="7652713" cy="6858000"/>
              <a:chOff x="278294" y="0"/>
              <a:chExt cx="7652713" cy="6858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34E0CED9-750C-2D41-9BB7-17026667C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2636" y="0"/>
                <a:ext cx="6358100" cy="6858000"/>
              </a:xfrm>
              <a:prstGeom prst="rect">
                <a:avLst/>
              </a:prstGeom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xmlns="" id="{F27EDF7D-9821-124F-BFAC-296397795C0B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70719" y="1834709"/>
                <a:ext cx="2731159" cy="18094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xmlns="" id="{5FB60EE6-D5F0-CF4E-90B2-7E7F694AF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55240" y="1847490"/>
                <a:ext cx="1375261" cy="6677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AD5AC55D-2189-FC44-A267-0F2F0D446C3C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H="1">
                <a:off x="4397686" y="1042504"/>
                <a:ext cx="1736348" cy="4868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xmlns="" id="{5E5BCC3D-0641-9940-9C9F-B07FE0D1B902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4907333" y="4759652"/>
                <a:ext cx="1501554" cy="910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CB89DCB6-D9C8-BF44-AF0D-8A829FF9C9EC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1726977" y="2838371"/>
                <a:ext cx="1688013" cy="8057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E9AFA60E-8F2C-1E45-BBEB-604E2B535E5F}"/>
                  </a:ext>
                </a:extLst>
              </p:cNvPr>
              <p:cNvSpPr txBox="1"/>
              <p:nvPr/>
            </p:nvSpPr>
            <p:spPr>
              <a:xfrm>
                <a:off x="6408887" y="4436486"/>
                <a:ext cx="152212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Secondary </a:t>
                </a:r>
                <a:r>
                  <a:rPr lang="en-US" dirty="0" smtClean="0"/>
                  <a:t>Reflector, 10 K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7C81964B-463F-7846-9E82-5CEB1DD032B1}"/>
                  </a:ext>
                </a:extLst>
              </p:cNvPr>
              <p:cNvSpPr txBox="1"/>
              <p:nvPr/>
            </p:nvSpPr>
            <p:spPr>
              <a:xfrm>
                <a:off x="4907331" y="673172"/>
                <a:ext cx="24534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Primary </a:t>
                </a:r>
                <a:r>
                  <a:rPr lang="en-US" dirty="0" smtClean="0"/>
                  <a:t>Reflector, 20 K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C8C064BC-BF2E-4D49-8022-E28B3775C626}"/>
                  </a:ext>
                </a:extLst>
              </p:cNvPr>
              <p:cNvSpPr txBox="1"/>
              <p:nvPr/>
            </p:nvSpPr>
            <p:spPr>
              <a:xfrm>
                <a:off x="6151916" y="1478158"/>
                <a:ext cx="15571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Shadow Cone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278294" y="2515205"/>
                <a:ext cx="144868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Focal </a:t>
                </a:r>
                <a:r>
                  <a:rPr lang="en-US" dirty="0" smtClean="0"/>
                  <a:t>Plane, 100 </a:t>
                </a:r>
                <a:r>
                  <a:rPr lang="en-US" dirty="0" err="1" smtClean="0"/>
                  <a:t>mK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6221F280-C9B2-0646-9521-492845846219}"/>
                  </a:ext>
                </a:extLst>
              </p:cNvPr>
              <p:cNvSpPr txBox="1"/>
              <p:nvPr/>
            </p:nvSpPr>
            <p:spPr>
              <a:xfrm>
                <a:off x="309955" y="1465377"/>
                <a:ext cx="1921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Aperture </a:t>
                </a:r>
                <a:r>
                  <a:rPr lang="en-US" dirty="0" smtClean="0"/>
                  <a:t>Stop, 6 K</a:t>
                </a:r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16E6191-DDC2-5047-A3F1-2CE068D8ED21}"/>
                  </a:ext>
                </a:extLst>
              </p:cNvPr>
              <p:cNvSpPr txBox="1"/>
              <p:nvPr/>
            </p:nvSpPr>
            <p:spPr>
              <a:xfrm>
                <a:off x="2729147" y="861091"/>
                <a:ext cx="75872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/>
                  <a:t>β</a:t>
                </a:r>
                <a:r>
                  <a:rPr lang="en-US" dirty="0"/>
                  <a:t>=69°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xmlns="" id="{CB89DCB6-D9C8-BF44-AF0D-8A829FF9C9EC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V="1">
                <a:off x="2029899" y="4582890"/>
                <a:ext cx="1457977" cy="316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461704" y="4714762"/>
                <a:ext cx="156819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Optics Box, </a:t>
                </a:r>
                <a:r>
                  <a:rPr lang="en-US" dirty="0"/>
                  <a:t>6</a:t>
                </a:r>
                <a:r>
                  <a:rPr lang="en-US" dirty="0" smtClean="0"/>
                  <a:t> K</a:t>
                </a:r>
                <a:endParaRPr lang="en-US" dirty="0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5E5BCC3D-0641-9940-9C9F-B07FE0D1B90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952931" y="3484702"/>
              <a:ext cx="727786" cy="676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9AFA60E-8F2C-1E45-BBEB-604E2B535E5F}"/>
                </a:ext>
              </a:extLst>
            </p:cNvPr>
            <p:cNvSpPr txBox="1"/>
            <p:nvPr/>
          </p:nvSpPr>
          <p:spPr>
            <a:xfrm>
              <a:off x="6680717" y="3161536"/>
              <a:ext cx="116829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V-Groove Shields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21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B89DCB6-D9C8-BF44-AF0D-8A829FF9C9EC}"/>
              </a:ext>
            </a:extLst>
          </p:cNvPr>
          <p:cNvCxnSpPr>
            <a:cxnSpLocks/>
          </p:cNvCxnSpPr>
          <p:nvPr/>
        </p:nvCxnSpPr>
        <p:spPr>
          <a:xfrm rot="2640000">
            <a:off x="7079552" y="6114341"/>
            <a:ext cx="711725" cy="206950"/>
          </a:xfrm>
          <a:prstGeom prst="straightConnector1">
            <a:avLst/>
          </a:prstGeom>
          <a:ln w="285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8294" y="9331"/>
            <a:ext cx="7652713" cy="6858000"/>
            <a:chOff x="278294" y="9331"/>
            <a:chExt cx="7652713" cy="6858000"/>
          </a:xfrm>
        </p:grpSpPr>
        <p:grpSp>
          <p:nvGrpSpPr>
            <p:cNvPr id="10" name="Group 9"/>
            <p:cNvGrpSpPr/>
            <p:nvPr/>
          </p:nvGrpSpPr>
          <p:grpSpPr>
            <a:xfrm>
              <a:off x="278294" y="9331"/>
              <a:ext cx="7652713" cy="6858000"/>
              <a:chOff x="278294" y="9331"/>
              <a:chExt cx="7652713" cy="6858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34E0CED9-750C-2D41-9BB7-17026667C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9238" y="9331"/>
                <a:ext cx="5546234" cy="6858000"/>
              </a:xfrm>
              <a:prstGeom prst="rect">
                <a:avLst/>
              </a:prstGeom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xmlns="" id="{F27EDF7D-9821-124F-BFAC-296397795C0B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70719" y="1834709"/>
                <a:ext cx="2615481" cy="17466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xmlns="" id="{5FB60EE6-D5F0-CF4E-90B2-7E7F694AF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55240" y="1847490"/>
                <a:ext cx="1375261" cy="6677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AD5AC55D-2189-FC44-A267-0F2F0D446C3C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H="1">
                <a:off x="4397686" y="1042504"/>
                <a:ext cx="1736348" cy="4868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xmlns="" id="{5E5BCC3D-0641-9940-9C9F-B07FE0D1B902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4907333" y="4759652"/>
                <a:ext cx="1501554" cy="910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CB89DCB6-D9C8-BF44-AF0D-8A829FF9C9EC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1726977" y="2838371"/>
                <a:ext cx="1678211" cy="7858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E9AFA60E-8F2C-1E45-BBEB-604E2B535E5F}"/>
                  </a:ext>
                </a:extLst>
              </p:cNvPr>
              <p:cNvSpPr txBox="1"/>
              <p:nvPr/>
            </p:nvSpPr>
            <p:spPr>
              <a:xfrm>
                <a:off x="6408887" y="4436486"/>
                <a:ext cx="152212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Secondary </a:t>
                </a:r>
                <a:r>
                  <a:rPr lang="en-US" dirty="0" smtClean="0"/>
                  <a:t>Reflector, 10 K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7C81964B-463F-7846-9E82-5CEB1DD032B1}"/>
                  </a:ext>
                </a:extLst>
              </p:cNvPr>
              <p:cNvSpPr txBox="1"/>
              <p:nvPr/>
            </p:nvSpPr>
            <p:spPr>
              <a:xfrm>
                <a:off x="4907331" y="673172"/>
                <a:ext cx="24534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Primary </a:t>
                </a:r>
                <a:r>
                  <a:rPr lang="en-US" dirty="0" smtClean="0"/>
                  <a:t>Reflector, 20 K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C8C064BC-BF2E-4D49-8022-E28B3775C626}"/>
                  </a:ext>
                </a:extLst>
              </p:cNvPr>
              <p:cNvSpPr txBox="1"/>
              <p:nvPr/>
            </p:nvSpPr>
            <p:spPr>
              <a:xfrm>
                <a:off x="6151916" y="1478158"/>
                <a:ext cx="15571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Shadow Cone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278294" y="2515205"/>
                <a:ext cx="144868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Focal </a:t>
                </a:r>
                <a:r>
                  <a:rPr lang="en-US" dirty="0" smtClean="0"/>
                  <a:t>Plane, 100 </a:t>
                </a:r>
                <a:r>
                  <a:rPr lang="en-US" dirty="0" err="1" smtClean="0"/>
                  <a:t>mK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6221F280-C9B2-0646-9521-492845846219}"/>
                  </a:ext>
                </a:extLst>
              </p:cNvPr>
              <p:cNvSpPr txBox="1"/>
              <p:nvPr/>
            </p:nvSpPr>
            <p:spPr>
              <a:xfrm>
                <a:off x="309955" y="1465377"/>
                <a:ext cx="1921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Aperture </a:t>
                </a:r>
                <a:r>
                  <a:rPr lang="en-US" dirty="0" smtClean="0"/>
                  <a:t>Stop, 6 K</a:t>
                </a:r>
                <a:endParaRPr lang="en-US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xmlns="" id="{CB89DCB6-D9C8-BF44-AF0D-8A829FF9C9EC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V="1">
                <a:off x="2029899" y="4553339"/>
                <a:ext cx="1385105" cy="3460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461704" y="4714762"/>
                <a:ext cx="156819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Optics Box, 6 K</a:t>
                </a:r>
                <a:endParaRPr lang="en-US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5E5BCC3D-0641-9940-9C9F-B07FE0D1B902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flipH="1">
                <a:off x="5952931" y="3484702"/>
                <a:ext cx="727786" cy="676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E9AFA60E-8F2C-1E45-BBEB-604E2B535E5F}"/>
                  </a:ext>
                </a:extLst>
              </p:cNvPr>
              <p:cNvSpPr txBox="1"/>
              <p:nvPr/>
            </p:nvSpPr>
            <p:spPr>
              <a:xfrm>
                <a:off x="6680717" y="3161536"/>
                <a:ext cx="116829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V-Groove Shields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CB89DCB6-D9C8-BF44-AF0D-8A829FF9C9EC}"/>
                </a:ext>
              </a:extLst>
            </p:cNvPr>
            <p:cNvCxnSpPr>
              <a:cxnSpLocks/>
            </p:cNvCxnSpPr>
            <p:nvPr/>
          </p:nvCxnSpPr>
          <p:spPr>
            <a:xfrm rot="4380000">
              <a:off x="889929" y="5797878"/>
              <a:ext cx="1146242" cy="36662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617412" y="5541108"/>
              <a:ext cx="11019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Sun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06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5167" y="454027"/>
            <a:ext cx="5652898" cy="436031"/>
          </a:xfrm>
        </p:spPr>
        <p:txBody>
          <a:bodyPr/>
          <a:lstStyle/>
          <a:p>
            <a:r>
              <a:rPr lang="en-US" sz="2400" dirty="0"/>
              <a:t>Instrument Elements on Spacecraft Bus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>
          <a:xfrm>
            <a:off x="2255615" y="6448717"/>
            <a:ext cx="3505862" cy="365125"/>
          </a:xfrm>
        </p:spPr>
        <p:txBody>
          <a:bodyPr/>
          <a:lstStyle/>
          <a:p>
            <a:r>
              <a:rPr lang="en-US" dirty="0"/>
              <a:t>This document has NOT been reviewed for export control. Not for distribution to or access by foreign persons. JPL/Caltech PROPRIETARY—Not for Public Release or Redistribution.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926AD0-851B-CB41-A4FC-69794C44B8BD}"/>
              </a:ext>
            </a:extLst>
          </p:cNvPr>
          <p:cNvSpPr txBox="1"/>
          <p:nvPr/>
        </p:nvSpPr>
        <p:spPr>
          <a:xfrm>
            <a:off x="1223734" y="890059"/>
            <a:ext cx="55696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4K </a:t>
            </a:r>
            <a:r>
              <a:rPr lang="en-US" b="1" dirty="0" err="1"/>
              <a:t>Cryocooler</a:t>
            </a:r>
            <a:r>
              <a:rPr lang="en-US" b="1" dirty="0"/>
              <a:t> Assembly </a:t>
            </a:r>
            <a:r>
              <a:rPr lang="en-US" dirty="0"/>
              <a:t>(see figure, outlined by red box)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 cm from bottom of plate to top of 18 K HX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 cm widest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12 cm depth, max</a:t>
            </a:r>
          </a:p>
          <a:p>
            <a:pPr lvl="1"/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 K </a:t>
            </a:r>
            <a:r>
              <a:rPr lang="en-US" b="1" dirty="0" err="1"/>
              <a:t>Cryocooler</a:t>
            </a:r>
            <a:r>
              <a:rPr lang="en-US" b="1" dirty="0"/>
              <a:t> drive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about the same volume as Cryocooler Assembly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Sub-K </a:t>
            </a:r>
            <a:r>
              <a:rPr lang="en-US" b="1" dirty="0" err="1"/>
              <a:t>Cryocooler</a:t>
            </a:r>
            <a:r>
              <a:rPr lang="en-US" b="1" dirty="0"/>
              <a:t> drive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29.2 cm x 31.8 cm x 36.0 cm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Detector warm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Redundant, so 2 boxes, each </a:t>
            </a:r>
            <a:r>
              <a:rPr lang="en-US" dirty="0"/>
              <a:t>15cm X 18cm X 48cm</a:t>
            </a:r>
          </a:p>
        </p:txBody>
      </p:sp>
    </p:spTree>
    <p:extLst>
      <p:ext uri="{BB962C8B-B14F-4D97-AF65-F5344CB8AC3E}">
        <p14:creationId xmlns:p14="http://schemas.microsoft.com/office/powerpoint/2010/main" val="191900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129</Words>
  <Application>Microsoft Office PowerPoint</Application>
  <PresentationFormat>Custom</PresentationFormat>
  <Paragraphs>31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Instrument Elements on Spacecraft Bus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M. Sutin</dc:creator>
  <cp:lastModifiedBy>School of Physics and Astronomy</cp:lastModifiedBy>
  <cp:revision>25</cp:revision>
  <dcterms:created xsi:type="dcterms:W3CDTF">2018-04-18T20:50:19Z</dcterms:created>
  <dcterms:modified xsi:type="dcterms:W3CDTF">2018-07-08T22:57:49Z</dcterms:modified>
</cp:coreProperties>
</file>