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32918400"/>
  <p:notesSz cx="7010400" cy="9296400"/>
  <p:defaultTextStyle>
    <a:defPPr>
      <a:defRPr lang="en-US"/>
    </a:defPPr>
    <a:lvl1pPr marL="0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836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67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2510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3347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418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5019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5856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6693" algn="l" defTabSz="3761673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71" autoAdjust="0"/>
  </p:normalViewPr>
  <p:slideViewPr>
    <p:cSldViewPr>
      <p:cViewPr>
        <p:scale>
          <a:sx n="25" d="100"/>
          <a:sy n="25" d="100"/>
        </p:scale>
        <p:origin x="-618" y="180"/>
      </p:cViewPr>
      <p:guideLst>
        <p:guide orient="horz" pos="10368"/>
        <p:guide orient="horz" pos="20618"/>
        <p:guide pos="6833"/>
        <p:guide pos="236"/>
        <p:guide pos="20500"/>
        <p:guide pos="10368"/>
        <p:guide pos="13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3"/>
            <a:ext cx="279806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4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5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318265"/>
            <a:ext cx="740664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8083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67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64251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52334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40418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28501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16585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50466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836" indent="0">
              <a:buNone/>
              <a:defRPr sz="8300" b="1"/>
            </a:lvl2pPr>
            <a:lvl3pPr marL="3761673" indent="0">
              <a:buNone/>
              <a:defRPr sz="7400" b="1"/>
            </a:lvl3pPr>
            <a:lvl4pPr marL="5642510" indent="0">
              <a:buNone/>
              <a:defRPr sz="6500" b="1"/>
            </a:lvl4pPr>
            <a:lvl5pPr marL="7523347" indent="0">
              <a:buNone/>
              <a:defRPr sz="6500" b="1"/>
            </a:lvl5pPr>
            <a:lvl6pPr marL="9404183" indent="0">
              <a:buNone/>
              <a:defRPr sz="6500" b="1"/>
            </a:lvl6pPr>
            <a:lvl7pPr marL="11285019" indent="0">
              <a:buNone/>
              <a:defRPr sz="6500" b="1"/>
            </a:lvl7pPr>
            <a:lvl8pPr marL="13165856" indent="0">
              <a:buNone/>
              <a:defRPr sz="6500" b="1"/>
            </a:lvl8pPr>
            <a:lvl9pPr marL="15046693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399"/>
            <a:ext cx="14544677" cy="1896618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836" indent="0">
              <a:buNone/>
              <a:defRPr sz="8300" b="1"/>
            </a:lvl2pPr>
            <a:lvl3pPr marL="3761673" indent="0">
              <a:buNone/>
              <a:defRPr sz="7400" b="1"/>
            </a:lvl3pPr>
            <a:lvl4pPr marL="5642510" indent="0">
              <a:buNone/>
              <a:defRPr sz="6500" b="1"/>
            </a:lvl4pPr>
            <a:lvl5pPr marL="7523347" indent="0">
              <a:buNone/>
              <a:defRPr sz="6500" b="1"/>
            </a:lvl5pPr>
            <a:lvl6pPr marL="9404183" indent="0">
              <a:buNone/>
              <a:defRPr sz="6500" b="1"/>
            </a:lvl6pPr>
            <a:lvl7pPr marL="11285019" indent="0">
              <a:buNone/>
              <a:defRPr sz="6500" b="1"/>
            </a:lvl7pPr>
            <a:lvl8pPr marL="13165856" indent="0">
              <a:buNone/>
              <a:defRPr sz="6500" b="1"/>
            </a:lvl8pPr>
            <a:lvl9pPr marL="15046693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399"/>
            <a:ext cx="14550390" cy="18966183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700"/>
            </a:lvl1pPr>
            <a:lvl2pPr marL="1880836" indent="0">
              <a:buNone/>
              <a:defRPr sz="4900"/>
            </a:lvl2pPr>
            <a:lvl3pPr marL="3761673" indent="0">
              <a:buNone/>
              <a:defRPr sz="4100"/>
            </a:lvl3pPr>
            <a:lvl4pPr marL="5642510" indent="0">
              <a:buNone/>
              <a:defRPr sz="3700"/>
            </a:lvl4pPr>
            <a:lvl5pPr marL="7523347" indent="0">
              <a:buNone/>
              <a:defRPr sz="3700"/>
            </a:lvl5pPr>
            <a:lvl6pPr marL="9404183" indent="0">
              <a:buNone/>
              <a:defRPr sz="3700"/>
            </a:lvl6pPr>
            <a:lvl7pPr marL="11285019" indent="0">
              <a:buNone/>
              <a:defRPr sz="3700"/>
            </a:lvl7pPr>
            <a:lvl8pPr marL="13165856" indent="0">
              <a:buNone/>
              <a:defRPr sz="3700"/>
            </a:lvl8pPr>
            <a:lvl9pPr marL="1504669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1"/>
            <a:ext cx="19751040" cy="2720342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0836" indent="0">
              <a:buNone/>
              <a:defRPr sz="11500"/>
            </a:lvl2pPr>
            <a:lvl3pPr marL="3761673" indent="0">
              <a:buNone/>
              <a:defRPr sz="9900"/>
            </a:lvl3pPr>
            <a:lvl4pPr marL="5642510" indent="0">
              <a:buNone/>
              <a:defRPr sz="8300"/>
            </a:lvl4pPr>
            <a:lvl5pPr marL="7523347" indent="0">
              <a:buNone/>
              <a:defRPr sz="8300"/>
            </a:lvl5pPr>
            <a:lvl6pPr marL="9404183" indent="0">
              <a:buNone/>
              <a:defRPr sz="8300"/>
            </a:lvl6pPr>
            <a:lvl7pPr marL="11285019" indent="0">
              <a:buNone/>
              <a:defRPr sz="8300"/>
            </a:lvl7pPr>
            <a:lvl8pPr marL="13165856" indent="0">
              <a:buNone/>
              <a:defRPr sz="8300"/>
            </a:lvl8pPr>
            <a:lvl9pPr marL="15046693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3"/>
            <a:ext cx="19751040" cy="3863338"/>
          </a:xfrm>
        </p:spPr>
        <p:txBody>
          <a:bodyPr/>
          <a:lstStyle>
            <a:lvl1pPr marL="0" indent="0">
              <a:buNone/>
              <a:defRPr sz="5700"/>
            </a:lvl1pPr>
            <a:lvl2pPr marL="1880836" indent="0">
              <a:buNone/>
              <a:defRPr sz="4900"/>
            </a:lvl2pPr>
            <a:lvl3pPr marL="3761673" indent="0">
              <a:buNone/>
              <a:defRPr sz="4100"/>
            </a:lvl3pPr>
            <a:lvl4pPr marL="5642510" indent="0">
              <a:buNone/>
              <a:defRPr sz="3700"/>
            </a:lvl4pPr>
            <a:lvl5pPr marL="7523347" indent="0">
              <a:buNone/>
              <a:defRPr sz="3700"/>
            </a:lvl5pPr>
            <a:lvl6pPr marL="9404183" indent="0">
              <a:buNone/>
              <a:defRPr sz="3700"/>
            </a:lvl6pPr>
            <a:lvl7pPr marL="11285019" indent="0">
              <a:buNone/>
              <a:defRPr sz="3700"/>
            </a:lvl7pPr>
            <a:lvl8pPr marL="13165856" indent="0">
              <a:buNone/>
              <a:defRPr sz="3700"/>
            </a:lvl8pPr>
            <a:lvl9pPr marL="1504669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3"/>
            <a:ext cx="29626560" cy="5486400"/>
          </a:xfrm>
          <a:prstGeom prst="rect">
            <a:avLst/>
          </a:prstGeom>
        </p:spPr>
        <p:txBody>
          <a:bodyPr vert="horz" lIns="376167" tIns="188084" rIns="376167" bIns="1880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167" tIns="188084" rIns="376167" bIns="1880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167" tIns="188084" rIns="376167" bIns="18808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1673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628" indent="-1410628" algn="l" defTabSz="3761673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359" indent="-1175523" algn="l" defTabSz="3761673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092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928" indent="-940418" algn="l" defTabSz="3761673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63765" indent="-940418" algn="l" defTabSz="3761673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4601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438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6275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111" indent="-940418" algn="l" defTabSz="3761673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836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67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510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347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18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019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5856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6693" algn="l" defTabSz="3761673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Z:\Documents\CMB-Probe\SPIE_June2018\optics_paper\zrn_rays_45cm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t="2876" r="28337" b="8983"/>
          <a:stretch/>
        </p:blipFill>
        <p:spPr bwMode="auto">
          <a:xfrm>
            <a:off x="12997295" y="7928298"/>
            <a:ext cx="6388678" cy="89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6" descr="C:\Users\lab\Documents\CMB-Probe\cross_dragones_long_focalL\No folding mirror\f2.5_D120_55_115_L120_FOV4de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11181" r="19965" b="16312"/>
          <a:stretch/>
        </p:blipFill>
        <p:spPr bwMode="auto">
          <a:xfrm>
            <a:off x="12531436" y="20236896"/>
            <a:ext cx="7614697" cy="669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11791084" y="7107383"/>
            <a:ext cx="10481830" cy="8141578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47459" y="569486"/>
            <a:ext cx="21555941" cy="27224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86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Optical Design of PICO, a Concept for a Space Mission to Probe Inflation and Cosmic Origins</a:t>
            </a:r>
            <a:endParaRPr lang="en-US" sz="860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4895" y="3200400"/>
            <a:ext cx="27077960" cy="1922198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K. Young</a:t>
            </a:r>
            <a:r>
              <a:rPr 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4000" baseline="30000" dirty="0">
                <a:solidFill>
                  <a:schemeClr val="tx2">
                    <a:lumMod val="50000"/>
                  </a:schemeClr>
                </a:solidFill>
              </a:rPr>
              <a:t>†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M. </a:t>
            </a:r>
            <a:r>
              <a:rPr lang="en-US" altLang="zh-CN" sz="4000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Alverez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N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Battaglia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 Bock, J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.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Borrill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D.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Chuss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5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B.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Crill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 Delabrouille</a:t>
            </a:r>
            <a:r>
              <a:rPr lang="en-US" altLang="zh-CN" sz="4000" baseline="30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6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M.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Devlin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7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L.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Fissel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8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R.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F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lauger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9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D. Green, K. Gorski, S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.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Hanany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en-US" sz="4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R. Hills, J. </a:t>
            </a:r>
            <a:r>
              <a:rPr lang="en-US" altLang="en-US" sz="4000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Hubmayr</a:t>
            </a:r>
            <a:r>
              <a:rPr lang="en-US" altLang="en-US" sz="4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,  B. Johnson, 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B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Jones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L.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Knox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10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A.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Kogut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11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C.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Lawrence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T. Matsumura, J. McGuire, </a:t>
            </a:r>
            <a:r>
              <a:rPr lang="en-US" altLang="en-US" sz="4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J.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McMahon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12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R. </a:t>
            </a:r>
            <a:r>
              <a:rPr lang="en-US" altLang="zh-CN" sz="4000" dirty="0" err="1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O’Brient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 C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.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Pryke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en-US" sz="4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X.Z. Tan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altLang="en-US" sz="4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A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.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 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Trangsrud</a:t>
            </a:r>
            <a:r>
              <a:rPr lang="en-US" altLang="en-US" sz="40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,</a:t>
            </a:r>
            <a:r>
              <a:rPr lang="en-US" altLang="en-US" sz="4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Q. </a:t>
            </a:r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等线"/>
              </a:rPr>
              <a:t>Wen</a:t>
            </a:r>
            <a:r>
              <a:rPr lang="en-US" altLang="en-US" sz="4000" baseline="30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4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, G. de Zotti</a:t>
            </a:r>
            <a:r>
              <a:rPr lang="en-US" altLang="en-US" sz="4000" baseline="30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20</a:t>
            </a:r>
            <a:endParaRPr lang="en-US" altLang="en-US" sz="4000" baseline="30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77679" y="168100"/>
            <a:ext cx="4114800" cy="3522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63479" y="1110797"/>
            <a:ext cx="3740727" cy="1221313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dirty="0" smtClean="0"/>
              <a:t>image?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1791084" y="7107383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Scientific Objectives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1604048" y="8328696"/>
            <a:ext cx="10287000" cy="727751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Detect or place limits on the energy scale of inflation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Determine the number of light relic particles, N</a:t>
            </a:r>
            <a:r>
              <a:rPr lang="en-US" sz="3600" baseline="-25000" dirty="0"/>
              <a:t>eff</a:t>
            </a:r>
            <a:r>
              <a:rPr lang="en-US" sz="3600" dirty="0"/>
              <a:t>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Constrain  </a:t>
            </a:r>
            <a:r>
              <a:rPr lang="el-GR" sz="3600" dirty="0"/>
              <a:t>Σ</a:t>
            </a:r>
            <a:r>
              <a:rPr lang="en-US" sz="3600" i="1" dirty="0"/>
              <a:t>m</a:t>
            </a:r>
            <a:r>
              <a:rPr lang="el-GR" sz="3600" baseline="-25000" dirty="0"/>
              <a:t>ν</a:t>
            </a:r>
            <a:r>
              <a:rPr lang="en-US" sz="3600" dirty="0"/>
              <a:t>, the sum of neutrino masses to 15 </a:t>
            </a:r>
            <a:r>
              <a:rPr lang="en-US" sz="3600" dirty="0" err="1"/>
              <a:t>meV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</a:t>
            </a:r>
            <a:r>
              <a:rPr lang="el-GR" sz="3600" dirty="0"/>
              <a:t>τ</a:t>
            </a:r>
            <a:r>
              <a:rPr lang="en-US" sz="3600" dirty="0"/>
              <a:t>, the Thompson scattering optical depth to reionization to cosmic variance limits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Understand the role of Galactic magnetic fields in star formation and galactic evolution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… clusters, infrared galaxies, SZ effect, … ? background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381866" y="17266985"/>
            <a:ext cx="10474036" cy="7569475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866" y="17266987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Satellite and Instrument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902" y="18488299"/>
            <a:ext cx="10287000" cy="506151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70 times the polarization sensitivity of </a:t>
            </a:r>
            <a:r>
              <a:rPr lang="en-US" sz="3600" i="1" dirty="0"/>
              <a:t>Planck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21 bands from 20 GHz to 800 GHz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smtClean="0"/>
              <a:t>12,996 </a:t>
            </a:r>
            <a:r>
              <a:rPr lang="en-US" sz="3600" dirty="0"/>
              <a:t>polarization sensitive TES bolometers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1’ resolution at 800 GHz, 38’ at 20 GHz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Full-sky coverage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smtClean="0"/>
              <a:t>TDM readout:  128 </a:t>
            </a:r>
            <a:r>
              <a:rPr lang="en-US" sz="3600" dirty="0"/>
              <a:t>rows, 100 columns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Launch vehicle is a Falcon 9, 4.6 meter fairing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Precession and spin based scan strategy from L2 with </a:t>
            </a:r>
            <a:r>
              <a:rPr lang="el-GR" sz="3600" dirty="0"/>
              <a:t>α</a:t>
            </a:r>
            <a:r>
              <a:rPr lang="en-US" sz="3600" dirty="0"/>
              <a:t> = </a:t>
            </a:r>
            <a:r>
              <a:rPr lang="en-US" sz="3600" dirty="0" smtClean="0"/>
              <a:t>26</a:t>
            </a:r>
            <a:r>
              <a:rPr lang="en-US" sz="3600" dirty="0" smtClean="0"/>
              <a:t>°, </a:t>
            </a:r>
            <a:r>
              <a:rPr lang="el-GR" sz="3600" dirty="0"/>
              <a:t>β</a:t>
            </a:r>
            <a:r>
              <a:rPr lang="en-US" sz="3600" dirty="0"/>
              <a:t> = </a:t>
            </a:r>
            <a:r>
              <a:rPr lang="en-US" sz="3600" dirty="0" smtClean="0"/>
              <a:t>69° ??</a:t>
            </a:r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2344400" y="23093495"/>
            <a:ext cx="10474036" cy="7390834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12344400" y="23093495"/>
            <a:ext cx="10481830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Noise Assumptions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2157364" y="24314808"/>
            <a:ext cx="10287000" cy="6169521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Mirrors at 40K, 4K, emissivity,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Active cooling of stop and secondary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Stop at 4K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FDM/TDM readout system, &gt; x100 multiplexing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Lens coupled broadband </a:t>
            </a:r>
            <a:r>
              <a:rPr lang="en-US" sz="3600" dirty="0" err="1"/>
              <a:t>multichroic</a:t>
            </a:r>
            <a:r>
              <a:rPr lang="en-US" sz="36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100 </a:t>
            </a:r>
            <a:r>
              <a:rPr lang="en-US" sz="3600" dirty="0" err="1"/>
              <a:t>mK</a:t>
            </a:r>
            <a:r>
              <a:rPr lang="en-US" sz="3600" dirty="0"/>
              <a:t> bath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err="1"/>
              <a:t>Psat</a:t>
            </a:r>
            <a:r>
              <a:rPr lang="en-US" sz="3600" dirty="0"/>
              <a:t> = 2x </a:t>
            </a:r>
            <a:r>
              <a:rPr lang="en-US" sz="3600" dirty="0" err="1"/>
              <a:t>Pload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4 year mission at 95 %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Orbit at L2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noise: photon, phonon, readout, Johnson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Details. . . 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59836" y="7068007"/>
            <a:ext cx="10661073" cy="982087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Optical Design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5700" y="17127981"/>
            <a:ext cx="10287000" cy="284553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1.4 m Open </a:t>
            </a:r>
            <a:r>
              <a:rPr lang="en-US" sz="3600" dirty="0" err="1"/>
              <a:t>Dragone</a:t>
            </a:r>
            <a:r>
              <a:rPr lang="en-US" sz="3600" dirty="0"/>
              <a:t>, </a:t>
            </a:r>
            <a:r>
              <a:rPr lang="en-US" sz="3600" dirty="0" smtClean="0"/>
              <a:t>numerically optimized]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 smtClean="0"/>
              <a:t>19 </a:t>
            </a:r>
            <a:r>
              <a:rPr lang="en-US" sz="3600" dirty="0"/>
              <a:t>x </a:t>
            </a:r>
            <a:r>
              <a:rPr lang="en-US" sz="3600" dirty="0" smtClean="0"/>
              <a:t>13 </a:t>
            </a:r>
            <a:r>
              <a:rPr lang="en-US" sz="3600" dirty="0"/>
              <a:t>degree field of view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f/1.42 system gives compact focal plane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70291" y="6858000"/>
            <a:ext cx="10474036" cy="982087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b="1" dirty="0">
                <a:solidFill>
                  <a:schemeClr val="accent6">
                    <a:lumMod val="75000"/>
                  </a:schemeClr>
                </a:solidFill>
              </a:rPr>
              <a:t>Focal Plane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12905509" y="15588145"/>
            <a:ext cx="1122218" cy="1"/>
          </a:xfrm>
          <a:prstGeom prst="line">
            <a:avLst/>
          </a:prstGeom>
          <a:ln w="381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13043081" y="15588146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50 cm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718473" y="13717782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Focal Plane, </a:t>
            </a:r>
          </a:p>
          <a:p>
            <a:r>
              <a:rPr lang="en-US" sz="3300" dirty="0"/>
              <a:t>100 </a:t>
            </a:r>
            <a:r>
              <a:rPr lang="en-US" sz="3300" dirty="0" err="1"/>
              <a:t>mK</a:t>
            </a:r>
            <a:endParaRPr lang="en-US" sz="3300" dirty="0"/>
          </a:p>
        </p:txBody>
      </p:sp>
      <p:sp>
        <p:nvSpPr>
          <p:cNvPr id="37" name="TextBox 36"/>
          <p:cNvSpPr txBox="1"/>
          <p:nvPr/>
        </p:nvSpPr>
        <p:spPr>
          <a:xfrm>
            <a:off x="18703637" y="15440514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Secondary, </a:t>
            </a:r>
          </a:p>
          <a:p>
            <a:r>
              <a:rPr lang="en-US" sz="3300" dirty="0" smtClean="0"/>
              <a:t>10 </a:t>
            </a:r>
            <a:r>
              <a:rPr lang="en-US" sz="3300" dirty="0"/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709" y="13530746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Aperture Stop, </a:t>
            </a:r>
            <a:r>
              <a:rPr lang="en-US" sz="3300" dirty="0" smtClean="0"/>
              <a:t>6 </a:t>
            </a:r>
            <a:r>
              <a:rPr lang="en-US" sz="3300" dirty="0"/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581418" y="9584912"/>
            <a:ext cx="2992582" cy="583370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Primary, </a:t>
            </a:r>
            <a:r>
              <a:rPr lang="en-US" sz="3300" dirty="0" smtClean="0"/>
              <a:t>15 </a:t>
            </a:r>
            <a:r>
              <a:rPr lang="en-US" sz="3300" dirty="0"/>
              <a:t>K</a:t>
            </a:r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55975" y="7879463"/>
            <a:ext cx="11352106" cy="67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1222182" y="19264746"/>
            <a:ext cx="10661073" cy="906542"/>
          </a:xfrm>
          <a:prstGeom prst="rect">
            <a:avLst/>
          </a:prstGeom>
          <a:noFill/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75000"/>
                  </a:schemeClr>
                </a:solidFill>
              </a:rPr>
              <a:t>Alternative Design Considered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08335"/>
              </p:ext>
            </p:extLst>
          </p:nvPr>
        </p:nvGraphicFramePr>
        <p:xfrm>
          <a:off x="34975800" y="14382098"/>
          <a:ext cx="4488873" cy="553627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51903"/>
                <a:gridCol w="1796616"/>
                <a:gridCol w="1640354"/>
              </a:tblGrid>
              <a:tr h="127184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Pixel Type</a:t>
                      </a:r>
                      <a:endParaRPr lang="en-US" sz="2600" dirty="0"/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r>
                        <a:rPr lang="en-US" sz="2600" baseline="0" dirty="0" smtClean="0"/>
                        <a:t>Upper</a:t>
                      </a:r>
                    </a:p>
                    <a:p>
                      <a:r>
                        <a:rPr lang="en-US" sz="2600" baseline="0" dirty="0" smtClean="0"/>
                        <a:t>Frequency</a:t>
                      </a:r>
                    </a:p>
                    <a:p>
                      <a:r>
                        <a:rPr lang="en-US" sz="2600" baseline="0" dirty="0" smtClean="0"/>
                        <a:t>(GHz)</a:t>
                      </a:r>
                      <a:endParaRPr lang="en-US" sz="2600" dirty="0"/>
                    </a:p>
                  </a:txBody>
                  <a:tcPr marL="74815" marR="74815" marT="37407" marB="37407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Number</a:t>
                      </a:r>
                      <a:endParaRPr lang="en-US" sz="2600" dirty="0"/>
                    </a:p>
                  </a:txBody>
                  <a:tcPr marL="74815" marR="74815" marT="37407" marB="37407"/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A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48.6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68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B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58.3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108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C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145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360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2EF646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D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174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450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66FFFF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en-US" sz="2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433</a:t>
                      </a:r>
                      <a:endParaRPr lang="en-US" sz="2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546</a:t>
                      </a:r>
                      <a:endParaRPr lang="en-US" sz="2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815" marR="74815" marT="37407" marB="37407">
                    <a:solidFill>
                      <a:srgbClr val="0000FF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F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520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408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8C7EF6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G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624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135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H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749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132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I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899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91</a:t>
                      </a:r>
                      <a:endParaRPr lang="en-US" sz="2600" b="1" dirty="0"/>
                    </a:p>
                  </a:txBody>
                  <a:tcPr marL="74815" marR="74815" marT="37407" marB="37407"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35145301" y="28002767"/>
            <a:ext cx="10474036" cy="5325039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145301" y="28002768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Summary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519374" y="29224081"/>
            <a:ext cx="10099963" cy="3399532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600" dirty="0"/>
              <a:t>With 70 times the polarization sensitivity of</a:t>
            </a:r>
            <a:r>
              <a:rPr lang="en-US" sz="3600" i="1" dirty="0"/>
              <a:t> Planck</a:t>
            </a:r>
            <a:r>
              <a:rPr lang="en-US" sz="3600" dirty="0"/>
              <a:t>, PICO will provide  the next generation of full sky mm-wave observations.  These data will allow the astronomical community to understand the universe across many scales from inflation and the growth of structure to galaxy evolution and star formation.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280" y="7068006"/>
            <a:ext cx="10481830" cy="9640576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66280" y="7068007"/>
            <a:ext cx="10474036" cy="982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Scientific Observations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3316" y="8229600"/>
            <a:ext cx="10287000" cy="7831508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or set upper limits on primordial B-modes </a:t>
            </a:r>
            <a:r>
              <a:rPr lang="en-US" sz="3600" dirty="0">
                <a:solidFill>
                  <a:srgbClr val="FF0000"/>
                </a:solidFill>
              </a:rPr>
              <a:t>with </a:t>
            </a:r>
            <a:r>
              <a:rPr lang="el-GR" sz="3600" dirty="0">
                <a:solidFill>
                  <a:srgbClr val="FF0000"/>
                </a:solidFill>
              </a:rPr>
              <a:t>σ</a:t>
            </a:r>
            <a:r>
              <a:rPr lang="en-US" sz="3600" dirty="0">
                <a:solidFill>
                  <a:srgbClr val="FF0000"/>
                </a:solidFill>
              </a:rPr>
              <a:t>(r) ∼ 10</a:t>
            </a:r>
            <a:r>
              <a:rPr lang="en-US" sz="3600" baseline="30000" dirty="0">
                <a:solidFill>
                  <a:srgbClr val="FF0000"/>
                </a:solidFill>
              </a:rPr>
              <a:t>-5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Determine the number of light relic particles, N</a:t>
            </a:r>
            <a:r>
              <a:rPr lang="en-US" sz="3600" baseline="-25000" dirty="0"/>
              <a:t>eff</a:t>
            </a:r>
            <a:r>
              <a:rPr lang="en-US" sz="3600" dirty="0"/>
              <a:t>, to </a:t>
            </a:r>
            <a:r>
              <a:rPr lang="el-GR" sz="3600" dirty="0" smtClean="0"/>
              <a:t>σ</a:t>
            </a:r>
            <a:r>
              <a:rPr lang="en-US" sz="3600" dirty="0" smtClean="0"/>
              <a:t>(N</a:t>
            </a:r>
            <a:r>
              <a:rPr lang="en-US" sz="3600" baseline="-25000" dirty="0" smtClean="0"/>
              <a:t>eff</a:t>
            </a:r>
            <a:r>
              <a:rPr lang="en-US" sz="3600" dirty="0"/>
              <a:t>) = </a:t>
            </a:r>
            <a:r>
              <a:rPr lang="en-US" sz="3600" dirty="0" smtClean="0"/>
              <a:t>0.03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Measure </a:t>
            </a:r>
            <a:r>
              <a:rPr lang="el-GR" sz="3600" dirty="0"/>
              <a:t>τ</a:t>
            </a:r>
            <a:r>
              <a:rPr lang="en-US" sz="3600" dirty="0"/>
              <a:t>, the optical depth to reionization to cosmic variance limits, </a:t>
            </a:r>
            <a:r>
              <a:rPr lang="el-GR" sz="3600" dirty="0"/>
              <a:t>σ</a:t>
            </a:r>
            <a:r>
              <a:rPr lang="en-US" sz="3600" dirty="0"/>
              <a:t>(</a:t>
            </a:r>
            <a:r>
              <a:rPr lang="el-GR" sz="3600" dirty="0"/>
              <a:t>τ</a:t>
            </a:r>
            <a:r>
              <a:rPr lang="en-US" sz="3600" dirty="0"/>
              <a:t>) = 0.002 </a:t>
            </a:r>
          </a:p>
          <a:p>
            <a:pPr marL="1464972" lvl="1" indent="-529883">
              <a:buFont typeface="Arial" panose="020B0604020202020204" pitchFamily="34" charset="0"/>
              <a:buChar char="•"/>
            </a:pPr>
            <a:r>
              <a:rPr lang="en-US" sz="3600" dirty="0"/>
              <a:t>Along with DESI-BAO observations, </a:t>
            </a:r>
            <a:r>
              <a:rPr lang="en-US" sz="3600" dirty="0" smtClean="0"/>
              <a:t>measures </a:t>
            </a:r>
            <a:r>
              <a:rPr lang="el-GR" sz="3600" dirty="0" smtClean="0"/>
              <a:t>Σ</a:t>
            </a:r>
            <a:r>
              <a:rPr lang="en-US" sz="3600" i="1" dirty="0"/>
              <a:t>m</a:t>
            </a:r>
            <a:r>
              <a:rPr lang="el-GR" sz="3600" baseline="-25000" dirty="0"/>
              <a:t>ν</a:t>
            </a:r>
            <a:r>
              <a:rPr lang="en-US" sz="3600" dirty="0"/>
              <a:t>, the sum of neutrino </a:t>
            </a:r>
            <a:r>
              <a:rPr lang="en-US" sz="3600" dirty="0" smtClean="0"/>
              <a:t>masses at </a:t>
            </a:r>
            <a:r>
              <a:rPr lang="en-US" sz="3600" dirty="0" smtClean="0">
                <a:latin typeface="Calibri"/>
              </a:rPr>
              <a:t>≥</a:t>
            </a:r>
            <a:r>
              <a:rPr lang="en-US" sz="3600" dirty="0" smtClean="0"/>
              <a:t>4</a:t>
            </a:r>
            <a:r>
              <a:rPr lang="el-GR" sz="3600" dirty="0" smtClean="0"/>
              <a:t>σ</a:t>
            </a:r>
            <a:endParaRPr lang="en-US" sz="36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Map Galactic magnetic fields from large scales to 0.05 pc in </a:t>
            </a:r>
            <a:r>
              <a:rPr lang="en-US" sz="3600" dirty="0" smtClean="0"/>
              <a:t>10 nearby </a:t>
            </a:r>
            <a:r>
              <a:rPr lang="en-US" sz="3600" dirty="0"/>
              <a:t>molecular clouds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Discover </a:t>
            </a:r>
            <a:r>
              <a:rPr lang="en-US" sz="3600" dirty="0" smtClean="0"/>
              <a:t>10,000s </a:t>
            </a:r>
            <a:r>
              <a:rPr lang="en-US" sz="3600" dirty="0"/>
              <a:t>of </a:t>
            </a:r>
            <a:r>
              <a:rPr lang="en-US" sz="3600" dirty="0" err="1"/>
              <a:t>protoclusters</a:t>
            </a:r>
            <a:r>
              <a:rPr lang="en-US" sz="3600" dirty="0"/>
              <a:t> and clusters via the SZ effect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Map the CIB and dusty infrared galaxies across the full sky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15700" y="27658880"/>
            <a:ext cx="10287000" cy="3172897"/>
          </a:xfrm>
          <a:prstGeom prst="rect">
            <a:avLst/>
          </a:prstGeom>
          <a:noFill/>
        </p:spPr>
        <p:txBody>
          <a:bodyPr wrap="square" lIns="74807" tIns="37404" rIns="74807" bIns="37404" numCol="1" spcCol="149614" rtlCol="0">
            <a:spAutoFit/>
          </a:bodyPr>
          <a:lstStyle/>
          <a:p>
            <a:pPr algn="ctr"/>
            <a:r>
              <a:rPr lang="en-US" sz="3900" b="1" dirty="0">
                <a:solidFill>
                  <a:schemeClr val="tx2">
                    <a:lumMod val="75000"/>
                  </a:schemeClr>
                </a:solidFill>
              </a:rPr>
              <a:t>1.2 m Cross </a:t>
            </a:r>
            <a:r>
              <a:rPr lang="en-US" sz="3900" b="1" dirty="0" err="1">
                <a:solidFill>
                  <a:schemeClr val="tx2">
                    <a:lumMod val="75000"/>
                  </a:schemeClr>
                </a:solidFill>
              </a:rPr>
              <a:t>Dragone</a:t>
            </a:r>
            <a:endParaRPr lang="en-US" sz="3900" b="1" dirty="0">
              <a:solidFill>
                <a:schemeClr val="tx2">
                  <a:lumMod val="75000"/>
                </a:schemeClr>
              </a:solidFill>
            </a:endParaRPr>
          </a:p>
          <a:p>
            <a:pPr marL="467544" indent="-467544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Larger, difficult to baffle </a:t>
            </a:r>
            <a:r>
              <a:rPr lang="en-US" sz="3600" dirty="0" err="1"/>
              <a:t>sidelobes</a:t>
            </a:r>
            <a:endParaRPr lang="en-US" sz="3600" dirty="0"/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f/2.5 or greater increases focal plane size and mass</a:t>
            </a: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Large secondary difficult to actively cool</a:t>
            </a:r>
          </a:p>
          <a:p>
            <a:pPr marL="467544" indent="-467544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Lower optical aberrations </a:t>
            </a:r>
            <a:endParaRPr lang="en-US" sz="3300" dirty="0"/>
          </a:p>
        </p:txBody>
      </p:sp>
      <p:pic>
        <p:nvPicPr>
          <p:cNvPr id="59" name="Picture 2" descr="C:\Users\lab\Documents\CMB-Probe\open_dragones\140cm_V3D_coma_correcte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t="5445" r="27144" b="12186"/>
          <a:stretch/>
        </p:blipFill>
        <p:spPr bwMode="auto">
          <a:xfrm>
            <a:off x="46197982" y="23379546"/>
            <a:ext cx="3366655" cy="411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96508" y="33942736"/>
            <a:ext cx="10283428" cy="128426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600" dirty="0"/>
              <a:t>[1] C. </a:t>
            </a:r>
            <a:r>
              <a:rPr lang="en-US" sz="2600" dirty="0" err="1"/>
              <a:t>Dragone</a:t>
            </a:r>
            <a:r>
              <a:rPr lang="en-US" sz="2600" dirty="0"/>
              <a:t>, "First-order correction of aberrations in Cassegrainian and Gregorian antennas," in IEEE Transactions on Antennas and Propagation, vol. 31, September 1983.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070291" y="22278108"/>
            <a:ext cx="10474036" cy="9725892"/>
          </a:xfrm>
          <a:prstGeom prst="rect">
            <a:avLst/>
          </a:prstGeom>
          <a:noFill/>
          <a:ln w="127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4227655" y="20877519"/>
            <a:ext cx="9655752" cy="687460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Mirrors at 40K, 4K, emissivity,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Active cooling of stop and secondary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Stop at 4K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FDM/TDM readout system, &gt; x100 multiplexing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Lens coupled broadband </a:t>
            </a:r>
            <a:r>
              <a:rPr lang="en-US" sz="2900" dirty="0" err="1"/>
              <a:t>multichroic</a:t>
            </a:r>
            <a:r>
              <a:rPr lang="en-US" sz="29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Edge taper of 5,10,20 dB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100 </a:t>
            </a:r>
            <a:r>
              <a:rPr lang="en-US" sz="2900" dirty="0" err="1"/>
              <a:t>mK</a:t>
            </a:r>
            <a:r>
              <a:rPr lang="en-US" sz="2900" dirty="0"/>
              <a:t> bath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 err="1"/>
              <a:t>Psat</a:t>
            </a:r>
            <a:r>
              <a:rPr lang="en-US" sz="2900" dirty="0"/>
              <a:t> = 2x </a:t>
            </a:r>
            <a:r>
              <a:rPr lang="en-US" sz="2900" dirty="0" err="1"/>
              <a:t>Pload</a:t>
            </a: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4 year mission at 95 % observing efficiency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Orbit at L2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White noise: photon, phonon, readout, Johnson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2900" dirty="0"/>
              <a:t>Details. . . .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2900" dirty="0"/>
          </a:p>
        </p:txBody>
      </p:sp>
      <p:pic>
        <p:nvPicPr>
          <p:cNvPr id="1041" name="Picture 10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r="2409"/>
          <a:stretch/>
        </p:blipFill>
        <p:spPr>
          <a:xfrm>
            <a:off x="22401989" y="25551245"/>
            <a:ext cx="9955302" cy="52462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0586891" y="17786155"/>
            <a:ext cx="10064894" cy="229153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12,356 single polarization TES bolometers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Lens coupled tri-</a:t>
            </a:r>
            <a:r>
              <a:rPr lang="en-US" sz="3600" dirty="0" err="1"/>
              <a:t>chroic</a:t>
            </a:r>
            <a:r>
              <a:rPr lang="en-US" sz="3600" dirty="0"/>
              <a:t> pixels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FDM or TDM readout , &gt; 100x multiplexing factor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22247483" y="23353227"/>
            <a:ext cx="10296844" cy="2291537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White noise only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Includes photon (dominates), phonon, readout, and Johnson noise terms </a:t>
            </a:r>
          </a:p>
          <a:p>
            <a:pPr marL="561053" indent="-561053">
              <a:buFont typeface="Arial" panose="020B0604020202020204" pitchFamily="34" charset="0"/>
              <a:buChar char="•"/>
            </a:pPr>
            <a:r>
              <a:rPr lang="en-US" sz="3600" dirty="0"/>
              <a:t>4 year mission at 95% observing efficiency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22257328" y="30694745"/>
            <a:ext cx="9912928" cy="1183541"/>
          </a:xfrm>
          <a:prstGeom prst="rect">
            <a:avLst/>
          </a:prstGeom>
        </p:spPr>
        <p:txBody>
          <a:bodyPr wrap="square" lIns="74807" tIns="37404" rIns="74807" bIns="37404">
            <a:spAutoFit/>
          </a:bodyPr>
          <a:lstStyle/>
          <a:p>
            <a:pPr marL="467544" indent="-467544">
              <a:buFont typeface="Arial" panose="020B0604020202020204" pitchFamily="34" charset="0"/>
              <a:buChar char="•"/>
            </a:pPr>
            <a:r>
              <a:rPr lang="en-US" sz="3600" dirty="0"/>
              <a:t>Total integrated polarization map depth of 0.63 µK</a:t>
            </a:r>
            <a:r>
              <a:rPr lang="en-US" sz="3600" baseline="-25000" dirty="0"/>
              <a:t>CMB</a:t>
            </a:r>
            <a:r>
              <a:rPr lang="en-US" sz="3600" dirty="0"/>
              <a:t> </a:t>
            </a:r>
            <a:r>
              <a:rPr lang="en-US" sz="3600" dirty="0" err="1"/>
              <a:t>arcmin</a:t>
            </a:r>
            <a:endParaRPr lang="en-US" sz="3600" dirty="0"/>
          </a:p>
        </p:txBody>
      </p:sp>
      <p:sp>
        <p:nvSpPr>
          <p:cNvPr id="122" name="Rectangle 121"/>
          <p:cNvSpPr/>
          <p:nvPr/>
        </p:nvSpPr>
        <p:spPr>
          <a:xfrm>
            <a:off x="22079243" y="14944315"/>
            <a:ext cx="10465085" cy="6772685"/>
          </a:xfrm>
          <a:prstGeom prst="rect">
            <a:avLst/>
          </a:prstGeom>
          <a:noFill/>
          <a:ln w="127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18838902" y="11179809"/>
            <a:ext cx="748145" cy="209157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51" name="Oval 1050"/>
          <p:cNvSpPr/>
          <p:nvPr/>
        </p:nvSpPr>
        <p:spPr>
          <a:xfrm>
            <a:off x="6011463" y="26594183"/>
            <a:ext cx="1745453" cy="4896718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53" name="Diamond 1052"/>
          <p:cNvSpPr/>
          <p:nvPr/>
        </p:nvSpPr>
        <p:spPr>
          <a:xfrm>
            <a:off x="6845214" y="28861882"/>
            <a:ext cx="218181" cy="229052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054" name="TextBox 1053"/>
          <p:cNvSpPr txBox="1"/>
          <p:nvPr/>
        </p:nvSpPr>
        <p:spPr>
          <a:xfrm>
            <a:off x="6724002" y="29090934"/>
            <a:ext cx="654545" cy="38331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000" dirty="0"/>
              <a:t>L2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01936" y="26735365"/>
            <a:ext cx="3103886" cy="0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01936" y="27218404"/>
            <a:ext cx="310388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801936" y="27651571"/>
            <a:ext cx="3103886" cy="0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-94171" y="26745337"/>
            <a:ext cx="1896107" cy="691092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Solar 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illumination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991215" y="28976407"/>
            <a:ext cx="2581814" cy="1"/>
          </a:xfrm>
          <a:prstGeom prst="straightConnector1">
            <a:avLst/>
          </a:prstGeom>
          <a:ln w="28575">
            <a:solidFill>
              <a:schemeClr val="tx2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11947" y="28922960"/>
            <a:ext cx="1345453" cy="38331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000" dirty="0"/>
              <a:t>Sun</a:t>
            </a:r>
          </a:p>
        </p:txBody>
      </p:sp>
      <p:sp>
        <p:nvSpPr>
          <p:cNvPr id="73" name="Arc 72"/>
          <p:cNvSpPr/>
          <p:nvPr/>
        </p:nvSpPr>
        <p:spPr>
          <a:xfrm>
            <a:off x="2853630" y="28976407"/>
            <a:ext cx="3296028" cy="3256193"/>
          </a:xfrm>
          <a:prstGeom prst="arc">
            <a:avLst>
              <a:gd name="adj1" fmla="val 16200000"/>
              <a:gd name="adj2" fmla="val 21110874"/>
            </a:avLst>
          </a:prstGeom>
          <a:ln w="28575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645757" y="24751145"/>
            <a:ext cx="6981809" cy="5497234"/>
            <a:chOff x="7879470" y="27268326"/>
            <a:chExt cx="7315200" cy="5486400"/>
          </a:xfrm>
        </p:grpSpPr>
        <p:sp>
          <p:nvSpPr>
            <p:cNvPr id="86" name="Isosceles Triangle 85"/>
            <p:cNvSpPr/>
            <p:nvPr/>
          </p:nvSpPr>
          <p:spPr>
            <a:xfrm rot="3654277">
              <a:off x="10102049" y="27951502"/>
              <a:ext cx="3320181" cy="288601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71514">
              <a:off x="8793870" y="26353926"/>
              <a:ext cx="5486400" cy="7315200"/>
            </a:xfrm>
            <a:prstGeom prst="rect">
              <a:avLst/>
            </a:prstGeom>
          </p:spPr>
        </p:pic>
      </p:grpSp>
      <p:pic>
        <p:nvPicPr>
          <p:cNvPr id="79" name="Picture 10" descr="Image result for earth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44" y="28338726"/>
            <a:ext cx="1174037" cy="12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/>
          <p:cNvCxnSpPr/>
          <p:nvPr/>
        </p:nvCxnSpPr>
        <p:spPr>
          <a:xfrm flipH="1">
            <a:off x="287766" y="28948398"/>
            <a:ext cx="139556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536663" y="25912739"/>
            <a:ext cx="3533238" cy="21969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7574" y="28109676"/>
            <a:ext cx="523635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7855528" y="25404444"/>
            <a:ext cx="296615" cy="230550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009388" y="28327914"/>
            <a:ext cx="2909087" cy="38331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000" dirty="0"/>
              <a:t>Precession axis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809387" y="26131607"/>
            <a:ext cx="2909087" cy="38331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000" dirty="0"/>
              <a:t>Spin axis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629768" y="25450163"/>
            <a:ext cx="2909087" cy="383315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000" dirty="0"/>
              <a:t>Boresight</a:t>
            </a:r>
          </a:p>
        </p:txBody>
      </p:sp>
      <p:sp>
        <p:nvSpPr>
          <p:cNvPr id="118" name="Arc 117"/>
          <p:cNvSpPr/>
          <p:nvPr/>
        </p:nvSpPr>
        <p:spPr>
          <a:xfrm>
            <a:off x="5934223" y="26351419"/>
            <a:ext cx="3394703" cy="3535966"/>
          </a:xfrm>
          <a:prstGeom prst="arc">
            <a:avLst>
              <a:gd name="adj1" fmla="val 18563573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56" name="Arc 155"/>
          <p:cNvSpPr/>
          <p:nvPr/>
        </p:nvSpPr>
        <p:spPr>
          <a:xfrm rot="19840696">
            <a:off x="7362718" y="26052702"/>
            <a:ext cx="1717713" cy="1799129"/>
          </a:xfrm>
          <a:prstGeom prst="arc">
            <a:avLst>
              <a:gd name="adj1" fmla="val 16937374"/>
              <a:gd name="adj2" fmla="val 286246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9328927" y="27078314"/>
            <a:ext cx="654545" cy="521815"/>
          </a:xfrm>
          <a:prstGeom prst="rect">
            <a:avLst/>
          </a:prstGeom>
          <a:noFill/>
          <a:ln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r>
              <a:rPr lang="el-GR" sz="2900" b="1" dirty="0">
                <a:solidFill>
                  <a:srgbClr val="FF0000"/>
                </a:solidFill>
              </a:rPr>
              <a:t>α</a:t>
            </a:r>
            <a:endParaRPr lang="en-US" sz="2900" b="1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416637" y="25483999"/>
            <a:ext cx="354657" cy="521815"/>
          </a:xfrm>
          <a:prstGeom prst="rect">
            <a:avLst/>
          </a:prstGeom>
        </p:spPr>
        <p:txBody>
          <a:bodyPr wrap="none" lIns="74807" tIns="37404" rIns="74807" bIns="37404">
            <a:spAutoFit/>
          </a:bodyPr>
          <a:lstStyle/>
          <a:p>
            <a:r>
              <a:rPr lang="el-GR" sz="2900" b="1" dirty="0">
                <a:solidFill>
                  <a:srgbClr val="0000FF"/>
                </a:solidFill>
              </a:rPr>
              <a:t>β</a:t>
            </a:r>
            <a:endParaRPr lang="en-US" sz="2900" b="1" dirty="0">
              <a:solidFill>
                <a:srgbClr val="0000FF"/>
              </a:solidFill>
            </a:endParaRPr>
          </a:p>
        </p:txBody>
      </p:sp>
      <p:pic>
        <p:nvPicPr>
          <p:cNvPr id="120" name="Picture 12" descr="http://sci.esa.int/science-e-media/img/61/Planck_CMB_Mollweide_4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09" y="569487"/>
            <a:ext cx="5092295" cy="254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TextBox 159"/>
          <p:cNvSpPr txBox="1"/>
          <p:nvPr/>
        </p:nvSpPr>
        <p:spPr>
          <a:xfrm>
            <a:off x="22070291" y="22278109"/>
            <a:ext cx="10481830" cy="982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5900" dirty="0"/>
              <a:t>Sensitivity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2257328" y="20407745"/>
            <a:ext cx="9912928" cy="1737538"/>
          </a:xfrm>
          <a:prstGeom prst="rect">
            <a:avLst/>
          </a:prstGeom>
        </p:spPr>
        <p:txBody>
          <a:bodyPr wrap="square" lIns="74807" tIns="37404" rIns="74807" bIns="37404">
            <a:spAutoFit/>
          </a:bodyPr>
          <a:lstStyle/>
          <a:p>
            <a:pPr marL="467544" indent="-467544">
              <a:buFont typeface="Arial" panose="020B0604020202020204" pitchFamily="34" charset="0"/>
              <a:buChar char="•"/>
            </a:pPr>
            <a:r>
              <a:rPr lang="en-US" sz="3600" dirty="0"/>
              <a:t>Three color pixels, six polarization sensitive  detectors per pixel</a:t>
            </a:r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 rot="1800000" flipV="1">
            <a:off x="36826056" y="11067310"/>
            <a:ext cx="1309255" cy="755044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033200" y="11428035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10 cm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12531437" y="26479965"/>
            <a:ext cx="1116254" cy="0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604561" y="26479965"/>
            <a:ext cx="2171312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50 cm</a:t>
            </a: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47669334" y="26907476"/>
            <a:ext cx="0" cy="154616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270736" y="27680560"/>
            <a:ext cx="1545755" cy="46025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2500" dirty="0"/>
              <a:t>50 cm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449836" y="23005473"/>
            <a:ext cx="5237018" cy="52370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7507236" y="24875836"/>
            <a:ext cx="10287000" cy="6431125"/>
          </a:xfrm>
          <a:prstGeom prst="rect">
            <a:avLst/>
          </a:prstGeom>
          <a:noFill/>
        </p:spPr>
        <p:txBody>
          <a:bodyPr wrap="square" lIns="74807" tIns="37404" rIns="74807" bIns="37404" numCol="2" spcCol="149614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1.2 m Cross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Dragone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Larger, difficult to baffle </a:t>
            </a:r>
            <a:r>
              <a:rPr lang="en-US" sz="2900" dirty="0" err="1"/>
              <a:t>sidelobes</a:t>
            </a:r>
            <a:endParaRPr lang="en-US" sz="2900" dirty="0"/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f/2.5 or greater increases focal plane size and mass</a:t>
            </a: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Large secondary difficult to actively cool</a:t>
            </a:r>
          </a:p>
          <a:p>
            <a:pPr marL="467544" indent="-467544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900" dirty="0"/>
              <a:t>Lower optical aberrations </a:t>
            </a:r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67544" indent="-467544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0.5 m Open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Dragone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Lower resolution</a:t>
            </a:r>
          </a:p>
          <a:p>
            <a:pPr marL="467544" indent="-467544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Physically smaller focal plane reduces detector count</a:t>
            </a:r>
          </a:p>
          <a:p>
            <a:pPr marL="467544" indent="-467544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sym typeface="Wingdings" panose="05000000000000000000" pitchFamily="2" charset="2"/>
              </a:rPr>
              <a:t>Smaller system reduces costs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316" y="5093555"/>
            <a:ext cx="31811768" cy="1368200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University of Minnesota, Minneapolis,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Princeton University, Princeton,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Jet Propulsion Laboratory, Pasadena,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4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Lawrence Berkeley National Laboratory, Berkeley,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5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Villanova University, Villanova,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6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Astroparticule et 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Cosmologie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Paris,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7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University of Pennsylvania, Philadelphia,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8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National Radio Astronomy Observatory, Charlottesville,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9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University of California, San Diego,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10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University of California, Davis,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11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Goddard Space Flight Center, Greenbelt, </a:t>
            </a:r>
            <a:r>
              <a:rPr lang="en-US" alt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12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University of Michigan, Ann Arbor	    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†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Email: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kyoung@astro.umn.edu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459200" y="20199928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Focal Plane, </a:t>
            </a:r>
          </a:p>
          <a:p>
            <a:r>
              <a:rPr lang="en-US" sz="3300" dirty="0"/>
              <a:t>100 </a:t>
            </a:r>
            <a:r>
              <a:rPr lang="en-US" sz="3300" dirty="0" err="1"/>
              <a:t>mK</a:t>
            </a:r>
            <a:endParaRPr lang="en-US" sz="33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8516600" y="26728130"/>
            <a:ext cx="4435079" cy="57917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Secondary, 40 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970327" y="21322146"/>
            <a:ext cx="2244436" cy="1082814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Aperture Stop, 40 K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03636" y="22838138"/>
            <a:ext cx="2992582" cy="579179"/>
          </a:xfrm>
          <a:prstGeom prst="rect">
            <a:avLst/>
          </a:prstGeom>
          <a:noFill/>
        </p:spPr>
        <p:txBody>
          <a:bodyPr wrap="square" lIns="74807" tIns="37404" rIns="74807" bIns="37404" rtlCol="0">
            <a:spAutoFit/>
          </a:bodyPr>
          <a:lstStyle/>
          <a:p>
            <a:r>
              <a:rPr lang="en-US" sz="3300" dirty="0"/>
              <a:t>Primary, 40 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6056" y="33327807"/>
            <a:ext cx="10459033" cy="1879041"/>
          </a:xfrm>
          <a:prstGeom prst="rect">
            <a:avLst/>
          </a:prstGeom>
          <a:noFill/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807" tIns="37404" rIns="74807" bIns="37404"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7766" y="33327806"/>
            <a:ext cx="10462910" cy="6799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txBody>
          <a:bodyPr wrap="square" lIns="74807" tIns="37404" rIns="74807" bIns="37404" rtlCol="0">
            <a:spAutoFit/>
          </a:bodyPr>
          <a:lstStyle/>
          <a:p>
            <a:pPr algn="ctr"/>
            <a:r>
              <a:rPr lang="en-US" sz="3900" dirty="0"/>
              <a:t>Reference</a:t>
            </a:r>
          </a:p>
        </p:txBody>
      </p:sp>
      <p:sp>
        <p:nvSpPr>
          <p:cNvPr id="105" name="Text Box 193"/>
          <p:cNvSpPr txBox="1">
            <a:spLocks noChangeArrowheads="1"/>
          </p:cNvSpPr>
          <p:nvPr/>
        </p:nvSpPr>
        <p:spPr bwMode="auto">
          <a:xfrm>
            <a:off x="13341927" y="31495710"/>
            <a:ext cx="8167255" cy="8615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+mn-lt"/>
              </a:rPr>
              <a:t>The PICO collaboration thanks the National Aeronautics </a:t>
            </a:r>
            <a:r>
              <a:rPr lang="en-US" altLang="zh-CN" dirty="0">
                <a:latin typeface="+mn-lt"/>
              </a:rPr>
              <a:t>and </a:t>
            </a:r>
            <a:r>
              <a:rPr lang="en-US" altLang="zh-CN" dirty="0" smtClean="0">
                <a:latin typeface="+mn-lt"/>
              </a:rPr>
              <a:t>Space Administration (NASA) for supporting this study.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400" y="31238970"/>
            <a:ext cx="1614487" cy="13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22740932" y="15268727"/>
            <a:ext cx="8992478" cy="5058270"/>
            <a:chOff x="45720" y="435768"/>
            <a:chExt cx="5288280" cy="2974658"/>
          </a:xfrm>
        </p:grpSpPr>
        <p:pic>
          <p:nvPicPr>
            <p:cNvPr id="110" name="Picture 2" descr="Z:\Documents\load_and_sensitivity\outputs\plots\band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" y="435768"/>
              <a:ext cx="5288280" cy="2974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533400" y="23622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en-US" sz="3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36672" y="22098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3A97BD"/>
                  </a:solidFill>
                </a:rPr>
                <a:t>B</a:t>
              </a:r>
              <a:endParaRPr lang="en-US" sz="3200" b="1" dirty="0">
                <a:solidFill>
                  <a:srgbClr val="3A97BD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96304" y="1767551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H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4000" y="1230868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59FF48"/>
                  </a:solidFill>
                </a:rPr>
                <a:t>C</a:t>
              </a:r>
              <a:endParaRPr lang="en-US" sz="3200" b="1" dirty="0">
                <a:solidFill>
                  <a:srgbClr val="59FF48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96320" y="1682244"/>
              <a:ext cx="4572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F3AFF"/>
                  </a:solidFill>
                </a:rPr>
                <a:t>G</a:t>
              </a:r>
              <a:endParaRPr lang="en-US" sz="3200" b="1" dirty="0">
                <a:solidFill>
                  <a:srgbClr val="FF3AFF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14500" y="64008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98F5FF"/>
                  </a:solidFill>
                </a:rPr>
                <a:t>D</a:t>
              </a:r>
              <a:endParaRPr lang="en-US" sz="3200" b="1" dirty="0">
                <a:solidFill>
                  <a:srgbClr val="98F5FF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91000" y="718066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7774CF"/>
                  </a:solidFill>
                </a:rPr>
                <a:t>F</a:t>
              </a:r>
              <a:endParaRPr lang="en-US" sz="3200" b="1" dirty="0">
                <a:solidFill>
                  <a:srgbClr val="7774CF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52800" y="533400"/>
              <a:ext cx="6858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03FF"/>
                  </a:solidFill>
                </a:rPr>
                <a:t>E</a:t>
              </a:r>
              <a:endParaRPr lang="en-US" sz="3200" b="1" dirty="0">
                <a:solidFill>
                  <a:srgbClr val="0003FF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28548" y="1870681"/>
              <a:ext cx="571500" cy="31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3AFF"/>
                  </a:solidFill>
                </a:rPr>
                <a:t>I</a:t>
              </a:r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="" xmlns:a16="http://schemas.microsoft.com/office/drawing/2014/main" id="{34E0CED9-750C-2D41-9BB7-17026667CCE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56"/>
            <a:ext cx="3353879" cy="4147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025462">
            <a:off x="12267339" y="24760724"/>
            <a:ext cx="7907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Replace this?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963</Words>
  <Application>Microsoft Office PowerPoint</Application>
  <PresentationFormat>Custom</PresentationFormat>
  <Paragraphs>159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Karl</cp:lastModifiedBy>
  <cp:revision>84</cp:revision>
  <cp:lastPrinted>2018-05-18T19:27:53Z</cp:lastPrinted>
  <dcterms:created xsi:type="dcterms:W3CDTF">2006-08-16T00:00:00Z</dcterms:created>
  <dcterms:modified xsi:type="dcterms:W3CDTF">2018-05-18T19:59:23Z</dcterms:modified>
</cp:coreProperties>
</file>