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B853C4BA-7A76-4253-B4AF-A2761133C920}">
          <p14:sldIdLst>
            <p14:sldId id="25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11" d="100"/>
          <a:sy n="111" d="100"/>
        </p:scale>
        <p:origin x="-156" y="-80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758D5-137F-4DB5-9D29-8DD7A04F891C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A13B5-D5B9-4EAA-BDC4-B7E5CF12F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017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758D5-137F-4DB5-9D29-8DD7A04F891C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A13B5-D5B9-4EAA-BDC4-B7E5CF12F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300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758D5-137F-4DB5-9D29-8DD7A04F891C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A13B5-D5B9-4EAA-BDC4-B7E5CF12F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538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758D5-137F-4DB5-9D29-8DD7A04F891C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A13B5-D5B9-4EAA-BDC4-B7E5CF12F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40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758D5-137F-4DB5-9D29-8DD7A04F891C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A13B5-D5B9-4EAA-BDC4-B7E5CF12F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547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758D5-137F-4DB5-9D29-8DD7A04F891C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A13B5-D5B9-4EAA-BDC4-B7E5CF12F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885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758D5-137F-4DB5-9D29-8DD7A04F891C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A13B5-D5B9-4EAA-BDC4-B7E5CF12F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887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758D5-137F-4DB5-9D29-8DD7A04F891C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A13B5-D5B9-4EAA-BDC4-B7E5CF12F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268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758D5-137F-4DB5-9D29-8DD7A04F891C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A13B5-D5B9-4EAA-BDC4-B7E5CF12F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510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758D5-137F-4DB5-9D29-8DD7A04F891C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A13B5-D5B9-4EAA-BDC4-B7E5CF12F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016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758D5-137F-4DB5-9D29-8DD7A04F891C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A13B5-D5B9-4EAA-BDC4-B7E5CF12F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441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758D5-137F-4DB5-9D29-8DD7A04F891C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A13B5-D5B9-4EAA-BDC4-B7E5CF12F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84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599090" y="1189640"/>
            <a:ext cx="8011509" cy="2448910"/>
            <a:chOff x="589822" y="1189640"/>
            <a:chExt cx="6988529" cy="2448910"/>
          </a:xfrm>
        </p:grpSpPr>
        <p:sp>
          <p:nvSpPr>
            <p:cNvPr id="46" name="Rectangle 45"/>
            <p:cNvSpPr/>
            <p:nvPr/>
          </p:nvSpPr>
          <p:spPr>
            <a:xfrm>
              <a:off x="5132691" y="2190750"/>
              <a:ext cx="48909" cy="838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Shape 359"/>
            <p:cNvSpPr/>
            <p:nvPr/>
          </p:nvSpPr>
          <p:spPr>
            <a:xfrm>
              <a:off x="3922496" y="2013189"/>
              <a:ext cx="65341" cy="1198423"/>
            </a:xfrm>
            <a:prstGeom prst="ellipse">
              <a:avLst/>
            </a:prstGeom>
            <a:solidFill>
              <a:srgbClr val="B7B7B7"/>
            </a:solidFill>
            <a:ln w="9525" cap="flat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" name="Shape 346"/>
            <p:cNvSpPr/>
            <p:nvPr/>
          </p:nvSpPr>
          <p:spPr>
            <a:xfrm rot="119318">
              <a:off x="5390291" y="2421592"/>
              <a:ext cx="345808" cy="367116"/>
            </a:xfrm>
            <a:prstGeom prst="chord">
              <a:avLst>
                <a:gd name="adj1" fmla="val 5222344"/>
                <a:gd name="adj2" fmla="val 16200000"/>
              </a:avLst>
            </a:prstGeom>
            <a:solidFill>
              <a:srgbClr val="6AA84F"/>
            </a:solidFill>
            <a:ln w="28575" cap="flat" cmpd="sng">
              <a:solidFill>
                <a:srgbClr val="6AA84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" name="Shape 350"/>
            <p:cNvSpPr/>
            <p:nvPr/>
          </p:nvSpPr>
          <p:spPr>
            <a:xfrm>
              <a:off x="2971799" y="1550826"/>
              <a:ext cx="2602880" cy="2087724"/>
            </a:xfrm>
            <a:prstGeom prst="rect">
              <a:avLst/>
            </a:prstGeom>
            <a:noFill/>
            <a:ln w="28575" cap="flat" cmpd="sng">
              <a:solidFill>
                <a:srgbClr val="1C458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" name="Shape 351"/>
            <p:cNvSpPr/>
            <p:nvPr/>
          </p:nvSpPr>
          <p:spPr>
            <a:xfrm>
              <a:off x="2792504" y="2298450"/>
              <a:ext cx="348300" cy="578100"/>
            </a:xfrm>
            <a:prstGeom prst="rect">
              <a:avLst/>
            </a:pr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cxnSp>
          <p:nvCxnSpPr>
            <p:cNvPr id="8" name="Shape 352"/>
            <p:cNvCxnSpPr/>
            <p:nvPr/>
          </p:nvCxnSpPr>
          <p:spPr>
            <a:xfrm flipH="1" flipV="1">
              <a:off x="2973577" y="2144110"/>
              <a:ext cx="2390532" cy="367336"/>
            </a:xfrm>
            <a:prstGeom prst="straightConnector1">
              <a:avLst/>
            </a:prstGeom>
            <a:noFill/>
            <a:ln w="19050" cap="flat" cmpd="sng">
              <a:solidFill>
                <a:schemeClr val="accent3">
                  <a:lumMod val="50000"/>
                </a:schemeClr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9" name="Shape 353"/>
            <p:cNvCxnSpPr/>
            <p:nvPr/>
          </p:nvCxnSpPr>
          <p:spPr>
            <a:xfrm flipH="1">
              <a:off x="2982746" y="2713071"/>
              <a:ext cx="2381363" cy="334929"/>
            </a:xfrm>
            <a:prstGeom prst="straightConnector1">
              <a:avLst/>
            </a:prstGeom>
            <a:noFill/>
            <a:ln w="19050" cap="flat" cmpd="sng">
              <a:solidFill>
                <a:schemeClr val="accent3">
                  <a:lumMod val="50000"/>
                </a:schemeClr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10" name="Shape 354"/>
            <p:cNvCxnSpPr/>
            <p:nvPr/>
          </p:nvCxnSpPr>
          <p:spPr>
            <a:xfrm flipH="1" flipV="1">
              <a:off x="2982746" y="1954924"/>
              <a:ext cx="2389355" cy="540627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11" name="Shape 355"/>
            <p:cNvCxnSpPr/>
            <p:nvPr/>
          </p:nvCxnSpPr>
          <p:spPr>
            <a:xfrm flipH="1">
              <a:off x="2982746" y="2724150"/>
              <a:ext cx="2398881" cy="534057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dash"/>
              <a:round/>
              <a:headEnd type="none" w="lg" len="lg"/>
              <a:tailEnd type="none" w="lg" len="lg"/>
            </a:ln>
          </p:spPr>
        </p:cxnSp>
        <p:sp>
          <p:nvSpPr>
            <p:cNvPr id="12" name="Shape 356"/>
            <p:cNvSpPr txBox="1"/>
            <p:nvPr/>
          </p:nvSpPr>
          <p:spPr>
            <a:xfrm>
              <a:off x="2489951" y="1394590"/>
              <a:ext cx="766200" cy="56372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buNone/>
              </a:pPr>
              <a:r>
                <a:rPr lang="el-GR" sz="2000" dirty="0" smtClean="0">
                  <a:solidFill>
                    <a:srgbClr val="FF0000"/>
                  </a:solidFill>
                </a:rPr>
                <a:t>ν</a:t>
              </a:r>
              <a:r>
                <a:rPr lang="en-US" sz="2000" baseline="-25000" dirty="0" smtClean="0">
                  <a:solidFill>
                    <a:srgbClr val="FF0000"/>
                  </a:solidFill>
                </a:rPr>
                <a:t>low</a:t>
              </a:r>
              <a:endParaRPr lang="en" sz="2000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13" name="Shape 357"/>
            <p:cNvSpPr txBox="1"/>
            <p:nvPr/>
          </p:nvSpPr>
          <p:spPr>
            <a:xfrm>
              <a:off x="2956315" y="3282418"/>
              <a:ext cx="2627933" cy="3561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buNone/>
              </a:pPr>
              <a:r>
                <a:rPr lang="en" dirty="0"/>
                <a:t>Cold </a:t>
              </a:r>
              <a:r>
                <a:rPr lang="en" dirty="0" smtClean="0"/>
                <a:t>stop and optics box 6 K </a:t>
              </a:r>
              <a:endParaRPr lang="en" dirty="0"/>
            </a:p>
          </p:txBody>
        </p:sp>
        <p:sp>
          <p:nvSpPr>
            <p:cNvPr id="14" name="Shape 358"/>
            <p:cNvSpPr txBox="1"/>
            <p:nvPr/>
          </p:nvSpPr>
          <p:spPr>
            <a:xfrm>
              <a:off x="5573169" y="2414100"/>
              <a:ext cx="2005182" cy="346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r>
                <a:rPr lang="en" dirty="0" smtClean="0">
                  <a:solidFill>
                    <a:srgbClr val="38761D"/>
                  </a:solidFill>
                </a:rPr>
                <a:t>Multichroic </a:t>
              </a:r>
              <a:r>
                <a:rPr lang="en" dirty="0">
                  <a:solidFill>
                    <a:srgbClr val="38761D"/>
                  </a:solidFill>
                </a:rPr>
                <a:t>pixel</a:t>
              </a:r>
            </a:p>
          </p:txBody>
        </p:sp>
        <p:sp>
          <p:nvSpPr>
            <p:cNvPr id="15" name="Shape 359"/>
            <p:cNvSpPr/>
            <p:nvPr/>
          </p:nvSpPr>
          <p:spPr>
            <a:xfrm>
              <a:off x="2068097" y="1847409"/>
              <a:ext cx="81142" cy="1508970"/>
            </a:xfrm>
            <a:prstGeom prst="ellipse">
              <a:avLst/>
            </a:prstGeom>
            <a:solidFill>
              <a:srgbClr val="B7B7B7"/>
            </a:solidFill>
            <a:ln w="9525" cap="flat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" name="Shape 360"/>
            <p:cNvSpPr txBox="1"/>
            <p:nvPr/>
          </p:nvSpPr>
          <p:spPr>
            <a:xfrm>
              <a:off x="1364313" y="1189640"/>
              <a:ext cx="1561131" cy="5096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buNone/>
              </a:pPr>
              <a:r>
                <a:rPr lang="en" dirty="0" smtClean="0"/>
                <a:t>Primary mirror </a:t>
              </a:r>
              <a:r>
                <a:rPr lang="en" dirty="0" smtClean="0"/>
                <a:t>20 </a:t>
              </a:r>
              <a:r>
                <a:rPr lang="en" dirty="0" smtClean="0"/>
                <a:t>K</a:t>
              </a:r>
              <a:endParaRPr lang="en" dirty="0"/>
            </a:p>
          </p:txBody>
        </p:sp>
        <p:pic>
          <p:nvPicPr>
            <p:cNvPr id="17" name="Shape 361"/>
            <p:cNvPicPr preferRelativeResize="0"/>
            <p:nvPr/>
          </p:nvPicPr>
          <p:blipFill rotWithShape="1">
            <a:blip r:embed="rId2">
              <a:alphaModFix/>
            </a:blip>
            <a:srcRect l="45913" r="43007" b="10273"/>
            <a:stretch/>
          </p:blipFill>
          <p:spPr>
            <a:xfrm>
              <a:off x="688270" y="1705957"/>
              <a:ext cx="348301" cy="155106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" name="Shape 362"/>
            <p:cNvSpPr txBox="1"/>
            <p:nvPr/>
          </p:nvSpPr>
          <p:spPr>
            <a:xfrm>
              <a:off x="589822" y="1380019"/>
              <a:ext cx="553741" cy="5059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buNone/>
              </a:pPr>
              <a:r>
                <a:rPr lang="en" dirty="0"/>
                <a:t>CMB</a:t>
              </a:r>
            </a:p>
          </p:txBody>
        </p:sp>
        <p:cxnSp>
          <p:nvCxnSpPr>
            <p:cNvPr id="19" name="Shape 363"/>
            <p:cNvCxnSpPr/>
            <p:nvPr/>
          </p:nvCxnSpPr>
          <p:spPr>
            <a:xfrm>
              <a:off x="1219201" y="2540512"/>
              <a:ext cx="539094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20" name="Shape 364"/>
            <p:cNvCxnSpPr/>
            <p:nvPr/>
          </p:nvCxnSpPr>
          <p:spPr>
            <a:xfrm>
              <a:off x="2332973" y="2544996"/>
              <a:ext cx="632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22" name="Shape 366"/>
            <p:cNvCxnSpPr/>
            <p:nvPr/>
          </p:nvCxnSpPr>
          <p:spPr>
            <a:xfrm>
              <a:off x="2991914" y="2138200"/>
              <a:ext cx="553214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45" name="Shape 366"/>
            <p:cNvCxnSpPr/>
            <p:nvPr/>
          </p:nvCxnSpPr>
          <p:spPr>
            <a:xfrm>
              <a:off x="4157667" y="2571750"/>
              <a:ext cx="642933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47" name="Shape 352"/>
            <p:cNvCxnSpPr/>
            <p:nvPr/>
          </p:nvCxnSpPr>
          <p:spPr>
            <a:xfrm flipH="1" flipV="1">
              <a:off x="2900232" y="2333297"/>
              <a:ext cx="2457585" cy="178152"/>
            </a:xfrm>
            <a:prstGeom prst="straightConnector1">
              <a:avLst/>
            </a:prstGeom>
            <a:noFill/>
            <a:ln w="19050" cap="flat" cmpd="sng">
              <a:solidFill>
                <a:srgbClr val="00B0F0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48" name="Shape 353"/>
            <p:cNvCxnSpPr/>
            <p:nvPr/>
          </p:nvCxnSpPr>
          <p:spPr>
            <a:xfrm flipH="1">
              <a:off x="2891063" y="2713073"/>
              <a:ext cx="2466756" cy="124720"/>
            </a:xfrm>
            <a:prstGeom prst="straightConnector1">
              <a:avLst/>
            </a:prstGeom>
            <a:noFill/>
            <a:ln w="19050" cap="flat" cmpd="sng">
              <a:solidFill>
                <a:srgbClr val="00B0F0"/>
              </a:solidFill>
              <a:prstDash val="dash"/>
              <a:round/>
              <a:headEnd type="none" w="lg" len="lg"/>
              <a:tailEnd type="none" w="lg" len="lg"/>
            </a:ln>
          </p:spPr>
        </p:cxnSp>
        <p:sp>
          <p:nvSpPr>
            <p:cNvPr id="66" name="Shape 356"/>
            <p:cNvSpPr txBox="1"/>
            <p:nvPr/>
          </p:nvSpPr>
          <p:spPr>
            <a:xfrm>
              <a:off x="2491595" y="1809750"/>
              <a:ext cx="766200" cy="56372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buNone/>
              </a:pPr>
              <a:r>
                <a:rPr lang="el-GR" sz="2000" dirty="0" smtClean="0">
                  <a:solidFill>
                    <a:schemeClr val="accent3">
                      <a:lumMod val="50000"/>
                    </a:schemeClr>
                  </a:solidFill>
                </a:rPr>
                <a:t>ν</a:t>
              </a:r>
              <a:r>
                <a:rPr lang="en-US" sz="2000" baseline="-25000" dirty="0" smtClean="0">
                  <a:solidFill>
                    <a:schemeClr val="accent3">
                      <a:lumMod val="50000"/>
                    </a:schemeClr>
                  </a:solidFill>
                </a:rPr>
                <a:t>mid</a:t>
              </a:r>
              <a:endParaRPr lang="en" sz="2000" baseline="-250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67" name="Shape 356"/>
            <p:cNvSpPr txBox="1"/>
            <p:nvPr/>
          </p:nvSpPr>
          <p:spPr>
            <a:xfrm>
              <a:off x="2500763" y="2389026"/>
              <a:ext cx="766200" cy="56372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buNone/>
              </a:pPr>
              <a:r>
                <a:rPr lang="el-GR" sz="2000" dirty="0" smtClean="0">
                  <a:solidFill>
                    <a:srgbClr val="00B0F0"/>
                  </a:solidFill>
                </a:rPr>
                <a:t>ν</a:t>
              </a:r>
              <a:r>
                <a:rPr lang="en-US" sz="2000" baseline="-25000" dirty="0" smtClean="0">
                  <a:solidFill>
                    <a:srgbClr val="00B0F0"/>
                  </a:solidFill>
                </a:rPr>
                <a:t>high</a:t>
              </a:r>
              <a:endParaRPr lang="en" sz="2000" baseline="-25000" dirty="0">
                <a:solidFill>
                  <a:srgbClr val="00B0F0"/>
                </a:solidFill>
              </a:endParaRPr>
            </a:p>
          </p:txBody>
        </p:sp>
        <p:sp>
          <p:nvSpPr>
            <p:cNvPr id="68" name="Shape 360"/>
            <p:cNvSpPr txBox="1"/>
            <p:nvPr/>
          </p:nvSpPr>
          <p:spPr>
            <a:xfrm>
              <a:off x="3159006" y="1189640"/>
              <a:ext cx="1561131" cy="67309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buNone/>
              </a:pPr>
              <a:r>
                <a:rPr lang="en" dirty="0" smtClean="0"/>
                <a:t>Secondary mirror 10 K</a:t>
              </a:r>
              <a:endParaRPr lang="en" dirty="0"/>
            </a:p>
          </p:txBody>
        </p:sp>
        <p:sp>
          <p:nvSpPr>
            <p:cNvPr id="70" name="Shape 360"/>
            <p:cNvSpPr txBox="1"/>
            <p:nvPr/>
          </p:nvSpPr>
          <p:spPr>
            <a:xfrm>
              <a:off x="4401035" y="1200150"/>
              <a:ext cx="1466366" cy="263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buNone/>
              </a:pPr>
              <a:r>
                <a:rPr lang="en" dirty="0" smtClean="0"/>
                <a:t>Low pass filter 1 K</a:t>
              </a:r>
              <a:endParaRPr lang="en" dirty="0"/>
            </a:p>
          </p:txBody>
        </p:sp>
      </p:grpSp>
    </p:spTree>
    <p:extLst>
      <p:ext uri="{BB962C8B-B14F-4D97-AF65-F5344CB8AC3E}">
        <p14:creationId xmlns:p14="http://schemas.microsoft.com/office/powerpoint/2010/main" val="2239624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29</Words>
  <Application>Microsoft Office PowerPoint</Application>
  <PresentationFormat>On-screen Show (16:9)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Karl</dc:creator>
  <cp:lastModifiedBy>School of Physics and Astronomy</cp:lastModifiedBy>
  <cp:revision>9</cp:revision>
  <dcterms:created xsi:type="dcterms:W3CDTF">2018-05-08T16:33:28Z</dcterms:created>
  <dcterms:modified xsi:type="dcterms:W3CDTF">2018-06-07T01:32:34Z</dcterms:modified>
</cp:coreProperties>
</file>