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2918400"/>
  <p:notesSz cx="7010400" cy="9296400"/>
  <p:defaultTextStyle>
    <a:defPPr>
      <a:defRPr lang="en-US"/>
    </a:defPPr>
    <a:lvl1pPr marL="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83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67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51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347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418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5019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85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69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78ACB7A-1E85-48E8-8933-53AFDCBF8E8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64" userDrawn="1">
          <p15:clr>
            <a:srgbClr val="A4A3A4"/>
          </p15:clr>
        </p15:guide>
        <p15:guide id="2" orient="horz" pos="20618">
          <p15:clr>
            <a:srgbClr val="A4A3A4"/>
          </p15:clr>
        </p15:guide>
        <p15:guide id="3" pos="6833">
          <p15:clr>
            <a:srgbClr val="A4A3A4"/>
          </p15:clr>
        </p15:guide>
        <p15:guide id="4" pos="236">
          <p15:clr>
            <a:srgbClr val="A4A3A4"/>
          </p15:clr>
        </p15:guide>
        <p15:guide id="5" pos="20500">
          <p15:clr>
            <a:srgbClr val="A4A3A4"/>
          </p15:clr>
        </p15:guide>
        <p15:guide id="6" pos="10368">
          <p15:clr>
            <a:srgbClr val="A4A3A4"/>
          </p15:clr>
        </p15:guide>
        <p15:guide id="7" pos="13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8EB4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1" autoAdjust="0"/>
  </p:normalViewPr>
  <p:slideViewPr>
    <p:cSldViewPr>
      <p:cViewPr>
        <p:scale>
          <a:sx n="30" d="100"/>
          <a:sy n="30" d="100"/>
        </p:scale>
        <p:origin x="1061" y="-677"/>
      </p:cViewPr>
      <p:guideLst>
        <p:guide orient="horz" pos="4464"/>
        <p:guide orient="horz" pos="20618"/>
        <p:guide pos="6833"/>
        <p:guide pos="236"/>
        <p:guide pos="20500"/>
        <p:guide pos="10368"/>
        <p:guide pos="13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3"/>
            <a:ext cx="279806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083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67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64251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52334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40418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399"/>
            <a:ext cx="14544677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399"/>
            <a:ext cx="14550390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1"/>
            <a:ext cx="19751040" cy="2720342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0836" indent="0">
              <a:buNone/>
              <a:defRPr sz="11500"/>
            </a:lvl2pPr>
            <a:lvl3pPr marL="3761673" indent="0">
              <a:buNone/>
              <a:defRPr sz="9900"/>
            </a:lvl3pPr>
            <a:lvl4pPr marL="5642510" indent="0">
              <a:buNone/>
              <a:defRPr sz="8300"/>
            </a:lvl4pPr>
            <a:lvl5pPr marL="7523347" indent="0">
              <a:buNone/>
              <a:defRPr sz="8300"/>
            </a:lvl5pPr>
            <a:lvl6pPr marL="9404183" indent="0">
              <a:buNone/>
              <a:defRPr sz="8300"/>
            </a:lvl6pPr>
            <a:lvl7pPr marL="11285019" indent="0">
              <a:buNone/>
              <a:defRPr sz="8300"/>
            </a:lvl7pPr>
            <a:lvl8pPr marL="13165856" indent="0">
              <a:buNone/>
              <a:defRPr sz="8300"/>
            </a:lvl8pPr>
            <a:lvl9pPr marL="15046693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3"/>
            <a:ext cx="19751040" cy="3863338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3"/>
            <a:ext cx="29626560" cy="5486400"/>
          </a:xfrm>
          <a:prstGeom prst="rect">
            <a:avLst/>
          </a:prstGeom>
        </p:spPr>
        <p:txBody>
          <a:bodyPr vert="horz" lIns="376167" tIns="188084" rIns="376167" bIns="18808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167" tIns="188084" rIns="376167" bIns="1880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673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628" indent="-1410628" algn="l" defTabSz="3761673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359" indent="-1175523" algn="l" defTabSz="3761673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092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928" indent="-940418" algn="l" defTabSz="3761673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3765" indent="-940418" algn="l" defTabSz="3761673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60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438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6275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11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83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67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51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347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18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019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585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669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80B3EE4F-EE2E-468D-874D-3DFC15F47EF0}"/>
              </a:ext>
            </a:extLst>
          </p:cNvPr>
          <p:cNvSpPr txBox="1"/>
          <p:nvPr/>
        </p:nvSpPr>
        <p:spPr>
          <a:xfrm>
            <a:off x="447356" y="27786872"/>
            <a:ext cx="10296844" cy="339952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Multichroic pixel make stop illumination dependent on band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Edge tapers are 4.8, 10, 20.7 dB for low, mid, high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Affects optical efficiency, optical load,  and telescope beam size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24" name="Picture 2" descr="Z:\Documents\CMB-Probe\SPIE_June2018\optics_paper\zrn_rays_45cm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2876" r="28337" b="8983"/>
          <a:stretch/>
        </p:blipFill>
        <p:spPr bwMode="auto">
          <a:xfrm>
            <a:off x="12860654" y="7500449"/>
            <a:ext cx="7027546" cy="987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1791084" y="7107383"/>
            <a:ext cx="10481830" cy="8141578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47459" y="569486"/>
            <a:ext cx="21555941" cy="27224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8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Optical Design of PICO, a Concept for a Space Mission to Probe Inflation and Cosmic Origins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45" y="3200400"/>
            <a:ext cx="26809861" cy="182986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K. Young</a:t>
            </a:r>
            <a:r>
              <a:rPr 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800" baseline="30000" dirty="0">
                <a:solidFill>
                  <a:schemeClr val="tx2">
                    <a:lumMod val="50000"/>
                  </a:schemeClr>
                </a:solidFill>
              </a:rPr>
              <a:t>†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M. Alverez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2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N.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Battaglia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Bock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4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J.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Borrill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D.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Chuss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6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Crill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Delabrouille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8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M.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Devlin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Fissel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10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R.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F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lauger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11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D. Green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12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K. Gorski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S.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Hanany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R. Hills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13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J. Hubmayr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14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 B. Johnson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15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Jones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Knox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16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Kogut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C.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T. Matsumura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18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J. McGuire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McMahon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19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R. O’Brient</a:t>
            </a:r>
            <a:r>
              <a:rPr lang="en-US" altLang="zh-CN" sz="38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C.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Pryke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X.Z. Tan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A.</a:t>
            </a:r>
            <a:r>
              <a:rPr lang="zh-CN" altLang="en-US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Trangsrud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38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Q. Wen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3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G. de Zotti</a:t>
            </a:r>
            <a:r>
              <a:rPr lang="en-US" altLang="en-US" sz="3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77679" y="168100"/>
            <a:ext cx="4114800" cy="3522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63479" y="1110797"/>
            <a:ext cx="3740727" cy="1221313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dirty="0"/>
              <a:t>image?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1791084" y="7107383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1604048" y="8328696"/>
            <a:ext cx="10287000" cy="72775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Detect or place limits on the energy scale of inflation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Constrain  </a:t>
            </a:r>
            <a:r>
              <a:rPr lang="el-GR" sz="3600" dirty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masses to 15 </a:t>
            </a:r>
            <a:r>
              <a:rPr lang="en-US" sz="3600" dirty="0" err="1"/>
              <a:t>meV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Thompson scattering optical depth to reionization to cosmic variance limits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Understand the role of Galactic magnetic fields in star formation and galactic evolution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… clusters, infrared galaxies, SZ effect, … ? background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381866" y="16636788"/>
            <a:ext cx="10474036" cy="6808597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866" y="16636790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Satellite and Instrument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902" y="17757286"/>
            <a:ext cx="10287000" cy="56155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70 times the polarization sensitivity of </a:t>
            </a:r>
            <a:r>
              <a:rPr lang="en-US" sz="3600" i="1" dirty="0"/>
              <a:t>Planck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21 bands from 20 GHz to 800 GHz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25 % fractional bandwidth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12,996 polarization sensitive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1’ resolution at 800 GHz, 38’ at 20 GHz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Full-sky coverage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TDM readout:  128 rows, 100 columns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Launch vehicle is a Falcon 9, 4.6 meter fairing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L2 orbit, precession and spin based scan strategy with precession angle 26° and boresight angle  69° </a:t>
            </a:r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2344400" y="23093495"/>
            <a:ext cx="10474036" cy="7390834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12344400" y="23093495"/>
            <a:ext cx="10481830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Noise Assumptions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2157364" y="24314808"/>
            <a:ext cx="10287000" cy="6169521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broadband </a:t>
            </a:r>
            <a:r>
              <a:rPr lang="en-US" sz="3600" dirty="0" err="1"/>
              <a:t>multichroic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100 </a:t>
            </a:r>
            <a:r>
              <a:rPr lang="en-US" sz="3600" dirty="0" err="1"/>
              <a:t>mK</a:t>
            </a:r>
            <a:r>
              <a:rPr lang="en-US" sz="36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err="1"/>
              <a:t>Psat</a:t>
            </a:r>
            <a:r>
              <a:rPr lang="en-US" sz="3600" dirty="0"/>
              <a:t> = 2x </a:t>
            </a:r>
            <a:r>
              <a:rPr lang="en-US" sz="3600" dirty="0" err="1"/>
              <a:t>Pload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Details. . .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2320" y="6629400"/>
            <a:ext cx="11148753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Optical Design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5700" y="17403075"/>
            <a:ext cx="10287000" cy="339952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1.4 m Open </a:t>
            </a:r>
            <a:r>
              <a:rPr lang="en-US" sz="3600" dirty="0" err="1"/>
              <a:t>Dragone</a:t>
            </a:r>
            <a:r>
              <a:rPr lang="en-US" sz="3600" dirty="0"/>
              <a:t>, numerically optimized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19 x 13 degree field of view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f/1.42 system gives compact focal plane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Low far sidelobes, largest 70 dB below main beam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Cold stop reduces detector load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5245964" y="6858000"/>
            <a:ext cx="10474036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accent6">
                    <a:lumMod val="75000"/>
                  </a:schemeClr>
                </a:solidFill>
              </a:rPr>
              <a:t>Focal Plane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13632873" y="16227540"/>
            <a:ext cx="1122218" cy="1"/>
          </a:xfrm>
          <a:prstGeom prst="line">
            <a:avLst/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13770445" y="16227541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01600" y="13445831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Focal Plane, </a:t>
            </a:r>
          </a:p>
          <a:p>
            <a:r>
              <a:rPr lang="en-US" sz="3300" dirty="0"/>
              <a:t>100 </a:t>
            </a:r>
            <a:r>
              <a:rPr lang="en-US" sz="3300" dirty="0" err="1"/>
              <a:t>mK</a:t>
            </a:r>
            <a:endParaRPr lang="en-US" sz="33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15364" y="16018835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Secondary, </a:t>
            </a:r>
          </a:p>
          <a:p>
            <a:r>
              <a:rPr lang="en-US" sz="3300" dirty="0"/>
              <a:t>10 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29764" y="12361235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Aperture Stop, 6 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664545" y="9312961"/>
            <a:ext cx="2992582" cy="58337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Primary, 17 K</a:t>
            </a:r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133" y="8041066"/>
            <a:ext cx="10217918" cy="604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7273020" y="20276321"/>
            <a:ext cx="9595926" cy="983479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Detector Noise Predictions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08335"/>
              </p:ext>
            </p:extLst>
          </p:nvPr>
        </p:nvGraphicFramePr>
        <p:xfrm>
          <a:off x="34975800" y="14382098"/>
          <a:ext cx="4488873" cy="553627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5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1847">
                <a:tc>
                  <a:txBody>
                    <a:bodyPr/>
                    <a:lstStyle/>
                    <a:p>
                      <a:r>
                        <a:rPr lang="en-US" sz="2600" dirty="0"/>
                        <a:t>Pixel Type</a:t>
                      </a:r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baseline="0" dirty="0"/>
                        <a:t>Upper</a:t>
                      </a:r>
                    </a:p>
                    <a:p>
                      <a:r>
                        <a:rPr lang="en-US" sz="2600" baseline="0" dirty="0"/>
                        <a:t>Frequency</a:t>
                      </a:r>
                    </a:p>
                    <a:p>
                      <a:r>
                        <a:rPr lang="en-US" sz="2600" baseline="0" dirty="0"/>
                        <a:t>(GHz)</a:t>
                      </a:r>
                      <a:endParaRPr lang="en-US" sz="2600" dirty="0"/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Number</a:t>
                      </a:r>
                    </a:p>
                  </a:txBody>
                  <a:tcPr marL="74815" marR="74815" marT="37407" marB="374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A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48.6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68</a:t>
                      </a:r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B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58.3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108</a:t>
                      </a:r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C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145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360</a:t>
                      </a:r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D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174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450</a:t>
                      </a:r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433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546</a:t>
                      </a: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F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520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408</a:t>
                      </a:r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624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135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H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749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132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/>
                        <a:t>I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899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91</a:t>
                      </a:r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1875364" y="28002767"/>
            <a:ext cx="10474036" cy="5325039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875364" y="28002768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Summary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49437" y="29224081"/>
            <a:ext cx="10099963" cy="3399532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600" dirty="0"/>
              <a:t>With 70 times the polarization sensitivity of</a:t>
            </a:r>
            <a:r>
              <a:rPr lang="en-US" sz="3600" i="1" dirty="0"/>
              <a:t> Planck</a:t>
            </a:r>
            <a:r>
              <a:rPr lang="en-US" sz="3600" dirty="0"/>
              <a:t>, PICO will provide  the next generation of full sky mm-wave observations.  These data will allow the astronomical community to understand the universe across many scales from inflation and the growth of structure to galaxy evolution and star formation.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280" y="7068006"/>
            <a:ext cx="10481830" cy="9158306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66280" y="7068007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3316" y="8229600"/>
            <a:ext cx="10287000" cy="7831508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or set upper limits on primordial B-modes with </a:t>
            </a:r>
            <a:r>
              <a:rPr lang="el-GR" sz="3600" dirty="0"/>
              <a:t>σ</a:t>
            </a:r>
            <a:r>
              <a:rPr lang="en-US" sz="3600" dirty="0"/>
              <a:t>(r) ∼ 10</a:t>
            </a:r>
            <a:r>
              <a:rPr lang="en-US" sz="3600" baseline="30000" dirty="0"/>
              <a:t>-5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, to </a:t>
            </a:r>
            <a:r>
              <a:rPr lang="el-GR" sz="3600" dirty="0"/>
              <a:t>σ</a:t>
            </a:r>
            <a:r>
              <a:rPr lang="en-US" sz="3600" dirty="0"/>
              <a:t>(N</a:t>
            </a:r>
            <a:r>
              <a:rPr lang="en-US" sz="3600" baseline="-25000" dirty="0"/>
              <a:t>eff</a:t>
            </a:r>
            <a:r>
              <a:rPr lang="en-US" sz="3600" dirty="0"/>
              <a:t>) = 0.03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optical depth to reionization to cosmic variance limits, </a:t>
            </a:r>
            <a:r>
              <a:rPr lang="el-GR" sz="3600" dirty="0"/>
              <a:t>σ</a:t>
            </a:r>
            <a:r>
              <a:rPr lang="en-US" sz="3600" dirty="0"/>
              <a:t>(</a:t>
            </a:r>
            <a:r>
              <a:rPr lang="el-GR" sz="3600" dirty="0"/>
              <a:t>τ</a:t>
            </a:r>
            <a:r>
              <a:rPr lang="en-US" sz="3600" dirty="0"/>
              <a:t>) = 0.002 </a:t>
            </a:r>
          </a:p>
          <a:p>
            <a:pPr marL="1464972" lvl="1" indent="-529883">
              <a:buFont typeface="Arial" panose="020B0604020202020204" pitchFamily="34" charset="0"/>
              <a:buChar char="•"/>
            </a:pPr>
            <a:r>
              <a:rPr lang="en-US" sz="3600" dirty="0"/>
              <a:t>Along with DESI-BAO observations measure </a:t>
            </a:r>
            <a:r>
              <a:rPr lang="el-GR" sz="3600" dirty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masses at </a:t>
            </a:r>
            <a:r>
              <a:rPr lang="en-US" sz="3600" dirty="0">
                <a:latin typeface="Calibri"/>
              </a:rPr>
              <a:t>≥</a:t>
            </a:r>
            <a:r>
              <a:rPr lang="en-US" sz="3600" dirty="0"/>
              <a:t>4</a:t>
            </a:r>
            <a:r>
              <a:rPr lang="el-GR" sz="3600" dirty="0"/>
              <a:t>σ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Galactic magnetic fields from Galactic scales to 0.05 pc in 10 nearby molecular clouds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Discover 10,000s of </a:t>
            </a:r>
            <a:r>
              <a:rPr lang="en-US" sz="3600" dirty="0" err="1"/>
              <a:t>protoclusters</a:t>
            </a:r>
            <a:r>
              <a:rPr lang="en-US" sz="3600" dirty="0"/>
              <a:t> and clusters via the SZ effect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the CIB and dusty infrared galaxies across the full sky</a:t>
            </a:r>
          </a:p>
        </p:txBody>
      </p:sp>
      <p:pic>
        <p:nvPicPr>
          <p:cNvPr id="59" name="Picture 2" descr="C:\Users\lab\Documents\CMB-Probe\open_dragones\140cm_V3D_coma_correcte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t="5445" r="27144" b="12186"/>
          <a:stretch/>
        </p:blipFill>
        <p:spPr bwMode="auto">
          <a:xfrm>
            <a:off x="46197982" y="23379546"/>
            <a:ext cx="3366655" cy="41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76052" y="31405533"/>
            <a:ext cx="10283428" cy="128426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600" dirty="0"/>
              <a:t>[1] C. </a:t>
            </a:r>
            <a:r>
              <a:rPr lang="en-US" sz="2600" dirty="0" err="1"/>
              <a:t>Dragone</a:t>
            </a:r>
            <a:r>
              <a:rPr lang="en-US" sz="2600" dirty="0"/>
              <a:t>, "First-order correction of aberrations in Cassegrainian and Gregorian antennas," in IEEE Transactions on Antennas and Propagation, vol. 31, September 1983.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019665" y="33250908"/>
            <a:ext cx="9838862" cy="9725892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227655" y="20877519"/>
            <a:ext cx="9655752" cy="687460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Lens coupled broadband </a:t>
            </a:r>
            <a:r>
              <a:rPr lang="en-US" sz="2900" dirty="0" err="1"/>
              <a:t>multichroic</a:t>
            </a:r>
            <a:r>
              <a:rPr lang="en-US" sz="29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Edge taper of 5,10,20 dB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100 </a:t>
            </a:r>
            <a:r>
              <a:rPr lang="en-US" sz="2900" dirty="0" err="1"/>
              <a:t>mK</a:t>
            </a:r>
            <a:r>
              <a:rPr lang="en-US" sz="29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 err="1"/>
              <a:t>Psat</a:t>
            </a:r>
            <a:r>
              <a:rPr lang="en-US" sz="2900" dirty="0"/>
              <a:t> = 2x </a:t>
            </a:r>
            <a:r>
              <a:rPr lang="en-US" sz="2900" dirty="0" err="1"/>
              <a:t>Pload</a:t>
            </a: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Details. . . .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</p:txBody>
      </p:sp>
      <p:pic>
        <p:nvPicPr>
          <p:cNvPr id="1041" name="Picture 10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r="2409"/>
          <a:stretch/>
        </p:blipFill>
        <p:spPr>
          <a:xfrm>
            <a:off x="42293085" y="6618278"/>
            <a:ext cx="9955302" cy="5246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586891" y="17786155"/>
            <a:ext cx="1006489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12,356 single polarization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tri-</a:t>
            </a:r>
            <a:r>
              <a:rPr lang="en-US" sz="3600" dirty="0" err="1"/>
              <a:t>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 or TDM readout , &gt; 100x multiplexing factor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22164356" y="34326027"/>
            <a:ext cx="1029684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 only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Includes photon (dominates), phonon, readout, and Johnson noise terms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95% observing efficiency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22257328" y="36992659"/>
            <a:ext cx="9912928" cy="1183541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Total integrated polarization map depth of 0.62 µK</a:t>
            </a:r>
            <a:r>
              <a:rPr lang="en-US" sz="3600" baseline="-25000" dirty="0"/>
              <a:t>CMB</a:t>
            </a:r>
            <a:r>
              <a:rPr lang="en-US" sz="3600" dirty="0"/>
              <a:t> arcmin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2174200" y="7086601"/>
            <a:ext cx="10318173" cy="12831770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5884384" y="5467480"/>
            <a:ext cx="748145" cy="20915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pic>
        <p:nvPicPr>
          <p:cNvPr id="120" name="Picture 12" descr="http://sci.esa.int/science-e-media/img/61/Planck_CMB_Mollweide_4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09" y="569487"/>
            <a:ext cx="5092295" cy="25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TextBox 159"/>
          <p:cNvSpPr txBox="1"/>
          <p:nvPr/>
        </p:nvSpPr>
        <p:spPr>
          <a:xfrm>
            <a:off x="22019665" y="33250911"/>
            <a:ext cx="9846655" cy="983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Sensitivity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2860000" y="18607862"/>
            <a:ext cx="9912928" cy="1183534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Three color pixels, six polarization sensitive  detectors per pixel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800000" flipV="1">
            <a:off x="36826056" y="11067310"/>
            <a:ext cx="1309255" cy="755044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033200" y="11428035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10 cm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47669334" y="26907476"/>
            <a:ext cx="0" cy="154616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270736" y="27680560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449836" y="23005473"/>
            <a:ext cx="5237018" cy="52370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7507236" y="24875836"/>
            <a:ext cx="10287000" cy="6431125"/>
          </a:xfrm>
          <a:prstGeom prst="rect">
            <a:avLst/>
          </a:prstGeom>
          <a:noFill/>
        </p:spPr>
        <p:txBody>
          <a:bodyPr wrap="square" lIns="74807" tIns="37404" rIns="74807" bIns="37404" numCol="2" spcCol="149614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1.2 m Cross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Larger, difficult to baffle </a:t>
            </a:r>
            <a:r>
              <a:rPr lang="en-US" sz="2900" dirty="0" err="1"/>
              <a:t>sidelobes</a:t>
            </a:r>
            <a:endParaRPr lang="en-US" sz="2900" dirty="0"/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f/2.5 or greater increases focal plane size and mass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 secondary difficult to actively cool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Lower optical aberrations </a:t>
            </a:r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0.5 m Open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Lower resolution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Physically smaller focal plane reduces detector count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Smaller system reduces costs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257" y="5029200"/>
            <a:ext cx="32129886" cy="136820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Minnesota,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Berkeley,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Princeton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Univ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California Institute of Technology,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 Berkeley National Laboratory,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6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Villanova Univ.,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Jet Propulsion Laboratory,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8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Astroparticule et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Cosmologie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Pennsylvania,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10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National Radio Astronomy Observatory,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San Diego,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Toronto,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13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Cavendish Laboratory, Univ. of Cambridge,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14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National Institute </a:t>
            </a:r>
            <a:r>
              <a:rPr lang="en-US" altLang="en-US" sz="2800">
                <a:solidFill>
                  <a:schemeClr val="tx2">
                    <a:lumMod val="50000"/>
                  </a:schemeClr>
                </a:solidFill>
                <a:latin typeface="+mj-lt"/>
              </a:rPr>
              <a:t>of Standards 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and Technology, </a:t>
            </a:r>
          </a:p>
          <a:p>
            <a:pPr algn="ctr">
              <a:spcBef>
                <a:spcPct val="0"/>
              </a:spcBef>
            </a:pP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             15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Columbia Univ.,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16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California Davis,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17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Goddard Space Flight Center,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18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Kalvi IPMU, Univ. of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Toyko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19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Univ. of Michigan,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Osservatorio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Astronomico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di Padova                                      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Email: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kyoung@astro.umn.edu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5600" y="30790604"/>
            <a:ext cx="10459033" cy="1879041"/>
          </a:xfrm>
          <a:prstGeom prst="rect">
            <a:avLst/>
          </a:prstGeom>
          <a:noFill/>
          <a:ln w="127000"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7310" y="30790603"/>
            <a:ext cx="10462910" cy="679907"/>
          </a:xfrm>
          <a:prstGeom prst="rect">
            <a:avLst/>
          </a:prstGeom>
          <a:solidFill>
            <a:srgbClr val="FAC090"/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3900" dirty="0"/>
              <a:t>Reference</a:t>
            </a:r>
          </a:p>
        </p:txBody>
      </p:sp>
      <p:sp>
        <p:nvSpPr>
          <p:cNvPr id="105" name="Text Box 193"/>
          <p:cNvSpPr txBox="1">
            <a:spLocks noChangeArrowheads="1"/>
          </p:cNvSpPr>
          <p:nvPr/>
        </p:nvSpPr>
        <p:spPr bwMode="auto">
          <a:xfrm>
            <a:off x="15715376" y="31585690"/>
            <a:ext cx="5749291" cy="7310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The PICO collaboration thanks NASA for supporting this study.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1546800"/>
            <a:ext cx="1212987" cy="100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22725410" y="13854791"/>
            <a:ext cx="9354249" cy="4763409"/>
            <a:chOff x="45720" y="435768"/>
            <a:chExt cx="5288280" cy="2974658"/>
          </a:xfrm>
        </p:grpSpPr>
        <p:pic>
          <p:nvPicPr>
            <p:cNvPr id="110" name="Picture 2" descr="Z:\Documents\load_and_sensitivity\outputs\plots\band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" y="435768"/>
              <a:ext cx="5288280" cy="2974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533400" y="23622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36672" y="22098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A97BD"/>
                  </a:solidFill>
                </a:rPr>
                <a:t>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96304" y="1767551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H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1230868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59FF48"/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96320" y="1682244"/>
              <a:ext cx="4572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G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14500" y="64008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98F5FF"/>
                  </a:solidFill>
                </a:rPr>
                <a:t>D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91000" y="718066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774CF"/>
                  </a:solidFill>
                </a:rPr>
                <a:t>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5334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03FF"/>
                  </a:solidFill>
                </a:rPr>
                <a:t>E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28548" y="1870681"/>
              <a:ext cx="5715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I</a:t>
              </a: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34E0CED9-750C-2D41-9BB7-17026667CC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6"/>
            <a:ext cx="3353879" cy="4147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C76F9-5036-4B76-AC28-355A45A384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658" y="21163663"/>
            <a:ext cx="7443382" cy="5582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A7A1AC-49D4-43A0-A2B3-57041C2FD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0" y="21127402"/>
            <a:ext cx="7443382" cy="55825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B57A7C-D992-41C4-B397-0163FA2D7F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21107094"/>
            <a:ext cx="7443382" cy="55825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2EBFDE-B597-4A9D-85A9-77313CF8C298}"/>
              </a:ext>
            </a:extLst>
          </p:cNvPr>
          <p:cNvSpPr txBox="1"/>
          <p:nvPr/>
        </p:nvSpPr>
        <p:spPr>
          <a:xfrm>
            <a:off x="33549606" y="27382887"/>
            <a:ext cx="82841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Few major assumptions.</a:t>
            </a:r>
          </a:p>
          <a:p>
            <a:r>
              <a:rPr lang="en-US" sz="5400" dirty="0"/>
              <a:t>Conclusions from paper:</a:t>
            </a:r>
          </a:p>
          <a:p>
            <a:r>
              <a:rPr lang="en-US" sz="5400" dirty="0"/>
              <a:t>Photon dominates,</a:t>
            </a:r>
          </a:p>
          <a:p>
            <a:r>
              <a:rPr lang="en-US" sz="5400" dirty="0"/>
              <a:t>TDM = FDM</a:t>
            </a:r>
          </a:p>
          <a:p>
            <a:r>
              <a:rPr lang="en-US" sz="5400" dirty="0"/>
              <a:t>Bunching fraction</a:t>
            </a:r>
          </a:p>
          <a:p>
            <a:r>
              <a:rPr lang="en-US" sz="5400" dirty="0"/>
              <a:t>Load sources?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F4E831-E045-4689-B77C-C21FE87FFF16}"/>
              </a:ext>
            </a:extLst>
          </p:cNvPr>
          <p:cNvSpPr txBox="1"/>
          <p:nvPr/>
        </p:nvSpPr>
        <p:spPr>
          <a:xfrm>
            <a:off x="22173312" y="7086600"/>
            <a:ext cx="10305630" cy="983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Focal Plane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A81C237-83A6-46A4-A3E4-12B0E1657417}"/>
              </a:ext>
            </a:extLst>
          </p:cNvPr>
          <p:cNvGrpSpPr/>
          <p:nvPr/>
        </p:nvGrpSpPr>
        <p:grpSpPr>
          <a:xfrm>
            <a:off x="53805" y="23774400"/>
            <a:ext cx="11257548" cy="3886199"/>
            <a:chOff x="589822" y="1189640"/>
            <a:chExt cx="6188179" cy="244891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153B291-BC8B-410A-A5E6-705B363B045C}"/>
                </a:ext>
              </a:extLst>
            </p:cNvPr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Shape 359">
              <a:extLst>
                <a:ext uri="{FF2B5EF4-FFF2-40B4-BE49-F238E27FC236}">
                  <a16:creationId xmlns:a16="http://schemas.microsoft.com/office/drawing/2014/main" id="{9399BA7B-49E7-4D0F-8316-4F4CBA05068B}"/>
                </a:ext>
              </a:extLst>
            </p:cNvPr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Shape 346">
              <a:extLst>
                <a:ext uri="{FF2B5EF4-FFF2-40B4-BE49-F238E27FC236}">
                  <a16:creationId xmlns:a16="http://schemas.microsoft.com/office/drawing/2014/main" id="{E24B9472-5B1A-41AA-BA87-7C24C73C68E5}"/>
                </a:ext>
              </a:extLst>
            </p:cNvPr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Shape 350">
              <a:extLst>
                <a:ext uri="{FF2B5EF4-FFF2-40B4-BE49-F238E27FC236}">
                  <a16:creationId xmlns:a16="http://schemas.microsoft.com/office/drawing/2014/main" id="{7F90FB1C-D6B4-4426-86C7-59E8552FE619}"/>
                </a:ext>
              </a:extLst>
            </p:cNvPr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Shape 351">
              <a:extLst>
                <a:ext uri="{FF2B5EF4-FFF2-40B4-BE49-F238E27FC236}">
                  <a16:creationId xmlns:a16="http://schemas.microsoft.com/office/drawing/2014/main" id="{0F1E7FC3-E44C-4493-931F-84DC63D9CC26}"/>
                </a:ext>
              </a:extLst>
            </p:cNvPr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ysClr val="window" lastClr="FFFFFF"/>
            </a:solidFill>
            <a:ln w="28575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hape 352">
              <a:extLst>
                <a:ext uri="{FF2B5EF4-FFF2-40B4-BE49-F238E27FC236}">
                  <a16:creationId xmlns:a16="http://schemas.microsoft.com/office/drawing/2014/main" id="{721A31C5-8B1A-4CCC-947B-0D9B2C086452}"/>
                </a:ext>
              </a:extLst>
            </p:cNvPr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rgbClr val="9BBB59">
                  <a:lumMod val="50000"/>
                </a:srgb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353">
              <a:extLst>
                <a:ext uri="{FF2B5EF4-FFF2-40B4-BE49-F238E27FC236}">
                  <a16:creationId xmlns:a16="http://schemas.microsoft.com/office/drawing/2014/main" id="{5C2B945D-E96F-46A9-840F-3CAF5EAE0F58}"/>
                </a:ext>
              </a:extLst>
            </p:cNvPr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rgbClr val="9BBB59">
                  <a:lumMod val="50000"/>
                </a:srgb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354">
              <a:extLst>
                <a:ext uri="{FF2B5EF4-FFF2-40B4-BE49-F238E27FC236}">
                  <a16:creationId xmlns:a16="http://schemas.microsoft.com/office/drawing/2014/main" id="{FDCC36F6-C399-4A39-9E10-9FFA5119190E}"/>
                </a:ext>
              </a:extLst>
            </p:cNvPr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67" name="Shape 355">
              <a:extLst>
                <a:ext uri="{FF2B5EF4-FFF2-40B4-BE49-F238E27FC236}">
                  <a16:creationId xmlns:a16="http://schemas.microsoft.com/office/drawing/2014/main" id="{D9E16124-987B-4088-9CED-E49854E82836}"/>
                </a:ext>
              </a:extLst>
            </p:cNvPr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68" name="Shape 356">
              <a:extLst>
                <a:ext uri="{FF2B5EF4-FFF2-40B4-BE49-F238E27FC236}">
                  <a16:creationId xmlns:a16="http://schemas.microsoft.com/office/drawing/2014/main" id="{B9BF72ED-AD61-46C5-B066-F1FCA2BE33A7}"/>
                </a:ext>
              </a:extLst>
            </p:cNvPr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low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Shape 357">
              <a:extLst>
                <a:ext uri="{FF2B5EF4-FFF2-40B4-BE49-F238E27FC236}">
                  <a16:creationId xmlns:a16="http://schemas.microsoft.com/office/drawing/2014/main" id="{63468945-74D0-4CB0-AD99-4442703F3E99}"/>
                </a:ext>
              </a:extLst>
            </p:cNvPr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Cold stop and optics box 6 K </a:t>
              </a:r>
            </a:p>
          </p:txBody>
        </p:sp>
        <p:sp>
          <p:nvSpPr>
            <p:cNvPr id="170" name="Shape 358">
              <a:extLst>
                <a:ext uri="{FF2B5EF4-FFF2-40B4-BE49-F238E27FC236}">
                  <a16:creationId xmlns:a16="http://schemas.microsoft.com/office/drawing/2014/main" id="{8AB5F3FB-11AB-43B3-8F8A-22B5AE9C4CBA}"/>
                </a:ext>
              </a:extLst>
            </p:cNvPr>
            <p:cNvSpPr txBox="1"/>
            <p:nvPr/>
          </p:nvSpPr>
          <p:spPr>
            <a:xfrm>
              <a:off x="5573169" y="2148391"/>
              <a:ext cx="1204832" cy="4817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</a:rPr>
                <a:t>Multichroic pixel 100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</a:rPr>
                <a:t>mK</a:t>
              </a:r>
              <a:endPara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Shape 359">
              <a:extLst>
                <a:ext uri="{FF2B5EF4-FFF2-40B4-BE49-F238E27FC236}">
                  <a16:creationId xmlns:a16="http://schemas.microsoft.com/office/drawing/2014/main" id="{758A5101-84F4-4CA1-A6B9-B3CB4FBC01FE}"/>
                </a:ext>
              </a:extLst>
            </p:cNvPr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7995" tIns="127995" rIns="127995" bIns="12799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52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Shape 360">
              <a:extLst>
                <a:ext uri="{FF2B5EF4-FFF2-40B4-BE49-F238E27FC236}">
                  <a16:creationId xmlns:a16="http://schemas.microsoft.com/office/drawing/2014/main" id="{396565D8-0DF0-4BCC-A45E-3C44D01A2618}"/>
                </a:ext>
              </a:extLst>
            </p:cNvPr>
            <p:cNvSpPr txBox="1"/>
            <p:nvPr/>
          </p:nvSpPr>
          <p:spPr>
            <a:xfrm>
              <a:off x="1343779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Primary mirror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15 K</a:t>
              </a:r>
            </a:p>
          </p:txBody>
        </p:sp>
        <p:pic>
          <p:nvPicPr>
            <p:cNvPr id="173" name="Shape 361">
              <a:extLst>
                <a:ext uri="{FF2B5EF4-FFF2-40B4-BE49-F238E27FC236}">
                  <a16:creationId xmlns:a16="http://schemas.microsoft.com/office/drawing/2014/main" id="{1AE374A4-099F-4726-994D-0095C5A59958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362">
              <a:extLst>
                <a:ext uri="{FF2B5EF4-FFF2-40B4-BE49-F238E27FC236}">
                  <a16:creationId xmlns:a16="http://schemas.microsoft.com/office/drawing/2014/main" id="{8EDCB045-E8B8-4E1F-96A7-1D23E5BED87B}"/>
                </a:ext>
              </a:extLst>
            </p:cNvPr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CMB</a:t>
              </a:r>
            </a:p>
          </p:txBody>
        </p:sp>
        <p:cxnSp>
          <p:nvCxnSpPr>
            <p:cNvPr id="175" name="Shape 363">
              <a:extLst>
                <a:ext uri="{FF2B5EF4-FFF2-40B4-BE49-F238E27FC236}">
                  <a16:creationId xmlns:a16="http://schemas.microsoft.com/office/drawing/2014/main" id="{0B6EF8D7-AB73-43D0-877D-65FA7E4045F8}"/>
                </a:ext>
              </a:extLst>
            </p:cNvPr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6" name="Shape 364">
              <a:extLst>
                <a:ext uri="{FF2B5EF4-FFF2-40B4-BE49-F238E27FC236}">
                  <a16:creationId xmlns:a16="http://schemas.microsoft.com/office/drawing/2014/main" id="{008A42B9-D3F8-427E-8A39-92475F2A5E4D}"/>
                </a:ext>
              </a:extLst>
            </p:cNvPr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7" name="Shape 366">
              <a:extLst>
                <a:ext uri="{FF2B5EF4-FFF2-40B4-BE49-F238E27FC236}">
                  <a16:creationId xmlns:a16="http://schemas.microsoft.com/office/drawing/2014/main" id="{AEBB89B7-7C2F-4D55-BB9F-1D406E433633}"/>
                </a:ext>
              </a:extLst>
            </p:cNvPr>
            <p:cNvCxnSpPr/>
            <p:nvPr/>
          </p:nvCxnSpPr>
          <p:spPr>
            <a:xfrm>
              <a:off x="2991914" y="2138200"/>
              <a:ext cx="553214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8" name="Shape 366">
              <a:extLst>
                <a:ext uri="{FF2B5EF4-FFF2-40B4-BE49-F238E27FC236}">
                  <a16:creationId xmlns:a16="http://schemas.microsoft.com/office/drawing/2014/main" id="{3EB55E0D-4AD2-411A-97A4-66E138CB2D0F}"/>
                </a:ext>
              </a:extLst>
            </p:cNvPr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9" name="Shape 352">
              <a:extLst>
                <a:ext uri="{FF2B5EF4-FFF2-40B4-BE49-F238E27FC236}">
                  <a16:creationId xmlns:a16="http://schemas.microsoft.com/office/drawing/2014/main" id="{C34F64AB-A671-4580-9A45-EE91563CB19A}"/>
                </a:ext>
              </a:extLst>
            </p:cNvPr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353">
              <a:extLst>
                <a:ext uri="{FF2B5EF4-FFF2-40B4-BE49-F238E27FC236}">
                  <a16:creationId xmlns:a16="http://schemas.microsoft.com/office/drawing/2014/main" id="{D440CE2F-1F25-41FE-8789-DC6C7CD15178}"/>
                </a:ext>
              </a:extLst>
            </p:cNvPr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81" name="Shape 356">
              <a:extLst>
                <a:ext uri="{FF2B5EF4-FFF2-40B4-BE49-F238E27FC236}">
                  <a16:creationId xmlns:a16="http://schemas.microsoft.com/office/drawing/2014/main" id="{216F1EFB-8F11-4ED3-AF85-950BAA58BFC1}"/>
                </a:ext>
              </a:extLst>
            </p:cNvPr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</a:rPr>
                <a:t>mid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82" name="Shape 356">
              <a:extLst>
                <a:ext uri="{FF2B5EF4-FFF2-40B4-BE49-F238E27FC236}">
                  <a16:creationId xmlns:a16="http://schemas.microsoft.com/office/drawing/2014/main" id="{D3ECCF89-B2CC-439A-BD0C-01EDE441AA9B}"/>
                </a:ext>
              </a:extLst>
            </p:cNvPr>
            <p:cNvSpPr txBox="1"/>
            <p:nvPr/>
          </p:nvSpPr>
          <p:spPr>
            <a:xfrm>
              <a:off x="2500763" y="2498612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ν</a:t>
              </a:r>
              <a:r>
                <a:rPr kumimoji="0" lang="en-US" sz="3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high</a:t>
              </a:r>
              <a:endParaRPr kumimoji="0" lang="e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Shape 360">
              <a:extLst>
                <a:ext uri="{FF2B5EF4-FFF2-40B4-BE49-F238E27FC236}">
                  <a16:creationId xmlns:a16="http://schemas.microsoft.com/office/drawing/2014/main" id="{BA8E491B-CC06-4568-9FBC-9A0D4DEAE518}"/>
                </a:ext>
              </a:extLst>
            </p:cNvPr>
            <p:cNvSpPr txBox="1"/>
            <p:nvPr/>
          </p:nvSpPr>
          <p:spPr>
            <a:xfrm>
              <a:off x="3073436" y="1236813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Secondary mirror 10 K</a:t>
              </a:r>
            </a:p>
          </p:txBody>
        </p:sp>
        <p:sp>
          <p:nvSpPr>
            <p:cNvPr id="184" name="Shape 360">
              <a:extLst>
                <a:ext uri="{FF2B5EF4-FFF2-40B4-BE49-F238E27FC236}">
                  <a16:creationId xmlns:a16="http://schemas.microsoft.com/office/drawing/2014/main" id="{0DD8E73C-FDC9-4DB6-9DBC-125F80535DDF}"/>
                </a:ext>
              </a:extLst>
            </p:cNvPr>
            <p:cNvSpPr txBox="1"/>
            <p:nvPr/>
          </p:nvSpPr>
          <p:spPr>
            <a:xfrm>
              <a:off x="4497238" y="1237658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995" tIns="127995" rIns="127995" bIns="12799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Low pass filter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 K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B2017C-07A9-4882-A8FB-9A47E71E865D}"/>
              </a:ext>
            </a:extLst>
          </p:cNvPr>
          <p:cNvSpPr/>
          <p:nvPr/>
        </p:nvSpPr>
        <p:spPr>
          <a:xfrm>
            <a:off x="11056524" y="26746200"/>
            <a:ext cx="21508585" cy="5943600"/>
          </a:xfrm>
          <a:prstGeom prst="rect">
            <a:avLst/>
          </a:prstGeom>
          <a:noFill/>
          <a:ln w="127000"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55491-D587-4170-ABD6-5E323C0B88FA}"/>
              </a:ext>
            </a:extLst>
          </p:cNvPr>
          <p:cNvSpPr txBox="1"/>
          <p:nvPr/>
        </p:nvSpPr>
        <p:spPr>
          <a:xfrm>
            <a:off x="11311352" y="27045645"/>
            <a:ext cx="10608848" cy="466140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4600" b="1" dirty="0"/>
              <a:t>Model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 only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Includes photon (dominates), phonon, readout, and TES Johnson noise terms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5 year mission at 95%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Safety factor of 2, </a:t>
            </a:r>
            <a:r>
              <a:rPr lang="en-US" sz="3600" dirty="0" err="1"/>
              <a:t>P</a:t>
            </a:r>
            <a:r>
              <a:rPr lang="en-US" sz="3600" baseline="-25000" dirty="0" err="1"/>
              <a:t>sat</a:t>
            </a:r>
            <a:r>
              <a:rPr lang="en-US" sz="3600" dirty="0"/>
              <a:t> = 2 </a:t>
            </a:r>
            <a:r>
              <a:rPr lang="en-US" sz="3600" dirty="0" err="1"/>
              <a:t>P</a:t>
            </a:r>
            <a:r>
              <a:rPr lang="en-US" sz="3600" baseline="-25000" dirty="0" err="1"/>
              <a:t>opt</a:t>
            </a:r>
            <a:endParaRPr lang="en-US" sz="3600" baseline="-250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70 % bolometer </a:t>
            </a:r>
            <a:r>
              <a:rPr lang="en-US" sz="3600" dirty="0" err="1"/>
              <a:t>effeciency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100 % yield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E4F357-3736-4921-8A3E-B4965E55CDD1}"/>
              </a:ext>
            </a:extLst>
          </p:cNvPr>
          <p:cNvSpPr txBox="1"/>
          <p:nvPr/>
        </p:nvSpPr>
        <p:spPr>
          <a:xfrm>
            <a:off x="21945600" y="27017193"/>
            <a:ext cx="10546773" cy="521540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4600" b="1" dirty="0"/>
              <a:t>Results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CMB and stop are the largest optical load in all bands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Maximum load from stop is at 223 GHz and is         4.7 times the CMB load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err="1"/>
              <a:t>NEP</a:t>
            </a:r>
            <a:r>
              <a:rPr lang="en-US" sz="3600" baseline="-25000" dirty="0" err="1"/>
              <a:t>phonon</a:t>
            </a:r>
            <a:r>
              <a:rPr lang="en-US" sz="3600" baseline="-25000" dirty="0"/>
              <a:t> </a:t>
            </a:r>
            <a:r>
              <a:rPr lang="en-US" sz="3600" dirty="0"/>
              <a:t>/ </a:t>
            </a:r>
            <a:r>
              <a:rPr lang="en-US" sz="3600" dirty="0" err="1"/>
              <a:t>NEP</a:t>
            </a:r>
            <a:r>
              <a:rPr lang="en-US" sz="3600" baseline="-25000" dirty="0" err="1"/>
              <a:t>photon</a:t>
            </a:r>
            <a:r>
              <a:rPr lang="en-US" sz="3600" dirty="0"/>
              <a:t> is 65% at 21 GHz and 19% at 800 GHz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Bose / Poisson photon noise is 1.5 at 21 GHz and drops below 10% at 321 GHz.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Full sky polarization map depth is 0.62 </a:t>
            </a:r>
            <a:r>
              <a:rPr lang="el-GR" sz="3600" dirty="0"/>
              <a:t>μ</a:t>
            </a:r>
            <a:r>
              <a:rPr lang="en-US" sz="3600" dirty="0"/>
              <a:t>K</a:t>
            </a:r>
            <a:r>
              <a:rPr lang="en-US" sz="3600" baseline="-25000" dirty="0"/>
              <a:t>CMB</a:t>
            </a:r>
            <a:r>
              <a:rPr lang="en-US" sz="3600" dirty="0"/>
              <a:t>-arcmin</a:t>
            </a:r>
          </a:p>
        </p:txBody>
      </p:sp>
    </p:spTree>
    <p:extLst>
      <p:ext uri="{BB962C8B-B14F-4D97-AF65-F5344CB8AC3E}">
        <p14:creationId xmlns:p14="http://schemas.microsoft.com/office/powerpoint/2010/main" val="30139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13564</TotalTime>
  <Words>1161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Karl Young</cp:lastModifiedBy>
  <cp:revision>107</cp:revision>
  <cp:lastPrinted>2018-05-18T19:27:53Z</cp:lastPrinted>
  <dcterms:created xsi:type="dcterms:W3CDTF">2006-08-16T00:00:00Z</dcterms:created>
  <dcterms:modified xsi:type="dcterms:W3CDTF">2018-06-04T01:16:32Z</dcterms:modified>
</cp:coreProperties>
</file>