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025E6-ADCE-455F-A765-8AB31C402604}" v="5" dt="2024-07-24T23:05:51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chman, Henry E" userId="61b6d401-6236-4eef-ad41-387b716cd9c6" providerId="ADAL" clId="{97B025E6-ADCE-455F-A765-8AB31C402604}"/>
    <pc:docChg chg="custSel addSld modSld">
      <pc:chgData name="Nachman, Henry E" userId="61b6d401-6236-4eef-ad41-387b716cd9c6" providerId="ADAL" clId="{97B025E6-ADCE-455F-A765-8AB31C402604}" dt="2024-07-24T22:57:19.328" v="1319" actId="14100"/>
      <pc:docMkLst>
        <pc:docMk/>
      </pc:docMkLst>
      <pc:sldChg chg="addSp modSp mod">
        <pc:chgData name="Nachman, Henry E" userId="61b6d401-6236-4eef-ad41-387b716cd9c6" providerId="ADAL" clId="{97B025E6-ADCE-455F-A765-8AB31C402604}" dt="2024-07-24T22:57:19.328" v="1319" actId="14100"/>
        <pc:sldMkLst>
          <pc:docMk/>
          <pc:sldMk cId="3380776311" sldId="265"/>
        </pc:sldMkLst>
        <pc:spChg chg="add mod">
          <ac:chgData name="Nachman, Henry E" userId="61b6d401-6236-4eef-ad41-387b716cd9c6" providerId="ADAL" clId="{97B025E6-ADCE-455F-A765-8AB31C402604}" dt="2024-07-24T22:57:19.328" v="1319" actId="14100"/>
          <ac:spMkLst>
            <pc:docMk/>
            <pc:sldMk cId="3380776311" sldId="265"/>
            <ac:spMk id="8" creationId="{A062A09C-DC2B-94B2-111C-89E0F82D68DE}"/>
          </ac:spMkLst>
        </pc:spChg>
        <pc:cxnChg chg="add mod">
          <ac:chgData name="Nachman, Henry E" userId="61b6d401-6236-4eef-ad41-387b716cd9c6" providerId="ADAL" clId="{97B025E6-ADCE-455F-A765-8AB31C402604}" dt="2024-07-24T22:57:05.064" v="1292" actId="14100"/>
          <ac:cxnSpMkLst>
            <pc:docMk/>
            <pc:sldMk cId="3380776311" sldId="265"/>
            <ac:cxnSpMk id="2" creationId="{7AC76CC3-7F69-86F9-3382-0610EB760957}"/>
          </ac:cxnSpMkLst>
        </pc:cxnChg>
      </pc:sldChg>
      <pc:sldChg chg="modSp new mod modClrScheme chgLayout">
        <pc:chgData name="Nachman, Henry E" userId="61b6d401-6236-4eef-ad41-387b716cd9c6" providerId="ADAL" clId="{97B025E6-ADCE-455F-A765-8AB31C402604}" dt="2024-07-23T19:52:49.981" v="894" actId="20577"/>
        <pc:sldMkLst>
          <pc:docMk/>
          <pc:sldMk cId="1423944043" sldId="267"/>
        </pc:sldMkLst>
        <pc:spChg chg="mod ord">
          <ac:chgData name="Nachman, Henry E" userId="61b6d401-6236-4eef-ad41-387b716cd9c6" providerId="ADAL" clId="{97B025E6-ADCE-455F-A765-8AB31C402604}" dt="2024-07-23T19:34:28.280" v="91" actId="700"/>
          <ac:spMkLst>
            <pc:docMk/>
            <pc:sldMk cId="1423944043" sldId="267"/>
            <ac:spMk id="2" creationId="{038BD9D9-0437-1BFC-C572-3F15D4EF1990}"/>
          </ac:spMkLst>
        </pc:spChg>
        <pc:spChg chg="mod ord">
          <ac:chgData name="Nachman, Henry E" userId="61b6d401-6236-4eef-ad41-387b716cd9c6" providerId="ADAL" clId="{97B025E6-ADCE-455F-A765-8AB31C402604}" dt="2024-07-23T19:52:49.981" v="894" actId="20577"/>
          <ac:spMkLst>
            <pc:docMk/>
            <pc:sldMk cId="1423944043" sldId="267"/>
            <ac:spMk id="3" creationId="{1EC253B8-DAB3-AB30-42B3-CF166978DC81}"/>
          </ac:spMkLst>
        </pc:spChg>
      </pc:sldChg>
      <pc:sldChg chg="modSp new mod">
        <pc:chgData name="Nachman, Henry E" userId="61b6d401-6236-4eef-ad41-387b716cd9c6" providerId="ADAL" clId="{97B025E6-ADCE-455F-A765-8AB31C402604}" dt="2024-07-24T22:56:38.269" v="1289" actId="20577"/>
        <pc:sldMkLst>
          <pc:docMk/>
          <pc:sldMk cId="2171306422" sldId="268"/>
        </pc:sldMkLst>
        <pc:spChg chg="mod">
          <ac:chgData name="Nachman, Henry E" userId="61b6d401-6236-4eef-ad41-387b716cd9c6" providerId="ADAL" clId="{97B025E6-ADCE-455F-A765-8AB31C402604}" dt="2024-07-23T19:46:27.272" v="790" actId="20577"/>
          <ac:spMkLst>
            <pc:docMk/>
            <pc:sldMk cId="2171306422" sldId="268"/>
            <ac:spMk id="2" creationId="{ADB51ADE-7021-D39C-CAC0-0ECAE6534EBA}"/>
          </ac:spMkLst>
        </pc:spChg>
        <pc:spChg chg="mod">
          <ac:chgData name="Nachman, Henry E" userId="61b6d401-6236-4eef-ad41-387b716cd9c6" providerId="ADAL" clId="{97B025E6-ADCE-455F-A765-8AB31C402604}" dt="2024-07-24T22:56:38.269" v="1289" actId="20577"/>
          <ac:spMkLst>
            <pc:docMk/>
            <pc:sldMk cId="2171306422" sldId="268"/>
            <ac:spMk id="3" creationId="{08BA8F44-2D97-85BD-0CAE-AF6FC9C6AC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74DD2-77AE-4FFB-A700-F39F229BC1BF}" type="datetimeFigureOut">
              <a:rPr lang="en-US" smtClean="0"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9138C-F69A-4D89-B6BB-659F2F6F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9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F9CDB5-EF17-0B19-BC0B-40943C9471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27E6D-C6F5-9095-4A06-6846F6A67C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30036" y="1140836"/>
            <a:ext cx="4765964" cy="2387600"/>
          </a:xfrm>
        </p:spPr>
        <p:txBody>
          <a:bodyPr anchor="b"/>
          <a:lstStyle>
            <a:lvl1pPr algn="l">
              <a:defRPr sz="6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UP TO THREE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8465-0E8F-43A0-7183-9BCC0683E7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45672" y="3675929"/>
            <a:ext cx="4350327" cy="1655762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VENUE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4CA417-AC13-A988-6B93-805D0C0F55E4}"/>
              </a:ext>
            </a:extLst>
          </p:cNvPr>
          <p:cNvCxnSpPr>
            <a:cxnSpLocks/>
          </p:cNvCxnSpPr>
          <p:nvPr userDrawn="1"/>
        </p:nvCxnSpPr>
        <p:spPr>
          <a:xfrm>
            <a:off x="1330036" y="3676073"/>
            <a:ext cx="0" cy="165561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5765C-BC6A-95AC-D8AA-39039C0DF17C}"/>
              </a:ext>
            </a:extLst>
          </p:cNvPr>
          <p:cNvSpPr/>
          <p:nvPr userDrawn="1"/>
        </p:nvSpPr>
        <p:spPr>
          <a:xfrm rot="2310626">
            <a:off x="6804416" y="1333653"/>
            <a:ext cx="6585528" cy="74089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0534A0-3252-D470-91E4-3D6408A4E700}"/>
              </a:ext>
            </a:extLst>
          </p:cNvPr>
          <p:cNvSpPr/>
          <p:nvPr userDrawn="1"/>
        </p:nvSpPr>
        <p:spPr>
          <a:xfrm rot="6984944">
            <a:off x="8371523" y="4447424"/>
            <a:ext cx="6585528" cy="740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artment of Physics - University of Texas at Austin">
            <a:extLst>
              <a:ext uri="{FF2B5EF4-FFF2-40B4-BE49-F238E27FC236}">
                <a16:creationId xmlns:a16="http://schemas.microsoft.com/office/drawing/2014/main" id="{C10AE5C2-5855-6C11-7FFB-41A8AA7369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3" y="196662"/>
            <a:ext cx="4345765" cy="95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80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CBCC-421C-CD67-42A5-F99B99BA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967AA-B24F-595C-3559-DD59B6EDF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9688E-9873-9444-058B-9AB2D939C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3DC56-9E39-D049-8CD6-9886F474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496E7-3650-EDFB-A78F-2B24152C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0AC20-B9E6-587D-3AA3-D2B13300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73D4-24ED-C22D-45BB-8185949E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203D0-FA66-E10C-90AF-3BD69292D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DB566-BF14-4017-2F45-442C282E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8FBC3-AA8E-4890-71D2-F7F14ECD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F48F-E723-3042-B6EE-0634DB97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34268-F3F6-92A0-9F28-CE3DB0F43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D96E6-542E-505B-B164-46E5AD505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32B2-8D24-1753-34AF-8D5F31AF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861A-1AC2-D52A-5A98-41678583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B99E-7912-3488-B026-C0260495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7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F9CDB5-EF17-0B19-BC0B-40943C9471D2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27E6D-C6F5-9095-4A06-6846F6A67C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30036" y="1140836"/>
            <a:ext cx="4765964" cy="2387600"/>
          </a:xfrm>
        </p:spPr>
        <p:txBody>
          <a:bodyPr anchor="b"/>
          <a:lstStyle>
            <a:lvl1pPr algn="l">
              <a:defRPr sz="600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UP TO THREE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8465-0E8F-43A0-7183-9BCC0683E7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45672" y="3675929"/>
            <a:ext cx="4350327" cy="1655762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>
                <a:ln>
                  <a:noFill/>
                </a:ln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VENUE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4CA417-AC13-A988-6B93-805D0C0F55E4}"/>
              </a:ext>
            </a:extLst>
          </p:cNvPr>
          <p:cNvCxnSpPr>
            <a:cxnSpLocks/>
          </p:cNvCxnSpPr>
          <p:nvPr userDrawn="1"/>
        </p:nvCxnSpPr>
        <p:spPr>
          <a:xfrm>
            <a:off x="1330036" y="3676073"/>
            <a:ext cx="0" cy="165561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5765C-BC6A-95AC-D8AA-39039C0DF17C}"/>
              </a:ext>
            </a:extLst>
          </p:cNvPr>
          <p:cNvSpPr/>
          <p:nvPr userDrawn="1"/>
        </p:nvSpPr>
        <p:spPr>
          <a:xfrm rot="2310626">
            <a:off x="6804416" y="1333653"/>
            <a:ext cx="6585528" cy="7408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0534A0-3252-D470-91E4-3D6408A4E700}"/>
              </a:ext>
            </a:extLst>
          </p:cNvPr>
          <p:cNvSpPr/>
          <p:nvPr userDrawn="1"/>
        </p:nvSpPr>
        <p:spPr>
          <a:xfrm rot="6984944">
            <a:off x="8371523" y="4447424"/>
            <a:ext cx="6585528" cy="740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partment of Physics - University of Texas at Austin">
            <a:extLst>
              <a:ext uri="{FF2B5EF4-FFF2-40B4-BE49-F238E27FC236}">
                <a16:creationId xmlns:a16="http://schemas.microsoft.com/office/drawing/2014/main" id="{57E1FFB0-35D4-8C6A-A897-1EC1DBE17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271275"/>
            <a:ext cx="5069840" cy="110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09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F9CDB5-EF17-0B19-BC0B-40943C9471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27E6D-C6F5-9095-4A06-6846F6A67C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30036" y="1140836"/>
            <a:ext cx="4765964" cy="2387600"/>
          </a:xfrm>
        </p:spPr>
        <p:txBody>
          <a:bodyPr anchor="b"/>
          <a:lstStyle>
            <a:lvl1pPr algn="l">
              <a:defRPr sz="6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UP TO THREE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8465-0E8F-43A0-7183-9BCC0683E7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45672" y="3675929"/>
            <a:ext cx="4350327" cy="1655762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VENUE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4CA417-AC13-A988-6B93-805D0C0F55E4}"/>
              </a:ext>
            </a:extLst>
          </p:cNvPr>
          <p:cNvCxnSpPr>
            <a:cxnSpLocks/>
          </p:cNvCxnSpPr>
          <p:nvPr userDrawn="1"/>
        </p:nvCxnSpPr>
        <p:spPr>
          <a:xfrm>
            <a:off x="1330036" y="3676073"/>
            <a:ext cx="0" cy="165561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5765C-BC6A-95AC-D8AA-39039C0DF17C}"/>
              </a:ext>
            </a:extLst>
          </p:cNvPr>
          <p:cNvSpPr/>
          <p:nvPr userDrawn="1"/>
        </p:nvSpPr>
        <p:spPr>
          <a:xfrm rot="2310626">
            <a:off x="6804416" y="1333653"/>
            <a:ext cx="6585528" cy="74089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0534A0-3252-D470-91E4-3D6408A4E700}"/>
              </a:ext>
            </a:extLst>
          </p:cNvPr>
          <p:cNvSpPr/>
          <p:nvPr userDrawn="1"/>
        </p:nvSpPr>
        <p:spPr>
          <a:xfrm rot="6984944">
            <a:off x="8371523" y="4447424"/>
            <a:ext cx="6585528" cy="740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artment of Physics - University of Texas at Austin">
            <a:extLst>
              <a:ext uri="{FF2B5EF4-FFF2-40B4-BE49-F238E27FC236}">
                <a16:creationId xmlns:a16="http://schemas.microsoft.com/office/drawing/2014/main" id="{C10AE5C2-5855-6C11-7FFB-41A8AA7369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3" y="196662"/>
            <a:ext cx="4345765" cy="95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184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B547-F1B2-8CD1-6CF1-9F266543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EF4F-4C00-6BDF-D9D3-C658DC0F9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85601-C517-7A2F-1FAA-0F19A44D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CAA49-C8B2-2685-3C15-35A3D8EE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43412-84F5-3AFC-592B-EED44815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08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6467-C0BE-8D09-DA93-25EB29A4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7F20F-57BB-7B11-9758-2DB851092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6F316-561F-245D-96AA-CB3805C9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C9088-2A1C-FE52-37CC-0C1321A1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8C906-009F-2764-D80E-B9DE1C77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91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30E7-93C9-7C69-B8D4-E60A13E9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3E09-A868-063E-3B7F-2C1842A88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4FF5-C4E9-2D94-7567-BFC8735B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667571E-CE05-6EBB-1509-04BF0126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39C04DF-6E7D-B1CB-473B-37B63BC8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2E171E-2DDF-E362-54CB-7230DE98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55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788C-4AD1-D1D7-D3F0-2F42541B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ECA48-B9DD-C9B4-962A-DD96AF266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4401D-8BB3-E752-CA3A-ECBCDDD86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8476E-4E44-3999-6AA0-A84664A36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7A8F6-CD17-BD77-739B-C7FE92A64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3A1F23-931A-E61F-C1AE-F87B4ED3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598D344-0A9E-F109-9E71-18116954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F91F47-FED0-AEC4-98E1-2542667D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65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DC6A-50ED-D7F4-E68C-4F14E517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F569E5-5BA9-3185-232F-CEE23145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E22DA2-3B0B-1147-4064-E4EDC9AF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5EEC9D-B02B-F5C9-1E91-E97169BA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3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F9CDB5-EF17-0B19-BC0B-40943C9471D2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27E6D-C6F5-9095-4A06-6846F6A67C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30036" y="1140836"/>
            <a:ext cx="4765964" cy="2387600"/>
          </a:xfrm>
        </p:spPr>
        <p:txBody>
          <a:bodyPr anchor="b"/>
          <a:lstStyle>
            <a:lvl1pPr algn="l">
              <a:defRPr sz="600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UP TO THREE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8465-0E8F-43A0-7183-9BCC0683E7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45672" y="3675929"/>
            <a:ext cx="4350327" cy="1655762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>
                <a:ln>
                  <a:noFill/>
                </a:ln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VENUE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4CA417-AC13-A988-6B93-805D0C0F55E4}"/>
              </a:ext>
            </a:extLst>
          </p:cNvPr>
          <p:cNvCxnSpPr>
            <a:cxnSpLocks/>
          </p:cNvCxnSpPr>
          <p:nvPr userDrawn="1"/>
        </p:nvCxnSpPr>
        <p:spPr>
          <a:xfrm>
            <a:off x="1330036" y="3676073"/>
            <a:ext cx="0" cy="165561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5765C-BC6A-95AC-D8AA-39039C0DF17C}"/>
              </a:ext>
            </a:extLst>
          </p:cNvPr>
          <p:cNvSpPr/>
          <p:nvPr userDrawn="1"/>
        </p:nvSpPr>
        <p:spPr>
          <a:xfrm rot="2310626">
            <a:off x="6804416" y="1333653"/>
            <a:ext cx="6585528" cy="7408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0534A0-3252-D470-91E4-3D6408A4E700}"/>
              </a:ext>
            </a:extLst>
          </p:cNvPr>
          <p:cNvSpPr/>
          <p:nvPr userDrawn="1"/>
        </p:nvSpPr>
        <p:spPr>
          <a:xfrm rot="6984944">
            <a:off x="8371523" y="4447424"/>
            <a:ext cx="6585528" cy="740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partment of Physics - University of Texas at Austin">
            <a:extLst>
              <a:ext uri="{FF2B5EF4-FFF2-40B4-BE49-F238E27FC236}">
                <a16:creationId xmlns:a16="http://schemas.microsoft.com/office/drawing/2014/main" id="{57E1FFB0-35D4-8C6A-A897-1EC1DBE17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271275"/>
            <a:ext cx="5069840" cy="110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5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86CDD-D084-01A9-5631-6E1BC569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276BA-E15A-31EA-C25A-06299A60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3ACD-BDB6-1777-CC3A-071AF425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71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0756-53F2-04E7-B1BE-7A7117E1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6390-280D-29FA-B777-172E5E19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956ED-058E-23C9-6D49-C020C7807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436FFCC-7D50-34E7-8BFC-1BBF08B6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F9FB5D6-1878-97DB-2919-D620BBFA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FE45E1-B588-72C3-87AD-E8CCC618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61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E0BE-147C-33EC-3CD9-AD231B99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A7D93-DAC7-391A-D17A-BF4D9EFC7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EA3E2-6D29-4A51-B7AC-4E92B0DAB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A90B1D-58D1-FD52-DF74-3F91C137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8BB5A1-6533-12AB-5366-F89258B6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CD830A-39DD-DB16-4A21-371F70A8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22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F3E7-3069-38A6-5688-BBA85AE9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42026-BD49-CB11-F703-28A7AB734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AB24E-9EF7-4FA1-4E95-87846718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2FB5E-C5C1-2382-38ED-B7BB885C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116D0-6C7A-B2B2-0476-E6C2F005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05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46B00-29DC-84F2-706C-13F8D676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0B446-B612-2001-1E3C-BDC8296E1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E0B89-42E6-AB50-C22F-FCF0A597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46843-A0EA-4CB4-4DF4-598571A1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C6ED2-D897-D995-4FFC-027ECA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8402-EA60-D355-6E41-E1AEF69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483E-1C85-A055-629D-AE826EC6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8A72-9057-B34D-DEFA-D920F83B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1EC-D33F-A4E3-53B4-49B6D8B9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0BE22-FCBD-9E03-FC7A-6EEE5735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26F844A-79AA-49BB-8769-2B103C25AF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6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ACD2-77F6-90C6-9C41-C1686469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795E2-8FA8-55C8-1757-3A6CBEB3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6C17-DF1C-41E0-A029-40B75C54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6B29-DE45-2A6B-D1B7-11B6F6B5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2D9FB-35E4-EA26-5219-5BD5A513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8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BE42-566A-2913-EC11-7F257433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65DC-0075-7042-566B-250E2F15E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5AE46-88DE-2261-A47B-4535D719C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FBBFE-6334-BD59-3738-0A8B6727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3B654-8054-DE00-8D19-4DE5CB1D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12514-F062-5CBD-E432-C49862FF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9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EBA6-12CE-2C3B-8EC9-02116A4C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0829B-F55B-347A-BE0D-7187E130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0F4B7-EB24-3C3B-5D96-BEDDFEEFA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4C276-4954-2DF9-D34C-59D2C5A9D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30A07-5D05-C557-2E17-4CCF7E021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E640A-26AE-70B3-13A2-92705E8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2FF8B-9DF5-137E-8A13-50AA59B8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BB617-2763-6626-7B12-B7C6086A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B4AD-EC92-F58E-80E8-0D7D5C06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CDDE5-AF9F-B2B9-378B-AC92F99F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6E4C4-E4F1-C9DA-AFEB-8B444234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10E25-806E-F50D-630E-0FC382B3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92F36-11F3-1383-90FD-7A4BFD7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1C7D0-FB4B-5EC8-5792-3DD443C5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5E621-FCCD-4A6A-6514-334C6367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8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167D-AEFE-C455-BC0B-4B462AAF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9D05-CFB5-E7A7-0C6E-02A919E84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85E5F-3C41-3E0E-677C-191A72B39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858B8-1A7D-C595-A6E6-B8A68701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EB94-B197-A2AC-230C-55897BFB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E2E04-3F3D-F22B-5DF8-5BEEDB32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AB688A-B970-91F8-ECFC-CFEACBBA76BD}"/>
              </a:ext>
            </a:extLst>
          </p:cNvPr>
          <p:cNvSpPr/>
          <p:nvPr userDrawn="1"/>
        </p:nvSpPr>
        <p:spPr>
          <a:xfrm>
            <a:off x="0" y="6267450"/>
            <a:ext cx="12192000" cy="5905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A1BAE-60A8-C016-DA57-5168BC70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3BF45-39E7-FB5A-4C0A-804AAE5B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FC5AE-3787-47D5-B49C-8E6238899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E03DE-3F65-EB1C-D050-D4348E121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6D4D3-F712-BB2C-0A2B-2CED49702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6587DDF-18A5-4549-A576-947F9900D0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Department of Physics - University of Texas at Austin">
            <a:extLst>
              <a:ext uri="{FF2B5EF4-FFF2-40B4-BE49-F238E27FC236}">
                <a16:creationId xmlns:a16="http://schemas.microsoft.com/office/drawing/2014/main" id="{59325A2D-FD2B-2C80-B2F6-BC7D985990D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069" y="6337205"/>
            <a:ext cx="2057862" cy="45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14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322BEE-E7E2-A177-7B96-623CFF4304E3}"/>
              </a:ext>
            </a:extLst>
          </p:cNvPr>
          <p:cNvSpPr/>
          <p:nvPr userDrawn="1"/>
        </p:nvSpPr>
        <p:spPr>
          <a:xfrm>
            <a:off x="0" y="6593840"/>
            <a:ext cx="12192000" cy="264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347BB-E050-3703-A578-C4993AB5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E5BA3-0764-6F8E-FE9B-20EC9496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D1FFE-2C33-13BA-60F1-3CD39DF26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32257"/>
            <a:ext cx="2743200" cy="17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2452-F9D5-C188-8175-B74E771E2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32257"/>
            <a:ext cx="4114800" cy="17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D71C-81FD-F191-126E-DFD206D92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5040" y="6632257"/>
            <a:ext cx="2743200" cy="17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5AE5A1B-F2A0-43D8-B614-CE20E8D1E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6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henry.nachman@utexas.edu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7211-D780-E3A3-1EF0-54D8EEF8E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035" y="1140836"/>
            <a:ext cx="8560413" cy="2387600"/>
          </a:xfrm>
        </p:spPr>
        <p:txBody>
          <a:bodyPr>
            <a:normAutofit/>
          </a:bodyPr>
          <a:lstStyle/>
          <a:p>
            <a:r>
              <a:rPr lang="en-US" dirty="0"/>
              <a:t>Cryogenic Material Library – An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569D7-6965-1435-20D8-49E4E8546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Henry Nachman</a:t>
            </a:r>
          </a:p>
          <a:p>
            <a:r>
              <a:rPr lang="en-US" dirty="0"/>
              <a:t>07 August 2024</a:t>
            </a:r>
          </a:p>
          <a:p>
            <a:r>
              <a:rPr lang="en-US" dirty="0"/>
              <a:t>CMB-S4 Technical Meeting</a:t>
            </a:r>
          </a:p>
        </p:txBody>
      </p:sp>
    </p:spTree>
    <p:extLst>
      <p:ext uri="{BB962C8B-B14F-4D97-AF65-F5344CB8AC3E}">
        <p14:creationId xmlns:p14="http://schemas.microsoft.com/office/powerpoint/2010/main" val="190695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1998DC-6451-28AF-A2DA-A7DABF73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13" y="509588"/>
            <a:ext cx="8945223" cy="5010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7DEBBD-C026-A6D7-5BBA-2797D80B5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5487"/>
            <a:ext cx="5505450" cy="4352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456F98-5570-CDC4-7E0C-DE6D885C2F5F}"/>
              </a:ext>
            </a:extLst>
          </p:cNvPr>
          <p:cNvSpPr txBox="1"/>
          <p:nvPr/>
        </p:nvSpPr>
        <p:spPr>
          <a:xfrm>
            <a:off x="3117782" y="4992469"/>
            <a:ext cx="27369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Tutorial </a:t>
            </a:r>
            <a:r>
              <a:rPr lang="en-US" b="1" dirty="0" err="1">
                <a:solidFill>
                  <a:srgbClr val="FF0000"/>
                </a:solidFill>
              </a:rPr>
              <a:t>Jupyter</a:t>
            </a:r>
            <a:r>
              <a:rPr lang="en-US" b="1" dirty="0">
                <a:solidFill>
                  <a:srgbClr val="FF0000"/>
                </a:solidFill>
              </a:rPr>
              <a:t> Notebook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0C1AFE-281D-5E47-C74A-AC045B16AA0C}"/>
              </a:ext>
            </a:extLst>
          </p:cNvPr>
          <p:cNvCxnSpPr>
            <a:cxnSpLocks/>
          </p:cNvCxnSpPr>
          <p:nvPr/>
        </p:nvCxnSpPr>
        <p:spPr>
          <a:xfrm flipH="1" flipV="1">
            <a:off x="2381250" y="4667250"/>
            <a:ext cx="581025" cy="509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AC76CC3-7F69-86F9-3382-0610EB760957}"/>
              </a:ext>
            </a:extLst>
          </p:cNvPr>
          <p:cNvCxnSpPr>
            <a:cxnSpLocks/>
          </p:cNvCxnSpPr>
          <p:nvPr/>
        </p:nvCxnSpPr>
        <p:spPr>
          <a:xfrm flipH="1">
            <a:off x="2357592" y="3909527"/>
            <a:ext cx="936114" cy="159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62A09C-DC2B-94B2-111C-89E0F82D68DE}"/>
              </a:ext>
            </a:extLst>
          </p:cNvPr>
          <p:cNvSpPr txBox="1"/>
          <p:nvPr/>
        </p:nvSpPr>
        <p:spPr>
          <a:xfrm>
            <a:off x="3359014" y="3695522"/>
            <a:ext cx="26032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Old Fashioned Data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3BEE3-3037-2045-1F51-15AB634E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804E3-254E-F9D2-1535-E5948DD9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7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54118F-50D1-003E-D2BB-BA8B32B5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390101"/>
            <a:ext cx="10545647" cy="6077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3FA09-7A93-2C4C-196B-5721C44AC75C}"/>
              </a:ext>
            </a:extLst>
          </p:cNvPr>
          <p:cNvSpPr txBox="1"/>
          <p:nvPr/>
        </p:nvSpPr>
        <p:spPr>
          <a:xfrm>
            <a:off x="2395246" y="5000364"/>
            <a:ext cx="7124700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Notice all the red: Red means the repository is missing data (or has insufficient data) within that temperature range.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0F475C-019B-6CB6-F66E-A43C917B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4C816-0077-91F6-A9D9-91CDF4FC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74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D9D9-0437-1BFC-C572-3F15D4EF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253B8-DAB3-AB30-42B3-CF166978D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More data –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fill in some of the gaps in data by tracking down other references and taking additional data (UT currently taking CFRP data). Perhaps even eventually add other properties.</a:t>
            </a:r>
          </a:p>
          <a:p>
            <a:pPr marL="457200" indent="-457200">
              <a:buAutoNum type="arabicPeriod"/>
            </a:pPr>
            <a:r>
              <a:rPr lang="en-US" dirty="0"/>
              <a:t>More tools –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long-term goals may include connecting the code to existing load calculators and more</a:t>
            </a:r>
          </a:p>
          <a:p>
            <a:pPr marL="457200" indent="-457200">
              <a:buAutoNum type="arabicPeriod"/>
            </a:pPr>
            <a:r>
              <a:rPr lang="en-US" dirty="0"/>
              <a:t>Feedback –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 need people to use the repository and give feedback on what works and what they would like changed or added.</a:t>
            </a:r>
          </a:p>
          <a:p>
            <a:pPr marL="457200" indent="-457200">
              <a:buAutoNum type="arabicPeriod"/>
            </a:pPr>
            <a:r>
              <a:rPr lang="en-US" dirty="0"/>
              <a:t>Collaborative developers – 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we would be more than happy to work with others to further develop this repository so please get in contact if you (or a student) are interested in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0654A-DF55-3CA2-BA79-550C7719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83DF0-BDAF-5B70-19B4-9B71E07D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44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1ADE-7021-D39C-CAC0-0ECAE653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A8F44-2D97-85BD-0CAE-AF6FC9C6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development includes thermal conductivity fits, raw data, plots, and basic thermal model tools and examples.</a:t>
            </a:r>
          </a:p>
          <a:p>
            <a:r>
              <a:rPr lang="en-US" dirty="0"/>
              <a:t>Looking for more thermal conductivity data and feedback on existing repository features.</a:t>
            </a:r>
          </a:p>
          <a:p>
            <a:r>
              <a:rPr lang="en-US" dirty="0"/>
              <a:t>For code related problems/requests use the GitHub Issues tab.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Contact: Henry Nachman: </a:t>
            </a:r>
            <a:r>
              <a:rPr lang="en-US" dirty="0">
                <a:hlinkClick r:id="rId2"/>
              </a:rPr>
              <a:t>henry.nachman@utexas.edu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DBFB5-74B4-0D41-361E-B33153A1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84F63-B657-C3CD-7406-48E39F80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0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F213A14-C3AB-A456-9664-EBB57BEF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74EEBD2-5D83-9DA5-3168-F0D34A3D4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046" y="1476102"/>
            <a:ext cx="8649907" cy="3905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EB3EF34-A55B-682B-E6FA-7BDE6C2E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202C8-7AA2-5A49-C5B2-DB62E1C1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E4ED-CC99-8146-50AB-E0A50B1C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repo have?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E03E2-0ADC-35D0-8380-601A6EF07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B851-BE2A-2C91-BB7D-D97F65F90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44D54-A377-50D7-F2E2-E8C05B12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2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31BB-ADF8-FDC3-B827-7D940844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BD54-30EE-D87F-0DD1-5C76FC70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5D2DA-6D66-302F-9EB9-9C7BC74EB3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394864"/>
            <a:ext cx="11279174" cy="606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261B38-E830-81B0-A8A5-35A9E8922FE7}"/>
              </a:ext>
            </a:extLst>
          </p:cNvPr>
          <p:cNvCxnSpPr/>
          <p:nvPr/>
        </p:nvCxnSpPr>
        <p:spPr>
          <a:xfrm flipH="1">
            <a:off x="2080727" y="2444620"/>
            <a:ext cx="1250302" cy="895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E74A03-4C5B-66B6-2C85-67DE7E40AFD6}"/>
              </a:ext>
            </a:extLst>
          </p:cNvPr>
          <p:cNvCxnSpPr>
            <a:cxnSpLocks/>
          </p:cNvCxnSpPr>
          <p:nvPr/>
        </p:nvCxnSpPr>
        <p:spPr>
          <a:xfrm flipV="1">
            <a:off x="3058886" y="3716694"/>
            <a:ext cx="544286" cy="817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451401EA-D047-1FA1-2903-73A801D08222}"/>
              </a:ext>
            </a:extLst>
          </p:cNvPr>
          <p:cNvSpPr/>
          <p:nvPr/>
        </p:nvSpPr>
        <p:spPr>
          <a:xfrm rot="5400000">
            <a:off x="5272574" y="1941545"/>
            <a:ext cx="251926" cy="1649962"/>
          </a:xfrm>
          <a:prstGeom prst="leftBrace">
            <a:avLst>
              <a:gd name="adj1" fmla="val 69444"/>
              <a:gd name="adj2" fmla="val 5395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171A91C-EF72-2112-E4CE-C49EC1F06E82}"/>
              </a:ext>
            </a:extLst>
          </p:cNvPr>
          <p:cNvSpPr/>
          <p:nvPr/>
        </p:nvSpPr>
        <p:spPr>
          <a:xfrm rot="5400000">
            <a:off x="10738077" y="26919"/>
            <a:ext cx="251926" cy="5456269"/>
          </a:xfrm>
          <a:prstGeom prst="leftBrace">
            <a:avLst>
              <a:gd name="adj1" fmla="val 69444"/>
              <a:gd name="adj2" fmla="val 5395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50A66-3722-E295-680C-E808F01C3C21}"/>
              </a:ext>
            </a:extLst>
          </p:cNvPr>
          <p:cNvSpPr txBox="1"/>
          <p:nvPr/>
        </p:nvSpPr>
        <p:spPr>
          <a:xfrm>
            <a:off x="2600326" y="1973781"/>
            <a:ext cx="1619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Material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887EF-BD4C-D76D-F1A4-E75C41434ACD}"/>
              </a:ext>
            </a:extLst>
          </p:cNvPr>
          <p:cNvSpPr txBox="1"/>
          <p:nvPr/>
        </p:nvSpPr>
        <p:spPr>
          <a:xfrm>
            <a:off x="2326141" y="4573995"/>
            <a:ext cx="14654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Fit Type Flag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7A57DE-DAA3-CE53-D9E7-16BC0586E131}"/>
              </a:ext>
            </a:extLst>
          </p:cNvPr>
          <p:cNvSpPr txBox="1"/>
          <p:nvPr/>
        </p:nvSpPr>
        <p:spPr>
          <a:xfrm>
            <a:off x="4699907" y="2169724"/>
            <a:ext cx="14654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Range of Fit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5D3536-6A0E-31EE-0165-2E02047DB9CC}"/>
              </a:ext>
            </a:extLst>
          </p:cNvPr>
          <p:cNvSpPr txBox="1"/>
          <p:nvPr/>
        </p:nvSpPr>
        <p:spPr>
          <a:xfrm>
            <a:off x="9264618" y="1847822"/>
            <a:ext cx="23293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Fit Parameters</a:t>
            </a:r>
          </a:p>
          <a:p>
            <a:r>
              <a:rPr lang="en-US" b="1" dirty="0">
                <a:solidFill>
                  <a:srgbClr val="FF0000"/>
                </a:solidFill>
              </a:rPr>
              <a:t>(between 3 and 10+)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10EF-2290-EBE0-CFBE-FE2418E0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6DB58-A660-DED3-324D-15E034CC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08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AA25E0-A147-2BCB-651F-679BF602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975970"/>
            <a:ext cx="10164594" cy="4906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DE4E8C-BCCA-9523-22DD-A0673B9C2A22}"/>
              </a:ext>
            </a:extLst>
          </p:cNvPr>
          <p:cNvCxnSpPr>
            <a:cxnSpLocks/>
          </p:cNvCxnSpPr>
          <p:nvPr/>
        </p:nvCxnSpPr>
        <p:spPr>
          <a:xfrm flipH="1">
            <a:off x="2080727" y="2686261"/>
            <a:ext cx="703954" cy="654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A8ACB9C-B422-39DF-9DAB-DE7233EEF3AC}"/>
              </a:ext>
            </a:extLst>
          </p:cNvPr>
          <p:cNvSpPr txBox="1"/>
          <p:nvPr/>
        </p:nvSpPr>
        <p:spPr>
          <a:xfrm>
            <a:off x="2600326" y="1973781"/>
            <a:ext cx="16192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Fit pulled from NIST website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05717-22DF-6F62-C65A-AEB82141D595}"/>
              </a:ext>
            </a:extLst>
          </p:cNvPr>
          <p:cNvCxnSpPr>
            <a:cxnSpLocks/>
          </p:cNvCxnSpPr>
          <p:nvPr/>
        </p:nvCxnSpPr>
        <p:spPr>
          <a:xfrm flipH="1">
            <a:off x="2080727" y="3163913"/>
            <a:ext cx="1407908" cy="8090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F9950C-19AA-FDF9-0798-3090631079DE}"/>
              </a:ext>
            </a:extLst>
          </p:cNvPr>
          <p:cNvSpPr txBox="1"/>
          <p:nvPr/>
        </p:nvSpPr>
        <p:spPr>
          <a:xfrm>
            <a:off x="3606384" y="2833934"/>
            <a:ext cx="27369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Raw thermal conductivity data (if available)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F3EEBE-D0A4-17F0-F120-88FBD19D318A}"/>
              </a:ext>
            </a:extLst>
          </p:cNvPr>
          <p:cNvCxnSpPr>
            <a:cxnSpLocks/>
          </p:cNvCxnSpPr>
          <p:nvPr/>
        </p:nvCxnSpPr>
        <p:spPr>
          <a:xfrm flipH="1">
            <a:off x="2080727" y="3886081"/>
            <a:ext cx="1407908" cy="557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90FB52-7D6E-02BF-E6F6-CC02BA779E0E}"/>
              </a:ext>
            </a:extLst>
          </p:cNvPr>
          <p:cNvSpPr txBox="1"/>
          <p:nvPr/>
        </p:nvSpPr>
        <p:spPr>
          <a:xfrm>
            <a:off x="3606384" y="3694087"/>
            <a:ext cx="35000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In-house fits (from raw data)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68A07-E299-E60E-00F8-D826E931DD48}"/>
              </a:ext>
            </a:extLst>
          </p:cNvPr>
          <p:cNvCxnSpPr>
            <a:cxnSpLocks/>
          </p:cNvCxnSpPr>
          <p:nvPr/>
        </p:nvCxnSpPr>
        <p:spPr>
          <a:xfrm flipH="1" flipV="1">
            <a:off x="2198476" y="5608340"/>
            <a:ext cx="475150" cy="4875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69604A-E5C0-FBEC-C008-FE14D15C5E35}"/>
              </a:ext>
            </a:extLst>
          </p:cNvPr>
          <p:cNvSpPr txBox="1"/>
          <p:nvPr/>
        </p:nvSpPr>
        <p:spPr>
          <a:xfrm>
            <a:off x="2784680" y="5952565"/>
            <a:ext cx="432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config file with some necessary info like ‘parent’ materials, and data flags.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5392E-DB8D-B40C-2646-459F0D43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B96D14-50F9-E91F-6B5D-F53BAF4F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6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F6E416-F3D5-9360-ABF2-ADB0A0D0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3" y="287904"/>
            <a:ext cx="11711475" cy="6282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7EB50-D66B-8999-4EA6-67E4BF02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67811-AA1D-06F9-DD66-83AA6AAC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DABA45-B16B-9FC2-EB93-D42AE220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03" y="466801"/>
            <a:ext cx="9316794" cy="5924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62CC3C-B572-DD1D-F16B-4C5FCD90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07DA9-C4EE-30D8-A726-C041131D8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5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A12E-D15B-6EC1-A531-6BACEC12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use this repository?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C802E-4441-9028-5E3A-4BA349B0B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B0ED-1B32-8529-D0AC-80E867B0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EE27C-B648-CA18-E811-ECDDA53A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7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09463-5E11-CA50-4728-A60C03EF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43" y="672134"/>
            <a:ext cx="9588233" cy="415812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A1E79-8FFC-2CFA-9D37-F9C1FD71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07 August 2024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0BD98-7613-23D2-AE68-AAE792F6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9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333F48"/>
      </a:dk1>
      <a:lt1>
        <a:sysClr val="window" lastClr="FFFFFF"/>
      </a:lt1>
      <a:dk2>
        <a:srgbClr val="BF5700"/>
      </a:dk2>
      <a:lt2>
        <a:srgbClr val="E7E6E6"/>
      </a:lt2>
      <a:accent1>
        <a:srgbClr val="BF5700"/>
      </a:accent1>
      <a:accent2>
        <a:srgbClr val="333F48"/>
      </a:accent2>
      <a:accent3>
        <a:srgbClr val="F8971F"/>
      </a:accent3>
      <a:accent4>
        <a:srgbClr val="FFC000"/>
      </a:accent4>
      <a:accent5>
        <a:srgbClr val="005F86"/>
      </a:accent5>
      <a:accent6>
        <a:srgbClr val="FFD6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Physics" id="{58D7F51B-13D8-42CB-9591-E558FE65BE83}" vid="{B73F2645-3FBB-458D-8A6F-064DC65636DA}"/>
    </a:ext>
  </a:extLst>
</a:theme>
</file>

<file path=ppt/theme/theme2.xml><?xml version="1.0" encoding="utf-8"?>
<a:theme xmlns:a="http://schemas.openxmlformats.org/drawingml/2006/main" name="Custom Design">
  <a:themeElements>
    <a:clrScheme name="Custom 4">
      <a:dk1>
        <a:srgbClr val="333F48"/>
      </a:dk1>
      <a:lt1>
        <a:sysClr val="window" lastClr="FFFFFF"/>
      </a:lt1>
      <a:dk2>
        <a:srgbClr val="BF5700"/>
      </a:dk2>
      <a:lt2>
        <a:srgbClr val="E7E6E6"/>
      </a:lt2>
      <a:accent1>
        <a:srgbClr val="BF5700"/>
      </a:accent1>
      <a:accent2>
        <a:srgbClr val="333F48"/>
      </a:accent2>
      <a:accent3>
        <a:srgbClr val="F8971F"/>
      </a:accent3>
      <a:accent4>
        <a:srgbClr val="FFC000"/>
      </a:accent4>
      <a:accent5>
        <a:srgbClr val="005F86"/>
      </a:accent5>
      <a:accent6>
        <a:srgbClr val="FFD6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Physics" id="{58D7F51B-13D8-42CB-9591-E558FE65BE83}" vid="{0F22D168-D389-4A7E-AA1E-8F2382B9ED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UTPhysics</Template>
  <TotalTime>2068</TotalTime>
  <Words>325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Custom Design</vt:lpstr>
      <vt:lpstr>Cryogenic Material Library – An Overview</vt:lpstr>
      <vt:lpstr>PowerPoint Presentation</vt:lpstr>
      <vt:lpstr>What does this repo have?</vt:lpstr>
      <vt:lpstr>PowerPoint Presentation</vt:lpstr>
      <vt:lpstr>PowerPoint Presentation</vt:lpstr>
      <vt:lpstr>PowerPoint Presentation</vt:lpstr>
      <vt:lpstr>PowerPoint Presentation</vt:lpstr>
      <vt:lpstr>How can you use this repository?</vt:lpstr>
      <vt:lpstr>PowerPoint Presentation</vt:lpstr>
      <vt:lpstr>PowerPoint Presentation</vt:lpstr>
      <vt:lpstr>PowerPoint Presentation</vt:lpstr>
      <vt:lpstr>Next Steps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 Nachman</dc:creator>
  <cp:lastModifiedBy>Henry Nachman</cp:lastModifiedBy>
  <cp:revision>1</cp:revision>
  <dcterms:created xsi:type="dcterms:W3CDTF">2024-07-22T15:55:04Z</dcterms:created>
  <dcterms:modified xsi:type="dcterms:W3CDTF">2024-07-24T23:06:00Z</dcterms:modified>
</cp:coreProperties>
</file>