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48" y="264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OPTIMIZING SUPPLY CHAINS USING POWER BI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BFC44BC-976C-FA4F-17AC-99527DFBB795}"/>
              </a:ext>
            </a:extLst>
          </p:cNvPr>
          <p:cNvSpPr txBox="1"/>
          <p:nvPr/>
        </p:nvSpPr>
        <p:spPr>
          <a:xfrm>
            <a:off x="8362950" y="5008880"/>
            <a:ext cx="43688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BY, CHARVI BAYANA</a:t>
            </a: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graph&#10;&#10;AI-generated content may be incorrect.">
            <a:extLst>
              <a:ext uri="{FF2B5EF4-FFF2-40B4-BE49-F238E27FC236}">
                <a16:creationId xmlns:a16="http://schemas.microsoft.com/office/drawing/2014/main" id="{5D3E7B8B-DE9A-25BB-2A1F-3172067A3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4358"/>
            <a:ext cx="10607040" cy="595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04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85D561-DCDE-BA55-7B3A-F90FAE6F9225}"/>
              </a:ext>
            </a:extLst>
          </p:cNvPr>
          <p:cNvSpPr txBox="1"/>
          <p:nvPr/>
        </p:nvSpPr>
        <p:spPr>
          <a:xfrm>
            <a:off x="650240" y="1564640"/>
            <a:ext cx="90119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dirty="0">
                <a:latin typeface="Aptos" panose="020B0004020202020204" pitchFamily="34" charset="0"/>
              </a:rPr>
              <a:t>Key takeaways: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</a:rPr>
              <a:t>Data – driven decision making enhances supply chain efficiency.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</a:rPr>
              <a:t>Optimizing inventory levels reduces excess stock costs.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</a:rPr>
              <a:t>Choosing the right suppliers and logistics routes lower expenses 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</a:rPr>
              <a:t>Power BI enables real time monitoring for proactive management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endParaRPr lang="en-US" sz="2000" dirty="0">
              <a:latin typeface="Aptos" panose="020B0004020202020204" pitchFamily="34" charset="0"/>
            </a:endParaRPr>
          </a:p>
          <a:p>
            <a:pPr lvl="4"/>
            <a:r>
              <a:rPr lang="en-US" sz="2000" dirty="0">
                <a:latin typeface="Aptos" panose="020B0004020202020204" pitchFamily="34" charset="0"/>
              </a:rPr>
              <a:t>2) Business impact: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</a:rPr>
              <a:t>Cost reduction: lower transportation and inventory expenses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</a:rPr>
              <a:t>Improved Customer Satisfaction: Faster delivery and fewer stockouts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</a:rPr>
              <a:t>Operational Efficiency: Better supplier coordination and reduced lead times.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</a:rPr>
              <a:t>Scalability: The dashboard can be expanded for more business units and locations.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Aptos" panose="020B0004020202020204" pitchFamily="34" charset="0"/>
            </a:endParaRPr>
          </a:p>
          <a:p>
            <a:r>
              <a:rPr lang="en-US" sz="2000" dirty="0">
                <a:latin typeface="Aptos" panose="020B0004020202020204" pitchFamily="34" charset="0"/>
              </a:rPr>
              <a:t>Harnessing data analytics in supply chain management drives efficiency and profitability. With continuous improvements, companies can transition from reactive problem-solving to proactive strategic planning.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16E0A2-A715-F5EE-19F5-8E296E82913B}"/>
              </a:ext>
            </a:extLst>
          </p:cNvPr>
          <p:cNvSpPr txBox="1"/>
          <p:nvPr/>
        </p:nvSpPr>
        <p:spPr>
          <a:xfrm>
            <a:off x="314960" y="1442720"/>
            <a:ext cx="6268720" cy="239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Understanding how data analytics improves supply chain efficiency </a:t>
            </a:r>
          </a:p>
          <a:p>
            <a:pPr marL="342900" indent="-342900">
              <a:buFontTx/>
              <a:buChar char="-"/>
            </a:pPr>
            <a:r>
              <a:rPr lang="en-US" dirty="0"/>
              <a:t>Learning how to monitor a supply chain from beginning to end using power bi</a:t>
            </a:r>
          </a:p>
          <a:p>
            <a:pPr marL="342900" indent="-342900">
              <a:buFontTx/>
              <a:buChar char="-"/>
            </a:pPr>
            <a:r>
              <a:rPr lang="en-US" dirty="0"/>
              <a:t>Understanding data driven recommendation</a:t>
            </a:r>
          </a:p>
          <a:p>
            <a:pPr marL="342900" indent="-342900">
              <a:buFontTx/>
              <a:buChar char="-"/>
            </a:pPr>
            <a:r>
              <a:rPr lang="en-US" dirty="0"/>
              <a:t>Learning the building block of every supply chain from supplier, to manufacturing to inventory management and finally customers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699152-7D94-70D8-82A2-C83B20FC0BA3}"/>
              </a:ext>
            </a:extLst>
          </p:cNvPr>
          <p:cNvSpPr txBox="1"/>
          <p:nvPr/>
        </p:nvSpPr>
        <p:spPr>
          <a:xfrm>
            <a:off x="487680" y="1727200"/>
            <a:ext cx="10464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b="1" dirty="0">
                <a:latin typeface="Aptos" panose="020B0004020202020204" pitchFamily="34" charset="0"/>
              </a:rPr>
              <a:t>Power BI </a:t>
            </a:r>
            <a:r>
              <a:rPr lang="en-US" sz="2000" dirty="0">
                <a:latin typeface="Aptos" panose="020B0004020202020204" pitchFamily="34" charset="0"/>
              </a:rPr>
              <a:t>– Data visualization and interactive dashboard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latin typeface="Aptos" panose="020B0004020202020204" pitchFamily="34" charset="0"/>
              </a:rPr>
              <a:t>Excel / CSV dataset </a:t>
            </a:r>
            <a:r>
              <a:rPr lang="en-US" sz="2000" dirty="0">
                <a:latin typeface="Aptos" panose="020B0004020202020204" pitchFamily="34" charset="0"/>
              </a:rPr>
              <a:t>– Raw data cleaning and preprocessing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latin typeface="Aptos" panose="020B0004020202020204" pitchFamily="34" charset="0"/>
              </a:rPr>
              <a:t>Kaggle</a:t>
            </a:r>
            <a:r>
              <a:rPr lang="en-US" sz="2000" dirty="0">
                <a:latin typeface="Aptos" panose="020B0004020202020204" pitchFamily="34" charset="0"/>
              </a:rPr>
              <a:t> – used to find a suitable dataset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latin typeface="Aptos" panose="020B0004020202020204" pitchFamily="34" charset="0"/>
              </a:rPr>
              <a:t>DAX (data analysis expressions) </a:t>
            </a:r>
            <a:r>
              <a:rPr lang="en-US" sz="2000" dirty="0">
                <a:latin typeface="Aptos" panose="020B0004020202020204" pitchFamily="34" charset="0"/>
              </a:rPr>
              <a:t>– used to create new columns like profit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Aptos" panose="020B0004020202020204" pitchFamily="34" charset="0"/>
            </a:endParaRPr>
          </a:p>
          <a:p>
            <a:r>
              <a:rPr lang="en-US" sz="2000" dirty="0">
                <a:latin typeface="Aptos" panose="020B0004020202020204" pitchFamily="34" charset="0"/>
              </a:rPr>
              <a:t>Why power BI: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ptos" panose="020B0004020202020204" pitchFamily="34" charset="0"/>
              </a:rPr>
              <a:t>Real-time data visualization for better supply chain monitoring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Aptos" panose="020B0004020202020204" pitchFamily="34" charset="0"/>
              </a:rPr>
              <a:t>Custom dashboards to track key metrics like inventory, turnover, supplier performance, and transportation costs.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927F86-BA0E-84E5-EC2A-FE5394ED8FE6}"/>
              </a:ext>
            </a:extLst>
          </p:cNvPr>
          <p:cNvSpPr/>
          <p:nvPr/>
        </p:nvSpPr>
        <p:spPr>
          <a:xfrm>
            <a:off x="457199" y="1795475"/>
            <a:ext cx="3266441" cy="16109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Aptos" panose="020B0004020202020204" pitchFamily="34" charset="0"/>
              </a:rPr>
              <a:t>Data Collection –  </a:t>
            </a:r>
            <a:r>
              <a:rPr lang="en-US" dirty="0">
                <a:latin typeface="Aptos" panose="020B0004020202020204" pitchFamily="34" charset="0"/>
              </a:rPr>
              <a:t>Gathering supply chain datasets form Kaggle.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8F7F5BC-48BB-31FF-3B9E-9B392ADA4C3D}"/>
              </a:ext>
            </a:extLst>
          </p:cNvPr>
          <p:cNvSpPr/>
          <p:nvPr/>
        </p:nvSpPr>
        <p:spPr>
          <a:xfrm>
            <a:off x="6878650" y="4464736"/>
            <a:ext cx="2925749" cy="16109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Aptos" panose="020B0004020202020204" pitchFamily="34" charset="0"/>
              </a:rPr>
              <a:t>Dashboard Creation </a:t>
            </a:r>
            <a:r>
              <a:rPr lang="en-US" dirty="0">
                <a:latin typeface="Aptos" panose="020B0004020202020204" pitchFamily="34" charset="0"/>
              </a:rPr>
              <a:t>-  Developed interactive visual sin Power BI.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B4311D-694F-4FD8-48B8-8D5347A767F4}"/>
              </a:ext>
            </a:extLst>
          </p:cNvPr>
          <p:cNvSpPr/>
          <p:nvPr/>
        </p:nvSpPr>
        <p:spPr>
          <a:xfrm>
            <a:off x="4462779" y="1762148"/>
            <a:ext cx="3266441" cy="16109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Aptos" panose="020B0004020202020204" pitchFamily="34" charset="0"/>
              </a:rPr>
              <a:t>Data Cleaning </a:t>
            </a:r>
            <a:r>
              <a:rPr lang="en-US" dirty="0">
                <a:latin typeface="Aptos" panose="020B0004020202020204" pitchFamily="34" charset="0"/>
              </a:rPr>
              <a:t>- duplicates, handles missing values, standardized formats.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BF823F-2AAB-62B6-DC5C-6647D1E2497C}"/>
              </a:ext>
            </a:extLst>
          </p:cNvPr>
          <p:cNvSpPr/>
          <p:nvPr/>
        </p:nvSpPr>
        <p:spPr>
          <a:xfrm>
            <a:off x="8468359" y="1762148"/>
            <a:ext cx="3266441" cy="16109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Aptos" panose="020B0004020202020204" pitchFamily="34" charset="0"/>
              </a:rPr>
              <a:t>Data modeling </a:t>
            </a:r>
            <a:r>
              <a:rPr lang="en-US" dirty="0">
                <a:latin typeface="Aptos" panose="020B0004020202020204" pitchFamily="34" charset="0"/>
              </a:rPr>
              <a:t>– Structured data into key categories: inventory, Manufacturing, supplier and supply chain.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64F542A-9311-1AF4-5EFC-67BD9C4A27B9}"/>
              </a:ext>
            </a:extLst>
          </p:cNvPr>
          <p:cNvSpPr/>
          <p:nvPr/>
        </p:nvSpPr>
        <p:spPr>
          <a:xfrm>
            <a:off x="2428242" y="4464737"/>
            <a:ext cx="3301339" cy="16109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Aptos" panose="020B0004020202020204" pitchFamily="34" charset="0"/>
              </a:rPr>
              <a:t>Analysis and insights -  </a:t>
            </a:r>
            <a:r>
              <a:rPr lang="en-US" dirty="0">
                <a:latin typeface="Aptos" panose="020B0004020202020204" pitchFamily="34" charset="0"/>
              </a:rPr>
              <a:t>Identified trends, inefficiencies, and optimization opportunities.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3A3E6E7-A8A8-7CC4-B294-9B7B3A892C09}"/>
              </a:ext>
            </a:extLst>
          </p:cNvPr>
          <p:cNvSpPr/>
          <p:nvPr/>
        </p:nvSpPr>
        <p:spPr>
          <a:xfrm>
            <a:off x="3723640" y="2468880"/>
            <a:ext cx="739139" cy="2946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02823E9-D41E-51DC-5E41-ED4E9A25B7A2}"/>
              </a:ext>
            </a:extLst>
          </p:cNvPr>
          <p:cNvSpPr/>
          <p:nvPr/>
        </p:nvSpPr>
        <p:spPr>
          <a:xfrm rot="10800000">
            <a:off x="5729579" y="5017332"/>
            <a:ext cx="1149069" cy="326828"/>
          </a:xfrm>
          <a:prstGeom prst="rightArrow">
            <a:avLst>
              <a:gd name="adj1" fmla="val 50000"/>
              <a:gd name="adj2" fmla="val 672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FE3B241-7CA0-BA4C-9B71-1A10E3004C4C}"/>
              </a:ext>
            </a:extLst>
          </p:cNvPr>
          <p:cNvSpPr/>
          <p:nvPr/>
        </p:nvSpPr>
        <p:spPr>
          <a:xfrm>
            <a:off x="7729220" y="2420299"/>
            <a:ext cx="739139" cy="2946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A4034B1A-B004-118B-A387-EB4A89EAF807}"/>
              </a:ext>
            </a:extLst>
          </p:cNvPr>
          <p:cNvSpPr/>
          <p:nvPr/>
        </p:nvSpPr>
        <p:spPr>
          <a:xfrm rot="10800000">
            <a:off x="9804399" y="3406418"/>
            <a:ext cx="457200" cy="2001520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E40F60-1EFF-C834-2534-1E875D805DDD}"/>
              </a:ext>
            </a:extLst>
          </p:cNvPr>
          <p:cNvSpPr txBox="1"/>
          <p:nvPr/>
        </p:nvSpPr>
        <p:spPr>
          <a:xfrm>
            <a:off x="375920" y="1676400"/>
            <a:ext cx="9306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ptos" panose="020B0004020202020204" pitchFamily="34" charset="0"/>
              </a:rPr>
              <a:t>Supply chains are complex, with multiple stakeholders, from suppliers to customers. Inefficiencies in inventory management, manufacturing delays, and logistics costs impact profitability and customer satisfaction.</a:t>
            </a:r>
          </a:p>
          <a:p>
            <a:endParaRPr lang="en-US" sz="2000" dirty="0">
              <a:latin typeface="Aptos" panose="020B0004020202020204" pitchFamily="34" charset="0"/>
            </a:endParaRPr>
          </a:p>
          <a:p>
            <a:r>
              <a:rPr lang="en-US" sz="2000" dirty="0">
                <a:latin typeface="Aptos" panose="020B0004020202020204" pitchFamily="34" charset="0"/>
              </a:rPr>
              <a:t>Challenges in Supply Chain Performance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latin typeface="Aptos" panose="020B0004020202020204" pitchFamily="34" charset="0"/>
              </a:rPr>
              <a:t>High inventory cost </a:t>
            </a:r>
            <a:r>
              <a:rPr lang="en-US" sz="2000" dirty="0">
                <a:latin typeface="Aptos" panose="020B0004020202020204" pitchFamily="34" charset="0"/>
              </a:rPr>
              <a:t>due to poor stock management 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latin typeface="Aptos" panose="020B0004020202020204" pitchFamily="34" charset="0"/>
              </a:rPr>
              <a:t>Delays in manufacturing and supplier lead times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latin typeface="Aptos" panose="020B0004020202020204" pitchFamily="34" charset="0"/>
              </a:rPr>
              <a:t>Increasing logistics expenses </a:t>
            </a:r>
            <a:r>
              <a:rPr lang="en-US" sz="2000" dirty="0">
                <a:latin typeface="Aptos" panose="020B0004020202020204" pitchFamily="34" charset="0"/>
              </a:rPr>
              <a:t>from inefficient transportation routes 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latin typeface="Aptos" panose="020B0004020202020204" pitchFamily="34" charset="0"/>
              </a:rPr>
              <a:t>Lack of real-time visibility</a:t>
            </a:r>
            <a:r>
              <a:rPr lang="en-US" sz="2000" dirty="0">
                <a:latin typeface="Aptos" panose="020B0004020202020204" pitchFamily="34" charset="0"/>
              </a:rPr>
              <a:t> into supply chain operations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2DCB29-A175-7928-B7DD-3B8B99085345}"/>
              </a:ext>
            </a:extLst>
          </p:cNvPr>
          <p:cNvSpPr txBox="1"/>
          <p:nvPr/>
        </p:nvSpPr>
        <p:spPr>
          <a:xfrm>
            <a:off x="548640" y="1454522"/>
            <a:ext cx="10129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ptos" panose="020B0004020202020204" pitchFamily="34" charset="0"/>
              </a:rPr>
              <a:t>A COHESIVE POWER BI DASHBOARD</a:t>
            </a:r>
          </a:p>
          <a:p>
            <a:r>
              <a:rPr lang="en-US" sz="2400" dirty="0">
                <a:latin typeface="Aptos" panose="020B0004020202020204" pitchFamily="34" charset="0"/>
              </a:rPr>
              <a:t>Contains: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ptos" panose="020B0004020202020204" pitchFamily="34" charset="0"/>
              </a:rPr>
              <a:t>Executive summary: KPI’s, performance trends and insights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ptos" panose="020B0004020202020204" pitchFamily="34" charset="0"/>
              </a:rPr>
              <a:t>Manufacturing analysis: (</a:t>
            </a:r>
            <a:r>
              <a:rPr lang="en-US" sz="2400" dirty="0" err="1">
                <a:latin typeface="Aptos" panose="020B0004020202020204" pitchFamily="34" charset="0"/>
              </a:rPr>
              <a:t>eg</a:t>
            </a:r>
            <a:r>
              <a:rPr lang="en-US" sz="2400" dirty="0">
                <a:latin typeface="Aptos" panose="020B0004020202020204" pitchFamily="34" charset="0"/>
              </a:rPr>
              <a:t>: production volumes by manufacturing times)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ptos" panose="020B0004020202020204" pitchFamily="34" charset="0"/>
              </a:rPr>
              <a:t>Supplier analysis: (</a:t>
            </a:r>
            <a:r>
              <a:rPr lang="en-US" sz="2400" dirty="0" err="1">
                <a:latin typeface="Aptos" panose="020B0004020202020204" pitchFamily="34" charset="0"/>
              </a:rPr>
              <a:t>eg</a:t>
            </a:r>
            <a:r>
              <a:rPr lang="en-US" sz="2400" dirty="0">
                <a:latin typeface="Aptos" panose="020B0004020202020204" pitchFamily="34" charset="0"/>
              </a:rPr>
              <a:t>: shipping costs of suppliers)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ptos" panose="020B0004020202020204" pitchFamily="34" charset="0"/>
              </a:rPr>
              <a:t>Inventory analysis: (</a:t>
            </a:r>
            <a:r>
              <a:rPr lang="en-US" sz="2400" dirty="0" err="1">
                <a:latin typeface="Aptos" panose="020B0004020202020204" pitchFamily="34" charset="0"/>
              </a:rPr>
              <a:t>eg</a:t>
            </a:r>
            <a:r>
              <a:rPr lang="en-US" sz="2400" dirty="0">
                <a:latin typeface="Aptos" panose="020B0004020202020204" pitchFamily="34" charset="0"/>
              </a:rPr>
              <a:t>: stock levels by product type)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ptos" panose="020B0004020202020204" pitchFamily="34" charset="0"/>
              </a:rPr>
              <a:t>Overall dashboard: summary</a:t>
            </a:r>
          </a:p>
          <a:p>
            <a:pPr marL="342900" indent="-342900">
              <a:buFontTx/>
              <a:buChar char="-"/>
            </a:pPr>
            <a:endParaRPr lang="en-US" sz="24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 descr="A close-up of a chart&#10;&#10;AI-generated content may be incorrect.">
            <a:extLst>
              <a:ext uri="{FF2B5EF4-FFF2-40B4-BE49-F238E27FC236}">
                <a16:creationId xmlns:a16="http://schemas.microsoft.com/office/drawing/2014/main" id="{48FAB485-5F82-D24A-B0FF-B0A6EED19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91" y="1454522"/>
            <a:ext cx="10067478" cy="5291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D83186-B6CF-2A28-9468-A092280FE886}"/>
              </a:ext>
            </a:extLst>
          </p:cNvPr>
          <p:cNvSpPr txBox="1"/>
          <p:nvPr/>
        </p:nvSpPr>
        <p:spPr>
          <a:xfrm>
            <a:off x="3464560" y="934720"/>
            <a:ext cx="834136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ptos" panose="020B0004020202020204" pitchFamily="34" charset="0"/>
              </a:rPr>
              <a:t>It can be concluded that most of the customer base is of females, so the next products would also be popular is marketed towards the bigger demographic</a:t>
            </a:r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graph&#10;&#10;AI-generated content may be incorrect.">
            <a:extLst>
              <a:ext uri="{FF2B5EF4-FFF2-40B4-BE49-F238E27FC236}">
                <a16:creationId xmlns:a16="http://schemas.microsoft.com/office/drawing/2014/main" id="{5C548A37-37B5-C8D6-F85E-91F110757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8334"/>
            <a:ext cx="10647680" cy="580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hart&#10;&#10;AI-generated content may be incorrect.">
            <a:extLst>
              <a:ext uri="{FF2B5EF4-FFF2-40B4-BE49-F238E27FC236}">
                <a16:creationId xmlns:a16="http://schemas.microsoft.com/office/drawing/2014/main" id="{9EFCD2EE-F4C7-EDBE-C807-4FB872087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4688"/>
            <a:ext cx="10952480" cy="54899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F77AEA-86A2-57FA-DD26-F0295F7BD955}"/>
              </a:ext>
            </a:extLst>
          </p:cNvPr>
          <p:cNvSpPr txBox="1"/>
          <p:nvPr/>
        </p:nvSpPr>
        <p:spPr>
          <a:xfrm>
            <a:off x="4104640" y="6104963"/>
            <a:ext cx="577088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Can be seen that skincare is the most selling product</a:t>
            </a:r>
          </a:p>
        </p:txBody>
      </p:sp>
    </p:spTree>
    <p:extLst>
      <p:ext uri="{BB962C8B-B14F-4D97-AF65-F5344CB8AC3E}">
        <p14:creationId xmlns:p14="http://schemas.microsoft.com/office/powerpoint/2010/main" val="1608859856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94</TotalTime>
  <Words>488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Deva Bayana</cp:lastModifiedBy>
  <cp:revision>4</cp:revision>
  <dcterms:created xsi:type="dcterms:W3CDTF">2024-12-31T09:40:01Z</dcterms:created>
  <dcterms:modified xsi:type="dcterms:W3CDTF">2025-02-08T18:40:53Z</dcterms:modified>
</cp:coreProperties>
</file>