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68"/>
  </p:notesMasterIdLst>
  <p:sldIdLst>
    <p:sldId id="256" r:id="rId2"/>
    <p:sldId id="258" r:id="rId3"/>
    <p:sldId id="312" r:id="rId4"/>
    <p:sldId id="299" r:id="rId5"/>
    <p:sldId id="260" r:id="rId6"/>
    <p:sldId id="338" r:id="rId7"/>
    <p:sldId id="317" r:id="rId8"/>
    <p:sldId id="318" r:id="rId9"/>
    <p:sldId id="319" r:id="rId10"/>
    <p:sldId id="261" r:id="rId11"/>
    <p:sldId id="262" r:id="rId12"/>
    <p:sldId id="320" r:id="rId13"/>
    <p:sldId id="321" r:id="rId14"/>
    <p:sldId id="323" r:id="rId15"/>
    <p:sldId id="324" r:id="rId16"/>
    <p:sldId id="339" r:id="rId17"/>
    <p:sldId id="326" r:id="rId18"/>
    <p:sldId id="263" r:id="rId19"/>
    <p:sldId id="266" r:id="rId20"/>
    <p:sldId id="304" r:id="rId21"/>
    <p:sldId id="272" r:id="rId22"/>
    <p:sldId id="328" r:id="rId23"/>
    <p:sldId id="329" r:id="rId24"/>
    <p:sldId id="330" r:id="rId25"/>
    <p:sldId id="331" r:id="rId26"/>
    <p:sldId id="332" r:id="rId27"/>
    <p:sldId id="333" r:id="rId28"/>
    <p:sldId id="334" r:id="rId29"/>
    <p:sldId id="335" r:id="rId30"/>
    <p:sldId id="336" r:id="rId31"/>
    <p:sldId id="337" r:id="rId32"/>
    <p:sldId id="267" r:id="rId33"/>
    <p:sldId id="268" r:id="rId34"/>
    <p:sldId id="305" r:id="rId35"/>
    <p:sldId id="269" r:id="rId36"/>
    <p:sldId id="270" r:id="rId37"/>
    <p:sldId id="306" r:id="rId38"/>
    <p:sldId id="273" r:id="rId39"/>
    <p:sldId id="307" r:id="rId40"/>
    <p:sldId id="274" r:id="rId41"/>
    <p:sldId id="308" r:id="rId42"/>
    <p:sldId id="275" r:id="rId43"/>
    <p:sldId id="309" r:id="rId44"/>
    <p:sldId id="276" r:id="rId45"/>
    <p:sldId id="310" r:id="rId46"/>
    <p:sldId id="277" r:id="rId47"/>
    <p:sldId id="278" r:id="rId48"/>
    <p:sldId id="279" r:id="rId49"/>
    <p:sldId id="280" r:id="rId50"/>
    <p:sldId id="281" r:id="rId51"/>
    <p:sldId id="282" r:id="rId52"/>
    <p:sldId id="283" r:id="rId53"/>
    <p:sldId id="284" r:id="rId54"/>
    <p:sldId id="285" r:id="rId55"/>
    <p:sldId id="286" r:id="rId56"/>
    <p:sldId id="314" r:id="rId57"/>
    <p:sldId id="287" r:id="rId58"/>
    <p:sldId id="288" r:id="rId59"/>
    <p:sldId id="289" r:id="rId60"/>
    <p:sldId id="290" r:id="rId61"/>
    <p:sldId id="291" r:id="rId62"/>
    <p:sldId id="292" r:id="rId63"/>
    <p:sldId id="293" r:id="rId64"/>
    <p:sldId id="294" r:id="rId65"/>
    <p:sldId id="295" r:id="rId66"/>
    <p:sldId id="296" r:id="rId67"/>
  </p:sldIdLst>
  <p:sldSz cx="9144000" cy="5143500" type="screen16x9"/>
  <p:notesSz cx="7315200" cy="9601200"/>
  <p:embeddedFontLst>
    <p:embeddedFont>
      <p:font typeface="Calibri" panose="020F0502020204030204" pitchFamily="34" charset="0"/>
      <p:regular r:id="rId69"/>
      <p:bold r:id="rId70"/>
      <p:italic r:id="rId71"/>
      <p:boldItalic r:id="rId72"/>
    </p:embeddedFont>
    <p:embeddedFont>
      <p:font typeface="Maven Pro" pitchFamily="2" charset="77"/>
      <p:regular r:id="rId73"/>
      <p:bold r:id="rId74"/>
    </p:embeddedFont>
    <p:embeddedFont>
      <p:font typeface="Nunito" pitchFamily="2" charset="77"/>
      <p:regular r:id="rId75"/>
      <p:bold r:id="rId76"/>
      <p:italic r:id="rId77"/>
      <p:boldItalic r:id="rId78"/>
    </p:embeddedFont>
    <p:embeddedFont>
      <p:font typeface="Tw Cen MT Condensed" panose="020B0606020104020203" pitchFamily="34" charset="77"/>
      <p:regular r:id="rId79"/>
      <p:bold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45EE7-9F2F-4227-B917-230319D892DF}">
  <a:tblStyle styleId="{76445EE7-9F2F-4227-B917-230319D892D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7" autoAdjust="0"/>
    <p:restoredTop sz="95365"/>
  </p:normalViewPr>
  <p:slideViewPr>
    <p:cSldViewPr snapToGrid="0" snapToObjects="1">
      <p:cViewPr varScale="1">
        <p:scale>
          <a:sx n="144" d="100"/>
          <a:sy n="144" d="100"/>
        </p:scale>
        <p:origin x="10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6.fntdata"/><Relationship Id="rId79"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6A410-378E-48AE-B238-B47E6418B5E4}" type="doc">
      <dgm:prSet loTypeId="urn:microsoft.com/office/officeart/2005/8/layout/default" loCatId="Inbox" qsTypeId="urn:microsoft.com/office/officeart/2005/8/quickstyle/simple1" qsCatId="simple" csTypeId="urn:microsoft.com/office/officeart/2005/8/colors/colorful2" csCatId="colorful" phldr="1"/>
      <dgm:spPr/>
      <dgm:t>
        <a:bodyPr/>
        <a:lstStyle/>
        <a:p>
          <a:endParaRPr lang="en-US"/>
        </a:p>
      </dgm:t>
    </dgm:pt>
    <dgm:pt modelId="{D17C687A-B180-4171-8078-1A5EFCB18BA8}">
      <dgm:prSet/>
      <dgm:spPr/>
      <dgm:t>
        <a:bodyPr/>
        <a:lstStyle/>
        <a:p>
          <a:r>
            <a:rPr lang="en-US"/>
            <a:t>Time Series</a:t>
          </a:r>
        </a:p>
      </dgm:t>
    </dgm:pt>
    <dgm:pt modelId="{C92CCB02-E8F1-490B-8E65-863A0392AA29}" type="parTrans" cxnId="{61401F7C-A1B6-4005-B8E7-B6C13C5623D4}">
      <dgm:prSet/>
      <dgm:spPr/>
      <dgm:t>
        <a:bodyPr/>
        <a:lstStyle/>
        <a:p>
          <a:endParaRPr lang="en-US"/>
        </a:p>
      </dgm:t>
    </dgm:pt>
    <dgm:pt modelId="{A1133C05-851A-4AFF-9000-96F0D8538178}" type="sibTrans" cxnId="{61401F7C-A1B6-4005-B8E7-B6C13C5623D4}">
      <dgm:prSet/>
      <dgm:spPr/>
      <dgm:t>
        <a:bodyPr/>
        <a:lstStyle/>
        <a:p>
          <a:endParaRPr lang="en-US"/>
        </a:p>
      </dgm:t>
    </dgm:pt>
    <dgm:pt modelId="{F723D178-3F21-4490-B342-93A647D4034E}">
      <dgm:prSet/>
      <dgm:spPr/>
      <dgm:t>
        <a:bodyPr/>
        <a:lstStyle/>
        <a:p>
          <a:r>
            <a:rPr lang="en-US" dirty="0"/>
            <a:t>Ranking</a:t>
          </a:r>
        </a:p>
      </dgm:t>
    </dgm:pt>
    <dgm:pt modelId="{692ED897-BD73-4287-B2E1-AFE8AE5C7F7B}" type="parTrans" cxnId="{814AFA42-13B3-4B8C-84D5-BA5CDF7EBBA0}">
      <dgm:prSet/>
      <dgm:spPr/>
      <dgm:t>
        <a:bodyPr/>
        <a:lstStyle/>
        <a:p>
          <a:endParaRPr lang="en-US"/>
        </a:p>
      </dgm:t>
    </dgm:pt>
    <dgm:pt modelId="{11987C1C-CB3E-49A7-97A0-D7F80AF9CD9D}" type="sibTrans" cxnId="{814AFA42-13B3-4B8C-84D5-BA5CDF7EBBA0}">
      <dgm:prSet/>
      <dgm:spPr/>
      <dgm:t>
        <a:bodyPr/>
        <a:lstStyle/>
        <a:p>
          <a:endParaRPr lang="en-US"/>
        </a:p>
      </dgm:t>
    </dgm:pt>
    <dgm:pt modelId="{84ACBF1D-EA8E-42A0-8CFD-291CE46D191F}">
      <dgm:prSet/>
      <dgm:spPr/>
      <dgm:t>
        <a:bodyPr/>
        <a:lstStyle/>
        <a:p>
          <a:r>
            <a:rPr lang="en-US" dirty="0"/>
            <a:t>Part-To-Whole</a:t>
          </a:r>
        </a:p>
      </dgm:t>
    </dgm:pt>
    <dgm:pt modelId="{BF8C7E1B-FB55-4CEB-BA1F-56DBCA84DED5}" type="parTrans" cxnId="{B3C69D61-0785-45BF-BCBD-72C7922733B1}">
      <dgm:prSet/>
      <dgm:spPr/>
      <dgm:t>
        <a:bodyPr/>
        <a:lstStyle/>
        <a:p>
          <a:endParaRPr lang="en-US"/>
        </a:p>
      </dgm:t>
    </dgm:pt>
    <dgm:pt modelId="{1E0FC6F2-1514-45C9-9EE6-D97DC7C485E4}" type="sibTrans" cxnId="{B3C69D61-0785-45BF-BCBD-72C7922733B1}">
      <dgm:prSet/>
      <dgm:spPr/>
      <dgm:t>
        <a:bodyPr/>
        <a:lstStyle/>
        <a:p>
          <a:endParaRPr lang="en-US"/>
        </a:p>
      </dgm:t>
    </dgm:pt>
    <dgm:pt modelId="{67828CC3-1F51-4581-A039-F5A069CCBFB3}">
      <dgm:prSet/>
      <dgm:spPr/>
      <dgm:t>
        <a:bodyPr/>
        <a:lstStyle/>
        <a:p>
          <a:r>
            <a:rPr lang="en-US"/>
            <a:t>Deviation</a:t>
          </a:r>
        </a:p>
      </dgm:t>
    </dgm:pt>
    <dgm:pt modelId="{BDB99B84-6176-43B9-BEF0-EB41C07F5152}" type="parTrans" cxnId="{9FE1C1DC-FD09-4940-8790-066582CD9F6D}">
      <dgm:prSet/>
      <dgm:spPr/>
      <dgm:t>
        <a:bodyPr/>
        <a:lstStyle/>
        <a:p>
          <a:endParaRPr lang="en-US"/>
        </a:p>
      </dgm:t>
    </dgm:pt>
    <dgm:pt modelId="{1BDA05D8-A9A1-44B6-8B66-910F2BA8FB16}" type="sibTrans" cxnId="{9FE1C1DC-FD09-4940-8790-066582CD9F6D}">
      <dgm:prSet/>
      <dgm:spPr/>
      <dgm:t>
        <a:bodyPr/>
        <a:lstStyle/>
        <a:p>
          <a:endParaRPr lang="en-US"/>
        </a:p>
      </dgm:t>
    </dgm:pt>
    <dgm:pt modelId="{A201CA62-CA54-4DB8-9463-DC16B65E9B4E}">
      <dgm:prSet/>
      <dgm:spPr/>
      <dgm:t>
        <a:bodyPr/>
        <a:lstStyle/>
        <a:p>
          <a:r>
            <a:rPr lang="en-US"/>
            <a:t>Distribution</a:t>
          </a:r>
        </a:p>
      </dgm:t>
    </dgm:pt>
    <dgm:pt modelId="{62C782F5-0C87-4A18-97E2-E08954BED55E}" type="parTrans" cxnId="{246B04F9-FB39-42BC-8C99-3A347C9E6C56}">
      <dgm:prSet/>
      <dgm:spPr/>
      <dgm:t>
        <a:bodyPr/>
        <a:lstStyle/>
        <a:p>
          <a:endParaRPr lang="en-US"/>
        </a:p>
      </dgm:t>
    </dgm:pt>
    <dgm:pt modelId="{F48D69F4-C5E7-4C49-A6C3-A353ECB34643}" type="sibTrans" cxnId="{246B04F9-FB39-42BC-8C99-3A347C9E6C56}">
      <dgm:prSet/>
      <dgm:spPr/>
      <dgm:t>
        <a:bodyPr/>
        <a:lstStyle/>
        <a:p>
          <a:endParaRPr lang="en-US"/>
        </a:p>
      </dgm:t>
    </dgm:pt>
    <dgm:pt modelId="{A4C72EC2-E2CA-42B9-9861-DF7CDA7383EC}">
      <dgm:prSet/>
      <dgm:spPr/>
      <dgm:t>
        <a:bodyPr/>
        <a:lstStyle/>
        <a:p>
          <a:r>
            <a:rPr lang="en-US"/>
            <a:t>Correlation</a:t>
          </a:r>
        </a:p>
      </dgm:t>
    </dgm:pt>
    <dgm:pt modelId="{C55D239B-5A6F-4493-9CB6-3C5C8A62DEBF}" type="parTrans" cxnId="{54FCAC03-8D86-466A-87BE-59A1698FD07F}">
      <dgm:prSet/>
      <dgm:spPr/>
      <dgm:t>
        <a:bodyPr/>
        <a:lstStyle/>
        <a:p>
          <a:endParaRPr lang="en-US"/>
        </a:p>
      </dgm:t>
    </dgm:pt>
    <dgm:pt modelId="{4941B2DF-BC21-4C3E-AD76-7C013F59EA84}" type="sibTrans" cxnId="{54FCAC03-8D86-466A-87BE-59A1698FD07F}">
      <dgm:prSet/>
      <dgm:spPr/>
      <dgm:t>
        <a:bodyPr/>
        <a:lstStyle/>
        <a:p>
          <a:endParaRPr lang="en-US"/>
        </a:p>
      </dgm:t>
    </dgm:pt>
    <dgm:pt modelId="{D814C142-4BF9-46AF-B5D7-A73144C1E393}">
      <dgm:prSet/>
      <dgm:spPr/>
      <dgm:t>
        <a:bodyPr/>
        <a:lstStyle/>
        <a:p>
          <a:r>
            <a:rPr lang="en-US"/>
            <a:t>Comparison</a:t>
          </a:r>
        </a:p>
      </dgm:t>
    </dgm:pt>
    <dgm:pt modelId="{0A62C229-780D-4959-A845-EC518B1C4B29}" type="parTrans" cxnId="{6438ED28-54B3-457B-8B13-471F0527C0CF}">
      <dgm:prSet/>
      <dgm:spPr/>
      <dgm:t>
        <a:bodyPr/>
        <a:lstStyle/>
        <a:p>
          <a:endParaRPr lang="en-US"/>
        </a:p>
      </dgm:t>
    </dgm:pt>
    <dgm:pt modelId="{F158099E-46F9-489A-9AA6-EB899D13FF74}" type="sibTrans" cxnId="{6438ED28-54B3-457B-8B13-471F0527C0CF}">
      <dgm:prSet/>
      <dgm:spPr/>
      <dgm:t>
        <a:bodyPr/>
        <a:lstStyle/>
        <a:p>
          <a:endParaRPr lang="en-US"/>
        </a:p>
      </dgm:t>
    </dgm:pt>
    <dgm:pt modelId="{D65ED73B-93D2-413B-853C-E89E2DDA0F79}" type="pres">
      <dgm:prSet presAssocID="{F1D6A410-378E-48AE-B238-B47E6418B5E4}" presName="diagram" presStyleCnt="0">
        <dgm:presLayoutVars>
          <dgm:dir/>
          <dgm:resizeHandles val="exact"/>
        </dgm:presLayoutVars>
      </dgm:prSet>
      <dgm:spPr/>
    </dgm:pt>
    <dgm:pt modelId="{D9F11FB4-9121-4663-A36A-118E521DA92E}" type="pres">
      <dgm:prSet presAssocID="{D17C687A-B180-4171-8078-1A5EFCB18BA8}" presName="node" presStyleLbl="node1" presStyleIdx="0" presStyleCnt="7">
        <dgm:presLayoutVars>
          <dgm:bulletEnabled val="1"/>
        </dgm:presLayoutVars>
      </dgm:prSet>
      <dgm:spPr/>
    </dgm:pt>
    <dgm:pt modelId="{BEFBFF13-946C-42F3-B91D-063A9457624E}" type="pres">
      <dgm:prSet presAssocID="{A1133C05-851A-4AFF-9000-96F0D8538178}" presName="sibTrans" presStyleCnt="0"/>
      <dgm:spPr/>
    </dgm:pt>
    <dgm:pt modelId="{E7192C05-7009-4E77-AEE9-28D580F0ED58}" type="pres">
      <dgm:prSet presAssocID="{F723D178-3F21-4490-B342-93A647D4034E}" presName="node" presStyleLbl="node1" presStyleIdx="1" presStyleCnt="7">
        <dgm:presLayoutVars>
          <dgm:bulletEnabled val="1"/>
        </dgm:presLayoutVars>
      </dgm:prSet>
      <dgm:spPr/>
    </dgm:pt>
    <dgm:pt modelId="{CC657B9F-2361-4BC2-BA3C-5E0F927DC0F7}" type="pres">
      <dgm:prSet presAssocID="{11987C1C-CB3E-49A7-97A0-D7F80AF9CD9D}" presName="sibTrans" presStyleCnt="0"/>
      <dgm:spPr/>
    </dgm:pt>
    <dgm:pt modelId="{09A9BE77-58EB-43D8-A1F3-3E9B585E3BC7}" type="pres">
      <dgm:prSet presAssocID="{84ACBF1D-EA8E-42A0-8CFD-291CE46D191F}" presName="node" presStyleLbl="node1" presStyleIdx="2" presStyleCnt="7">
        <dgm:presLayoutVars>
          <dgm:bulletEnabled val="1"/>
        </dgm:presLayoutVars>
      </dgm:prSet>
      <dgm:spPr/>
    </dgm:pt>
    <dgm:pt modelId="{928A5324-08A1-413E-B59B-7C38F60FB320}" type="pres">
      <dgm:prSet presAssocID="{1E0FC6F2-1514-45C9-9EE6-D97DC7C485E4}" presName="sibTrans" presStyleCnt="0"/>
      <dgm:spPr/>
    </dgm:pt>
    <dgm:pt modelId="{18B43DBC-E6AD-4502-BE26-D3D20767B66C}" type="pres">
      <dgm:prSet presAssocID="{67828CC3-1F51-4581-A039-F5A069CCBFB3}" presName="node" presStyleLbl="node1" presStyleIdx="3" presStyleCnt="7">
        <dgm:presLayoutVars>
          <dgm:bulletEnabled val="1"/>
        </dgm:presLayoutVars>
      </dgm:prSet>
      <dgm:spPr/>
    </dgm:pt>
    <dgm:pt modelId="{B33EA7A2-7256-4F52-8E3D-C60AFBD49923}" type="pres">
      <dgm:prSet presAssocID="{1BDA05D8-A9A1-44B6-8B66-910F2BA8FB16}" presName="sibTrans" presStyleCnt="0"/>
      <dgm:spPr/>
    </dgm:pt>
    <dgm:pt modelId="{B396A509-4F05-48D6-AE43-659A82507E2B}" type="pres">
      <dgm:prSet presAssocID="{A201CA62-CA54-4DB8-9463-DC16B65E9B4E}" presName="node" presStyleLbl="node1" presStyleIdx="4" presStyleCnt="7">
        <dgm:presLayoutVars>
          <dgm:bulletEnabled val="1"/>
        </dgm:presLayoutVars>
      </dgm:prSet>
      <dgm:spPr/>
    </dgm:pt>
    <dgm:pt modelId="{7B1DA943-9DC0-4F91-BA06-2B0F60F397DE}" type="pres">
      <dgm:prSet presAssocID="{F48D69F4-C5E7-4C49-A6C3-A353ECB34643}" presName="sibTrans" presStyleCnt="0"/>
      <dgm:spPr/>
    </dgm:pt>
    <dgm:pt modelId="{2E3E8BC2-7D6C-4F22-ACC1-CCBC6E8238A5}" type="pres">
      <dgm:prSet presAssocID="{A4C72EC2-E2CA-42B9-9861-DF7CDA7383EC}" presName="node" presStyleLbl="node1" presStyleIdx="5" presStyleCnt="7">
        <dgm:presLayoutVars>
          <dgm:bulletEnabled val="1"/>
        </dgm:presLayoutVars>
      </dgm:prSet>
      <dgm:spPr/>
    </dgm:pt>
    <dgm:pt modelId="{18196FCF-936D-48D9-9D0F-33E650DBAF60}" type="pres">
      <dgm:prSet presAssocID="{4941B2DF-BC21-4C3E-AD76-7C013F59EA84}" presName="sibTrans" presStyleCnt="0"/>
      <dgm:spPr/>
    </dgm:pt>
    <dgm:pt modelId="{4B765751-DDF5-40C8-AC5D-830102C14CDD}" type="pres">
      <dgm:prSet presAssocID="{D814C142-4BF9-46AF-B5D7-A73144C1E393}" presName="node" presStyleLbl="node1" presStyleIdx="6" presStyleCnt="7">
        <dgm:presLayoutVars>
          <dgm:bulletEnabled val="1"/>
        </dgm:presLayoutVars>
      </dgm:prSet>
      <dgm:spPr/>
    </dgm:pt>
  </dgm:ptLst>
  <dgm:cxnLst>
    <dgm:cxn modelId="{54FCAC03-8D86-466A-87BE-59A1698FD07F}" srcId="{F1D6A410-378E-48AE-B238-B47E6418B5E4}" destId="{A4C72EC2-E2CA-42B9-9861-DF7CDA7383EC}" srcOrd="5" destOrd="0" parTransId="{C55D239B-5A6F-4493-9CB6-3C5C8A62DEBF}" sibTransId="{4941B2DF-BC21-4C3E-AD76-7C013F59EA84}"/>
    <dgm:cxn modelId="{F5F55F0B-05C6-4CF8-BB44-23D059551F7C}" type="presOf" srcId="{A4C72EC2-E2CA-42B9-9861-DF7CDA7383EC}" destId="{2E3E8BC2-7D6C-4F22-ACC1-CCBC6E8238A5}" srcOrd="0" destOrd="0" presId="urn:microsoft.com/office/officeart/2005/8/layout/default"/>
    <dgm:cxn modelId="{F7687C0E-3649-4055-9762-69814188B6B3}" type="presOf" srcId="{F723D178-3F21-4490-B342-93A647D4034E}" destId="{E7192C05-7009-4E77-AEE9-28D580F0ED58}" srcOrd="0" destOrd="0" presId="urn:microsoft.com/office/officeart/2005/8/layout/default"/>
    <dgm:cxn modelId="{6438ED28-54B3-457B-8B13-471F0527C0CF}" srcId="{F1D6A410-378E-48AE-B238-B47E6418B5E4}" destId="{D814C142-4BF9-46AF-B5D7-A73144C1E393}" srcOrd="6" destOrd="0" parTransId="{0A62C229-780D-4959-A845-EC518B1C4B29}" sibTransId="{F158099E-46F9-489A-9AA6-EB899D13FF74}"/>
    <dgm:cxn modelId="{1C5E222D-86AD-478B-86F9-260DBA456A88}" type="presOf" srcId="{A201CA62-CA54-4DB8-9463-DC16B65E9B4E}" destId="{B396A509-4F05-48D6-AE43-659A82507E2B}" srcOrd="0" destOrd="0" presId="urn:microsoft.com/office/officeart/2005/8/layout/default"/>
    <dgm:cxn modelId="{814AFA42-13B3-4B8C-84D5-BA5CDF7EBBA0}" srcId="{F1D6A410-378E-48AE-B238-B47E6418B5E4}" destId="{F723D178-3F21-4490-B342-93A647D4034E}" srcOrd="1" destOrd="0" parTransId="{692ED897-BD73-4287-B2E1-AFE8AE5C7F7B}" sibTransId="{11987C1C-CB3E-49A7-97A0-D7F80AF9CD9D}"/>
    <dgm:cxn modelId="{D52C2E4B-BFE5-4DD7-B7BD-52DFDE03804F}" type="presOf" srcId="{D17C687A-B180-4171-8078-1A5EFCB18BA8}" destId="{D9F11FB4-9121-4663-A36A-118E521DA92E}" srcOrd="0" destOrd="0" presId="urn:microsoft.com/office/officeart/2005/8/layout/default"/>
    <dgm:cxn modelId="{73067B5D-FBE6-414C-A3EC-5D8027290566}" type="presOf" srcId="{F1D6A410-378E-48AE-B238-B47E6418B5E4}" destId="{D65ED73B-93D2-413B-853C-E89E2DDA0F79}" srcOrd="0" destOrd="0" presId="urn:microsoft.com/office/officeart/2005/8/layout/default"/>
    <dgm:cxn modelId="{B3C69D61-0785-45BF-BCBD-72C7922733B1}" srcId="{F1D6A410-378E-48AE-B238-B47E6418B5E4}" destId="{84ACBF1D-EA8E-42A0-8CFD-291CE46D191F}" srcOrd="2" destOrd="0" parTransId="{BF8C7E1B-FB55-4CEB-BA1F-56DBCA84DED5}" sibTransId="{1E0FC6F2-1514-45C9-9EE6-D97DC7C485E4}"/>
    <dgm:cxn modelId="{61401F7C-A1B6-4005-B8E7-B6C13C5623D4}" srcId="{F1D6A410-378E-48AE-B238-B47E6418B5E4}" destId="{D17C687A-B180-4171-8078-1A5EFCB18BA8}" srcOrd="0" destOrd="0" parTransId="{C92CCB02-E8F1-490B-8E65-863A0392AA29}" sibTransId="{A1133C05-851A-4AFF-9000-96F0D8538178}"/>
    <dgm:cxn modelId="{B615D380-0253-4E64-9250-5CA98EFA1E71}" type="presOf" srcId="{D814C142-4BF9-46AF-B5D7-A73144C1E393}" destId="{4B765751-DDF5-40C8-AC5D-830102C14CDD}" srcOrd="0" destOrd="0" presId="urn:microsoft.com/office/officeart/2005/8/layout/default"/>
    <dgm:cxn modelId="{150F679B-6FE3-4945-8CC0-88DE02C55C84}" type="presOf" srcId="{67828CC3-1F51-4581-A039-F5A069CCBFB3}" destId="{18B43DBC-E6AD-4502-BE26-D3D20767B66C}" srcOrd="0" destOrd="0" presId="urn:microsoft.com/office/officeart/2005/8/layout/default"/>
    <dgm:cxn modelId="{AC03C7C7-3445-4959-B22F-DF47DD8F251A}" type="presOf" srcId="{84ACBF1D-EA8E-42A0-8CFD-291CE46D191F}" destId="{09A9BE77-58EB-43D8-A1F3-3E9B585E3BC7}" srcOrd="0" destOrd="0" presId="urn:microsoft.com/office/officeart/2005/8/layout/default"/>
    <dgm:cxn modelId="{9FE1C1DC-FD09-4940-8790-066582CD9F6D}" srcId="{F1D6A410-378E-48AE-B238-B47E6418B5E4}" destId="{67828CC3-1F51-4581-A039-F5A069CCBFB3}" srcOrd="3" destOrd="0" parTransId="{BDB99B84-6176-43B9-BEF0-EB41C07F5152}" sibTransId="{1BDA05D8-A9A1-44B6-8B66-910F2BA8FB16}"/>
    <dgm:cxn modelId="{246B04F9-FB39-42BC-8C99-3A347C9E6C56}" srcId="{F1D6A410-378E-48AE-B238-B47E6418B5E4}" destId="{A201CA62-CA54-4DB8-9463-DC16B65E9B4E}" srcOrd="4" destOrd="0" parTransId="{62C782F5-0C87-4A18-97E2-E08954BED55E}" sibTransId="{F48D69F4-C5E7-4C49-A6C3-A353ECB34643}"/>
    <dgm:cxn modelId="{06B0FD31-D6DB-431E-8272-424D4D28153F}" type="presParOf" srcId="{D65ED73B-93D2-413B-853C-E89E2DDA0F79}" destId="{D9F11FB4-9121-4663-A36A-118E521DA92E}" srcOrd="0" destOrd="0" presId="urn:microsoft.com/office/officeart/2005/8/layout/default"/>
    <dgm:cxn modelId="{3E7519F3-DB6A-437C-8635-F40965ABFA7C}" type="presParOf" srcId="{D65ED73B-93D2-413B-853C-E89E2DDA0F79}" destId="{BEFBFF13-946C-42F3-B91D-063A9457624E}" srcOrd="1" destOrd="0" presId="urn:microsoft.com/office/officeart/2005/8/layout/default"/>
    <dgm:cxn modelId="{9B1BF289-4136-4A0C-AD0E-2A0BE4B3C65F}" type="presParOf" srcId="{D65ED73B-93D2-413B-853C-E89E2DDA0F79}" destId="{E7192C05-7009-4E77-AEE9-28D580F0ED58}" srcOrd="2" destOrd="0" presId="urn:microsoft.com/office/officeart/2005/8/layout/default"/>
    <dgm:cxn modelId="{34BD8935-85E5-40D1-9EBC-0AD494448CBB}" type="presParOf" srcId="{D65ED73B-93D2-413B-853C-E89E2DDA0F79}" destId="{CC657B9F-2361-4BC2-BA3C-5E0F927DC0F7}" srcOrd="3" destOrd="0" presId="urn:microsoft.com/office/officeart/2005/8/layout/default"/>
    <dgm:cxn modelId="{F90B309F-B75C-4C2F-B653-1C73210F4A8A}" type="presParOf" srcId="{D65ED73B-93D2-413B-853C-E89E2DDA0F79}" destId="{09A9BE77-58EB-43D8-A1F3-3E9B585E3BC7}" srcOrd="4" destOrd="0" presId="urn:microsoft.com/office/officeart/2005/8/layout/default"/>
    <dgm:cxn modelId="{6F0CAC0F-C958-4976-A01F-6DFF7627822A}" type="presParOf" srcId="{D65ED73B-93D2-413B-853C-E89E2DDA0F79}" destId="{928A5324-08A1-413E-B59B-7C38F60FB320}" srcOrd="5" destOrd="0" presId="urn:microsoft.com/office/officeart/2005/8/layout/default"/>
    <dgm:cxn modelId="{D150C57C-0F25-4FAE-BA76-92BD804B644D}" type="presParOf" srcId="{D65ED73B-93D2-413B-853C-E89E2DDA0F79}" destId="{18B43DBC-E6AD-4502-BE26-D3D20767B66C}" srcOrd="6" destOrd="0" presId="urn:microsoft.com/office/officeart/2005/8/layout/default"/>
    <dgm:cxn modelId="{ACAE1371-72F7-4F2A-BDF2-FB8E66C21EB6}" type="presParOf" srcId="{D65ED73B-93D2-413B-853C-E89E2DDA0F79}" destId="{B33EA7A2-7256-4F52-8E3D-C60AFBD49923}" srcOrd="7" destOrd="0" presId="urn:microsoft.com/office/officeart/2005/8/layout/default"/>
    <dgm:cxn modelId="{95AA52E5-9855-4438-A6D9-B2DDB4C26829}" type="presParOf" srcId="{D65ED73B-93D2-413B-853C-E89E2DDA0F79}" destId="{B396A509-4F05-48D6-AE43-659A82507E2B}" srcOrd="8" destOrd="0" presId="urn:microsoft.com/office/officeart/2005/8/layout/default"/>
    <dgm:cxn modelId="{7AACAA47-3F79-4C05-A8C0-A519A141C1EC}" type="presParOf" srcId="{D65ED73B-93D2-413B-853C-E89E2DDA0F79}" destId="{7B1DA943-9DC0-4F91-BA06-2B0F60F397DE}" srcOrd="9" destOrd="0" presId="urn:microsoft.com/office/officeart/2005/8/layout/default"/>
    <dgm:cxn modelId="{99D94C94-38BE-46A1-AD1A-4CA80F0156C0}" type="presParOf" srcId="{D65ED73B-93D2-413B-853C-E89E2DDA0F79}" destId="{2E3E8BC2-7D6C-4F22-ACC1-CCBC6E8238A5}" srcOrd="10" destOrd="0" presId="urn:microsoft.com/office/officeart/2005/8/layout/default"/>
    <dgm:cxn modelId="{329EF803-6FDA-4581-A2A7-E5C540D712C0}" type="presParOf" srcId="{D65ED73B-93D2-413B-853C-E89E2DDA0F79}" destId="{18196FCF-936D-48D9-9D0F-33E650DBAF60}" srcOrd="11" destOrd="0" presId="urn:microsoft.com/office/officeart/2005/8/layout/default"/>
    <dgm:cxn modelId="{7EC769ED-0540-4838-9324-C903AD6797EC}" type="presParOf" srcId="{D65ED73B-93D2-413B-853C-E89E2DDA0F79}" destId="{4B765751-DDF5-40C8-AC5D-830102C14CD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11FB4-9121-4663-A36A-118E521DA92E}">
      <dsp:nvSpPr>
        <dsp:cNvPr id="0" name=""/>
        <dsp:cNvSpPr/>
      </dsp:nvSpPr>
      <dsp:spPr>
        <a:xfrm>
          <a:off x="2394" y="23527"/>
          <a:ext cx="1899456" cy="113967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Time Series</a:t>
          </a:r>
        </a:p>
      </dsp:txBody>
      <dsp:txXfrm>
        <a:off x="2394" y="23527"/>
        <a:ext cx="1899456" cy="1139673"/>
      </dsp:txXfrm>
    </dsp:sp>
    <dsp:sp modelId="{E7192C05-7009-4E77-AEE9-28D580F0ED58}">
      <dsp:nvSpPr>
        <dsp:cNvPr id="0" name=""/>
        <dsp:cNvSpPr/>
      </dsp:nvSpPr>
      <dsp:spPr>
        <a:xfrm>
          <a:off x="2091796" y="23527"/>
          <a:ext cx="1899456" cy="1139673"/>
        </a:xfrm>
        <a:prstGeom prst="rect">
          <a:avLst/>
        </a:prstGeom>
        <a:solidFill>
          <a:schemeClr val="accent2">
            <a:hueOff val="2000012"/>
            <a:satOff val="2564"/>
            <a:lumOff val="6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Ranking</a:t>
          </a:r>
        </a:p>
      </dsp:txBody>
      <dsp:txXfrm>
        <a:off x="2091796" y="23527"/>
        <a:ext cx="1899456" cy="1139673"/>
      </dsp:txXfrm>
    </dsp:sp>
    <dsp:sp modelId="{09A9BE77-58EB-43D8-A1F3-3E9B585E3BC7}">
      <dsp:nvSpPr>
        <dsp:cNvPr id="0" name=""/>
        <dsp:cNvSpPr/>
      </dsp:nvSpPr>
      <dsp:spPr>
        <a:xfrm>
          <a:off x="4181197" y="23527"/>
          <a:ext cx="1899456" cy="1139673"/>
        </a:xfrm>
        <a:prstGeom prst="rect">
          <a:avLst/>
        </a:prstGeom>
        <a:solidFill>
          <a:schemeClr val="accent2">
            <a:hueOff val="4000023"/>
            <a:satOff val="5128"/>
            <a:lumOff val="13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Part-To-Whole</a:t>
          </a:r>
        </a:p>
      </dsp:txBody>
      <dsp:txXfrm>
        <a:off x="4181197" y="23527"/>
        <a:ext cx="1899456" cy="1139673"/>
      </dsp:txXfrm>
    </dsp:sp>
    <dsp:sp modelId="{18B43DBC-E6AD-4502-BE26-D3D20767B66C}">
      <dsp:nvSpPr>
        <dsp:cNvPr id="0" name=""/>
        <dsp:cNvSpPr/>
      </dsp:nvSpPr>
      <dsp:spPr>
        <a:xfrm>
          <a:off x="6270599" y="23527"/>
          <a:ext cx="1899456" cy="1139673"/>
        </a:xfrm>
        <a:prstGeom prst="rect">
          <a:avLst/>
        </a:prstGeom>
        <a:solidFill>
          <a:schemeClr val="accent2">
            <a:hueOff val="6000035"/>
            <a:satOff val="7693"/>
            <a:lumOff val="20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Deviation</a:t>
          </a:r>
        </a:p>
      </dsp:txBody>
      <dsp:txXfrm>
        <a:off x="6270599" y="23527"/>
        <a:ext cx="1899456" cy="1139673"/>
      </dsp:txXfrm>
    </dsp:sp>
    <dsp:sp modelId="{B396A509-4F05-48D6-AE43-659A82507E2B}">
      <dsp:nvSpPr>
        <dsp:cNvPr id="0" name=""/>
        <dsp:cNvSpPr/>
      </dsp:nvSpPr>
      <dsp:spPr>
        <a:xfrm>
          <a:off x="1047095" y="1353146"/>
          <a:ext cx="1899456" cy="1139673"/>
        </a:xfrm>
        <a:prstGeom prst="rect">
          <a:avLst/>
        </a:prstGeom>
        <a:solidFill>
          <a:schemeClr val="accent2">
            <a:hueOff val="8000046"/>
            <a:satOff val="10257"/>
            <a:lumOff val="2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Distribution</a:t>
          </a:r>
        </a:p>
      </dsp:txBody>
      <dsp:txXfrm>
        <a:off x="1047095" y="1353146"/>
        <a:ext cx="1899456" cy="1139673"/>
      </dsp:txXfrm>
    </dsp:sp>
    <dsp:sp modelId="{2E3E8BC2-7D6C-4F22-ACC1-CCBC6E8238A5}">
      <dsp:nvSpPr>
        <dsp:cNvPr id="0" name=""/>
        <dsp:cNvSpPr/>
      </dsp:nvSpPr>
      <dsp:spPr>
        <a:xfrm>
          <a:off x="3136496" y="1353146"/>
          <a:ext cx="1899456" cy="1139673"/>
        </a:xfrm>
        <a:prstGeom prst="rect">
          <a:avLst/>
        </a:prstGeom>
        <a:solidFill>
          <a:schemeClr val="accent2">
            <a:hueOff val="10000058"/>
            <a:satOff val="12821"/>
            <a:lumOff val="343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Correlation</a:t>
          </a:r>
        </a:p>
      </dsp:txBody>
      <dsp:txXfrm>
        <a:off x="3136496" y="1353146"/>
        <a:ext cx="1899456" cy="1139673"/>
      </dsp:txXfrm>
    </dsp:sp>
    <dsp:sp modelId="{4B765751-DDF5-40C8-AC5D-830102C14CDD}">
      <dsp:nvSpPr>
        <dsp:cNvPr id="0" name=""/>
        <dsp:cNvSpPr/>
      </dsp:nvSpPr>
      <dsp:spPr>
        <a:xfrm>
          <a:off x="5225898" y="1353146"/>
          <a:ext cx="1899456" cy="1139673"/>
        </a:xfrm>
        <a:prstGeom prst="rect">
          <a:avLst/>
        </a:prstGeom>
        <a:solidFill>
          <a:schemeClr val="accent2">
            <a:hueOff val="12000070"/>
            <a:satOff val="15385"/>
            <a:lumOff val="4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Comparison</a:t>
          </a:r>
        </a:p>
      </dsp:txBody>
      <dsp:txXfrm>
        <a:off x="5225898" y="1353146"/>
        <a:ext cx="1899456" cy="11396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aven Pro Regular" pitchFamily="2" charset="77"/>
        <a:ea typeface="Maven Pro Regular"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2: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3525999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0: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194286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1: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3414977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8631c4261_2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48631c4261_2_0: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1515865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3: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latin typeface="Maven Pro Regular" pitchFamily="2" charset="77"/>
              </a:rPr>
              <a:t>Trend line… meaning!</a:t>
            </a:r>
          </a:p>
          <a:p>
            <a:r>
              <a:rPr lang="en-US" dirty="0">
                <a:latin typeface="Maven Pro Regular" pitchFamily="2" charset="77"/>
              </a:rPr>
              <a:t>How Tableau find a trend line.</a:t>
            </a:r>
          </a:p>
        </p:txBody>
      </p:sp>
    </p:spTree>
    <p:extLst>
      <p:ext uri="{BB962C8B-B14F-4D97-AF65-F5344CB8AC3E}">
        <p14:creationId xmlns:p14="http://schemas.microsoft.com/office/powerpoint/2010/main" val="1865735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5: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defTabSz="966612">
              <a:buNone/>
              <a:defRPr/>
            </a:pPr>
            <a:r>
              <a:rPr lang="en-US" sz="1200" dirty="0"/>
              <a:t>R-Squared is a statistical measure of fit that indicates how much variation of a dependent variable is explained by the independent variable(s) in a regression model.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7: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latin typeface="Maven Pro Regular" pitchFamily="2" charset="77"/>
            </a:endParaRPr>
          </a:p>
        </p:txBody>
      </p:sp>
    </p:spTree>
    <p:extLst>
      <p:ext uri="{BB962C8B-B14F-4D97-AF65-F5344CB8AC3E}">
        <p14:creationId xmlns:p14="http://schemas.microsoft.com/office/powerpoint/2010/main" val="1153041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8: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20: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21: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22: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3: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5: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6: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4098088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7: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7: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16501556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8: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2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30: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31: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32: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33: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3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35: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36: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86e3a8c28_0_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86e3a8c28_0_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latin typeface="Maven Pro Regular" pitchFamily="2" charset="7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6: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r>
              <a:rPr lang="en" sz="1200" dirty="0">
                <a:latin typeface="Maven Pro Regular" pitchFamily="2" charset="77"/>
              </a:rPr>
              <a:t>Add how to get student/instructor license</a:t>
            </a:r>
            <a:endParaRPr sz="1200" dirty="0">
              <a:latin typeface="Maven Pro Regular" pitchFamily="2" charset="7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7: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sz="1200" dirty="0">
              <a:latin typeface="Maven Pro Regular" pitchFamily="2" charset="77"/>
            </a:endParaRPr>
          </a:p>
        </p:txBody>
      </p:sp>
    </p:spTree>
    <p:extLst>
      <p:ext uri="{BB962C8B-B14F-4D97-AF65-F5344CB8AC3E}">
        <p14:creationId xmlns:p14="http://schemas.microsoft.com/office/powerpoint/2010/main" val="2926261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b="0" i="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b="0" i="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08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b="0" i="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0" i="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b="0" i="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0" i="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b="0" i="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b="0" i="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b="0" i="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0" i="0" dirty="0">
              <a:latin typeface="Maven Pro Regular" pitchFamily="2" charset="77"/>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b="0" i="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b="0" i="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b="0" i="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b="0" i="0"/>
            </a:lvl1pPr>
          </a:lstStyle>
          <a:p>
            <a:endParaRPr dirty="0"/>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b="0" i="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dirty="0"/>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b="0" i="0"/>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dirty="0"/>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b="0" i="0">
                <a:solidFill>
                  <a:schemeClr val="dk2"/>
                </a:solidFill>
                <a:latin typeface="Maven Pro Regular" pitchFamily="2" charset="77"/>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aven Pro Regular" pitchFamily="2" charset="77"/>
          <a:ea typeface="Maven Pro Regular"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aven Pro Regular" pitchFamily="2" charset="77"/>
          <a:ea typeface="Maven Pro Regular"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en-us/s/gallery/analyzing-ums?gallery=vot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tableau.com/products/tria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tableau.com/academic"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bit.ly/qcl-tableau-Level1-data"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c/titanic/data"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c/titanic/data"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9.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onlinehelp.tableau.com/current/pro/desktop/en-us/functions_all_categories.html"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public.tableau.com/profile/jeho.park4543#!/vizhome/DataVizwithTableau_0/Dashboard1"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hyperlink" Target="http://publichealthintelligence.org/content/global-overview-magnitude-disparities-and-trend-infant-mortality-world-1950-201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data.lacity.org"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29600" y="744575"/>
            <a:ext cx="8402700" cy="2052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dirty="0">
                <a:latin typeface="Nunito" panose="020B0604020202020204" charset="0"/>
                <a:ea typeface="Maven Pro"/>
                <a:cs typeface="Maven Pro"/>
                <a:sym typeface="Maven Pro"/>
              </a:rPr>
              <a:t>Data Visualization with </a:t>
            </a:r>
            <a:r>
              <a:rPr lang="en" sz="3600" b="1" i="0" u="none" strike="noStrike" cap="none" dirty="0">
                <a:solidFill>
                  <a:srgbClr val="000000"/>
                </a:solidFill>
                <a:latin typeface="Nunito" panose="020B0604020202020204" charset="0"/>
                <a:ea typeface="Maven Pro"/>
                <a:cs typeface="Maven Pro"/>
                <a:sym typeface="Maven Pro"/>
              </a:rPr>
              <a:t>Tableau </a:t>
            </a:r>
            <a:r>
              <a:rPr lang="en" sz="3600" b="1" dirty="0">
                <a:solidFill>
                  <a:srgbClr val="000000"/>
                </a:solidFill>
                <a:latin typeface="Nunito" panose="020B0604020202020204" charset="0"/>
                <a:ea typeface="Maven Pro"/>
                <a:cs typeface="Maven Pro"/>
                <a:sym typeface="Maven Pro"/>
              </a:rPr>
              <a:t>– Level 1</a:t>
            </a:r>
            <a:endParaRPr sz="3600" b="1" i="0" u="none" strike="noStrike" cap="none" dirty="0">
              <a:solidFill>
                <a:srgbClr val="000000"/>
              </a:solidFill>
              <a:latin typeface="Nunito" panose="020B0604020202020204" charset="0"/>
              <a:ea typeface="Maven Pro"/>
              <a:cs typeface="Maven Pro"/>
              <a:sym typeface="Maven Pro"/>
            </a:endParaRPr>
          </a:p>
        </p:txBody>
      </p:sp>
      <p:sp>
        <p:nvSpPr>
          <p:cNvPr id="55" name="Google Shape;55;p13"/>
          <p:cNvSpPr txBox="1">
            <a:spLocks noGrp="1"/>
          </p:cNvSpPr>
          <p:nvPr>
            <p:ph type="subTitle" idx="1"/>
          </p:nvPr>
        </p:nvSpPr>
        <p:spPr>
          <a:xfrm>
            <a:off x="824000" y="3078480"/>
            <a:ext cx="7189500" cy="1391045"/>
          </a:xfrm>
          <a:prstGeom prst="rect">
            <a:avLst/>
          </a:prstGeom>
          <a:noFill/>
          <a:ln>
            <a:noFill/>
          </a:ln>
        </p:spPr>
        <p:txBody>
          <a:bodyPr spcFirstLastPara="1" wrap="square" lIns="91425" tIns="91425" rIns="91425" bIns="91425" anchor="t" anchorCtr="0">
            <a:noAutofit/>
          </a:bodyPr>
          <a:lstStyle/>
          <a:p>
            <a:pPr marL="0" lvl="0" indent="0" algn="l">
              <a:buClr>
                <a:schemeClr val="lt1"/>
              </a:buClr>
              <a:buSzPts val="1600"/>
            </a:pPr>
            <a:r>
              <a:rPr lang="en-US" sz="2400" b="1" dirty="0">
                <a:latin typeface="Nunito" panose="020B0604020202020204" charset="0"/>
                <a:ea typeface="Maven Pro"/>
                <a:cs typeface="Maven Pro"/>
                <a:sym typeface="Maven Pro"/>
              </a:rPr>
              <a:t>QCL Workshop Series </a:t>
            </a:r>
          </a:p>
          <a:p>
            <a:pPr marL="0" lvl="0" indent="0" algn="l">
              <a:buClr>
                <a:schemeClr val="lt1"/>
              </a:buClr>
              <a:buSzPts val="1600"/>
            </a:pPr>
            <a:r>
              <a:rPr lang="en" sz="2400" b="1" dirty="0">
                <a:latin typeface="Nunito" panose="020B0604020202020204" charset="0"/>
                <a:ea typeface="Maven Pro"/>
                <a:cs typeface="Maven Pro"/>
                <a:sym typeface="Maven Pro"/>
              </a:rPr>
              <a:t>#</a:t>
            </a:r>
            <a:r>
              <a:rPr lang="en" sz="2400" b="1" dirty="0" err="1">
                <a:latin typeface="Nunito" panose="020B0604020202020204" charset="0"/>
                <a:ea typeface="Maven Pro"/>
                <a:cs typeface="Maven Pro"/>
                <a:sym typeface="Maven Pro"/>
              </a:rPr>
              <a:t>Dat</a:t>
            </a:r>
            <a:r>
              <a:rPr lang="en-US" sz="2400" b="1" dirty="0">
                <a:latin typeface="Nunito" panose="020B0604020202020204" charset="0"/>
                <a:ea typeface="Maven Pro"/>
                <a:cs typeface="Maven Pro"/>
                <a:sym typeface="Maven Pro"/>
              </a:rPr>
              <a:t>a #Visualization and #Tableau</a:t>
            </a:r>
          </a:p>
          <a:p>
            <a:pPr marL="0" lvl="0" indent="0" algn="l">
              <a:buClr>
                <a:schemeClr val="lt1"/>
              </a:buClr>
              <a:buSzPts val="1600"/>
            </a:pPr>
            <a:endParaRPr lang="en-US" sz="2400" dirty="0">
              <a:solidFill>
                <a:schemeClr val="lt1"/>
              </a:solidFill>
              <a:latin typeface="Nunito" panose="020B0604020202020204" charset="0"/>
              <a:ea typeface="Maven Pro"/>
              <a:cs typeface="Maven Pro"/>
              <a:sym typeface="Nunito"/>
            </a:endParaRPr>
          </a:p>
          <a:p>
            <a:pPr marL="0" lvl="0" indent="0" algn="l">
              <a:buClr>
                <a:schemeClr val="lt1"/>
              </a:buClr>
              <a:buSzPts val="1600"/>
            </a:pPr>
            <a:r>
              <a:rPr lang="en-US" sz="2400" b="1" dirty="0">
                <a:latin typeface="Nunito" panose="020B0604020202020204" charset="0"/>
                <a:ea typeface="Maven Pro"/>
                <a:cs typeface="Maven Pro"/>
                <a:sym typeface="Maven Pro"/>
              </a:rPr>
              <a:t>Instructors: Jeho Park and Zeyad </a:t>
            </a:r>
            <a:r>
              <a:rPr lang="en-US" sz="2400" b="1" dirty="0" err="1">
                <a:latin typeface="Nunito" panose="020B0604020202020204" charset="0"/>
                <a:ea typeface="Maven Pro"/>
                <a:cs typeface="Maven Pro"/>
                <a:sym typeface="Maven Pro"/>
              </a:rPr>
              <a:t>Kelani</a:t>
            </a:r>
            <a:r>
              <a:rPr lang="en-US" sz="2400" b="1" dirty="0">
                <a:latin typeface="Nunito" panose="020B0604020202020204" charset="0"/>
                <a:ea typeface="Maven Pro"/>
                <a:cs typeface="Maven Pro"/>
                <a:sym typeface="Maven Pro"/>
              </a:rPr>
              <a:t> </a:t>
            </a:r>
            <a:endParaRPr sz="2400" b="0" i="0" u="none" strike="noStrike" cap="none" dirty="0">
              <a:solidFill>
                <a:schemeClr val="lt1"/>
              </a:solidFill>
              <a:latin typeface="Nunito" panose="020B0604020202020204" charset="0"/>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1</a:t>
            </a:fld>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400" b="1" i="0" u="none" strike="noStrike" cap="none" dirty="0">
                <a:solidFill>
                  <a:schemeClr val="tx1"/>
                </a:solidFill>
                <a:latin typeface="Maven Pro"/>
                <a:ea typeface="Maven Pro"/>
                <a:cs typeface="Maven Pro"/>
                <a:sym typeface="Maven Pro"/>
              </a:rPr>
              <a:t>What can you do with Tableau?</a:t>
            </a:r>
            <a:endParaRPr sz="2400" b="1" i="0" u="none" strike="noStrike" cap="none" dirty="0">
              <a:solidFill>
                <a:schemeClr val="tx1"/>
              </a:solidFill>
              <a:latin typeface="Maven Pro"/>
              <a:ea typeface="Maven Pro"/>
              <a:cs typeface="Maven Pro"/>
              <a:sym typeface="Maven Pro"/>
            </a:endParaRPr>
          </a:p>
        </p:txBody>
      </p:sp>
      <p:sp>
        <p:nvSpPr>
          <p:cNvPr id="88" name="Google Shape;8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300"/>
              <a:buFont typeface="Nunito"/>
              <a:buNone/>
            </a:pPr>
            <a:r>
              <a:rPr lang="en" sz="1300" u="sng" dirty="0">
                <a:solidFill>
                  <a:schemeClr val="hlink"/>
                </a:solidFill>
                <a:latin typeface="Nunito"/>
                <a:ea typeface="Nunito"/>
                <a:cs typeface="Nunito"/>
                <a:sym typeface="Nunito"/>
                <a:hlinkClick r:id="rId3"/>
              </a:rPr>
              <a:t>https://public.tableau.com/en-us/s/gallery/analyzing-ums?gallery=votd</a:t>
            </a:r>
            <a:r>
              <a:rPr lang="en" sz="1300" dirty="0">
                <a:latin typeface="Nunito"/>
                <a:ea typeface="Nunito"/>
                <a:cs typeface="Nunito"/>
                <a:sym typeface="Nunito"/>
              </a:rPr>
              <a:t> </a:t>
            </a:r>
            <a:endParaRPr sz="1300" b="0" i="0" u="none" strike="noStrike" cap="none" dirty="0">
              <a:solidFill>
                <a:schemeClr val="dk2"/>
              </a:solidFill>
              <a:latin typeface="Nunito"/>
              <a:ea typeface="Nunito"/>
              <a:cs typeface="Nunito"/>
              <a:sym typeface="Nunito"/>
            </a:endParaRPr>
          </a:p>
          <a:p>
            <a:pPr marL="0" marR="0" lvl="0" indent="0" algn="l" rtl="0">
              <a:lnSpc>
                <a:spcPct val="115000"/>
              </a:lnSpc>
              <a:spcBef>
                <a:spcPts val="1600"/>
              </a:spcBef>
              <a:spcAft>
                <a:spcPts val="1600"/>
              </a:spcAft>
              <a:buClr>
                <a:schemeClr val="dk2"/>
              </a:buClr>
              <a:buSzPts val="1300"/>
              <a:buFont typeface="Nunito"/>
              <a:buNone/>
            </a:pPr>
            <a:endParaRPr sz="13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10</a:t>
            </a:fld>
            <a:endParaRPr lang="e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400" b="1" i="0" u="none" strike="noStrike" cap="none" dirty="0">
                <a:solidFill>
                  <a:schemeClr val="tx1"/>
                </a:solidFill>
                <a:latin typeface="Maven Pro"/>
                <a:ea typeface="Maven Pro"/>
                <a:cs typeface="Maven Pro"/>
                <a:sym typeface="Maven Pro"/>
              </a:rPr>
              <a:t>Installing Tableau</a:t>
            </a:r>
            <a:endParaRPr sz="2400" b="1" i="0" u="none" strike="noStrike" cap="none" dirty="0">
              <a:solidFill>
                <a:schemeClr val="tx1"/>
              </a:solidFill>
              <a:latin typeface="Maven Pro"/>
              <a:ea typeface="Maven Pro"/>
              <a:cs typeface="Maven Pro"/>
              <a:sym typeface="Maven Pro"/>
            </a:endParaRPr>
          </a:p>
        </p:txBody>
      </p:sp>
      <p:sp>
        <p:nvSpPr>
          <p:cNvPr id="94" name="Google Shape;94;p19"/>
          <p:cNvSpPr txBox="1">
            <a:spLocks noGrp="1"/>
          </p:cNvSpPr>
          <p:nvPr>
            <p:ph type="body" idx="1"/>
          </p:nvPr>
        </p:nvSpPr>
        <p:spPr>
          <a:xfrm>
            <a:off x="550475" y="1509450"/>
            <a:ext cx="8100000" cy="3205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a:solidFill>
                  <a:schemeClr val="dk2"/>
                </a:solidFill>
                <a:latin typeface="Nunito"/>
                <a:ea typeface="Nunito"/>
                <a:cs typeface="Nunito"/>
                <a:sym typeface="Nunito"/>
              </a:rPr>
              <a:t>Install the free trial of Tableau here:</a:t>
            </a:r>
            <a:endParaRPr sz="1800" b="0" i="0" u="none" strike="noStrike" cap="none">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Char char="○"/>
            </a:pPr>
            <a:r>
              <a:rPr lang="en" sz="1800" b="0" i="0" u="sng" strike="noStrike" cap="none">
                <a:solidFill>
                  <a:schemeClr val="hlink"/>
                </a:solidFill>
                <a:latin typeface="Nunito"/>
                <a:ea typeface="Nunito"/>
                <a:cs typeface="Nunito"/>
                <a:sym typeface="Nunito"/>
                <a:hlinkClick r:id="rId3"/>
              </a:rPr>
              <a:t>https://www.tableau.com/products/trial</a:t>
            </a:r>
            <a:endParaRPr sz="1800" b="0" i="0" u="none" strike="noStrike" cap="none">
              <a:solidFill>
                <a:schemeClr val="dk2"/>
              </a:solidFill>
              <a:latin typeface="Nunito"/>
              <a:ea typeface="Nunito"/>
              <a:cs typeface="Nunito"/>
              <a:sym typeface="Nunito"/>
            </a:endParaRPr>
          </a:p>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a:solidFill>
                  <a:schemeClr val="dk2"/>
                </a:solidFill>
                <a:latin typeface="Nunito"/>
                <a:ea typeface="Nunito"/>
                <a:cs typeface="Nunito"/>
                <a:sym typeface="Nunito"/>
              </a:rPr>
              <a:t>To continue using Tableau after the trial students and instructors can apply for a free license here:</a:t>
            </a:r>
            <a:endParaRPr sz="1800" b="0" i="0" u="none" strike="noStrike" cap="none">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Char char="○"/>
            </a:pPr>
            <a:r>
              <a:rPr lang="en" sz="1800" b="0" i="0" u="sng" strike="noStrike" cap="none">
                <a:solidFill>
                  <a:schemeClr val="hlink"/>
                </a:solidFill>
                <a:latin typeface="Nunito"/>
                <a:ea typeface="Nunito"/>
                <a:cs typeface="Nunito"/>
                <a:sym typeface="Nunito"/>
                <a:hlinkClick r:id="rId4"/>
              </a:rPr>
              <a:t>https://www.tableau.com/academic</a:t>
            </a:r>
            <a:endParaRPr sz="1800" b="0" i="0" u="none" strike="noStrike" cap="none">
              <a:solidFill>
                <a:schemeClr val="dk2"/>
              </a:solidFill>
              <a:latin typeface="Nunito"/>
              <a:ea typeface="Nunito"/>
              <a:cs typeface="Nunito"/>
              <a:sym typeface="Nunito"/>
            </a:endParaRPr>
          </a:p>
          <a:p>
            <a:pPr marL="0" marR="0" lvl="0" indent="0" algn="l" rtl="0">
              <a:lnSpc>
                <a:spcPct val="115000"/>
              </a:lnSpc>
              <a:spcBef>
                <a:spcPts val="1600"/>
              </a:spcBef>
              <a:spcAft>
                <a:spcPts val="1600"/>
              </a:spcAft>
              <a:buClr>
                <a:schemeClr val="dk2"/>
              </a:buClr>
              <a:buSzPts val="1300"/>
              <a:buFont typeface="Nunito"/>
              <a:buNone/>
            </a:pPr>
            <a:endParaRPr sz="18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11</a:t>
            </a:fld>
            <a:endParaRPr lang="e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Tableau Desktop Workspace </a:t>
            </a:r>
          </a:p>
        </p:txBody>
      </p:sp>
      <p:sp>
        <p:nvSpPr>
          <p:cNvPr id="4" name="Slide Number Placeholder 3"/>
          <p:cNvSpPr>
            <a:spLocks noGrp="1"/>
          </p:cNvSpPr>
          <p:nvPr>
            <p:ph type="sldNum" idx="12"/>
          </p:nvPr>
        </p:nvSpPr>
        <p:spPr/>
        <p:txBody>
          <a:bodyPr/>
          <a:lstStyle/>
          <a:p>
            <a:fld id="{00000000-1234-1234-1234-123412341234}" type="slidenum">
              <a:rPr lang="en" smtClean="0"/>
              <a:pPr/>
              <a:t>12</a:t>
            </a:fld>
            <a:endParaRPr lang="en" dirty="0"/>
          </a:p>
        </p:txBody>
      </p:sp>
      <p:pic>
        <p:nvPicPr>
          <p:cNvPr id="1026" name="Picture 2" descr="https://www.guru99.com/images/tableau/060818_0459_HowtoDownlo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35" y="1017725"/>
            <a:ext cx="7677013" cy="403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8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Tableau Desktop Workspace Cont’d	</a:t>
            </a:r>
          </a:p>
        </p:txBody>
      </p:sp>
      <p:sp>
        <p:nvSpPr>
          <p:cNvPr id="3" name="Text Placeholder 2"/>
          <p:cNvSpPr>
            <a:spLocks noGrp="1"/>
          </p:cNvSpPr>
          <p:nvPr>
            <p:ph type="body" idx="1"/>
          </p:nvPr>
        </p:nvSpPr>
        <p:spPr/>
        <p:txBody>
          <a:bodyPr/>
          <a:lstStyle/>
          <a:p>
            <a:r>
              <a:rPr lang="en-US" sz="1050" b="1" dirty="0"/>
              <a:t>Menu Bar: </a:t>
            </a:r>
            <a:r>
              <a:rPr lang="en-US" sz="1050" dirty="0"/>
              <a:t>It consists of menu options such as File, Data, Worksheet, Dashboard, Story, Analysis, Map, Format, Server, and Windows. The options in the menu bar include features such as file saving, data source connection, file export, table calculation options, and design features for creating a worksheet, dashboard, and storyboard.</a:t>
            </a:r>
          </a:p>
          <a:p>
            <a:r>
              <a:rPr lang="en-US" sz="1050" b="1" dirty="0"/>
              <a:t>Toolbar Icon: </a:t>
            </a:r>
            <a:r>
              <a:rPr lang="en-US" sz="1050" dirty="0"/>
              <a:t>Toolbar icon present below the menu bar can be used to edit the workbook using different features such as undo, redo, save, new data source, slideshow and so on.</a:t>
            </a:r>
          </a:p>
          <a:p>
            <a:r>
              <a:rPr lang="en-US" sz="1050" b="1" dirty="0"/>
              <a:t>Dimension Shelf:</a:t>
            </a:r>
            <a:r>
              <a:rPr lang="en-US" sz="1050" dirty="0"/>
              <a:t> The dimensions present in the data source can be viewed in the dimension shelf.</a:t>
            </a:r>
          </a:p>
          <a:p>
            <a:r>
              <a:rPr lang="en-US" sz="1050" b="1" dirty="0"/>
              <a:t>Measure Shelf:</a:t>
            </a:r>
            <a:r>
              <a:rPr lang="en-US" sz="1050" dirty="0"/>
              <a:t> The measures present in the data source can be viewed on the measure shelf.</a:t>
            </a:r>
          </a:p>
          <a:p>
            <a:r>
              <a:rPr lang="en-US" sz="1050" b="1" dirty="0"/>
              <a:t>Sets and Parameters Shelf:</a:t>
            </a:r>
            <a:r>
              <a:rPr lang="en-US" sz="1050" dirty="0"/>
              <a:t> The user-defined sets and parameters can be viewed in the sets and parameter shelf. It can also be used to edit the existing sets and parameters.</a:t>
            </a:r>
          </a:p>
          <a:p>
            <a:r>
              <a:rPr lang="en-US" sz="1050" b="1" dirty="0"/>
              <a:t>Page Shelf:</a:t>
            </a:r>
            <a:r>
              <a:rPr lang="en-US" sz="1050" dirty="0"/>
              <a:t> Page shelf can be used to view the visualization in video format by keeping the relevant filter on the page shelf.</a:t>
            </a:r>
          </a:p>
          <a:p>
            <a:r>
              <a:rPr lang="en-US" sz="1050" b="1" dirty="0"/>
              <a:t>Filter Shelf:</a:t>
            </a:r>
            <a:r>
              <a:rPr lang="en-US" sz="1050" dirty="0"/>
              <a:t> The filters that can control the visualization can be placed on the filter shelf, and the required dimensions or measures can be filtered in.</a:t>
            </a:r>
          </a:p>
          <a:p>
            <a:r>
              <a:rPr lang="en-US" sz="1050" b="1" dirty="0"/>
              <a:t>Marks Card:</a:t>
            </a:r>
            <a:r>
              <a:rPr lang="en-US" sz="1050" dirty="0"/>
              <a:t> Marks card can be used to design the visualization. The data components of the visualization such as color, size, shape, path, label, and tooltip used in the visualizations can be modified in the marks card.</a:t>
            </a:r>
          </a:p>
          <a:p>
            <a:r>
              <a:rPr lang="en-US" sz="1050" b="1" dirty="0"/>
              <a:t>Worksheet:</a:t>
            </a:r>
            <a:r>
              <a:rPr lang="en-US" sz="1050" dirty="0"/>
              <a:t> The worksheet is the place where the actual visualization can be viewed in the workbook. The design and functionalities of the visual can be viewed in the worksheet.</a:t>
            </a:r>
          </a:p>
          <a:p>
            <a:pPr marL="114300" indent="0">
              <a:buNone/>
            </a:pPr>
            <a:endParaRPr lang="en-US" sz="1050" dirty="0"/>
          </a:p>
        </p:txBody>
      </p:sp>
      <p:sp>
        <p:nvSpPr>
          <p:cNvPr id="4" name="Slide Number Placeholder 3"/>
          <p:cNvSpPr>
            <a:spLocks noGrp="1"/>
          </p:cNvSpPr>
          <p:nvPr>
            <p:ph type="sldNum" idx="12"/>
          </p:nvPr>
        </p:nvSpPr>
        <p:spPr/>
        <p:txBody>
          <a:bodyPr/>
          <a:lstStyle/>
          <a:p>
            <a:fld id="{00000000-1234-1234-1234-123412341234}" type="slidenum">
              <a:rPr lang="en" smtClean="0"/>
              <a:pPr/>
              <a:t>13</a:t>
            </a:fld>
            <a:endParaRPr lang="en" dirty="0"/>
          </a:p>
        </p:txBody>
      </p:sp>
    </p:spTree>
    <p:extLst>
      <p:ext uri="{BB962C8B-B14F-4D97-AF65-F5344CB8AC3E}">
        <p14:creationId xmlns:p14="http://schemas.microsoft.com/office/powerpoint/2010/main" val="326744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Tableau Navigation </a:t>
            </a:r>
          </a:p>
        </p:txBody>
      </p:sp>
      <p:sp>
        <p:nvSpPr>
          <p:cNvPr id="4" name="Slide Number Placeholder 3"/>
          <p:cNvSpPr>
            <a:spLocks noGrp="1"/>
          </p:cNvSpPr>
          <p:nvPr>
            <p:ph type="sldNum" idx="12"/>
          </p:nvPr>
        </p:nvSpPr>
        <p:spPr/>
        <p:txBody>
          <a:bodyPr/>
          <a:lstStyle/>
          <a:p>
            <a:fld id="{00000000-1234-1234-1234-123412341234}" type="slidenum">
              <a:rPr lang="en" smtClean="0"/>
              <a:pPr/>
              <a:t>14</a:t>
            </a:fld>
            <a:endParaRPr lang="en" dirty="0"/>
          </a:p>
        </p:txBody>
      </p:sp>
      <p:pic>
        <p:nvPicPr>
          <p:cNvPr id="3074" name="Picture 2" descr="https://www.guru99.com/images/tableau/060818_0459_HowtoDownlo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335" y="1467262"/>
            <a:ext cx="3528339" cy="16202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1263" y="1151497"/>
            <a:ext cx="3118170" cy="2400657"/>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Current Sheet:</a:t>
            </a:r>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Current Sheet can be viewed with the name of the sheet. All the sheets, dashboards and story board present in the workbook can be viewed here.</a:t>
            </a:r>
          </a:p>
          <a:p>
            <a:r>
              <a:rPr lang="en-US" sz="1000" b="1" dirty="0">
                <a:latin typeface="Calibri" panose="020F0502020204030204" pitchFamily="34" charset="0"/>
                <a:cs typeface="Calibri" panose="020F0502020204030204" pitchFamily="34" charset="0"/>
              </a:rPr>
              <a:t>New Sheet:</a:t>
            </a:r>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The new sheet icon present in the tab can be used to create a new worksheet in the Tableau Workbook.</a:t>
            </a:r>
          </a:p>
          <a:p>
            <a:r>
              <a:rPr lang="en-US" sz="1000" b="1" dirty="0">
                <a:latin typeface="Calibri" panose="020F0502020204030204" pitchFamily="34" charset="0"/>
                <a:cs typeface="Calibri" panose="020F0502020204030204" pitchFamily="34" charset="0"/>
              </a:rPr>
              <a:t>New Dashboard:</a:t>
            </a:r>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The new dashboard icon present in the tab can be used to create a new dashboard in the Tableau Workbook.</a:t>
            </a:r>
          </a:p>
          <a:p>
            <a:r>
              <a:rPr lang="en-US" sz="1000" b="1" dirty="0">
                <a:latin typeface="Calibri" panose="020F0502020204030204" pitchFamily="34" charset="0"/>
                <a:cs typeface="Calibri" panose="020F0502020204030204" pitchFamily="34" charset="0"/>
              </a:rPr>
              <a:t>New Storyboard:</a:t>
            </a:r>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The new storyboard icon present in the tab can be used to create new storyboard in the Tableau Workbook.</a:t>
            </a:r>
          </a:p>
          <a:p>
            <a:r>
              <a:rPr lang="en-US" sz="1000" dirty="0">
                <a:latin typeface="Calibri" panose="020F0502020204030204" pitchFamily="34" charset="0"/>
                <a:cs typeface="Calibri" panose="020F0502020204030204" pitchFamily="34" charset="0"/>
              </a:rPr>
              <a:t> </a:t>
            </a:r>
          </a:p>
          <a:p>
            <a:endParaRPr lang="en-U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9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Tableau Data Connections </a:t>
            </a:r>
          </a:p>
        </p:txBody>
      </p:sp>
      <p:sp>
        <p:nvSpPr>
          <p:cNvPr id="4" name="Slide Number Placeholder 3"/>
          <p:cNvSpPr>
            <a:spLocks noGrp="1"/>
          </p:cNvSpPr>
          <p:nvPr>
            <p:ph type="sldNum" idx="12"/>
          </p:nvPr>
        </p:nvSpPr>
        <p:spPr/>
        <p:txBody>
          <a:bodyPr/>
          <a:lstStyle/>
          <a:p>
            <a:fld id="{00000000-1234-1234-1234-123412341234}" type="slidenum">
              <a:rPr lang="en" smtClean="0"/>
              <a:pPr/>
              <a:t>15</a:t>
            </a:fld>
            <a:endParaRPr lang="en" dirty="0"/>
          </a:p>
        </p:txBody>
      </p:sp>
      <p:pic>
        <p:nvPicPr>
          <p:cNvPr id="4098" name="Picture 2" descr="https://www.guru99.com/images/tableau/060818_0511_TableauCon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9554" y="956471"/>
            <a:ext cx="6409233" cy="37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03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Repo</a:t>
            </a:r>
          </a:p>
        </p:txBody>
      </p:sp>
      <p:sp>
        <p:nvSpPr>
          <p:cNvPr id="3" name="Text Placeholder 2"/>
          <p:cNvSpPr>
            <a:spLocks noGrp="1"/>
          </p:cNvSpPr>
          <p:nvPr>
            <p:ph type="body" idx="1"/>
          </p:nvPr>
        </p:nvSpPr>
        <p:spPr/>
        <p:txBody>
          <a:bodyPr/>
          <a:lstStyle/>
          <a:p>
            <a:r>
              <a:rPr lang="en-US" dirty="0">
                <a:hlinkClick r:id="rId2"/>
              </a:rPr>
              <a:t>http://bit.ly/qcl-tableau-Level1-data</a:t>
            </a:r>
            <a:r>
              <a:rPr lang="en-US" dirty="0"/>
              <a:t> </a:t>
            </a:r>
          </a:p>
        </p:txBody>
      </p:sp>
      <p:sp>
        <p:nvSpPr>
          <p:cNvPr id="4" name="Slide Number Placeholder 3"/>
          <p:cNvSpPr>
            <a:spLocks noGrp="1"/>
          </p:cNvSpPr>
          <p:nvPr>
            <p:ph type="sldNum" idx="12"/>
          </p:nvPr>
        </p:nvSpPr>
        <p:spPr/>
        <p:txBody>
          <a:bodyPr/>
          <a:lstStyle/>
          <a:p>
            <a:fld id="{00000000-1234-1234-1234-123412341234}" type="slidenum">
              <a:rPr lang="en" smtClean="0"/>
              <a:pPr/>
              <a:t>16</a:t>
            </a:fld>
            <a:endParaRPr lang="en" dirty="0"/>
          </a:p>
        </p:txBody>
      </p:sp>
    </p:spTree>
    <p:extLst>
      <p:ext uri="{BB962C8B-B14F-4D97-AF65-F5344CB8AC3E}">
        <p14:creationId xmlns:p14="http://schemas.microsoft.com/office/powerpoint/2010/main" val="1213922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Data Relationship </a:t>
            </a:r>
          </a:p>
        </p:txBody>
      </p:sp>
      <p:sp>
        <p:nvSpPr>
          <p:cNvPr id="3" name="Text Placeholder 2"/>
          <p:cNvSpPr>
            <a:spLocks noGrp="1"/>
          </p:cNvSpPr>
          <p:nvPr>
            <p:ph type="body" idx="1"/>
          </p:nvPr>
        </p:nvSpPr>
        <p:spPr/>
        <p:txBody>
          <a:bodyPr/>
          <a:lstStyle/>
          <a:p>
            <a:pPr marL="114300" indent="0">
              <a:buNone/>
            </a:pPr>
            <a:r>
              <a:rPr lang="en-US" sz="1200" dirty="0"/>
              <a:t>A relational Database/Excel file consists of multiple Tables/sheets. These multiple tables/sheets can be connected to each other in Tableau. This connection is established by 'Join' or 'Union' feature present in Tableau. The relationship between data in two or more tables needs to be specified while joining tables.</a:t>
            </a:r>
          </a:p>
          <a:p>
            <a:r>
              <a:rPr lang="en-US" sz="1200" b="1" dirty="0"/>
              <a:t>Joins:</a:t>
            </a:r>
            <a:endParaRPr lang="en-US" sz="1200" dirty="0"/>
          </a:p>
          <a:p>
            <a:pPr marL="114300" indent="0">
              <a:buNone/>
            </a:pPr>
            <a:r>
              <a:rPr lang="en-US" sz="1200" dirty="0"/>
              <a:t>Tableau can "join" tables. It can join up to 32 tables in a data source. While joining, the relationship between two or more tables can be specified. The tables present in the data source can be related to each other using the joins such as inner join, left join, right join and outer join. The functionalities of Join types are explained in the table below,</a:t>
            </a:r>
            <a:br>
              <a:rPr lang="en-US" sz="1200" dirty="0"/>
            </a:br>
            <a:endParaRPr lang="en-US" sz="1200" dirty="0"/>
          </a:p>
          <a:p>
            <a:pPr marL="114300" indent="0">
              <a:buNone/>
            </a:pPr>
            <a:endParaRPr lang="en-US" sz="1200" dirty="0"/>
          </a:p>
        </p:txBody>
      </p:sp>
      <p:sp>
        <p:nvSpPr>
          <p:cNvPr id="4" name="Slide Number Placeholder 3"/>
          <p:cNvSpPr>
            <a:spLocks noGrp="1"/>
          </p:cNvSpPr>
          <p:nvPr>
            <p:ph type="sldNum" idx="12"/>
          </p:nvPr>
        </p:nvSpPr>
        <p:spPr/>
        <p:txBody>
          <a:bodyPr/>
          <a:lstStyle/>
          <a:p>
            <a:fld id="{00000000-1234-1234-1234-123412341234}" type="slidenum">
              <a:rPr lang="en" smtClean="0"/>
              <a:pPr/>
              <a:t>17</a:t>
            </a:fld>
            <a:endParaRPr lang="en" dirty="0"/>
          </a:p>
        </p:txBody>
      </p:sp>
      <p:graphicFrame>
        <p:nvGraphicFramePr>
          <p:cNvPr id="5" name="Table 4"/>
          <p:cNvGraphicFramePr>
            <a:graphicFrameLocks noGrp="1"/>
          </p:cNvGraphicFramePr>
          <p:nvPr>
            <p:extLst>
              <p:ext uri="{D42A27DB-BD31-4B8C-83A1-F6EECF244321}">
                <p14:modId xmlns:p14="http://schemas.microsoft.com/office/powerpoint/2010/main" val="3540290554"/>
              </p:ext>
            </p:extLst>
          </p:nvPr>
        </p:nvGraphicFramePr>
        <p:xfrm>
          <a:off x="499959" y="2922287"/>
          <a:ext cx="8111188" cy="1905000"/>
        </p:xfrm>
        <a:graphic>
          <a:graphicData uri="http://schemas.openxmlformats.org/drawingml/2006/table">
            <a:tbl>
              <a:tblPr/>
              <a:tblGrid>
                <a:gridCol w="2027797">
                  <a:extLst>
                    <a:ext uri="{9D8B030D-6E8A-4147-A177-3AD203B41FA5}">
                      <a16:colId xmlns:a16="http://schemas.microsoft.com/office/drawing/2014/main" val="3711766939"/>
                    </a:ext>
                  </a:extLst>
                </a:gridCol>
                <a:gridCol w="2027797">
                  <a:extLst>
                    <a:ext uri="{9D8B030D-6E8A-4147-A177-3AD203B41FA5}">
                      <a16:colId xmlns:a16="http://schemas.microsoft.com/office/drawing/2014/main" val="147215172"/>
                    </a:ext>
                  </a:extLst>
                </a:gridCol>
                <a:gridCol w="2027797">
                  <a:extLst>
                    <a:ext uri="{9D8B030D-6E8A-4147-A177-3AD203B41FA5}">
                      <a16:colId xmlns:a16="http://schemas.microsoft.com/office/drawing/2014/main" val="2879917578"/>
                    </a:ext>
                  </a:extLst>
                </a:gridCol>
                <a:gridCol w="2027797">
                  <a:extLst>
                    <a:ext uri="{9D8B030D-6E8A-4147-A177-3AD203B41FA5}">
                      <a16:colId xmlns:a16="http://schemas.microsoft.com/office/drawing/2014/main" val="3432407871"/>
                    </a:ext>
                  </a:extLst>
                </a:gridCol>
              </a:tblGrid>
              <a:tr h="0">
                <a:tc>
                  <a:txBody>
                    <a:bodyPr/>
                    <a:lstStyle/>
                    <a:p>
                      <a:pPr algn="l" fontAlgn="t"/>
                      <a:r>
                        <a:rPr lang="en-US" sz="1050" b="1" dirty="0">
                          <a:effectLst/>
                        </a:rPr>
                        <a:t>Inner Join</a:t>
                      </a:r>
                      <a:endParaRPr lang="en-US"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50" b="1">
                          <a:effectLst/>
                        </a:rPr>
                        <a:t>Left Join</a:t>
                      </a:r>
                      <a:endParaRPr lang="en-US" sz="105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50" b="1" dirty="0">
                          <a:effectLst/>
                        </a:rPr>
                        <a:t>Right Join</a:t>
                      </a:r>
                      <a:endParaRPr lang="en-US"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50" b="1" dirty="0">
                          <a:effectLst/>
                        </a:rPr>
                        <a:t>Outer Join</a:t>
                      </a:r>
                      <a:endParaRPr lang="en-US" sz="105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41429449"/>
                  </a:ext>
                </a:extLst>
              </a:tr>
              <a:tr h="1415648">
                <a:tc>
                  <a:txBody>
                    <a:bodyPr/>
                    <a:lstStyle/>
                    <a:p>
                      <a:pPr algn="l" fontAlgn="t"/>
                      <a:r>
                        <a:rPr lang="en-US" sz="1050" dirty="0">
                          <a:effectLst/>
                        </a:rPr>
                        <a:t>It joins all the common records between two tables or sheets. The joining condition can be given based on the primary key. One or more joining conditions can be specified to join the tables. Many tables can be joined together in Tableau for visualization.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050" dirty="0">
                          <a:effectLst/>
                        </a:rPr>
                        <a:t>A left join is used to join all the records from a left table and common records from the right table. One or more join conditions can be specified to left join two different tables.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050" dirty="0">
                          <a:effectLst/>
                        </a:rPr>
                        <a:t>A right join is used to join all the records from a right table and common records from left table. Based on the requirements, one or more joining condition can be set.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050" dirty="0">
                          <a:effectLst/>
                        </a:rPr>
                        <a:t>An Outer join is used to join all the records from both left and right table. Joining conditions can be set to join common records.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45548020"/>
                  </a:ext>
                </a:extLst>
              </a:tr>
            </a:tbl>
          </a:graphicData>
        </a:graphic>
      </p:graphicFrame>
    </p:spTree>
    <p:extLst>
      <p:ext uri="{BB962C8B-B14F-4D97-AF65-F5344CB8AC3E}">
        <p14:creationId xmlns:p14="http://schemas.microsoft.com/office/powerpoint/2010/main" val="3564969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body" idx="1"/>
          </p:nvPr>
        </p:nvSpPr>
        <p:spPr>
          <a:xfrm>
            <a:off x="311700" y="1691400"/>
            <a:ext cx="8520600" cy="468600"/>
          </a:xfrm>
          <a:prstGeom prst="rect">
            <a:avLst/>
          </a:prstGeom>
          <a:noFill/>
          <a:ln>
            <a:noFill/>
          </a:ln>
        </p:spPr>
        <p:txBody>
          <a:bodyPr spcFirstLastPara="1" wrap="square" lIns="91425" tIns="91425" rIns="91425" bIns="91425" anchor="t" anchorCtr="0">
            <a:noAutofit/>
          </a:bodyPr>
          <a:lstStyle/>
          <a:p>
            <a:pPr marL="0" lvl="0" indent="0">
              <a:buClr>
                <a:schemeClr val="lt1"/>
              </a:buClr>
              <a:buSzPts val="1300"/>
              <a:buNone/>
            </a:pPr>
            <a:r>
              <a:rPr lang="en" sz="2200" b="0" i="0" u="none" strike="noStrike" cap="none" dirty="0">
                <a:latin typeface="Nunito"/>
                <a:ea typeface="Nunito"/>
                <a:cs typeface="Nunito"/>
                <a:sym typeface="Nunito"/>
              </a:rPr>
              <a:t>Download the datasets </a:t>
            </a:r>
            <a:r>
              <a:rPr lang="en" sz="2200" dirty="0">
                <a:latin typeface="Nunito"/>
                <a:ea typeface="Nunito"/>
                <a:cs typeface="Nunito"/>
                <a:sym typeface="Nunito"/>
              </a:rPr>
              <a:t>from</a:t>
            </a:r>
            <a:br>
              <a:rPr lang="en" sz="2200" dirty="0">
                <a:latin typeface="Nunito"/>
                <a:ea typeface="Nunito"/>
                <a:cs typeface="Nunito"/>
                <a:sym typeface="Nunito"/>
              </a:rPr>
            </a:br>
            <a:endParaRPr sz="2200" dirty="0">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18</a:t>
            </a:fld>
            <a:endParaRPr lang="e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dirty="0">
                <a:solidFill>
                  <a:schemeClr val="dk2"/>
                </a:solidFill>
                <a:latin typeface="Maven Pro"/>
                <a:ea typeface="Maven Pro"/>
                <a:cs typeface="Maven Pro"/>
                <a:sym typeface="Maven Pro"/>
              </a:rPr>
              <a:t>Connecting to Data</a:t>
            </a:r>
            <a:endParaRPr sz="2800" b="1" i="0" u="none" strike="noStrike" cap="none" dirty="0">
              <a:solidFill>
                <a:schemeClr val="dk2"/>
              </a:solidFill>
              <a:latin typeface="Maven Pro"/>
              <a:ea typeface="Maven Pro"/>
              <a:cs typeface="Maven Pro"/>
              <a:sym typeface="Maven Pro"/>
            </a:endParaRPr>
          </a:p>
        </p:txBody>
      </p:sp>
      <p:sp>
        <p:nvSpPr>
          <p:cNvPr id="117" name="Google Shape;117;p23"/>
          <p:cNvSpPr txBox="1">
            <a:spLocks noGrp="1"/>
          </p:cNvSpPr>
          <p:nvPr>
            <p:ph type="body" idx="1"/>
          </p:nvPr>
        </p:nvSpPr>
        <p:spPr>
          <a:xfrm>
            <a:off x="342650" y="1037300"/>
            <a:ext cx="4270200" cy="2713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Tableau can connect to many filetypes</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Excel, csv, spatial, statistical</a:t>
            </a:r>
            <a:endParaRPr sz="1800" b="0" i="0" u="none" strike="noStrike" cap="none" dirty="0">
              <a:solidFill>
                <a:schemeClr val="dk2"/>
              </a:solidFill>
              <a:latin typeface="Nunito"/>
              <a:ea typeface="Nunito"/>
              <a:cs typeface="Nunito"/>
              <a:sym typeface="Nunito"/>
            </a:endParaRPr>
          </a:p>
          <a:p>
            <a:pPr marL="457200" marR="0" lvl="0" indent="-342900" algn="l" rtl="0">
              <a:lnSpc>
                <a:spcPct val="115000"/>
              </a:lnSpc>
              <a:spcBef>
                <a:spcPts val="0"/>
              </a:spcBef>
              <a:spcAft>
                <a:spcPts val="0"/>
              </a:spcAft>
              <a:buClr>
                <a:schemeClr val="dk2"/>
              </a:buClr>
              <a:buSzPts val="1800"/>
              <a:buFont typeface="Nunito"/>
              <a:buChar char="●"/>
            </a:pPr>
            <a:r>
              <a:rPr lang="en" sz="1800" b="1" i="0" u="none" strike="noStrike" cap="none" dirty="0">
                <a:solidFill>
                  <a:srgbClr val="C00000"/>
                </a:solidFill>
                <a:latin typeface="Nunito"/>
                <a:ea typeface="Nunito"/>
                <a:cs typeface="Nunito"/>
                <a:sym typeface="Nunito"/>
              </a:rPr>
              <a:t>Connect to Data &gt; More… &gt; </a:t>
            </a:r>
            <a:r>
              <a:rPr lang="en" sz="1800" b="1" i="0" u="none" strike="noStrike" cap="none" dirty="0" err="1">
                <a:solidFill>
                  <a:srgbClr val="C00000"/>
                </a:solidFill>
                <a:latin typeface="Nunito"/>
                <a:ea typeface="Nunito"/>
                <a:cs typeface="Nunito"/>
                <a:sym typeface="Nunito"/>
              </a:rPr>
              <a:t>titanic.csv</a:t>
            </a:r>
            <a:endParaRPr sz="1800" b="1" i="0" u="none" strike="noStrike" cap="none" dirty="0">
              <a:solidFill>
                <a:srgbClr val="C00000"/>
              </a:solidFill>
              <a:latin typeface="Nunito"/>
              <a:ea typeface="Nunito"/>
              <a:cs typeface="Nunito"/>
              <a:sym typeface="Nunito"/>
            </a:endParaRPr>
          </a:p>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This is only a section of the full titanic dataset.</a:t>
            </a:r>
            <a:endParaRPr sz="1800" b="0" i="0" u="none" strike="noStrike" cap="none" dirty="0">
              <a:solidFill>
                <a:schemeClr val="dk2"/>
              </a:solidFill>
              <a:latin typeface="Nunito"/>
              <a:ea typeface="Nunito"/>
              <a:cs typeface="Nunito"/>
              <a:sym typeface="Nunito"/>
            </a:endParaRPr>
          </a:p>
          <a:p>
            <a:pPr marL="0" marR="0" lvl="0" indent="0" algn="l" rtl="0">
              <a:lnSpc>
                <a:spcPct val="115000"/>
              </a:lnSpc>
              <a:spcBef>
                <a:spcPts val="1600"/>
              </a:spcBef>
              <a:spcAft>
                <a:spcPts val="0"/>
              </a:spcAft>
              <a:buClr>
                <a:schemeClr val="dk2"/>
              </a:buClr>
              <a:buSzPts val="1300"/>
              <a:buFont typeface="Nunito"/>
              <a:buNone/>
            </a:pPr>
            <a:endParaRPr sz="1800" b="0" i="0" u="none" strike="noStrike" cap="none" dirty="0">
              <a:solidFill>
                <a:schemeClr val="dk2"/>
              </a:solidFill>
              <a:latin typeface="Nunito"/>
              <a:ea typeface="Nunito"/>
              <a:cs typeface="Nunito"/>
              <a:sym typeface="Nunito"/>
            </a:endParaRPr>
          </a:p>
          <a:p>
            <a:pPr marL="0" marR="0" lvl="0" indent="0" algn="l" rtl="0">
              <a:lnSpc>
                <a:spcPct val="115000"/>
              </a:lnSpc>
              <a:spcBef>
                <a:spcPts val="1600"/>
              </a:spcBef>
              <a:spcAft>
                <a:spcPts val="1600"/>
              </a:spcAft>
              <a:buClr>
                <a:schemeClr val="dk2"/>
              </a:buClr>
              <a:buSzPts val="1300"/>
              <a:buFont typeface="Nunito"/>
              <a:buNone/>
            </a:pPr>
            <a:endParaRPr sz="1800" b="0" i="0" u="none" strike="noStrike" cap="none" dirty="0">
              <a:solidFill>
                <a:schemeClr val="dk2"/>
              </a:solidFill>
              <a:latin typeface="Nunito"/>
              <a:ea typeface="Nunito"/>
              <a:cs typeface="Nunito"/>
              <a:sym typeface="Nunito"/>
            </a:endParaRPr>
          </a:p>
        </p:txBody>
      </p:sp>
      <p:sp>
        <p:nvSpPr>
          <p:cNvPr id="119" name="Google Shape;119;p23"/>
          <p:cNvSpPr txBox="1"/>
          <p:nvPr/>
        </p:nvSpPr>
        <p:spPr>
          <a:xfrm>
            <a:off x="342650" y="3640175"/>
            <a:ext cx="40578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aven Pro Regular" pitchFamily="2" charset="77"/>
              </a:rPr>
              <a:t>Source: </a:t>
            </a:r>
            <a:r>
              <a:rPr lang="en" u="sng" dirty="0">
                <a:solidFill>
                  <a:schemeClr val="hlink"/>
                </a:solidFill>
                <a:latin typeface="Maven Pro Regular" pitchFamily="2" charset="77"/>
                <a:hlinkClick r:id="rId3"/>
              </a:rPr>
              <a:t>https://www.kaggle.com/c/titanic/data</a:t>
            </a:r>
            <a:r>
              <a:rPr lang="en" dirty="0">
                <a:latin typeface="Maven Pro Regular" pitchFamily="2" charset="77"/>
              </a:rPr>
              <a:t> </a:t>
            </a:r>
            <a:endParaRPr dirty="0">
              <a:latin typeface="Maven Pro Regular" pitchFamily="2" charset="77"/>
            </a:endParaRPr>
          </a:p>
        </p:txBody>
      </p:sp>
      <p:sp>
        <p:nvSpPr>
          <p:cNvPr id="120" name="Google Shape;120;p23"/>
          <p:cNvSpPr txBox="1"/>
          <p:nvPr/>
        </p:nvSpPr>
        <p:spPr>
          <a:xfrm>
            <a:off x="409100" y="4210175"/>
            <a:ext cx="3924900" cy="8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Maven Pro Regular" pitchFamily="2" charset="77"/>
              </a:rPr>
              <a:t>Different ways to connect your data:</a:t>
            </a:r>
            <a:endParaRPr sz="1600" dirty="0">
              <a:latin typeface="Maven Pro Regular" pitchFamily="2" charset="77"/>
            </a:endParaRPr>
          </a:p>
          <a:p>
            <a:pPr marL="0" lvl="0" indent="0" algn="l" rtl="0">
              <a:spcBef>
                <a:spcPts val="0"/>
              </a:spcBef>
              <a:spcAft>
                <a:spcPts val="0"/>
              </a:spcAft>
              <a:buNone/>
            </a:pPr>
            <a:r>
              <a:rPr lang="en" sz="1600" dirty="0">
                <a:latin typeface="Maven Pro Regular" pitchFamily="2" charset="77"/>
              </a:rPr>
              <a:t>E.g. </a:t>
            </a:r>
            <a:r>
              <a:rPr lang="en" sz="1600" dirty="0" err="1">
                <a:latin typeface="Maven Pro Regular" pitchFamily="2" charset="77"/>
              </a:rPr>
              <a:t>Box.com</a:t>
            </a:r>
            <a:r>
              <a:rPr lang="en" sz="1600" dirty="0">
                <a:latin typeface="Maven Pro Regular" pitchFamily="2" charset="77"/>
              </a:rPr>
              <a:t> integration (demo)</a:t>
            </a:r>
            <a:endParaRPr sz="1600" dirty="0">
              <a:latin typeface="Maven Pro Regular" pitchFamily="2" charset="77"/>
            </a:endParaRPr>
          </a:p>
        </p:txBody>
      </p:sp>
      <p:pic>
        <p:nvPicPr>
          <p:cNvPr id="3" name="Picture 2">
            <a:extLst>
              <a:ext uri="{FF2B5EF4-FFF2-40B4-BE49-F238E27FC236}">
                <a16:creationId xmlns:a16="http://schemas.microsoft.com/office/drawing/2014/main" id="{600AF94C-E9F8-6041-BF0A-AA0A94CFED51}"/>
              </a:ext>
            </a:extLst>
          </p:cNvPr>
          <p:cNvPicPr>
            <a:picLocks noChangeAspect="1"/>
          </p:cNvPicPr>
          <p:nvPr/>
        </p:nvPicPr>
        <p:blipFill>
          <a:blip r:embed="rId4"/>
          <a:stretch>
            <a:fillRect/>
          </a:stretch>
        </p:blipFill>
        <p:spPr>
          <a:xfrm>
            <a:off x="5148010" y="148557"/>
            <a:ext cx="3813110" cy="4896518"/>
          </a:xfrm>
          <a:prstGeom prst="rect">
            <a:avLst/>
          </a:prstGeom>
        </p:spPr>
      </p:pic>
      <p:sp>
        <p:nvSpPr>
          <p:cNvPr id="2" name="Slide Number Placeholder 1"/>
          <p:cNvSpPr>
            <a:spLocks noGrp="1"/>
          </p:cNvSpPr>
          <p:nvPr>
            <p:ph type="sldNum" idx="12"/>
          </p:nvPr>
        </p:nvSpPr>
        <p:spPr/>
        <p:txBody>
          <a:bodyPr/>
          <a:lstStyle/>
          <a:p>
            <a:fld id="{00000000-1234-1234-1234-123412341234}" type="slidenum">
              <a:rPr lang="en" smtClean="0"/>
              <a:pPr/>
              <a:t>19</a:t>
            </a:fld>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endParaRPr sz="2800" b="1" i="0" u="none" strike="noStrike" cap="none" dirty="0">
              <a:solidFill>
                <a:schemeClr val="dk2"/>
              </a:solidFill>
              <a:latin typeface="Maven Pro"/>
              <a:ea typeface="Maven Pro"/>
              <a:cs typeface="Maven Pro"/>
              <a:sym typeface="Maven Pro"/>
            </a:endParaRPr>
          </a:p>
        </p:txBody>
      </p:sp>
      <p:sp>
        <p:nvSpPr>
          <p:cNvPr id="67" name="Google Shape;67;p15"/>
          <p:cNvSpPr txBox="1">
            <a:spLocks noGrp="1"/>
          </p:cNvSpPr>
          <p:nvPr>
            <p:ph type="body" idx="1"/>
          </p:nvPr>
        </p:nvSpPr>
        <p:spPr>
          <a:xfrm>
            <a:off x="628375" y="1470500"/>
            <a:ext cx="7705800" cy="3114600"/>
          </a:xfrm>
          <a:prstGeom prst="rect">
            <a:avLst/>
          </a:prstGeom>
          <a:noFill/>
          <a:ln>
            <a:noFill/>
          </a:ln>
        </p:spPr>
        <p:txBody>
          <a:bodyPr spcFirstLastPara="1" wrap="square" lIns="91425" tIns="91425" rIns="91425" bIns="91425" anchor="t" anchorCtr="0">
            <a:noAutofit/>
          </a:bodyPr>
          <a:lstStyle/>
          <a:p>
            <a:pPr marL="101600" marR="0" lvl="0" indent="0" algn="ctr" rtl="0">
              <a:lnSpc>
                <a:spcPct val="115000"/>
              </a:lnSpc>
              <a:spcBef>
                <a:spcPts val="0"/>
              </a:spcBef>
              <a:spcAft>
                <a:spcPts val="0"/>
              </a:spcAft>
              <a:buClr>
                <a:schemeClr val="dk2"/>
              </a:buClr>
              <a:buSzPts val="2000"/>
              <a:buNone/>
            </a:pPr>
            <a:endParaRPr lang="en-US" sz="2800" b="0" i="0" u="none" strike="noStrike" cap="none" dirty="0">
              <a:solidFill>
                <a:schemeClr val="dk2"/>
              </a:solidFill>
              <a:latin typeface="Nunito"/>
              <a:ea typeface="Nunito"/>
              <a:cs typeface="Nunito"/>
              <a:sym typeface="Nunito"/>
            </a:endParaRPr>
          </a:p>
          <a:p>
            <a:pPr marL="101600" marR="0" lvl="0" indent="0" algn="ctr" rtl="0">
              <a:lnSpc>
                <a:spcPct val="115000"/>
              </a:lnSpc>
              <a:spcBef>
                <a:spcPts val="0"/>
              </a:spcBef>
              <a:spcAft>
                <a:spcPts val="0"/>
              </a:spcAft>
              <a:buClr>
                <a:schemeClr val="dk2"/>
              </a:buClr>
              <a:buSzPts val="2000"/>
              <a:buNone/>
            </a:pPr>
            <a:r>
              <a:rPr lang="en-US" sz="2800" b="1" i="0" u="none" strike="noStrike" cap="none" dirty="0">
                <a:solidFill>
                  <a:schemeClr val="dk2"/>
                </a:solidFill>
                <a:latin typeface="Nunito"/>
                <a:ea typeface="Nunito"/>
                <a:cs typeface="Nunito"/>
                <a:sym typeface="Nunito"/>
              </a:rPr>
              <a:t>Make sure you are signed-in </a:t>
            </a:r>
          </a:p>
        </p:txBody>
      </p:sp>
      <p:sp>
        <p:nvSpPr>
          <p:cNvPr id="2" name="Slide Number Placeholder 1"/>
          <p:cNvSpPr>
            <a:spLocks noGrp="1"/>
          </p:cNvSpPr>
          <p:nvPr>
            <p:ph type="sldNum" idx="12"/>
          </p:nvPr>
        </p:nvSpPr>
        <p:spPr/>
        <p:txBody>
          <a:bodyPr/>
          <a:lstStyle/>
          <a:p>
            <a:fld id="{00000000-1234-1234-1234-123412341234}" type="slidenum">
              <a:rPr lang="en" smtClean="0"/>
              <a:pPr/>
              <a:t>2</a:t>
            </a:fld>
            <a:endParaRPr lang="e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Connecting to Data</a:t>
            </a:r>
            <a:endParaRPr sz="2800" b="1" i="0" u="none" strike="noStrike" cap="none">
              <a:solidFill>
                <a:schemeClr val="dk2"/>
              </a:solidFill>
              <a:latin typeface="Maven Pro"/>
              <a:ea typeface="Maven Pro"/>
              <a:cs typeface="Maven Pro"/>
              <a:sym typeface="Maven Pro"/>
            </a:endParaRPr>
          </a:p>
        </p:txBody>
      </p:sp>
      <p:sp>
        <p:nvSpPr>
          <p:cNvPr id="117" name="Google Shape;117;p23"/>
          <p:cNvSpPr txBox="1">
            <a:spLocks noGrp="1"/>
          </p:cNvSpPr>
          <p:nvPr>
            <p:ph type="body" idx="1"/>
          </p:nvPr>
        </p:nvSpPr>
        <p:spPr>
          <a:xfrm>
            <a:off x="342650" y="1037300"/>
            <a:ext cx="4270200" cy="2713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Tableau can connect to many filetypes</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Excel, csv, spatial, statistical</a:t>
            </a:r>
            <a:endParaRPr sz="1800" b="0" i="0" u="none" strike="noStrike" cap="none" dirty="0">
              <a:solidFill>
                <a:schemeClr val="dk2"/>
              </a:solidFill>
              <a:latin typeface="Nunito"/>
              <a:ea typeface="Nunito"/>
              <a:cs typeface="Nunito"/>
              <a:sym typeface="Nunito"/>
            </a:endParaRPr>
          </a:p>
          <a:p>
            <a:pPr marL="457200" marR="0" lvl="0" indent="-342900" algn="l" rtl="0">
              <a:lnSpc>
                <a:spcPct val="115000"/>
              </a:lnSpc>
              <a:spcBef>
                <a:spcPts val="0"/>
              </a:spcBef>
              <a:spcAft>
                <a:spcPts val="0"/>
              </a:spcAft>
              <a:buClr>
                <a:schemeClr val="dk2"/>
              </a:buClr>
              <a:buSzPts val="1800"/>
              <a:buFont typeface="Nunito"/>
              <a:buChar char="●"/>
            </a:pPr>
            <a:r>
              <a:rPr lang="en" sz="1800" b="1" i="0" u="none" strike="noStrike" cap="none" dirty="0">
                <a:solidFill>
                  <a:srgbClr val="C00000"/>
                </a:solidFill>
                <a:latin typeface="Nunito"/>
                <a:ea typeface="Nunito"/>
                <a:cs typeface="Nunito"/>
                <a:sym typeface="Nunito"/>
              </a:rPr>
              <a:t>Connect to Data &gt; More… &gt; </a:t>
            </a:r>
            <a:r>
              <a:rPr lang="en" sz="1800" b="1" i="0" u="none" strike="noStrike" cap="none" dirty="0" err="1">
                <a:solidFill>
                  <a:srgbClr val="C00000"/>
                </a:solidFill>
                <a:latin typeface="Nunito"/>
                <a:ea typeface="Nunito"/>
                <a:cs typeface="Nunito"/>
                <a:sym typeface="Nunito"/>
              </a:rPr>
              <a:t>titanic.csv</a:t>
            </a:r>
            <a:endParaRPr sz="1800" b="1" i="0" u="none" strike="noStrike" cap="none" dirty="0">
              <a:solidFill>
                <a:srgbClr val="C00000"/>
              </a:solidFill>
              <a:latin typeface="Nunito"/>
              <a:ea typeface="Nunito"/>
              <a:cs typeface="Nunito"/>
              <a:sym typeface="Nunito"/>
            </a:endParaRPr>
          </a:p>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This is only a section of the full titanic dataset.</a:t>
            </a:r>
            <a:endParaRPr sz="1800" b="0" i="0" u="none" strike="noStrike" cap="none" dirty="0">
              <a:solidFill>
                <a:schemeClr val="dk2"/>
              </a:solidFill>
              <a:latin typeface="Nunito"/>
              <a:ea typeface="Nunito"/>
              <a:cs typeface="Nunito"/>
              <a:sym typeface="Nunito"/>
            </a:endParaRPr>
          </a:p>
          <a:p>
            <a:pPr marL="0" marR="0" lvl="0" indent="0" algn="l" rtl="0">
              <a:lnSpc>
                <a:spcPct val="115000"/>
              </a:lnSpc>
              <a:spcBef>
                <a:spcPts val="1600"/>
              </a:spcBef>
              <a:spcAft>
                <a:spcPts val="0"/>
              </a:spcAft>
              <a:buClr>
                <a:schemeClr val="dk2"/>
              </a:buClr>
              <a:buSzPts val="1300"/>
              <a:buFont typeface="Nunito"/>
              <a:buNone/>
            </a:pPr>
            <a:endParaRPr sz="1800" b="0" i="0" u="none" strike="noStrike" cap="none" dirty="0">
              <a:solidFill>
                <a:schemeClr val="dk2"/>
              </a:solidFill>
              <a:latin typeface="Nunito"/>
              <a:ea typeface="Nunito"/>
              <a:cs typeface="Nunito"/>
              <a:sym typeface="Nunito"/>
            </a:endParaRPr>
          </a:p>
          <a:p>
            <a:pPr marL="0" marR="0" lvl="0" indent="0" algn="l" rtl="0">
              <a:lnSpc>
                <a:spcPct val="115000"/>
              </a:lnSpc>
              <a:spcBef>
                <a:spcPts val="1600"/>
              </a:spcBef>
              <a:spcAft>
                <a:spcPts val="1600"/>
              </a:spcAft>
              <a:buClr>
                <a:schemeClr val="dk2"/>
              </a:buClr>
              <a:buSzPts val="1300"/>
              <a:buFont typeface="Nunito"/>
              <a:buNone/>
            </a:pPr>
            <a:endParaRPr sz="1800" b="0" i="0" u="none" strike="noStrike" cap="none" dirty="0">
              <a:solidFill>
                <a:schemeClr val="dk2"/>
              </a:solidFill>
              <a:latin typeface="Nunito"/>
              <a:ea typeface="Nunito"/>
              <a:cs typeface="Nunito"/>
              <a:sym typeface="Nunito"/>
            </a:endParaRPr>
          </a:p>
        </p:txBody>
      </p:sp>
      <p:graphicFrame>
        <p:nvGraphicFramePr>
          <p:cNvPr id="118" name="Google Shape;118;p23"/>
          <p:cNvGraphicFramePr/>
          <p:nvPr/>
        </p:nvGraphicFramePr>
        <p:xfrm>
          <a:off x="4827025" y="189151"/>
          <a:ext cx="4057650" cy="4765175"/>
        </p:xfrm>
        <a:graphic>
          <a:graphicData uri="http://schemas.openxmlformats.org/drawingml/2006/table">
            <a:tbl>
              <a:tblPr>
                <a:noFill/>
                <a:tableStyleId>{76445EE7-9F2F-4227-B917-230319D892DF}</a:tableStyleId>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tblGrid>
              <a:tr h="368475">
                <a:tc>
                  <a:txBody>
                    <a:bodyPr/>
                    <a:lstStyle/>
                    <a:p>
                      <a:pPr marL="0" marR="0" lvl="0" indent="0" algn="ctr"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Variable</a:t>
                      </a:r>
                      <a:endParaRPr sz="1050" b="1" u="none" strike="noStrike" cap="none" dirty="0">
                        <a:highlight>
                          <a:srgbClr val="FFFFFF"/>
                        </a:highlight>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Definition</a:t>
                      </a:r>
                      <a:endParaRPr sz="1050" b="1" u="none" strike="noStrike" cap="none" dirty="0">
                        <a:highlight>
                          <a:srgbClr val="FFFFFF"/>
                        </a:highlight>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Key</a:t>
                      </a:r>
                      <a:endParaRPr sz="1050" b="1" u="none" strike="noStrike" cap="none" dirty="0">
                        <a:highlight>
                          <a:srgbClr val="FFFFFF"/>
                        </a:highlight>
                      </a:endParaRPr>
                    </a:p>
                  </a:txBody>
                  <a:tcPr marL="91425" marR="91425" marT="91425" marB="91425" anchor="ctr"/>
                </a:tc>
                <a:extLst>
                  <a:ext uri="{0D108BD9-81ED-4DB2-BD59-A6C34878D82A}">
                    <a16:rowId xmlns:a16="http://schemas.microsoft.com/office/drawing/2014/main" val="10000"/>
                  </a:ext>
                </a:extLst>
              </a:tr>
              <a:tr h="368475">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survi</a:t>
                      </a:r>
                      <a:r>
                        <a:rPr lang="en" sz="1050" dirty="0">
                          <a:highlight>
                            <a:srgbClr val="FFFFFF"/>
                          </a:highlight>
                        </a:rPr>
                        <a:t>ved</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Survival</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0 = No, 1 = Yes</a:t>
                      </a:r>
                      <a:endParaRPr sz="1050" u="none" strike="noStrike" cap="none" dirty="0">
                        <a:highlight>
                          <a:srgbClr val="FFFFFF"/>
                        </a:highlight>
                      </a:endParaRPr>
                    </a:p>
                  </a:txBody>
                  <a:tcPr marL="91425" marR="91425" marT="91425" marB="91425" anchor="ctr"/>
                </a:tc>
                <a:extLst>
                  <a:ext uri="{0D108BD9-81ED-4DB2-BD59-A6C34878D82A}">
                    <a16:rowId xmlns:a16="http://schemas.microsoft.com/office/drawing/2014/main" val="10001"/>
                  </a:ext>
                </a:extLst>
              </a:tr>
              <a:tr h="551750">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err="1">
                          <a:highlight>
                            <a:srgbClr val="FFFFFF"/>
                          </a:highlight>
                          <a:latin typeface="Maven Pro Regular" pitchFamily="2" charset="77"/>
                        </a:rPr>
                        <a:t>pclass</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Ticket class</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1 = 1st, 2 = 2nd, 3 = 3rd</a:t>
                      </a:r>
                      <a:endParaRPr sz="1050" u="none" strike="noStrike" cap="none" dirty="0">
                        <a:highlight>
                          <a:srgbClr val="FFFFFF"/>
                        </a:highlight>
                      </a:endParaRPr>
                    </a:p>
                  </a:txBody>
                  <a:tcPr marL="91425" marR="91425" marT="91425" marB="91425" anchor="ctr"/>
                </a:tc>
                <a:extLst>
                  <a:ext uri="{0D108BD9-81ED-4DB2-BD59-A6C34878D82A}">
                    <a16:rowId xmlns:a16="http://schemas.microsoft.com/office/drawing/2014/main" val="10002"/>
                  </a:ext>
                </a:extLst>
              </a:tr>
              <a:tr h="401275">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sex</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Sex</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3"/>
                  </a:ext>
                </a:extLst>
              </a:tr>
              <a:tr h="401275">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Age</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Age in years</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4"/>
                  </a:ext>
                </a:extLst>
              </a:tr>
              <a:tr h="735050">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err="1">
                          <a:highlight>
                            <a:srgbClr val="FFFFFF"/>
                          </a:highlight>
                          <a:latin typeface="Maven Pro Regular" pitchFamily="2" charset="77"/>
                        </a:rPr>
                        <a:t>sibsp</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 of siblings / spouses aboard the Titanic</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5"/>
                  </a:ext>
                </a:extLst>
              </a:tr>
              <a:tr h="735050">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parch</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 of parents / children aboard the Titanic</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6"/>
                  </a:ext>
                </a:extLst>
              </a:tr>
              <a:tr h="401275">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ticket</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Ticket number</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7"/>
                  </a:ext>
                </a:extLst>
              </a:tr>
              <a:tr h="401275">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fare</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Passenger fare</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8"/>
                  </a:ext>
                </a:extLst>
              </a:tr>
              <a:tr h="401275">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cabin</a:t>
                      </a:r>
                      <a:endParaRPr sz="1050" u="none" strike="noStrike" cap="none" dirty="0">
                        <a:highlight>
                          <a:srgbClr val="FFFFFF"/>
                        </a:highlight>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050"/>
                        <a:buFont typeface="Arial"/>
                        <a:buNone/>
                      </a:pPr>
                      <a:r>
                        <a:rPr lang="en" sz="1050" b="0" i="0" u="none" strike="noStrike" cap="none" dirty="0">
                          <a:highlight>
                            <a:srgbClr val="FFFFFF"/>
                          </a:highlight>
                          <a:latin typeface="Maven Pro Regular" pitchFamily="2" charset="77"/>
                        </a:rPr>
                        <a:t>Cabin number</a:t>
                      </a:r>
                      <a:endParaRPr sz="1050" u="none" strike="noStrike" cap="none" dirty="0">
                        <a:highlight>
                          <a:srgbClr val="FFFFFF"/>
                        </a:highligh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Maven Pro Regular" pitchFamily="2" charset="77"/>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119" name="Google Shape;119;p23"/>
          <p:cNvSpPr txBox="1"/>
          <p:nvPr/>
        </p:nvSpPr>
        <p:spPr>
          <a:xfrm>
            <a:off x="342650" y="3640175"/>
            <a:ext cx="40578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aven Pro Regular" pitchFamily="2" charset="77"/>
              </a:rPr>
              <a:t>Source: </a:t>
            </a:r>
            <a:r>
              <a:rPr lang="en" u="sng" dirty="0">
                <a:solidFill>
                  <a:schemeClr val="hlink"/>
                </a:solidFill>
                <a:latin typeface="Maven Pro Regular" pitchFamily="2" charset="77"/>
                <a:hlinkClick r:id="rId3"/>
              </a:rPr>
              <a:t>https://www.kaggle.com/c/titanic/data</a:t>
            </a:r>
            <a:r>
              <a:rPr lang="en" dirty="0">
                <a:latin typeface="Maven Pro Regular" pitchFamily="2" charset="77"/>
              </a:rPr>
              <a:t> </a:t>
            </a:r>
            <a:endParaRPr dirty="0">
              <a:latin typeface="Maven Pro Regular" pitchFamily="2" charset="77"/>
            </a:endParaRPr>
          </a:p>
        </p:txBody>
      </p:sp>
      <p:sp>
        <p:nvSpPr>
          <p:cNvPr id="120" name="Google Shape;120;p23"/>
          <p:cNvSpPr txBox="1"/>
          <p:nvPr/>
        </p:nvSpPr>
        <p:spPr>
          <a:xfrm>
            <a:off x="409100" y="4210175"/>
            <a:ext cx="3924900" cy="8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Maven Pro Regular" pitchFamily="2" charset="77"/>
              </a:rPr>
              <a:t>Different ways to connect your data:</a:t>
            </a:r>
            <a:endParaRPr sz="1600" dirty="0">
              <a:latin typeface="Maven Pro Regular" pitchFamily="2" charset="77"/>
            </a:endParaRPr>
          </a:p>
          <a:p>
            <a:pPr marL="0" lvl="0" indent="0" algn="l" rtl="0">
              <a:spcBef>
                <a:spcPts val="0"/>
              </a:spcBef>
              <a:spcAft>
                <a:spcPts val="0"/>
              </a:spcAft>
              <a:buNone/>
            </a:pPr>
            <a:r>
              <a:rPr lang="en" sz="1600" dirty="0">
                <a:latin typeface="Maven Pro Regular" pitchFamily="2" charset="77"/>
              </a:rPr>
              <a:t>E.g. </a:t>
            </a:r>
            <a:r>
              <a:rPr lang="en" sz="1600" dirty="0" err="1">
                <a:latin typeface="Maven Pro Regular" pitchFamily="2" charset="77"/>
              </a:rPr>
              <a:t>Box.com</a:t>
            </a:r>
            <a:r>
              <a:rPr lang="en" sz="1600" dirty="0">
                <a:latin typeface="Maven Pro Regular" pitchFamily="2" charset="77"/>
              </a:rPr>
              <a:t> integration (demo)</a:t>
            </a:r>
            <a:endParaRPr sz="1600" dirty="0">
              <a:latin typeface="Maven Pro Regular" pitchFamily="2" charset="77"/>
            </a:endParaRPr>
          </a:p>
        </p:txBody>
      </p:sp>
      <p:sp>
        <p:nvSpPr>
          <p:cNvPr id="2" name="Slide Number Placeholder 1"/>
          <p:cNvSpPr>
            <a:spLocks noGrp="1"/>
          </p:cNvSpPr>
          <p:nvPr>
            <p:ph type="sldNum" idx="12"/>
          </p:nvPr>
        </p:nvSpPr>
        <p:spPr/>
        <p:txBody>
          <a:bodyPr/>
          <a:lstStyle/>
          <a:p>
            <a:fld id="{00000000-1234-1234-1234-123412341234}" type="slidenum">
              <a:rPr lang="en" smtClean="0"/>
              <a:pPr/>
              <a:t>20</a:t>
            </a:fld>
            <a:endParaRPr lang="en" dirty="0"/>
          </a:p>
        </p:txBody>
      </p:sp>
    </p:spTree>
    <p:extLst>
      <p:ext uri="{BB962C8B-B14F-4D97-AF65-F5344CB8AC3E}">
        <p14:creationId xmlns:p14="http://schemas.microsoft.com/office/powerpoint/2010/main" val="398145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dk2"/>
                </a:solidFill>
                <a:latin typeface="Maven Pro"/>
                <a:ea typeface="Maven Pro"/>
                <a:cs typeface="Maven Pro"/>
                <a:sym typeface="Maven Pro"/>
              </a:rPr>
              <a:t>Visualizing Data</a:t>
            </a:r>
            <a:endParaRPr sz="3600" b="1" i="0" u="none" strike="noStrike" cap="none">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21</a:t>
            </a:fld>
            <a:endParaRPr lang="e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generated with high confidence">
            <a:extLst>
              <a:ext uri="{FF2B5EF4-FFF2-40B4-BE49-F238E27FC236}">
                <a16:creationId xmlns:a16="http://schemas.microsoft.com/office/drawing/2014/main" id="{0732E83B-A399-4C8A-A85C-06D4261461D5}"/>
              </a:ext>
            </a:extLst>
          </p:cNvPr>
          <p:cNvPicPr>
            <a:picLocks noChangeAspect="1"/>
          </p:cNvPicPr>
          <p:nvPr/>
        </p:nvPicPr>
        <p:blipFill>
          <a:blip r:embed="rId2"/>
          <a:stretch>
            <a:fillRect/>
          </a:stretch>
        </p:blipFill>
        <p:spPr>
          <a:xfrm>
            <a:off x="1112015" y="0"/>
            <a:ext cx="6919970" cy="5143500"/>
          </a:xfrm>
          <a:prstGeom prst="rect">
            <a:avLst/>
          </a:prstGeom>
        </p:spPr>
      </p:pic>
    </p:spTree>
    <p:extLst>
      <p:ext uri="{BB962C8B-B14F-4D97-AF65-F5344CB8AC3E}">
        <p14:creationId xmlns:p14="http://schemas.microsoft.com/office/powerpoint/2010/main" val="2981821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04FC4-C6F3-420F-B36B-D87713FDAD32}"/>
              </a:ext>
            </a:extLst>
          </p:cNvPr>
          <p:cNvSpPr>
            <a:spLocks noGrp="1"/>
          </p:cNvSpPr>
          <p:nvPr>
            <p:ph type="title"/>
          </p:nvPr>
        </p:nvSpPr>
        <p:spPr>
          <a:xfrm>
            <a:off x="768096" y="3728316"/>
            <a:ext cx="7492120" cy="1124712"/>
          </a:xfrm>
        </p:spPr>
        <p:txBody>
          <a:bodyPr>
            <a:normAutofit/>
          </a:bodyPr>
          <a:lstStyle/>
          <a:p>
            <a:r>
              <a:rPr lang="en-US" dirty="0">
                <a:solidFill>
                  <a:srgbClr val="FFFFFF"/>
                </a:solidFill>
              </a:rPr>
              <a:t>What do you want to show with your data?</a:t>
            </a:r>
          </a:p>
        </p:txBody>
      </p:sp>
      <p:graphicFrame>
        <p:nvGraphicFramePr>
          <p:cNvPr id="19" name="Content Placeholder 2"/>
          <p:cNvGraphicFramePr>
            <a:graphicFrameLocks noGrp="1"/>
          </p:cNvGraphicFramePr>
          <p:nvPr>
            <p:ph idx="1"/>
          </p:nvPr>
        </p:nvGraphicFramePr>
        <p:xfrm>
          <a:off x="482204" y="482203"/>
          <a:ext cx="8172450" cy="2516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97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graphicEl>
                                              <a:dgm id="{D9F11FB4-9121-4663-A36A-118E521DA92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graphicEl>
                                              <a:dgm id="{E7192C05-7009-4E77-AEE9-28D580F0ED5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graphicEl>
                                              <a:dgm id="{09A9BE77-58EB-43D8-A1F3-3E9B585E3BC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graphicEl>
                                              <a:dgm id="{18B43DBC-E6AD-4502-BE26-D3D20767B66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graphicEl>
                                              <a:dgm id="{B396A509-4F05-48D6-AE43-659A82507E2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graphicEl>
                                              <a:dgm id="{2E3E8BC2-7D6C-4F22-ACC1-CCBC6E8238A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graphicEl>
                                              <a:dgm id="{4B765751-DDF5-40C8-AC5D-830102C14CD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Time series</a:t>
            </a:r>
            <a:br>
              <a:rPr lang="en-US" dirty="0"/>
            </a:br>
            <a:r>
              <a:rPr lang="en-US" sz="2400" dirty="0">
                <a:latin typeface="Tw Cen MT Condensed" panose="020B0606020104020203" pitchFamily="34" charset="0"/>
              </a:rPr>
              <a:t>values display how something changed over time</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470848" y="1979492"/>
            <a:ext cx="1913363" cy="1346785"/>
          </a:xfrm>
        </p:spPr>
      </p:pic>
      <p:pic>
        <p:nvPicPr>
          <p:cNvPr id="7" name="Picture 6" descr="A close up of a logo&#10;&#10;Description generated with high confidence">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2574456" y="2012001"/>
            <a:ext cx="1913363" cy="1356073"/>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4584712" y="2012000"/>
            <a:ext cx="1885499" cy="1314276"/>
          </a:xfrm>
          <a:prstGeom prst="rect">
            <a:avLst/>
          </a:prstGeom>
        </p:spPr>
      </p:pic>
      <p:pic>
        <p:nvPicPr>
          <p:cNvPr id="11" name="Picture 10">
            <a:extLst>
              <a:ext uri="{FF2B5EF4-FFF2-40B4-BE49-F238E27FC236}">
                <a16:creationId xmlns:a16="http://schemas.microsoft.com/office/drawing/2014/main" id="{1FEFD934-D11B-4318-BEAD-A8D8E109C2C1}"/>
              </a:ext>
            </a:extLst>
          </p:cNvPr>
          <p:cNvPicPr>
            <a:picLocks noChangeAspect="1"/>
          </p:cNvPicPr>
          <p:nvPr/>
        </p:nvPicPr>
        <p:blipFill>
          <a:blip r:embed="rId5"/>
          <a:stretch>
            <a:fillRect/>
          </a:stretch>
        </p:blipFill>
        <p:spPr>
          <a:xfrm>
            <a:off x="6854240" y="1207518"/>
            <a:ext cx="1880855" cy="1318921"/>
          </a:xfrm>
          <a:prstGeom prst="rect">
            <a:avLst/>
          </a:prstGeom>
        </p:spPr>
      </p:pic>
      <p:pic>
        <p:nvPicPr>
          <p:cNvPr id="13" name="Picture 12" descr="A close up of a sign&#10;&#10;Description generated with very high confidence">
            <a:extLst>
              <a:ext uri="{FF2B5EF4-FFF2-40B4-BE49-F238E27FC236}">
                <a16:creationId xmlns:a16="http://schemas.microsoft.com/office/drawing/2014/main" id="{6CDA5690-0FFF-405F-8105-659E3C23755C}"/>
              </a:ext>
            </a:extLst>
          </p:cNvPr>
          <p:cNvPicPr>
            <a:picLocks noChangeAspect="1"/>
          </p:cNvPicPr>
          <p:nvPr/>
        </p:nvPicPr>
        <p:blipFill>
          <a:blip r:embed="rId6"/>
          <a:stretch>
            <a:fillRect/>
          </a:stretch>
        </p:blipFill>
        <p:spPr>
          <a:xfrm>
            <a:off x="6858885" y="3428982"/>
            <a:ext cx="1908719" cy="1337497"/>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470848" y="3332102"/>
            <a:ext cx="1913363" cy="900246"/>
          </a:xfrm>
          <a:prstGeom prst="rect">
            <a:avLst/>
          </a:prstGeom>
          <a:noFill/>
        </p:spPr>
        <p:txBody>
          <a:bodyPr wrap="square" rtlCol="0">
            <a:spAutoFit/>
          </a:bodyPr>
          <a:lstStyle/>
          <a:p>
            <a:pPr algn="ctr"/>
            <a:r>
              <a:rPr lang="en-US" sz="1050" dirty="0"/>
              <a:t>Bar Graph (vertical)</a:t>
            </a:r>
          </a:p>
          <a:p>
            <a:pPr algn="ctr"/>
            <a:r>
              <a:rPr lang="en-US" sz="1050" dirty="0">
                <a:solidFill>
                  <a:schemeClr val="accent2">
                    <a:lumMod val="50000"/>
                  </a:schemeClr>
                </a:solidFill>
              </a:rPr>
              <a:t>To feature individual values and support their comparisons. Quantitative scale must begin at zero.</a:t>
            </a:r>
          </a:p>
        </p:txBody>
      </p:sp>
      <p:sp>
        <p:nvSpPr>
          <p:cNvPr id="15" name="TextBox 14">
            <a:extLst>
              <a:ext uri="{FF2B5EF4-FFF2-40B4-BE49-F238E27FC236}">
                <a16:creationId xmlns:a16="http://schemas.microsoft.com/office/drawing/2014/main" id="{473E5BF6-A0BD-47B4-815D-5D2F81ABCFD0}"/>
              </a:ext>
            </a:extLst>
          </p:cNvPr>
          <p:cNvSpPr txBox="1"/>
          <p:nvPr/>
        </p:nvSpPr>
        <p:spPr>
          <a:xfrm>
            <a:off x="2671348" y="3329714"/>
            <a:ext cx="1913363" cy="738664"/>
          </a:xfrm>
          <a:prstGeom prst="rect">
            <a:avLst/>
          </a:prstGeom>
          <a:noFill/>
        </p:spPr>
        <p:txBody>
          <a:bodyPr wrap="square" rtlCol="0">
            <a:spAutoFit/>
          </a:bodyPr>
          <a:lstStyle/>
          <a:p>
            <a:pPr algn="ctr"/>
            <a:r>
              <a:rPr lang="en-US" sz="1050" dirty="0"/>
              <a:t>Line Graph</a:t>
            </a:r>
          </a:p>
          <a:p>
            <a:pPr algn="ctr"/>
            <a:r>
              <a:rPr lang="en-US" sz="1050" dirty="0">
                <a:solidFill>
                  <a:schemeClr val="accent2">
                    <a:lumMod val="50000"/>
                  </a:schemeClr>
                </a:solidFill>
              </a:rPr>
              <a:t>To feature overall trends and patterns and support their comparisons</a:t>
            </a:r>
          </a:p>
        </p:txBody>
      </p:sp>
      <p:sp>
        <p:nvSpPr>
          <p:cNvPr id="16" name="TextBox 15">
            <a:extLst>
              <a:ext uri="{FF2B5EF4-FFF2-40B4-BE49-F238E27FC236}">
                <a16:creationId xmlns:a16="http://schemas.microsoft.com/office/drawing/2014/main" id="{5EF13102-8A68-41EB-96E6-282FB5CCF7FC}"/>
              </a:ext>
            </a:extLst>
          </p:cNvPr>
          <p:cNvSpPr txBox="1"/>
          <p:nvPr/>
        </p:nvSpPr>
        <p:spPr>
          <a:xfrm>
            <a:off x="4635084" y="3346632"/>
            <a:ext cx="1784753" cy="738664"/>
          </a:xfrm>
          <a:prstGeom prst="rect">
            <a:avLst/>
          </a:prstGeom>
          <a:noFill/>
        </p:spPr>
        <p:txBody>
          <a:bodyPr wrap="square" rtlCol="0">
            <a:spAutoFit/>
          </a:bodyPr>
          <a:lstStyle/>
          <a:p>
            <a:pPr algn="ctr"/>
            <a:r>
              <a:rPr lang="en-US" sz="1050" dirty="0"/>
              <a:t>Dot Plot (vertical)</a:t>
            </a:r>
          </a:p>
          <a:p>
            <a:pPr algn="ctr"/>
            <a:r>
              <a:rPr lang="en-US" sz="1050" dirty="0">
                <a:solidFill>
                  <a:schemeClr val="accent2">
                    <a:lumMod val="50000"/>
                  </a:schemeClr>
                </a:solidFill>
              </a:rPr>
              <a:t>When you do not have a value for every interval of time</a:t>
            </a:r>
          </a:p>
        </p:txBody>
      </p:sp>
      <p:sp>
        <p:nvSpPr>
          <p:cNvPr id="17" name="TextBox 16">
            <a:extLst>
              <a:ext uri="{FF2B5EF4-FFF2-40B4-BE49-F238E27FC236}">
                <a16:creationId xmlns:a16="http://schemas.microsoft.com/office/drawing/2014/main" id="{B27EEEC0-FEE7-42F5-9D5E-1316782A2E31}"/>
              </a:ext>
            </a:extLst>
          </p:cNvPr>
          <p:cNvSpPr txBox="1"/>
          <p:nvPr/>
        </p:nvSpPr>
        <p:spPr>
          <a:xfrm>
            <a:off x="6854241" y="2570747"/>
            <a:ext cx="1913363" cy="738664"/>
          </a:xfrm>
          <a:prstGeom prst="rect">
            <a:avLst/>
          </a:prstGeom>
          <a:noFill/>
        </p:spPr>
        <p:txBody>
          <a:bodyPr wrap="square" rtlCol="0">
            <a:spAutoFit/>
          </a:bodyPr>
          <a:lstStyle/>
          <a:p>
            <a:pPr algn="ctr"/>
            <a:r>
              <a:rPr lang="en-US" sz="1050" dirty="0"/>
              <a:t>Strip Plot (multiple)</a:t>
            </a:r>
          </a:p>
          <a:p>
            <a:pPr algn="ctr"/>
            <a:endParaRPr lang="en-US" sz="1050" dirty="0">
              <a:solidFill>
                <a:schemeClr val="accent2">
                  <a:lumMod val="50000"/>
                </a:schemeClr>
              </a:solidFill>
            </a:endParaRPr>
          </a:p>
          <a:p>
            <a:pPr algn="ctr"/>
            <a:r>
              <a:rPr lang="en-US" sz="1050" dirty="0">
                <a:solidFill>
                  <a:schemeClr val="accent2">
                    <a:lumMod val="50000"/>
                  </a:schemeClr>
                </a:solidFill>
              </a:rPr>
              <a:t>Only when also featuring distributions</a:t>
            </a:r>
          </a:p>
        </p:txBody>
      </p:sp>
      <p:sp>
        <p:nvSpPr>
          <p:cNvPr id="18" name="TextBox 17">
            <a:extLst>
              <a:ext uri="{FF2B5EF4-FFF2-40B4-BE49-F238E27FC236}">
                <a16:creationId xmlns:a16="http://schemas.microsoft.com/office/drawing/2014/main" id="{0CE23468-79D7-46A2-A602-2F7F043DAF34}"/>
              </a:ext>
            </a:extLst>
          </p:cNvPr>
          <p:cNvSpPr txBox="1"/>
          <p:nvPr/>
        </p:nvSpPr>
        <p:spPr>
          <a:xfrm>
            <a:off x="6854241" y="4766478"/>
            <a:ext cx="1913363" cy="253916"/>
          </a:xfrm>
          <a:prstGeom prst="rect">
            <a:avLst/>
          </a:prstGeom>
          <a:noFill/>
        </p:spPr>
        <p:txBody>
          <a:bodyPr wrap="square" rtlCol="0">
            <a:spAutoFit/>
          </a:bodyPr>
          <a:lstStyle/>
          <a:p>
            <a:pPr algn="ctr"/>
            <a:r>
              <a:rPr lang="en-US" sz="1050" dirty="0"/>
              <a:t>Box Plot (vertical)</a:t>
            </a:r>
          </a:p>
        </p:txBody>
      </p:sp>
    </p:spTree>
    <p:extLst>
      <p:ext uri="{BB962C8B-B14F-4D97-AF65-F5344CB8AC3E}">
        <p14:creationId xmlns:p14="http://schemas.microsoft.com/office/powerpoint/2010/main" val="2939535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ranking</a:t>
            </a:r>
            <a:br>
              <a:rPr lang="en-US" dirty="0"/>
            </a:br>
            <a:r>
              <a:rPr lang="en-US" sz="2400" dirty="0">
                <a:latin typeface="Tw Cen MT Condensed" panose="020B0606020104020203" pitchFamily="34" charset="0"/>
              </a:rPr>
              <a:t>values are ordered by size (descending or ascending)</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408291" y="2245950"/>
            <a:ext cx="1913363" cy="1346785"/>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2321654" y="2263500"/>
            <a:ext cx="1913363" cy="1329235"/>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4862281" y="2245950"/>
            <a:ext cx="1885499" cy="1314276"/>
          </a:xfrm>
          <a:prstGeom prst="rect">
            <a:avLst/>
          </a:prstGeom>
        </p:spPr>
      </p:pic>
      <p:pic>
        <p:nvPicPr>
          <p:cNvPr id="11" name="Picture 10">
            <a:extLst>
              <a:ext uri="{FF2B5EF4-FFF2-40B4-BE49-F238E27FC236}">
                <a16:creationId xmlns:a16="http://schemas.microsoft.com/office/drawing/2014/main" id="{1FEFD934-D11B-4318-BEAD-A8D8E109C2C1}"/>
              </a:ext>
            </a:extLst>
          </p:cNvPr>
          <p:cNvPicPr>
            <a:picLocks noChangeAspect="1"/>
          </p:cNvPicPr>
          <p:nvPr/>
        </p:nvPicPr>
        <p:blipFill>
          <a:blip r:embed="rId5"/>
          <a:stretch>
            <a:fillRect/>
          </a:stretch>
        </p:blipFill>
        <p:spPr>
          <a:xfrm>
            <a:off x="6775644" y="2245950"/>
            <a:ext cx="1842875" cy="1318921"/>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408290" y="3648416"/>
            <a:ext cx="3760652" cy="415498"/>
          </a:xfrm>
          <a:prstGeom prst="rect">
            <a:avLst/>
          </a:prstGeom>
          <a:noFill/>
        </p:spPr>
        <p:txBody>
          <a:bodyPr wrap="square" rtlCol="0">
            <a:spAutoFit/>
          </a:bodyPr>
          <a:lstStyle/>
          <a:p>
            <a:pPr algn="ctr"/>
            <a:r>
              <a:rPr lang="en-US" sz="1050" dirty="0"/>
              <a:t>Bar Graphs</a:t>
            </a:r>
          </a:p>
          <a:p>
            <a:pPr algn="ctr"/>
            <a:r>
              <a:rPr lang="en-US" sz="1050" dirty="0">
                <a:solidFill>
                  <a:schemeClr val="accent2">
                    <a:lumMod val="50000"/>
                  </a:schemeClr>
                </a:solidFill>
              </a:rPr>
              <a:t>Quantitative scale must begin at zero</a:t>
            </a:r>
          </a:p>
        </p:txBody>
      </p:sp>
      <p:sp>
        <p:nvSpPr>
          <p:cNvPr id="12" name="TextBox 11">
            <a:extLst>
              <a:ext uri="{FF2B5EF4-FFF2-40B4-BE49-F238E27FC236}">
                <a16:creationId xmlns:a16="http://schemas.microsoft.com/office/drawing/2014/main" id="{C8507D6B-BC41-41E7-A070-B8DA273ECB4C}"/>
              </a:ext>
            </a:extLst>
          </p:cNvPr>
          <p:cNvSpPr txBox="1"/>
          <p:nvPr/>
        </p:nvSpPr>
        <p:spPr>
          <a:xfrm>
            <a:off x="4895317" y="3560226"/>
            <a:ext cx="3760652" cy="253916"/>
          </a:xfrm>
          <a:prstGeom prst="rect">
            <a:avLst/>
          </a:prstGeom>
          <a:noFill/>
        </p:spPr>
        <p:txBody>
          <a:bodyPr wrap="square" rtlCol="0">
            <a:spAutoFit/>
          </a:bodyPr>
          <a:lstStyle/>
          <a:p>
            <a:pPr algn="ctr"/>
            <a:r>
              <a:rPr lang="en-US" sz="1050" dirty="0"/>
              <a:t>Dot Plots</a:t>
            </a:r>
          </a:p>
        </p:txBody>
      </p:sp>
    </p:spTree>
    <p:extLst>
      <p:ext uri="{BB962C8B-B14F-4D97-AF65-F5344CB8AC3E}">
        <p14:creationId xmlns:p14="http://schemas.microsoft.com/office/powerpoint/2010/main" val="1367962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Part-to-whole</a:t>
            </a:r>
            <a:br>
              <a:rPr lang="en-US" dirty="0"/>
            </a:br>
            <a:r>
              <a:rPr lang="en-US" sz="2400" dirty="0">
                <a:latin typeface="Tw Cen MT Condensed" panose="020B0606020104020203" pitchFamily="34" charset="0"/>
              </a:rPr>
              <a:t>values represent parts (ratios) of a whole</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1879150" y="1974134"/>
            <a:ext cx="2207727" cy="1553983"/>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4530740" y="1979492"/>
            <a:ext cx="2229161" cy="1548624"/>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1879150" y="3631820"/>
            <a:ext cx="4880751" cy="415498"/>
          </a:xfrm>
          <a:prstGeom prst="rect">
            <a:avLst/>
          </a:prstGeom>
          <a:noFill/>
        </p:spPr>
        <p:txBody>
          <a:bodyPr wrap="square" rtlCol="0">
            <a:spAutoFit/>
          </a:bodyPr>
          <a:lstStyle/>
          <a:p>
            <a:pPr algn="ctr"/>
            <a:r>
              <a:rPr lang="en-US" sz="1050" dirty="0"/>
              <a:t>Bar Graphs</a:t>
            </a:r>
          </a:p>
          <a:p>
            <a:pPr algn="ctr"/>
            <a:r>
              <a:rPr lang="en-US" sz="1050" dirty="0">
                <a:solidFill>
                  <a:schemeClr val="accent2">
                    <a:lumMod val="50000"/>
                  </a:schemeClr>
                </a:solidFill>
              </a:rPr>
              <a:t>Quantitative scale must begin at zero</a:t>
            </a:r>
          </a:p>
        </p:txBody>
      </p:sp>
    </p:spTree>
    <p:extLst>
      <p:ext uri="{BB962C8B-B14F-4D97-AF65-F5344CB8AC3E}">
        <p14:creationId xmlns:p14="http://schemas.microsoft.com/office/powerpoint/2010/main" val="3852929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BDC9-04AE-4B81-A3D4-20037931CAAE}"/>
              </a:ext>
            </a:extLst>
          </p:cNvPr>
          <p:cNvSpPr>
            <a:spLocks noGrp="1"/>
          </p:cNvSpPr>
          <p:nvPr>
            <p:ph type="title"/>
          </p:nvPr>
        </p:nvSpPr>
        <p:spPr/>
        <p:txBody>
          <a:bodyPr/>
          <a:lstStyle/>
          <a:p>
            <a:r>
              <a:rPr lang="en-US" dirty="0"/>
              <a:t>What about pie charts?</a:t>
            </a:r>
          </a:p>
        </p:txBody>
      </p:sp>
      <p:sp>
        <p:nvSpPr>
          <p:cNvPr id="3" name="Content Placeholder 2">
            <a:extLst>
              <a:ext uri="{FF2B5EF4-FFF2-40B4-BE49-F238E27FC236}">
                <a16:creationId xmlns:a16="http://schemas.microsoft.com/office/drawing/2014/main" id="{D7B49CB7-E8F1-4E77-B75A-4BEDFD16A737}"/>
              </a:ext>
            </a:extLst>
          </p:cNvPr>
          <p:cNvSpPr>
            <a:spLocks noGrp="1"/>
          </p:cNvSpPr>
          <p:nvPr>
            <p:ph idx="1"/>
          </p:nvPr>
        </p:nvSpPr>
        <p:spPr/>
        <p:txBody>
          <a:bodyPr>
            <a:normAutofit fontScale="92500" lnSpcReduction="20000"/>
          </a:bodyPr>
          <a:lstStyle/>
          <a:p>
            <a:r>
              <a:rPr lang="en-US" sz="2100" dirty="0"/>
              <a:t>Commonly used to show parts of a whole</a:t>
            </a:r>
          </a:p>
          <a:p>
            <a:r>
              <a:rPr lang="en-US" sz="2100" dirty="0"/>
              <a:t>However…</a:t>
            </a:r>
          </a:p>
          <a:p>
            <a:pPr lvl="2">
              <a:buFont typeface="Wingdings" panose="05000000000000000000" pitchFamily="2" charset="2"/>
              <a:buChar char="Ø"/>
            </a:pPr>
            <a:r>
              <a:rPr lang="en-US" sz="1800" dirty="0"/>
              <a:t> Hard to judge relative size of pie slices – </a:t>
            </a:r>
            <a:r>
              <a:rPr lang="en-US" sz="1800" b="1" dirty="0">
                <a:solidFill>
                  <a:schemeClr val="accent2">
                    <a:lumMod val="50000"/>
                  </a:schemeClr>
                </a:solidFill>
              </a:rPr>
              <a:t>better at differentiating length</a:t>
            </a:r>
          </a:p>
          <a:p>
            <a:pPr lvl="2">
              <a:buFont typeface="Wingdings" panose="05000000000000000000" pitchFamily="2" charset="2"/>
              <a:buChar char="Ø"/>
            </a:pPr>
            <a:r>
              <a:rPr lang="en-US" sz="1800" dirty="0"/>
              <a:t> Take up a lot of space to </a:t>
            </a:r>
            <a:r>
              <a:rPr lang="en-US" sz="1800" b="1" dirty="0">
                <a:solidFill>
                  <a:schemeClr val="accent2">
                    <a:lumMod val="50000"/>
                  </a:schemeClr>
                </a:solidFill>
              </a:rPr>
              <a:t>present little information</a:t>
            </a:r>
          </a:p>
          <a:p>
            <a:pPr lvl="2">
              <a:buFont typeface="Wingdings" panose="05000000000000000000" pitchFamily="2" charset="2"/>
              <a:buChar char="Ø"/>
            </a:pPr>
            <a:r>
              <a:rPr lang="en-US" sz="1800" b="1" dirty="0">
                <a:solidFill>
                  <a:schemeClr val="accent2">
                    <a:lumMod val="50000"/>
                  </a:schemeClr>
                </a:solidFill>
              </a:rPr>
              <a:t>Require labels and good color contrast </a:t>
            </a:r>
            <a:r>
              <a:rPr lang="en-US" sz="1800" dirty="0"/>
              <a:t>to even be usable (often difficult)</a:t>
            </a:r>
          </a:p>
          <a:p>
            <a:pPr marL="0" indent="0">
              <a:buNone/>
            </a:pPr>
            <a:endParaRPr lang="en-US" sz="2100" dirty="0"/>
          </a:p>
          <a:p>
            <a:pPr marL="0" indent="0" algn="r">
              <a:buNone/>
            </a:pPr>
            <a:r>
              <a:rPr lang="en-US" sz="2100" dirty="0">
                <a:solidFill>
                  <a:srgbClr val="FF0000"/>
                </a:solidFill>
              </a:rPr>
              <a:t>Best use is when one overwhelmingly larger value </a:t>
            </a:r>
            <a:br>
              <a:rPr lang="en-US" sz="2100" dirty="0">
                <a:solidFill>
                  <a:srgbClr val="FF0000"/>
                </a:solidFill>
              </a:rPr>
            </a:br>
            <a:r>
              <a:rPr lang="en-US" sz="2100" dirty="0">
                <a:solidFill>
                  <a:srgbClr val="FF0000"/>
                </a:solidFill>
              </a:rPr>
              <a:t>than the rest – no need to focus on actual values</a:t>
            </a:r>
          </a:p>
          <a:p>
            <a:endParaRPr lang="en-US" dirty="0"/>
          </a:p>
          <a:p>
            <a:endParaRPr lang="en-US" dirty="0"/>
          </a:p>
        </p:txBody>
      </p:sp>
      <p:pic>
        <p:nvPicPr>
          <p:cNvPr id="5" name="Picture 4" descr="A close up of a logo&#10;&#10;Description generated with high confidence">
            <a:extLst>
              <a:ext uri="{FF2B5EF4-FFF2-40B4-BE49-F238E27FC236}">
                <a16:creationId xmlns:a16="http://schemas.microsoft.com/office/drawing/2014/main" id="{35F2BB76-6E49-4993-ACE9-EE1C4C5FA4F9}"/>
              </a:ext>
            </a:extLst>
          </p:cNvPr>
          <p:cNvPicPr>
            <a:picLocks noChangeAspect="1"/>
          </p:cNvPicPr>
          <p:nvPr/>
        </p:nvPicPr>
        <p:blipFill>
          <a:blip r:embed="rId2"/>
          <a:stretch>
            <a:fillRect/>
          </a:stretch>
        </p:blipFill>
        <p:spPr>
          <a:xfrm>
            <a:off x="674680" y="3456222"/>
            <a:ext cx="1870694" cy="1608069"/>
          </a:xfrm>
          <a:prstGeom prst="rect">
            <a:avLst/>
          </a:prstGeom>
        </p:spPr>
      </p:pic>
      <p:pic>
        <p:nvPicPr>
          <p:cNvPr id="7" name="Picture 6" descr="A picture containing vector graphics&#10;&#10;Description generated with high confidence">
            <a:extLst>
              <a:ext uri="{FF2B5EF4-FFF2-40B4-BE49-F238E27FC236}">
                <a16:creationId xmlns:a16="http://schemas.microsoft.com/office/drawing/2014/main" id="{C684695A-5578-417F-BB4D-32C947F07F15}"/>
              </a:ext>
            </a:extLst>
          </p:cNvPr>
          <p:cNvPicPr>
            <a:picLocks noChangeAspect="1"/>
          </p:cNvPicPr>
          <p:nvPr/>
        </p:nvPicPr>
        <p:blipFill>
          <a:blip r:embed="rId3"/>
          <a:stretch>
            <a:fillRect/>
          </a:stretch>
        </p:blipFill>
        <p:spPr>
          <a:xfrm>
            <a:off x="6177789" y="510348"/>
            <a:ext cx="1880361" cy="1609838"/>
          </a:xfrm>
          <a:prstGeom prst="rect">
            <a:avLst/>
          </a:prstGeom>
        </p:spPr>
      </p:pic>
    </p:spTree>
    <p:extLst>
      <p:ext uri="{BB962C8B-B14F-4D97-AF65-F5344CB8AC3E}">
        <p14:creationId xmlns:p14="http://schemas.microsoft.com/office/powerpoint/2010/main" val="102380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deviation</a:t>
            </a:r>
            <a:br>
              <a:rPr lang="en-US" dirty="0"/>
            </a:br>
            <a:r>
              <a:rPr lang="en-US" sz="2400" dirty="0">
                <a:latin typeface="Tw Cen MT Condensed" panose="020B0606020104020203" pitchFamily="34" charset="0"/>
              </a:rPr>
              <a:t>difference between two sets of values</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489503" y="2122611"/>
            <a:ext cx="2207727" cy="1553983"/>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2697231" y="2133509"/>
            <a:ext cx="2229161" cy="1548624"/>
          </a:xfrm>
          <a:prstGeom prst="rect">
            <a:avLst/>
          </a:prstGeom>
        </p:spPr>
      </p:pic>
      <p:pic>
        <p:nvPicPr>
          <p:cNvPr id="9" name="Picture 8">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5908108" y="2111893"/>
            <a:ext cx="2207727" cy="1564700"/>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577516" y="3682133"/>
            <a:ext cx="4277226" cy="415498"/>
          </a:xfrm>
          <a:prstGeom prst="rect">
            <a:avLst/>
          </a:prstGeom>
          <a:noFill/>
        </p:spPr>
        <p:txBody>
          <a:bodyPr wrap="square" rtlCol="0">
            <a:spAutoFit/>
          </a:bodyPr>
          <a:lstStyle/>
          <a:p>
            <a:pPr algn="ctr"/>
            <a:r>
              <a:rPr lang="en-US" sz="1050" dirty="0"/>
              <a:t>Bar Graphs</a:t>
            </a:r>
          </a:p>
          <a:p>
            <a:pPr algn="ctr"/>
            <a:r>
              <a:rPr lang="en-US" sz="1050" dirty="0">
                <a:solidFill>
                  <a:schemeClr val="accent2">
                    <a:lumMod val="50000"/>
                  </a:schemeClr>
                </a:solidFill>
              </a:rPr>
              <a:t>Quantitative scale must being at zero</a:t>
            </a:r>
          </a:p>
        </p:txBody>
      </p:sp>
      <p:sp>
        <p:nvSpPr>
          <p:cNvPr id="16" name="TextBox 15">
            <a:extLst>
              <a:ext uri="{FF2B5EF4-FFF2-40B4-BE49-F238E27FC236}">
                <a16:creationId xmlns:a16="http://schemas.microsoft.com/office/drawing/2014/main" id="{5EF13102-8A68-41EB-96E6-282FB5CCF7FC}"/>
              </a:ext>
            </a:extLst>
          </p:cNvPr>
          <p:cNvSpPr txBox="1"/>
          <p:nvPr/>
        </p:nvSpPr>
        <p:spPr>
          <a:xfrm>
            <a:off x="5908108" y="3682134"/>
            <a:ext cx="2346720" cy="577081"/>
          </a:xfrm>
          <a:prstGeom prst="rect">
            <a:avLst/>
          </a:prstGeom>
          <a:noFill/>
        </p:spPr>
        <p:txBody>
          <a:bodyPr wrap="square" rtlCol="0">
            <a:spAutoFit/>
          </a:bodyPr>
          <a:lstStyle/>
          <a:p>
            <a:pPr algn="ctr"/>
            <a:r>
              <a:rPr lang="en-US" sz="1050" dirty="0"/>
              <a:t>Line Graph</a:t>
            </a:r>
          </a:p>
          <a:p>
            <a:pPr algn="ctr"/>
            <a:r>
              <a:rPr lang="en-US" sz="1050" dirty="0">
                <a:solidFill>
                  <a:schemeClr val="accent2">
                    <a:lumMod val="50000"/>
                  </a:schemeClr>
                </a:solidFill>
              </a:rPr>
              <a:t>Only when also featuring time series or single distribution</a:t>
            </a:r>
          </a:p>
        </p:txBody>
      </p:sp>
    </p:spTree>
    <p:extLst>
      <p:ext uri="{BB962C8B-B14F-4D97-AF65-F5344CB8AC3E}">
        <p14:creationId xmlns:p14="http://schemas.microsoft.com/office/powerpoint/2010/main" val="953979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Distribution</a:t>
            </a:r>
            <a:br>
              <a:rPr lang="en-US" dirty="0"/>
            </a:br>
            <a:r>
              <a:rPr lang="en-US" sz="2400" dirty="0">
                <a:latin typeface="Tw Cen MT Condensed" panose="020B0606020104020203" pitchFamily="34" charset="0"/>
              </a:rPr>
              <a:t>count of values per interval along quantitative scale</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477935" y="1503685"/>
            <a:ext cx="1619000" cy="1139588"/>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2402867" y="1566541"/>
            <a:ext cx="1634718" cy="1135658"/>
          </a:xfrm>
          <a:prstGeom prst="rect">
            <a:avLst/>
          </a:prstGeom>
        </p:spPr>
      </p:pic>
      <p:pic>
        <p:nvPicPr>
          <p:cNvPr id="9" name="Picture 8">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1287435" y="3149114"/>
            <a:ext cx="1619000" cy="1147446"/>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559469" y="2587180"/>
            <a:ext cx="3401536" cy="415498"/>
          </a:xfrm>
          <a:prstGeom prst="rect">
            <a:avLst/>
          </a:prstGeom>
          <a:noFill/>
        </p:spPr>
        <p:txBody>
          <a:bodyPr wrap="square" rtlCol="0">
            <a:spAutoFit/>
          </a:bodyPr>
          <a:lstStyle/>
          <a:p>
            <a:pPr algn="ctr"/>
            <a:r>
              <a:rPr lang="en-US" sz="1050" dirty="0"/>
              <a:t>Bar Graphs</a:t>
            </a:r>
          </a:p>
          <a:p>
            <a:pPr algn="ctr"/>
            <a:r>
              <a:rPr lang="en-US" sz="1050" dirty="0">
                <a:solidFill>
                  <a:schemeClr val="accent2">
                    <a:lumMod val="50000"/>
                  </a:schemeClr>
                </a:solidFill>
              </a:rPr>
              <a:t>Quantitative Scale, must begin at zero</a:t>
            </a:r>
          </a:p>
        </p:txBody>
      </p:sp>
      <p:sp>
        <p:nvSpPr>
          <p:cNvPr id="16" name="TextBox 15">
            <a:extLst>
              <a:ext uri="{FF2B5EF4-FFF2-40B4-BE49-F238E27FC236}">
                <a16:creationId xmlns:a16="http://schemas.microsoft.com/office/drawing/2014/main" id="{5EF13102-8A68-41EB-96E6-282FB5CCF7FC}"/>
              </a:ext>
            </a:extLst>
          </p:cNvPr>
          <p:cNvSpPr txBox="1"/>
          <p:nvPr/>
        </p:nvSpPr>
        <p:spPr>
          <a:xfrm>
            <a:off x="1287436" y="4246437"/>
            <a:ext cx="1784753" cy="577081"/>
          </a:xfrm>
          <a:prstGeom prst="rect">
            <a:avLst/>
          </a:prstGeom>
          <a:noFill/>
        </p:spPr>
        <p:txBody>
          <a:bodyPr wrap="square" rtlCol="0">
            <a:spAutoFit/>
          </a:bodyPr>
          <a:lstStyle/>
          <a:p>
            <a:pPr algn="ctr"/>
            <a:r>
              <a:rPr lang="en-US" sz="1050" dirty="0"/>
              <a:t>Line Graph</a:t>
            </a:r>
          </a:p>
          <a:p>
            <a:pPr algn="ctr"/>
            <a:r>
              <a:rPr lang="en-US" sz="1050" dirty="0">
                <a:solidFill>
                  <a:schemeClr val="accent2">
                    <a:lumMod val="50000"/>
                  </a:schemeClr>
                </a:solidFill>
              </a:rPr>
              <a:t>To feature overall shape of distribution</a:t>
            </a:r>
            <a:endParaRPr lang="en-US" sz="1050" dirty="0"/>
          </a:p>
        </p:txBody>
      </p:sp>
      <p:pic>
        <p:nvPicPr>
          <p:cNvPr id="6" name="Picture 5" descr="A close up of a logo&#10;&#10;Description generated with very high confidence">
            <a:extLst>
              <a:ext uri="{FF2B5EF4-FFF2-40B4-BE49-F238E27FC236}">
                <a16:creationId xmlns:a16="http://schemas.microsoft.com/office/drawing/2014/main" id="{4E364C22-A1C6-4460-96A3-171CA7A15755}"/>
              </a:ext>
            </a:extLst>
          </p:cNvPr>
          <p:cNvPicPr>
            <a:picLocks noChangeAspect="1"/>
          </p:cNvPicPr>
          <p:nvPr/>
        </p:nvPicPr>
        <p:blipFill>
          <a:blip r:embed="rId5"/>
          <a:stretch>
            <a:fillRect/>
          </a:stretch>
        </p:blipFill>
        <p:spPr>
          <a:xfrm>
            <a:off x="4682899" y="1804259"/>
            <a:ext cx="1603281" cy="542286"/>
          </a:xfrm>
          <a:prstGeom prst="rect">
            <a:avLst/>
          </a:prstGeom>
        </p:spPr>
      </p:pic>
      <p:pic>
        <p:nvPicPr>
          <p:cNvPr id="10" name="Picture 9">
            <a:extLst>
              <a:ext uri="{FF2B5EF4-FFF2-40B4-BE49-F238E27FC236}">
                <a16:creationId xmlns:a16="http://schemas.microsoft.com/office/drawing/2014/main" id="{208A0B72-B1EB-4A45-A8D5-B0732031DB8D}"/>
              </a:ext>
            </a:extLst>
          </p:cNvPr>
          <p:cNvPicPr>
            <a:picLocks noChangeAspect="1"/>
          </p:cNvPicPr>
          <p:nvPr/>
        </p:nvPicPr>
        <p:blipFill>
          <a:blip r:embed="rId6"/>
          <a:stretch>
            <a:fillRect/>
          </a:stretch>
        </p:blipFill>
        <p:spPr>
          <a:xfrm>
            <a:off x="6735367" y="1560435"/>
            <a:ext cx="1591493" cy="1116010"/>
          </a:xfrm>
          <a:prstGeom prst="rect">
            <a:avLst/>
          </a:prstGeom>
        </p:spPr>
      </p:pic>
      <p:pic>
        <p:nvPicPr>
          <p:cNvPr id="17" name="Picture 16" descr="A close up of a sign&#10;&#10;Description generated with very high confidence">
            <a:extLst>
              <a:ext uri="{FF2B5EF4-FFF2-40B4-BE49-F238E27FC236}">
                <a16:creationId xmlns:a16="http://schemas.microsoft.com/office/drawing/2014/main" id="{1FCA54B7-49D2-4F4C-B75F-57821D7DC162}"/>
              </a:ext>
            </a:extLst>
          </p:cNvPr>
          <p:cNvPicPr>
            <a:picLocks noChangeAspect="1"/>
          </p:cNvPicPr>
          <p:nvPr/>
        </p:nvPicPr>
        <p:blipFill>
          <a:blip r:embed="rId7"/>
          <a:stretch>
            <a:fillRect/>
          </a:stretch>
        </p:blipFill>
        <p:spPr>
          <a:xfrm>
            <a:off x="4037586" y="3232104"/>
            <a:ext cx="1615070" cy="1131728"/>
          </a:xfrm>
          <a:prstGeom prst="rect">
            <a:avLst/>
          </a:prstGeom>
        </p:spPr>
      </p:pic>
      <p:pic>
        <p:nvPicPr>
          <p:cNvPr id="19" name="Picture 18">
            <a:extLst>
              <a:ext uri="{FF2B5EF4-FFF2-40B4-BE49-F238E27FC236}">
                <a16:creationId xmlns:a16="http://schemas.microsoft.com/office/drawing/2014/main" id="{A4F67D54-AEED-4207-A55E-A82F8326E116}"/>
              </a:ext>
            </a:extLst>
          </p:cNvPr>
          <p:cNvPicPr>
            <a:picLocks noChangeAspect="1"/>
          </p:cNvPicPr>
          <p:nvPr/>
        </p:nvPicPr>
        <p:blipFill>
          <a:blip r:embed="rId8"/>
          <a:stretch>
            <a:fillRect/>
          </a:stretch>
        </p:blipFill>
        <p:spPr>
          <a:xfrm>
            <a:off x="5739124" y="3216386"/>
            <a:ext cx="1607211" cy="1147446"/>
          </a:xfrm>
          <a:prstGeom prst="rect">
            <a:avLst/>
          </a:prstGeom>
        </p:spPr>
      </p:pic>
      <p:sp>
        <p:nvSpPr>
          <p:cNvPr id="20" name="TextBox 19">
            <a:extLst>
              <a:ext uri="{FF2B5EF4-FFF2-40B4-BE49-F238E27FC236}">
                <a16:creationId xmlns:a16="http://schemas.microsoft.com/office/drawing/2014/main" id="{51E501B4-B009-4F5A-BEC3-B81A65760F1B}"/>
              </a:ext>
            </a:extLst>
          </p:cNvPr>
          <p:cNvSpPr txBox="1"/>
          <p:nvPr/>
        </p:nvSpPr>
        <p:spPr>
          <a:xfrm>
            <a:off x="4101145" y="4329206"/>
            <a:ext cx="3162221" cy="415498"/>
          </a:xfrm>
          <a:prstGeom prst="rect">
            <a:avLst/>
          </a:prstGeom>
          <a:noFill/>
        </p:spPr>
        <p:txBody>
          <a:bodyPr wrap="square" rtlCol="0">
            <a:spAutoFit/>
          </a:bodyPr>
          <a:lstStyle/>
          <a:p>
            <a:pPr algn="ctr"/>
            <a:r>
              <a:rPr lang="en-US" sz="1050" dirty="0"/>
              <a:t>Box Plots</a:t>
            </a:r>
          </a:p>
          <a:p>
            <a:pPr algn="ctr"/>
            <a:r>
              <a:rPr lang="en-US" sz="1050" dirty="0">
                <a:solidFill>
                  <a:schemeClr val="accent2">
                    <a:lumMod val="50000"/>
                  </a:schemeClr>
                </a:solidFill>
              </a:rPr>
              <a:t>When Comparing Multiple Distributions</a:t>
            </a:r>
          </a:p>
        </p:txBody>
      </p:sp>
      <p:sp>
        <p:nvSpPr>
          <p:cNvPr id="22" name="TextBox 21">
            <a:extLst>
              <a:ext uri="{FF2B5EF4-FFF2-40B4-BE49-F238E27FC236}">
                <a16:creationId xmlns:a16="http://schemas.microsoft.com/office/drawing/2014/main" id="{A1712310-282F-4A07-A165-21DA47821B3E}"/>
              </a:ext>
            </a:extLst>
          </p:cNvPr>
          <p:cNvSpPr txBox="1"/>
          <p:nvPr/>
        </p:nvSpPr>
        <p:spPr>
          <a:xfrm>
            <a:off x="4606317" y="2275553"/>
            <a:ext cx="1783760" cy="577081"/>
          </a:xfrm>
          <a:prstGeom prst="rect">
            <a:avLst/>
          </a:prstGeom>
          <a:noFill/>
        </p:spPr>
        <p:txBody>
          <a:bodyPr wrap="square" rtlCol="0">
            <a:spAutoFit/>
          </a:bodyPr>
          <a:lstStyle/>
          <a:p>
            <a:pPr algn="ctr"/>
            <a:r>
              <a:rPr lang="en-US" sz="1050" dirty="0"/>
              <a:t>Strip Plot (single)</a:t>
            </a:r>
          </a:p>
          <a:p>
            <a:pPr algn="ctr"/>
            <a:r>
              <a:rPr lang="en-US" sz="1050" dirty="0">
                <a:solidFill>
                  <a:schemeClr val="accent2">
                    <a:lumMod val="50000"/>
                  </a:schemeClr>
                </a:solidFill>
              </a:rPr>
              <a:t>When you want to see each value</a:t>
            </a:r>
          </a:p>
        </p:txBody>
      </p:sp>
      <p:sp>
        <p:nvSpPr>
          <p:cNvPr id="23" name="TextBox 22">
            <a:extLst>
              <a:ext uri="{FF2B5EF4-FFF2-40B4-BE49-F238E27FC236}">
                <a16:creationId xmlns:a16="http://schemas.microsoft.com/office/drawing/2014/main" id="{398E9F0D-A2AD-44BA-960A-75ECC13EBA84}"/>
              </a:ext>
            </a:extLst>
          </p:cNvPr>
          <p:cNvSpPr txBox="1"/>
          <p:nvPr/>
        </p:nvSpPr>
        <p:spPr>
          <a:xfrm>
            <a:off x="6783806" y="2621802"/>
            <a:ext cx="1566632" cy="900246"/>
          </a:xfrm>
          <a:prstGeom prst="rect">
            <a:avLst/>
          </a:prstGeom>
          <a:noFill/>
        </p:spPr>
        <p:txBody>
          <a:bodyPr wrap="square" rtlCol="0">
            <a:spAutoFit/>
          </a:bodyPr>
          <a:lstStyle/>
          <a:p>
            <a:pPr algn="ctr"/>
            <a:r>
              <a:rPr lang="en-US" sz="1050" dirty="0"/>
              <a:t>Strip Plot (multiple)</a:t>
            </a:r>
          </a:p>
          <a:p>
            <a:pPr algn="ctr"/>
            <a:r>
              <a:rPr lang="en-US" sz="1050" dirty="0">
                <a:solidFill>
                  <a:schemeClr val="accent2">
                    <a:lumMod val="50000"/>
                  </a:schemeClr>
                </a:solidFill>
              </a:rPr>
              <a:t>When comparing multiple distributions AND  you want to see each value</a:t>
            </a:r>
          </a:p>
        </p:txBody>
      </p:sp>
    </p:spTree>
    <p:extLst>
      <p:ext uri="{BB962C8B-B14F-4D97-AF65-F5344CB8AC3E}">
        <p14:creationId xmlns:p14="http://schemas.microsoft.com/office/powerpoint/2010/main" val="335810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400" b="1" i="0" u="none" strike="noStrike" cap="none" dirty="0">
                <a:solidFill>
                  <a:schemeClr val="tx1"/>
                </a:solidFill>
                <a:latin typeface="Calibri" panose="020F0502020204030204" pitchFamily="34" charset="0"/>
                <a:ea typeface="Maven Pro"/>
                <a:cs typeface="Calibri" panose="020F0502020204030204" pitchFamily="34" charset="0"/>
                <a:sym typeface="Maven Pro"/>
              </a:rPr>
              <a:t>Agenda</a:t>
            </a:r>
            <a:endParaRPr sz="2400" b="1" i="0" u="none" strike="noStrike" cap="none" dirty="0">
              <a:solidFill>
                <a:schemeClr val="tx1"/>
              </a:solidFill>
              <a:latin typeface="Calibri" panose="020F0502020204030204" pitchFamily="34" charset="0"/>
              <a:ea typeface="Maven Pro"/>
              <a:cs typeface="Calibri" panose="020F0502020204030204" pitchFamily="34" charset="0"/>
              <a:sym typeface="Maven Pro"/>
            </a:endParaRPr>
          </a:p>
        </p:txBody>
      </p:sp>
      <p:sp>
        <p:nvSpPr>
          <p:cNvPr id="67" name="Google Shape;67;p15"/>
          <p:cNvSpPr txBox="1">
            <a:spLocks noGrp="1"/>
          </p:cNvSpPr>
          <p:nvPr>
            <p:ph type="body" idx="1"/>
          </p:nvPr>
        </p:nvSpPr>
        <p:spPr>
          <a:xfrm>
            <a:off x="628375" y="1470500"/>
            <a:ext cx="7705800" cy="31146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dirty="0">
                <a:solidFill>
                  <a:schemeClr val="dk2"/>
                </a:solidFill>
                <a:latin typeface="Nunito"/>
                <a:ea typeface="Nunito"/>
                <a:cs typeface="Nunito"/>
                <a:sym typeface="Nunito"/>
              </a:rPr>
              <a:t>What is Tableau </a:t>
            </a:r>
          </a:p>
          <a:p>
            <a:pPr marL="457200" marR="0" lvl="0" indent="-355600" algn="l" rtl="0">
              <a:lnSpc>
                <a:spcPct val="115000"/>
              </a:lnSpc>
              <a:spcBef>
                <a:spcPts val="0"/>
              </a:spcBef>
              <a:spcAft>
                <a:spcPts val="0"/>
              </a:spcAft>
              <a:buClr>
                <a:schemeClr val="dk2"/>
              </a:buClr>
              <a:buSzPts val="2000"/>
              <a:buFont typeface="Nunito"/>
              <a:buChar char="●"/>
            </a:pPr>
            <a:r>
              <a:rPr lang="en-US" sz="2000" dirty="0">
                <a:latin typeface="Nunito"/>
                <a:ea typeface="Nunito"/>
                <a:cs typeface="Nunito"/>
                <a:sym typeface="Nunito"/>
              </a:rPr>
              <a:t>Tableau Desktop Workspace</a:t>
            </a:r>
          </a:p>
          <a:p>
            <a:pPr marL="457200" marR="0" lvl="0" indent="-355600" algn="l" rtl="0">
              <a:lnSpc>
                <a:spcPct val="115000"/>
              </a:lnSpc>
              <a:spcBef>
                <a:spcPts val="0"/>
              </a:spcBef>
              <a:spcAft>
                <a:spcPts val="0"/>
              </a:spcAft>
              <a:buClr>
                <a:schemeClr val="dk2"/>
              </a:buClr>
              <a:buSzPts val="2000"/>
              <a:buFont typeface="Nunito"/>
              <a:buChar char="●"/>
            </a:pPr>
            <a:r>
              <a:rPr lang="en-US" sz="2000" b="0" i="0" u="none" strike="noStrike" cap="none" dirty="0">
                <a:solidFill>
                  <a:schemeClr val="dk2"/>
                </a:solidFill>
                <a:latin typeface="Nunito"/>
                <a:ea typeface="Nunito"/>
                <a:cs typeface="Nunito"/>
                <a:sym typeface="Nunito"/>
              </a:rPr>
              <a:t>Tableau Data Connections</a:t>
            </a:r>
          </a:p>
          <a:p>
            <a:pPr marL="457200" marR="0" lvl="0" indent="-355600" algn="l" rtl="0">
              <a:lnSpc>
                <a:spcPct val="115000"/>
              </a:lnSpc>
              <a:spcBef>
                <a:spcPts val="0"/>
              </a:spcBef>
              <a:spcAft>
                <a:spcPts val="0"/>
              </a:spcAft>
              <a:buClr>
                <a:schemeClr val="dk2"/>
              </a:buClr>
              <a:buSzPts val="2000"/>
              <a:buFont typeface="Nunito"/>
              <a:buChar char="●"/>
            </a:pPr>
            <a:r>
              <a:rPr lang="en-US" sz="2000" dirty="0">
                <a:latin typeface="Nunito"/>
                <a:ea typeface="Nunito"/>
                <a:cs typeface="Nunito"/>
                <a:sym typeface="Nunito"/>
              </a:rPr>
              <a:t>Filtering Data</a:t>
            </a:r>
          </a:p>
          <a:p>
            <a:pPr marL="457200" marR="0" lvl="0" indent="-355600" algn="l" rtl="0">
              <a:lnSpc>
                <a:spcPct val="115000"/>
              </a:lnSpc>
              <a:spcBef>
                <a:spcPts val="0"/>
              </a:spcBef>
              <a:spcAft>
                <a:spcPts val="0"/>
              </a:spcAft>
              <a:buClr>
                <a:schemeClr val="dk2"/>
              </a:buClr>
              <a:buSzPts val="2000"/>
              <a:buFont typeface="Nunito"/>
              <a:buChar char="●"/>
            </a:pPr>
            <a:r>
              <a:rPr lang="en-US" sz="2000" b="0" i="0" u="none" strike="noStrike" cap="none" dirty="0">
                <a:solidFill>
                  <a:schemeClr val="dk2"/>
                </a:solidFill>
                <a:latin typeface="Nunito"/>
                <a:ea typeface="Nunito"/>
                <a:cs typeface="Nunito"/>
                <a:sym typeface="Nunito"/>
              </a:rPr>
              <a:t>Sorting, creating groups, hierarchies and sets </a:t>
            </a:r>
          </a:p>
          <a:p>
            <a:pPr marL="457200" marR="0" lvl="0" indent="-355600" algn="l" rtl="0">
              <a:lnSpc>
                <a:spcPct val="115000"/>
              </a:lnSpc>
              <a:spcBef>
                <a:spcPts val="0"/>
              </a:spcBef>
              <a:spcAft>
                <a:spcPts val="0"/>
              </a:spcAft>
              <a:buClr>
                <a:schemeClr val="dk2"/>
              </a:buClr>
              <a:buSzPts val="2000"/>
              <a:buFont typeface="Nunito"/>
              <a:buChar char="●"/>
            </a:pPr>
            <a:r>
              <a:rPr lang="en-US" sz="2000" dirty="0">
                <a:latin typeface="Nunito"/>
                <a:ea typeface="Nunito"/>
                <a:cs typeface="Nunito"/>
                <a:sym typeface="Nunito"/>
              </a:rPr>
              <a:t>Charts and graphs </a:t>
            </a:r>
          </a:p>
        </p:txBody>
      </p:sp>
      <p:sp>
        <p:nvSpPr>
          <p:cNvPr id="2" name="Slide Number Placeholder 1"/>
          <p:cNvSpPr>
            <a:spLocks noGrp="1"/>
          </p:cNvSpPr>
          <p:nvPr>
            <p:ph type="sldNum" idx="12"/>
          </p:nvPr>
        </p:nvSpPr>
        <p:spPr/>
        <p:txBody>
          <a:bodyPr/>
          <a:lstStyle/>
          <a:p>
            <a:fld id="{00000000-1234-1234-1234-123412341234}" type="slidenum">
              <a:rPr lang="en" smtClean="0"/>
              <a:pPr/>
              <a:t>3</a:t>
            </a:fld>
            <a:endParaRPr lang="en" dirty="0"/>
          </a:p>
        </p:txBody>
      </p:sp>
    </p:spTree>
    <p:extLst>
      <p:ext uri="{BB962C8B-B14F-4D97-AF65-F5344CB8AC3E}">
        <p14:creationId xmlns:p14="http://schemas.microsoft.com/office/powerpoint/2010/main" val="655150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a:xfrm>
            <a:off x="759072" y="592315"/>
            <a:ext cx="7290054" cy="1124712"/>
          </a:xfrm>
        </p:spPr>
        <p:txBody>
          <a:bodyPr/>
          <a:lstStyle/>
          <a:p>
            <a:r>
              <a:rPr lang="en-US" dirty="0"/>
              <a:t>Correlation</a:t>
            </a:r>
            <a:br>
              <a:rPr lang="en-US" dirty="0"/>
            </a:br>
            <a:r>
              <a:rPr lang="en-US" sz="2400" dirty="0">
                <a:latin typeface="Tw Cen MT Condensed" panose="020B0606020104020203" pitchFamily="34" charset="0"/>
              </a:rPr>
              <a:t>Comparison of two paired sets of values to determine if there is a relationship between them</a:t>
            </a:r>
          </a:p>
        </p:txBody>
      </p:sp>
      <p:pic>
        <p:nvPicPr>
          <p:cNvPr id="5" name="Content Placeholder 4">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3176120" y="2096021"/>
            <a:ext cx="2672135" cy="2114846"/>
          </a:xfrm>
        </p:spPr>
      </p:pic>
      <p:sp>
        <p:nvSpPr>
          <p:cNvPr id="14" name="TextBox 13">
            <a:extLst>
              <a:ext uri="{FF2B5EF4-FFF2-40B4-BE49-F238E27FC236}">
                <a16:creationId xmlns:a16="http://schemas.microsoft.com/office/drawing/2014/main" id="{C8C3A124-399A-4B79-A96D-74DFA94847DB}"/>
              </a:ext>
            </a:extLst>
          </p:cNvPr>
          <p:cNvSpPr txBox="1"/>
          <p:nvPr/>
        </p:nvSpPr>
        <p:spPr>
          <a:xfrm>
            <a:off x="3636545" y="4210867"/>
            <a:ext cx="1985211" cy="253916"/>
          </a:xfrm>
          <a:prstGeom prst="rect">
            <a:avLst/>
          </a:prstGeom>
          <a:noFill/>
        </p:spPr>
        <p:txBody>
          <a:bodyPr wrap="square" rtlCol="0">
            <a:spAutoFit/>
          </a:bodyPr>
          <a:lstStyle/>
          <a:p>
            <a:pPr algn="ctr"/>
            <a:r>
              <a:rPr lang="en-US" sz="1050" dirty="0"/>
              <a:t>Scatter Plot</a:t>
            </a:r>
          </a:p>
        </p:txBody>
      </p:sp>
    </p:spTree>
    <p:extLst>
      <p:ext uri="{BB962C8B-B14F-4D97-AF65-F5344CB8AC3E}">
        <p14:creationId xmlns:p14="http://schemas.microsoft.com/office/powerpoint/2010/main" val="3211590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Normal comparison</a:t>
            </a:r>
            <a:br>
              <a:rPr lang="en-US" dirty="0"/>
            </a:br>
            <a:r>
              <a:rPr lang="en-US" sz="2400" dirty="0">
                <a:latin typeface="Tw Cen MT Condensed" panose="020B0606020104020203" pitchFamily="34" charset="0"/>
              </a:rPr>
              <a:t>simple comparison of values for a set of ordered items</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408291" y="2245950"/>
            <a:ext cx="1913363" cy="1346785"/>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2321654" y="2263500"/>
            <a:ext cx="1913363" cy="1329235"/>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4862281" y="2245950"/>
            <a:ext cx="1885499" cy="1314276"/>
          </a:xfrm>
          <a:prstGeom prst="rect">
            <a:avLst/>
          </a:prstGeom>
        </p:spPr>
      </p:pic>
      <p:pic>
        <p:nvPicPr>
          <p:cNvPr id="11" name="Picture 10">
            <a:extLst>
              <a:ext uri="{FF2B5EF4-FFF2-40B4-BE49-F238E27FC236}">
                <a16:creationId xmlns:a16="http://schemas.microsoft.com/office/drawing/2014/main" id="{1FEFD934-D11B-4318-BEAD-A8D8E109C2C1}"/>
              </a:ext>
            </a:extLst>
          </p:cNvPr>
          <p:cNvPicPr>
            <a:picLocks noChangeAspect="1"/>
          </p:cNvPicPr>
          <p:nvPr/>
        </p:nvPicPr>
        <p:blipFill>
          <a:blip r:embed="rId5"/>
          <a:stretch>
            <a:fillRect/>
          </a:stretch>
        </p:blipFill>
        <p:spPr>
          <a:xfrm>
            <a:off x="6775644" y="2245950"/>
            <a:ext cx="1842875" cy="1318921"/>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408290" y="3648416"/>
            <a:ext cx="3760652" cy="415498"/>
          </a:xfrm>
          <a:prstGeom prst="rect">
            <a:avLst/>
          </a:prstGeom>
          <a:noFill/>
        </p:spPr>
        <p:txBody>
          <a:bodyPr wrap="square" rtlCol="0">
            <a:spAutoFit/>
          </a:bodyPr>
          <a:lstStyle/>
          <a:p>
            <a:pPr algn="ctr"/>
            <a:r>
              <a:rPr lang="en-US" sz="1050" dirty="0"/>
              <a:t>Bar Graphs</a:t>
            </a:r>
          </a:p>
          <a:p>
            <a:pPr algn="ctr"/>
            <a:r>
              <a:rPr lang="en-US" sz="1050" dirty="0">
                <a:solidFill>
                  <a:schemeClr val="accent2">
                    <a:lumMod val="50000"/>
                  </a:schemeClr>
                </a:solidFill>
              </a:rPr>
              <a:t>Quantitative scale must begin at zero</a:t>
            </a:r>
          </a:p>
        </p:txBody>
      </p:sp>
      <p:sp>
        <p:nvSpPr>
          <p:cNvPr id="12" name="TextBox 11">
            <a:extLst>
              <a:ext uri="{FF2B5EF4-FFF2-40B4-BE49-F238E27FC236}">
                <a16:creationId xmlns:a16="http://schemas.microsoft.com/office/drawing/2014/main" id="{C8507D6B-BC41-41E7-A070-B8DA273ECB4C}"/>
              </a:ext>
            </a:extLst>
          </p:cNvPr>
          <p:cNvSpPr txBox="1"/>
          <p:nvPr/>
        </p:nvSpPr>
        <p:spPr>
          <a:xfrm>
            <a:off x="4895317" y="3560226"/>
            <a:ext cx="3760652" cy="253916"/>
          </a:xfrm>
          <a:prstGeom prst="rect">
            <a:avLst/>
          </a:prstGeom>
          <a:noFill/>
        </p:spPr>
        <p:txBody>
          <a:bodyPr wrap="square" rtlCol="0">
            <a:spAutoFit/>
          </a:bodyPr>
          <a:lstStyle/>
          <a:p>
            <a:pPr algn="ctr"/>
            <a:r>
              <a:rPr lang="en-US" sz="1050" dirty="0"/>
              <a:t>Dot Plots</a:t>
            </a:r>
          </a:p>
        </p:txBody>
      </p:sp>
    </p:spTree>
    <p:extLst>
      <p:ext uri="{BB962C8B-B14F-4D97-AF65-F5344CB8AC3E}">
        <p14:creationId xmlns:p14="http://schemas.microsoft.com/office/powerpoint/2010/main" val="2336361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dirty="0">
                <a:solidFill>
                  <a:schemeClr val="dk2"/>
                </a:solidFill>
                <a:latin typeface="Maven Pro"/>
                <a:ea typeface="Maven Pro"/>
                <a:cs typeface="Maven Pro"/>
                <a:sym typeface="Maven Pro"/>
              </a:rPr>
              <a:t>Tableau Environment</a:t>
            </a:r>
            <a:br>
              <a:rPr lang="en" sz="3600" b="1" i="0" u="none" strike="noStrike" cap="none" dirty="0">
                <a:solidFill>
                  <a:schemeClr val="dk2"/>
                </a:solidFill>
                <a:latin typeface="Maven Pro"/>
                <a:ea typeface="Maven Pro"/>
                <a:cs typeface="Maven Pro"/>
                <a:sym typeface="Maven Pro"/>
              </a:rPr>
            </a:br>
            <a:r>
              <a:rPr lang="en" sz="2400" b="1" i="0" u="none" strike="noStrike" cap="none" dirty="0">
                <a:solidFill>
                  <a:schemeClr val="dk2"/>
                </a:solidFill>
                <a:latin typeface="Maven Pro"/>
                <a:ea typeface="Maven Pro"/>
                <a:cs typeface="Maven Pro"/>
                <a:sym typeface="Maven Pro"/>
              </a:rPr>
              <a:t>&gt;&gt; Data types, Workbooks, Sheets, and interface</a:t>
            </a:r>
            <a:endParaRPr sz="3600" b="1" i="0" u="none" strike="noStrike" cap="none" dirty="0">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32</a:t>
            </a:fld>
            <a:endParaRPr lang="en" dirty="0"/>
          </a:p>
        </p:txBody>
      </p:sp>
    </p:spTree>
    <p:extLst>
      <p:ext uri="{BB962C8B-B14F-4D97-AF65-F5344CB8AC3E}">
        <p14:creationId xmlns:p14="http://schemas.microsoft.com/office/powerpoint/2010/main" val="3332384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dirty="0">
                <a:solidFill>
                  <a:srgbClr val="434343"/>
                </a:solidFill>
                <a:latin typeface="Maven Pro"/>
                <a:ea typeface="Maven Pro"/>
                <a:cs typeface="Maven Pro"/>
                <a:sym typeface="Maven Pro"/>
              </a:rPr>
              <a:t>Dimensions and Measures</a:t>
            </a:r>
            <a:endParaRPr sz="2800" b="1" i="0" u="none" strike="noStrike" cap="none" dirty="0">
              <a:solidFill>
                <a:srgbClr val="434343"/>
              </a:solidFill>
              <a:latin typeface="Maven Pro"/>
              <a:ea typeface="Maven Pro"/>
              <a:cs typeface="Maven Pro"/>
              <a:sym typeface="Maven Pro"/>
            </a:endParaRPr>
          </a:p>
        </p:txBody>
      </p:sp>
      <p:sp>
        <p:nvSpPr>
          <p:cNvPr id="131" name="Google Shape;131;p25"/>
          <p:cNvSpPr txBox="1">
            <a:spLocks noGrp="1"/>
          </p:cNvSpPr>
          <p:nvPr>
            <p:ph type="body" idx="1"/>
          </p:nvPr>
        </p:nvSpPr>
        <p:spPr>
          <a:xfrm>
            <a:off x="311700" y="1171700"/>
            <a:ext cx="8520600" cy="35562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dirty="0">
                <a:solidFill>
                  <a:srgbClr val="333333"/>
                </a:solidFill>
                <a:latin typeface="Nunito"/>
                <a:ea typeface="Nunito"/>
                <a:cs typeface="Nunito"/>
                <a:sym typeface="Nunito"/>
              </a:rPr>
              <a:t>Tableau assigns any fields to</a:t>
            </a:r>
            <a:r>
              <a:rPr lang="en" sz="2000" dirty="0">
                <a:solidFill>
                  <a:srgbClr val="333333"/>
                </a:solidFill>
                <a:latin typeface="Nunito"/>
                <a:ea typeface="Nunito"/>
                <a:cs typeface="Nunito"/>
                <a:sym typeface="Nunito"/>
              </a:rPr>
              <a:t> Dimensions if </a:t>
            </a:r>
            <a:r>
              <a:rPr lang="en" sz="2000" b="0" i="0" u="none" strike="noStrike" cap="none" dirty="0">
                <a:solidFill>
                  <a:srgbClr val="333333"/>
                </a:solidFill>
                <a:latin typeface="Nunito"/>
                <a:ea typeface="Nunito"/>
                <a:cs typeface="Nunito"/>
                <a:sym typeface="Nunito"/>
              </a:rPr>
              <a:t>th</a:t>
            </a:r>
            <a:r>
              <a:rPr lang="en" sz="2000" dirty="0">
                <a:solidFill>
                  <a:srgbClr val="333333"/>
                </a:solidFill>
                <a:latin typeface="Nunito"/>
                <a:ea typeface="Nunito"/>
                <a:cs typeface="Nunito"/>
                <a:sym typeface="Nunito"/>
              </a:rPr>
              <a:t>ey</a:t>
            </a:r>
            <a:r>
              <a:rPr lang="en" sz="2000" b="0" i="0" u="none" strike="noStrike" cap="none" dirty="0">
                <a:solidFill>
                  <a:srgbClr val="333333"/>
                </a:solidFill>
                <a:latin typeface="Nunito"/>
                <a:ea typeface="Nunito"/>
                <a:cs typeface="Nunito"/>
                <a:sym typeface="Nunito"/>
              </a:rPr>
              <a:t> can</a:t>
            </a:r>
            <a:r>
              <a:rPr lang="en" sz="2000" dirty="0">
                <a:solidFill>
                  <a:srgbClr val="333333"/>
                </a:solidFill>
                <a:latin typeface="Nunito"/>
                <a:ea typeface="Nunito"/>
                <a:cs typeface="Nunito"/>
                <a:sym typeface="Nunito"/>
              </a:rPr>
              <a:t>not be aggregated</a:t>
            </a:r>
            <a:r>
              <a:rPr lang="en" sz="2000" b="0" i="0" strike="noStrike" cap="none" dirty="0">
                <a:solidFill>
                  <a:srgbClr val="333333"/>
                </a:solidFill>
                <a:latin typeface="Nunito"/>
                <a:ea typeface="Nunito"/>
                <a:cs typeface="Nunito"/>
                <a:sym typeface="Nunito"/>
              </a:rPr>
              <a:t>. (e.g. </a:t>
            </a:r>
            <a:r>
              <a:rPr lang="en" sz="2000" dirty="0">
                <a:solidFill>
                  <a:srgbClr val="333333"/>
                </a:solidFill>
                <a:latin typeface="Nunito"/>
                <a:ea typeface="Nunito"/>
                <a:cs typeface="Nunito"/>
                <a:sym typeface="Nunito"/>
              </a:rPr>
              <a:t>c</a:t>
            </a:r>
            <a:r>
              <a:rPr lang="en" sz="2000" b="0" i="0" strike="noStrike" cap="none" dirty="0">
                <a:solidFill>
                  <a:srgbClr val="333333"/>
                </a:solidFill>
                <a:latin typeface="Nunito"/>
                <a:ea typeface="Nunito"/>
                <a:cs typeface="Nunito"/>
                <a:sym typeface="Nunito"/>
              </a:rPr>
              <a:t>ategori</a:t>
            </a:r>
            <a:r>
              <a:rPr lang="en" sz="2000" dirty="0">
                <a:solidFill>
                  <a:srgbClr val="333333"/>
                </a:solidFill>
                <a:latin typeface="Nunito"/>
                <a:ea typeface="Nunito"/>
                <a:cs typeface="Nunito"/>
                <a:sym typeface="Nunito"/>
              </a:rPr>
              <a:t>cal data in strings or Booleans)</a:t>
            </a:r>
            <a:endParaRPr sz="2000" b="0" i="0" strike="noStrike" cap="none" dirty="0">
              <a:solidFill>
                <a:srgbClr val="333333"/>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dirty="0">
                <a:solidFill>
                  <a:srgbClr val="333333"/>
                </a:solidFill>
                <a:latin typeface="Nunito"/>
                <a:ea typeface="Nunito"/>
                <a:cs typeface="Nunito"/>
                <a:sym typeface="Nunito"/>
              </a:rPr>
              <a:t>Tableau assigns any fields to Measures if the</a:t>
            </a:r>
            <a:r>
              <a:rPr lang="en" sz="2000" dirty="0">
                <a:solidFill>
                  <a:srgbClr val="333333"/>
                </a:solidFill>
                <a:latin typeface="Nunito"/>
                <a:ea typeface="Nunito"/>
                <a:cs typeface="Nunito"/>
                <a:sym typeface="Nunito"/>
              </a:rPr>
              <a:t>y</a:t>
            </a:r>
            <a:r>
              <a:rPr lang="en" sz="2000" b="0" i="0" u="none" strike="noStrike" cap="none" dirty="0">
                <a:solidFill>
                  <a:srgbClr val="333333"/>
                </a:solidFill>
                <a:latin typeface="Nunito"/>
                <a:ea typeface="Nunito"/>
                <a:cs typeface="Nunito"/>
                <a:sym typeface="Nunito"/>
              </a:rPr>
              <a:t> can be me</a:t>
            </a:r>
            <a:r>
              <a:rPr lang="en" sz="2000" dirty="0">
                <a:solidFill>
                  <a:srgbClr val="333333"/>
                </a:solidFill>
                <a:latin typeface="Nunito"/>
                <a:ea typeface="Nunito"/>
                <a:cs typeface="Nunito"/>
                <a:sym typeface="Nunito"/>
              </a:rPr>
              <a:t>asured, aggregated, or used for mathematical operations. (e.g., numbers)</a:t>
            </a:r>
            <a:endParaRPr sz="2000" b="0" i="0" u="none" strike="noStrike" cap="none" dirty="0">
              <a:solidFill>
                <a:srgbClr val="333333"/>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sng" strike="noStrike" cap="none" dirty="0">
                <a:solidFill>
                  <a:srgbClr val="222222"/>
                </a:solidFill>
                <a:highlight>
                  <a:srgbClr val="FFFFFF"/>
                </a:highlight>
                <a:latin typeface="Nunito"/>
                <a:ea typeface="Nunito"/>
                <a:cs typeface="Nunito"/>
                <a:sym typeface="Nunito"/>
              </a:rPr>
              <a:t>Ordinal</a:t>
            </a:r>
            <a:r>
              <a:rPr lang="en" sz="2000" b="0" i="0" u="none" strike="noStrike" cap="none" dirty="0">
                <a:solidFill>
                  <a:srgbClr val="222222"/>
                </a:solidFill>
                <a:highlight>
                  <a:srgbClr val="FFFFFF"/>
                </a:highlight>
                <a:latin typeface="Nunito"/>
                <a:ea typeface="Nunito"/>
                <a:cs typeface="Nunito"/>
                <a:sym typeface="Nunito"/>
              </a:rPr>
              <a:t> data is a categorical, statistical data type where the variables have ordered categories like </a:t>
            </a:r>
            <a:r>
              <a:rPr lang="en" sz="2000" dirty="0">
                <a:solidFill>
                  <a:srgbClr val="222222"/>
                </a:solidFill>
                <a:highlight>
                  <a:srgbClr val="FFFFFF"/>
                </a:highlight>
                <a:latin typeface="Nunito"/>
                <a:ea typeface="Nunito"/>
                <a:cs typeface="Nunito"/>
                <a:sym typeface="Nunito"/>
              </a:rPr>
              <a:t>school grades (1st year for 1, 2nd year for 2, etc.).</a:t>
            </a:r>
            <a:r>
              <a:rPr lang="en" sz="2000" b="0" i="0" u="none" strike="noStrike" cap="none" dirty="0">
                <a:solidFill>
                  <a:srgbClr val="222222"/>
                </a:solidFill>
                <a:highlight>
                  <a:srgbClr val="FFFFFF"/>
                </a:highlight>
                <a:latin typeface="Nunito"/>
                <a:ea typeface="Nunito"/>
                <a:cs typeface="Nunito"/>
                <a:sym typeface="Nunito"/>
              </a:rPr>
              <a:t> Tableau will import these as measures but often they make more sense as dimensions.</a:t>
            </a:r>
            <a:endParaRPr sz="2000" b="0" i="0" u="none" strike="noStrike" cap="none" dirty="0">
              <a:solidFill>
                <a:srgbClr val="222222"/>
              </a:solidFill>
              <a:highlight>
                <a:srgbClr val="FFFFFF"/>
              </a:highlight>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dirty="0">
                <a:solidFill>
                  <a:srgbClr val="222222"/>
                </a:solidFill>
                <a:highlight>
                  <a:srgbClr val="FFFF00"/>
                </a:highlight>
                <a:latin typeface="Nunito"/>
                <a:ea typeface="Nunito"/>
                <a:cs typeface="Nunito"/>
                <a:sym typeface="Nunito"/>
              </a:rPr>
              <a:t>[Action]</a:t>
            </a:r>
            <a:r>
              <a:rPr lang="en" sz="2000" dirty="0">
                <a:solidFill>
                  <a:srgbClr val="222222"/>
                </a:solidFill>
                <a:highlight>
                  <a:srgbClr val="FFFFFF"/>
                </a:highlight>
                <a:latin typeface="Nunito"/>
                <a:ea typeface="Nunito"/>
                <a:cs typeface="Nunito"/>
                <a:sym typeface="Nunito"/>
              </a:rPr>
              <a:t> </a:t>
            </a:r>
            <a:r>
              <a:rPr lang="en" sz="2000" b="0" i="0" u="none" strike="noStrike" cap="none" dirty="0">
                <a:solidFill>
                  <a:srgbClr val="222222"/>
                </a:solidFill>
                <a:highlight>
                  <a:srgbClr val="FFFFFF"/>
                </a:highlight>
                <a:latin typeface="Nunito"/>
                <a:ea typeface="Nunito"/>
                <a:cs typeface="Nunito"/>
                <a:sym typeface="Nunito"/>
              </a:rPr>
              <a:t>Convert </a:t>
            </a:r>
            <a:r>
              <a:rPr lang="en" sz="2000" b="0" i="1" u="none" strike="noStrike" cap="none" dirty="0" err="1">
                <a:solidFill>
                  <a:srgbClr val="222222"/>
                </a:solidFill>
                <a:highlight>
                  <a:srgbClr val="D9D9D9"/>
                </a:highlight>
                <a:latin typeface="Nunito"/>
                <a:ea typeface="Nunito"/>
                <a:cs typeface="Nunito"/>
                <a:sym typeface="Nunito"/>
              </a:rPr>
              <a:t>Pclass</a:t>
            </a:r>
            <a:r>
              <a:rPr lang="en" sz="2000" b="0" i="0" u="none" strike="noStrike" cap="none" dirty="0">
                <a:solidFill>
                  <a:srgbClr val="222222"/>
                </a:solidFill>
                <a:highlight>
                  <a:srgbClr val="FFFFFF"/>
                </a:highlight>
                <a:latin typeface="Nunito"/>
                <a:ea typeface="Nunito"/>
                <a:cs typeface="Nunito"/>
                <a:sym typeface="Nunito"/>
              </a:rPr>
              <a:t> and </a:t>
            </a:r>
            <a:r>
              <a:rPr lang="en" sz="2000" i="1" dirty="0">
                <a:solidFill>
                  <a:srgbClr val="222222"/>
                </a:solidFill>
                <a:highlight>
                  <a:srgbClr val="D9D9D9"/>
                </a:highlight>
                <a:latin typeface="Nunito"/>
                <a:ea typeface="Nunito"/>
                <a:cs typeface="Nunito"/>
                <a:sym typeface="Nunito"/>
              </a:rPr>
              <a:t>S</a:t>
            </a:r>
            <a:r>
              <a:rPr lang="en" sz="2000" b="0" i="1" u="none" strike="noStrike" cap="none" dirty="0">
                <a:solidFill>
                  <a:srgbClr val="222222"/>
                </a:solidFill>
                <a:highlight>
                  <a:srgbClr val="D9D9D9"/>
                </a:highlight>
                <a:latin typeface="Nunito"/>
                <a:ea typeface="Nunito"/>
                <a:cs typeface="Nunito"/>
                <a:sym typeface="Nunito"/>
              </a:rPr>
              <a:t>urviv</a:t>
            </a:r>
            <a:r>
              <a:rPr lang="en" sz="2000" i="1" dirty="0">
                <a:solidFill>
                  <a:srgbClr val="222222"/>
                </a:solidFill>
                <a:highlight>
                  <a:srgbClr val="D9D9D9"/>
                </a:highlight>
                <a:latin typeface="Nunito"/>
                <a:ea typeface="Nunito"/>
                <a:cs typeface="Nunito"/>
                <a:sym typeface="Nunito"/>
              </a:rPr>
              <a:t>ed</a:t>
            </a:r>
            <a:r>
              <a:rPr lang="en" sz="2000" b="0" i="0" u="none" strike="noStrike" cap="none" dirty="0">
                <a:solidFill>
                  <a:srgbClr val="222222"/>
                </a:solidFill>
                <a:highlight>
                  <a:srgbClr val="FFFFFF"/>
                </a:highlight>
                <a:latin typeface="Nunito"/>
                <a:ea typeface="Nunito"/>
                <a:cs typeface="Nunito"/>
                <a:sym typeface="Nunito"/>
              </a:rPr>
              <a:t> to dimensions</a:t>
            </a:r>
            <a:endParaRPr sz="2000" b="0" i="0" u="none" strike="noStrike" cap="none" dirty="0">
              <a:solidFill>
                <a:srgbClr val="222222"/>
              </a:solidFill>
              <a:highlight>
                <a:srgbClr val="FFFFFF"/>
              </a:highlight>
              <a:latin typeface="Nunito"/>
              <a:ea typeface="Nunito"/>
              <a:cs typeface="Nunito"/>
              <a:sym typeface="Nunito"/>
            </a:endParaRPr>
          </a:p>
          <a:p>
            <a:pPr marL="0" marR="0" lvl="0" indent="0" algn="l" rtl="0">
              <a:lnSpc>
                <a:spcPct val="115000"/>
              </a:lnSpc>
              <a:spcBef>
                <a:spcPts val="0"/>
              </a:spcBef>
              <a:spcAft>
                <a:spcPts val="1600"/>
              </a:spcAft>
              <a:buClr>
                <a:schemeClr val="dk2"/>
              </a:buClr>
              <a:buSzPts val="1300"/>
              <a:buFont typeface="Nunito"/>
              <a:buNone/>
            </a:pPr>
            <a:endParaRPr sz="20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33</a:t>
            </a:fld>
            <a:endParaRPr lang="en" dirty="0"/>
          </a:p>
        </p:txBody>
      </p:sp>
    </p:spTree>
    <p:extLst>
      <p:ext uri="{BB962C8B-B14F-4D97-AF65-F5344CB8AC3E}">
        <p14:creationId xmlns:p14="http://schemas.microsoft.com/office/powerpoint/2010/main" val="811437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0B32-7B77-8B40-8A9D-338B6C00DA77}"/>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A1AD45AA-7855-F045-99CD-6FDAFC5B4691}"/>
              </a:ext>
            </a:extLst>
          </p:cNvPr>
          <p:cNvSpPr>
            <a:spLocks noGrp="1"/>
          </p:cNvSpPr>
          <p:nvPr>
            <p:ph type="body" idx="1"/>
          </p:nvPr>
        </p:nvSpPr>
        <p:spPr/>
        <p:txBody>
          <a:bodyPr/>
          <a:lstStyle/>
          <a:p>
            <a:pPr>
              <a:buAutoNum type="arabicParenBoth"/>
            </a:pPr>
            <a:r>
              <a:rPr lang="en-US" dirty="0"/>
              <a:t>Tableau distinguishes data (fields) into two kinds. What are they?</a:t>
            </a:r>
          </a:p>
          <a:p>
            <a:pPr>
              <a:buAutoNum type="arabicParenBoth"/>
            </a:pPr>
            <a:r>
              <a:rPr lang="en-US" dirty="0"/>
              <a:t>Say, in your data set, one field contains zip code. Would the zip code field be dimension or measure?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34</a:t>
            </a:fld>
            <a:endParaRPr lang="en" dirty="0"/>
          </a:p>
        </p:txBody>
      </p:sp>
    </p:spTree>
    <p:extLst>
      <p:ext uri="{BB962C8B-B14F-4D97-AF65-F5344CB8AC3E}">
        <p14:creationId xmlns:p14="http://schemas.microsoft.com/office/powerpoint/2010/main" val="1298223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2800"/>
              <a:buFont typeface="Maven Pro"/>
              <a:buNone/>
            </a:pPr>
            <a:r>
              <a:rPr lang="en" sz="2800" b="1" i="0" u="none" strike="noStrike" cap="none">
                <a:solidFill>
                  <a:srgbClr val="434343"/>
                </a:solidFill>
                <a:latin typeface="Maven Pro"/>
                <a:ea typeface="Maven Pro"/>
                <a:cs typeface="Maven Pro"/>
                <a:sym typeface="Maven Pro"/>
              </a:rPr>
              <a:t>Workbooks and Sheets</a:t>
            </a:r>
            <a:endParaRPr sz="2800" b="1" i="0" u="none" strike="noStrike" cap="none">
              <a:solidFill>
                <a:srgbClr val="434343"/>
              </a:solidFill>
              <a:latin typeface="Maven Pro"/>
              <a:ea typeface="Maven Pro"/>
              <a:cs typeface="Maven Pro"/>
              <a:sym typeface="Maven Pro"/>
            </a:endParaRPr>
          </a:p>
          <a:p>
            <a:pPr marL="0" marR="0" lvl="0" indent="0" algn="l" rtl="0">
              <a:lnSpc>
                <a:spcPct val="100000"/>
              </a:lnSpc>
              <a:spcBef>
                <a:spcPts val="0"/>
              </a:spcBef>
              <a:spcAft>
                <a:spcPts val="0"/>
              </a:spcAft>
              <a:buClr>
                <a:schemeClr val="dk2"/>
              </a:buClr>
              <a:buSzPts val="2800"/>
              <a:buFont typeface="Maven Pro"/>
              <a:buNone/>
            </a:pPr>
            <a:endParaRPr sz="2800" b="1" i="0" u="none" strike="noStrike" cap="none">
              <a:solidFill>
                <a:srgbClr val="434343"/>
              </a:solidFill>
              <a:latin typeface="Maven Pro"/>
              <a:ea typeface="Maven Pro"/>
              <a:cs typeface="Maven Pro"/>
              <a:sym typeface="Maven Pro"/>
            </a:endParaRPr>
          </a:p>
        </p:txBody>
      </p:sp>
      <p:sp>
        <p:nvSpPr>
          <p:cNvPr id="137" name="Google Shape;137;p26"/>
          <p:cNvSpPr txBox="1">
            <a:spLocks noGrp="1"/>
          </p:cNvSpPr>
          <p:nvPr>
            <p:ph type="body" idx="1"/>
          </p:nvPr>
        </p:nvSpPr>
        <p:spPr>
          <a:xfrm>
            <a:off x="410400" y="1191525"/>
            <a:ext cx="8323200" cy="36663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rgbClr val="333333"/>
              </a:buClr>
              <a:buSzPts val="2200"/>
              <a:buFont typeface="Nunito"/>
              <a:buChar char="●"/>
            </a:pPr>
            <a:r>
              <a:rPr lang="en" sz="2200" b="0" i="0" u="none" strike="noStrike" cap="none">
                <a:solidFill>
                  <a:srgbClr val="333333"/>
                </a:solidFill>
                <a:latin typeface="Nunito"/>
                <a:ea typeface="Nunito"/>
                <a:cs typeface="Nunito"/>
                <a:sym typeface="Nunito"/>
              </a:rPr>
              <a:t>Tableau uses a workbook and sheet file structure, much like Microsoft Excel. A </a:t>
            </a:r>
            <a:r>
              <a:rPr lang="en" sz="2200" b="0" i="0" u="sng" strike="noStrike" cap="none">
                <a:solidFill>
                  <a:srgbClr val="333333"/>
                </a:solidFill>
                <a:latin typeface="Nunito"/>
                <a:ea typeface="Nunito"/>
                <a:cs typeface="Nunito"/>
                <a:sym typeface="Nunito"/>
              </a:rPr>
              <a:t>workbook</a:t>
            </a:r>
            <a:r>
              <a:rPr lang="en" sz="2200" b="0" i="0" u="none" strike="noStrike" cap="none">
                <a:solidFill>
                  <a:srgbClr val="333333"/>
                </a:solidFill>
                <a:latin typeface="Nunito"/>
                <a:ea typeface="Nunito"/>
                <a:cs typeface="Nunito"/>
                <a:sym typeface="Nunito"/>
              </a:rPr>
              <a:t> contains sheets</a:t>
            </a:r>
            <a:r>
              <a:rPr lang="en" sz="2200">
                <a:solidFill>
                  <a:srgbClr val="333333"/>
                </a:solidFill>
                <a:latin typeface="Nunito"/>
                <a:ea typeface="Nunito"/>
                <a:cs typeface="Nunito"/>
                <a:sym typeface="Nunito"/>
              </a:rPr>
              <a:t> in three different kinds:</a:t>
            </a:r>
            <a:r>
              <a:rPr lang="en" sz="2200" b="0" i="0" u="none" strike="noStrike" cap="none">
                <a:solidFill>
                  <a:srgbClr val="333333"/>
                </a:solidFill>
                <a:latin typeface="Nunito"/>
                <a:ea typeface="Nunito"/>
                <a:cs typeface="Nunito"/>
                <a:sym typeface="Nunito"/>
              </a:rPr>
              <a:t> </a:t>
            </a:r>
            <a:endParaRPr sz="2200" b="0" i="0" u="none" strike="noStrike" cap="none">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b="0" i="0" u="none" strike="noStrike" cap="none">
                <a:solidFill>
                  <a:srgbClr val="333333"/>
                </a:solidFill>
                <a:latin typeface="Nunito"/>
                <a:ea typeface="Nunito"/>
                <a:cs typeface="Nunito"/>
                <a:sym typeface="Nunito"/>
              </a:rPr>
              <a:t>A </a:t>
            </a:r>
            <a:r>
              <a:rPr lang="en" sz="2200" b="0" i="0" u="sng" strike="noStrike" cap="none">
                <a:solidFill>
                  <a:srgbClr val="333333"/>
                </a:solidFill>
                <a:latin typeface="Nunito"/>
                <a:ea typeface="Nunito"/>
                <a:cs typeface="Nunito"/>
                <a:sym typeface="Nunito"/>
              </a:rPr>
              <a:t>worksheet</a:t>
            </a:r>
            <a:r>
              <a:rPr lang="en" sz="2200" b="0" i="0" u="none" strike="noStrike" cap="none">
                <a:solidFill>
                  <a:srgbClr val="333333"/>
                </a:solidFill>
                <a:latin typeface="Nunito"/>
                <a:ea typeface="Nunito"/>
                <a:cs typeface="Nunito"/>
                <a:sym typeface="Nunito"/>
              </a:rPr>
              <a:t> contains a single view along with shelves, cards, legends, and the Data pane.</a:t>
            </a:r>
            <a:endParaRPr sz="2200" b="0" i="0" u="none" strike="noStrike" cap="none">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b="0" i="0" u="none" strike="noStrike" cap="none">
                <a:solidFill>
                  <a:srgbClr val="333333"/>
                </a:solidFill>
                <a:latin typeface="Nunito"/>
                <a:ea typeface="Nunito"/>
                <a:cs typeface="Nunito"/>
                <a:sym typeface="Nunito"/>
              </a:rPr>
              <a:t>A </a:t>
            </a:r>
            <a:r>
              <a:rPr lang="en" sz="2200" b="0" i="0" u="sng" strike="noStrike" cap="none">
                <a:solidFill>
                  <a:srgbClr val="333333"/>
                </a:solidFill>
                <a:latin typeface="Nunito"/>
                <a:ea typeface="Nunito"/>
                <a:cs typeface="Nunito"/>
                <a:sym typeface="Nunito"/>
              </a:rPr>
              <a:t>dashboard</a:t>
            </a:r>
            <a:r>
              <a:rPr lang="en" sz="2200" b="0" i="0" u="none" strike="noStrike" cap="none">
                <a:solidFill>
                  <a:srgbClr val="333333"/>
                </a:solidFill>
                <a:latin typeface="Nunito"/>
                <a:ea typeface="Nunito"/>
                <a:cs typeface="Nunito"/>
                <a:sym typeface="Nunito"/>
              </a:rPr>
              <a:t> is a collection of views from multiple worksheets.</a:t>
            </a:r>
            <a:endParaRPr sz="2200" b="0" i="0" u="none" strike="noStrike" cap="none">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b="0" i="0" u="none" strike="noStrike" cap="none">
                <a:solidFill>
                  <a:srgbClr val="333333"/>
                </a:solidFill>
                <a:latin typeface="Nunito"/>
                <a:ea typeface="Nunito"/>
                <a:cs typeface="Nunito"/>
                <a:sym typeface="Nunito"/>
              </a:rPr>
              <a:t>A </a:t>
            </a:r>
            <a:r>
              <a:rPr lang="en" sz="2200" b="0" i="0" u="sng" strike="noStrike" cap="none">
                <a:solidFill>
                  <a:srgbClr val="333333"/>
                </a:solidFill>
                <a:latin typeface="Nunito"/>
                <a:ea typeface="Nunito"/>
                <a:cs typeface="Nunito"/>
                <a:sym typeface="Nunito"/>
              </a:rPr>
              <a:t>story</a:t>
            </a:r>
            <a:r>
              <a:rPr lang="en" sz="2200" b="0" i="0" u="none" strike="noStrike" cap="none">
                <a:solidFill>
                  <a:srgbClr val="333333"/>
                </a:solidFill>
                <a:latin typeface="Nunito"/>
                <a:ea typeface="Nunito"/>
                <a:cs typeface="Nunito"/>
                <a:sym typeface="Nunito"/>
              </a:rPr>
              <a:t> contains a sequence of worksheets or dashboards that work together to convey information.</a:t>
            </a:r>
            <a:endParaRPr sz="2200" b="0" i="0" u="none" strike="noStrike" cap="none">
              <a:solidFill>
                <a:srgbClr val="333333"/>
              </a:solidFill>
              <a:latin typeface="Nunito"/>
              <a:ea typeface="Nunito"/>
              <a:cs typeface="Nunito"/>
              <a:sym typeface="Nunito"/>
            </a:endParaRPr>
          </a:p>
          <a:p>
            <a:pPr marL="0" marR="0" lvl="0" indent="0" algn="l" rtl="0">
              <a:lnSpc>
                <a:spcPct val="115000"/>
              </a:lnSpc>
              <a:spcBef>
                <a:spcPts val="0"/>
              </a:spcBef>
              <a:spcAft>
                <a:spcPts val="0"/>
              </a:spcAft>
              <a:buNone/>
            </a:pPr>
            <a:endParaRPr sz="2200" b="0" i="0" u="none" strike="noStrike" cap="none">
              <a:solidFill>
                <a:srgbClr val="333333"/>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35</a:t>
            </a:fld>
            <a:endParaRPr lang="en" dirty="0"/>
          </a:p>
        </p:txBody>
      </p:sp>
    </p:spTree>
    <p:extLst>
      <p:ext uri="{BB962C8B-B14F-4D97-AF65-F5344CB8AC3E}">
        <p14:creationId xmlns:p14="http://schemas.microsoft.com/office/powerpoint/2010/main" val="1212993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2800"/>
              <a:buFont typeface="Maven Pro"/>
              <a:buNone/>
            </a:pPr>
            <a:r>
              <a:rPr lang="en" sz="2800" b="1" i="0" u="none" strike="noStrike" cap="none">
                <a:solidFill>
                  <a:srgbClr val="434343"/>
                </a:solidFill>
                <a:latin typeface="Maven Pro"/>
                <a:ea typeface="Maven Pro"/>
                <a:cs typeface="Maven Pro"/>
                <a:sym typeface="Maven Pro"/>
              </a:rPr>
              <a:t>Workbooks and Sheets (cont.)</a:t>
            </a:r>
            <a:endParaRPr sz="2800" b="1" i="0" u="none" strike="noStrike" cap="none">
              <a:solidFill>
                <a:srgbClr val="434343"/>
              </a:solidFill>
              <a:latin typeface="Maven Pro"/>
              <a:ea typeface="Maven Pro"/>
              <a:cs typeface="Maven Pro"/>
              <a:sym typeface="Maven Pro"/>
            </a:endParaRPr>
          </a:p>
          <a:p>
            <a:pPr marL="0" marR="0" lvl="0" indent="0" algn="l" rtl="0">
              <a:lnSpc>
                <a:spcPct val="100000"/>
              </a:lnSpc>
              <a:spcBef>
                <a:spcPts val="0"/>
              </a:spcBef>
              <a:spcAft>
                <a:spcPts val="0"/>
              </a:spcAft>
              <a:buClr>
                <a:schemeClr val="dk2"/>
              </a:buClr>
              <a:buSzPts val="2800"/>
              <a:buFont typeface="Maven Pro"/>
              <a:buNone/>
            </a:pPr>
            <a:endParaRPr sz="2800" b="1" i="0" u="none" strike="noStrike" cap="none">
              <a:solidFill>
                <a:srgbClr val="434343"/>
              </a:solidFill>
              <a:latin typeface="Maven Pro"/>
              <a:ea typeface="Maven Pro"/>
              <a:cs typeface="Maven Pro"/>
              <a:sym typeface="Maven Pro"/>
            </a:endParaRPr>
          </a:p>
        </p:txBody>
      </p:sp>
      <p:sp>
        <p:nvSpPr>
          <p:cNvPr id="143" name="Google Shape;143;p27"/>
          <p:cNvSpPr txBox="1">
            <a:spLocks noGrp="1"/>
          </p:cNvSpPr>
          <p:nvPr>
            <p:ph type="body" idx="1"/>
          </p:nvPr>
        </p:nvSpPr>
        <p:spPr>
          <a:xfrm>
            <a:off x="410400" y="1191525"/>
            <a:ext cx="8323200" cy="32079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rgbClr val="333333"/>
              </a:buClr>
              <a:buSzPts val="2200"/>
              <a:buFont typeface="Nunito"/>
              <a:buChar char="●"/>
            </a:pPr>
            <a:r>
              <a:rPr lang="en" sz="2200">
                <a:solidFill>
                  <a:srgbClr val="333333"/>
                </a:solidFill>
                <a:latin typeface="Nunito"/>
                <a:ea typeface="Nunito"/>
                <a:cs typeface="Nunito"/>
                <a:sym typeface="Nunito"/>
              </a:rPr>
              <a:t>The difference between a </a:t>
            </a:r>
            <a:r>
              <a:rPr lang="en" sz="2200" u="sng">
                <a:solidFill>
                  <a:srgbClr val="333333"/>
                </a:solidFill>
                <a:latin typeface="Nunito"/>
                <a:ea typeface="Nunito"/>
                <a:cs typeface="Nunito"/>
                <a:sym typeface="Nunito"/>
              </a:rPr>
              <a:t>workbook (.twb)</a:t>
            </a:r>
            <a:r>
              <a:rPr lang="en" sz="2200">
                <a:solidFill>
                  <a:srgbClr val="333333"/>
                </a:solidFill>
                <a:latin typeface="Nunito"/>
                <a:ea typeface="Nunito"/>
                <a:cs typeface="Nunito"/>
                <a:sym typeface="Nunito"/>
              </a:rPr>
              <a:t> and </a:t>
            </a:r>
            <a:r>
              <a:rPr lang="en" sz="2200" u="sng">
                <a:solidFill>
                  <a:srgbClr val="333333"/>
                </a:solidFill>
                <a:latin typeface="Nunito"/>
                <a:ea typeface="Nunito"/>
                <a:cs typeface="Nunito"/>
                <a:sym typeface="Nunito"/>
              </a:rPr>
              <a:t>packaged workbook (.twbx)</a:t>
            </a:r>
            <a:r>
              <a:rPr lang="en" sz="2200">
                <a:solidFill>
                  <a:srgbClr val="333333"/>
                </a:solidFill>
                <a:latin typeface="Nunito"/>
                <a:ea typeface="Nunito"/>
                <a:cs typeface="Nunito"/>
                <a:sym typeface="Nunito"/>
              </a:rPr>
              <a:t> is that a packaged workbook is meant for sharing and includes the data source and any other files used to make the workbook.</a:t>
            </a:r>
            <a:endParaRPr sz="2200">
              <a:solidFill>
                <a:srgbClr val="333333"/>
              </a:solidFill>
              <a:latin typeface="Nunito"/>
              <a:ea typeface="Nunito"/>
              <a:cs typeface="Nunito"/>
              <a:sym typeface="Nunito"/>
            </a:endParaRPr>
          </a:p>
          <a:p>
            <a:pPr marL="457200" lvl="0" indent="-368300" algn="l" rtl="0">
              <a:spcBef>
                <a:spcPts val="0"/>
              </a:spcBef>
              <a:spcAft>
                <a:spcPts val="0"/>
              </a:spcAft>
              <a:buClr>
                <a:srgbClr val="333333"/>
              </a:buClr>
              <a:buSzPts val="2200"/>
              <a:buFont typeface="Nunito"/>
              <a:buChar char="●"/>
            </a:pPr>
            <a:r>
              <a:rPr lang="en" sz="2200">
                <a:solidFill>
                  <a:srgbClr val="333333"/>
                </a:solidFill>
                <a:latin typeface="Nunito"/>
                <a:ea typeface="Nunito"/>
                <a:cs typeface="Nunito"/>
                <a:sym typeface="Nunito"/>
              </a:rPr>
              <a:t>Sharing Tableau workbook</a:t>
            </a:r>
            <a:endParaRPr sz="2200">
              <a:solidFill>
                <a:srgbClr val="333333"/>
              </a:solidFill>
              <a:latin typeface="Nunito"/>
              <a:ea typeface="Nunito"/>
              <a:cs typeface="Nunito"/>
              <a:sym typeface="Nunito"/>
            </a:endParaRPr>
          </a:p>
          <a:p>
            <a:pPr marL="914400" lvl="1" indent="-368300" algn="l" rtl="0">
              <a:spcBef>
                <a:spcPts val="0"/>
              </a:spcBef>
              <a:spcAft>
                <a:spcPts val="0"/>
              </a:spcAft>
              <a:buClr>
                <a:srgbClr val="333333"/>
              </a:buClr>
              <a:buSzPts val="2200"/>
              <a:buFont typeface="Nunito"/>
              <a:buChar char="○"/>
            </a:pPr>
            <a:r>
              <a:rPr lang="en" sz="2200">
                <a:solidFill>
                  <a:srgbClr val="333333"/>
                </a:solidFill>
                <a:latin typeface="Nunito"/>
                <a:ea typeface="Nunito"/>
                <a:cs typeface="Nunito"/>
                <a:sym typeface="Nunito"/>
              </a:rPr>
              <a:t>Via Tableau file</a:t>
            </a:r>
            <a:endParaRPr sz="2200">
              <a:solidFill>
                <a:srgbClr val="333333"/>
              </a:solidFill>
              <a:latin typeface="Nunito"/>
              <a:ea typeface="Nunito"/>
              <a:cs typeface="Nunito"/>
              <a:sym typeface="Nunito"/>
            </a:endParaRPr>
          </a:p>
          <a:p>
            <a:pPr marL="914400" lvl="1" indent="-368300" algn="l" rtl="0">
              <a:spcBef>
                <a:spcPts val="0"/>
              </a:spcBef>
              <a:spcAft>
                <a:spcPts val="0"/>
              </a:spcAft>
              <a:buClr>
                <a:srgbClr val="333333"/>
              </a:buClr>
              <a:buSzPts val="2200"/>
              <a:buFont typeface="Nunito"/>
              <a:buChar char="○"/>
            </a:pPr>
            <a:r>
              <a:rPr lang="en" sz="2200">
                <a:solidFill>
                  <a:srgbClr val="333333"/>
                </a:solidFill>
                <a:latin typeface="Nunito"/>
                <a:ea typeface="Nunito"/>
                <a:cs typeface="Nunito"/>
                <a:sym typeface="Nunito"/>
              </a:rPr>
              <a:t>Via Tableau Server</a:t>
            </a:r>
            <a:endParaRPr sz="2200">
              <a:solidFill>
                <a:srgbClr val="333333"/>
              </a:solidFill>
              <a:latin typeface="Nunito"/>
              <a:ea typeface="Nunito"/>
              <a:cs typeface="Nunito"/>
              <a:sym typeface="Nunito"/>
            </a:endParaRPr>
          </a:p>
          <a:p>
            <a:pPr marL="914400" lvl="1" indent="-368300" algn="l" rtl="0">
              <a:spcBef>
                <a:spcPts val="0"/>
              </a:spcBef>
              <a:spcAft>
                <a:spcPts val="0"/>
              </a:spcAft>
              <a:buClr>
                <a:srgbClr val="333333"/>
              </a:buClr>
              <a:buSzPts val="2200"/>
              <a:buFont typeface="Nunito"/>
              <a:buChar char="○"/>
            </a:pPr>
            <a:r>
              <a:rPr lang="en" sz="2200">
                <a:solidFill>
                  <a:srgbClr val="333333"/>
                </a:solidFill>
                <a:latin typeface="Nunito"/>
                <a:ea typeface="Nunito"/>
                <a:cs typeface="Nunito"/>
                <a:sym typeface="Nunito"/>
              </a:rPr>
              <a:t>Via Tableau Public</a:t>
            </a:r>
            <a:endParaRPr sz="2200">
              <a:solidFill>
                <a:srgbClr val="333333"/>
              </a:solidFill>
              <a:latin typeface="Nunito"/>
              <a:ea typeface="Nunito"/>
              <a:cs typeface="Nunito"/>
              <a:sym typeface="Nunito"/>
            </a:endParaRPr>
          </a:p>
          <a:p>
            <a:pPr marL="0" marR="0" lvl="0" indent="0" algn="l" rtl="0">
              <a:lnSpc>
                <a:spcPct val="115000"/>
              </a:lnSpc>
              <a:spcBef>
                <a:spcPts val="0"/>
              </a:spcBef>
              <a:spcAft>
                <a:spcPts val="0"/>
              </a:spcAft>
              <a:buNone/>
            </a:pPr>
            <a:endParaRPr sz="2200" b="0" i="0" u="none" strike="noStrike" cap="none">
              <a:solidFill>
                <a:srgbClr val="333333"/>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36</a:t>
            </a:fld>
            <a:endParaRPr lang="en" dirty="0"/>
          </a:p>
        </p:txBody>
      </p:sp>
    </p:spTree>
    <p:extLst>
      <p:ext uri="{BB962C8B-B14F-4D97-AF65-F5344CB8AC3E}">
        <p14:creationId xmlns:p14="http://schemas.microsoft.com/office/powerpoint/2010/main" val="1628691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A18F4-68B4-1A40-8E65-B5BCCACB094A}"/>
              </a:ext>
            </a:extLst>
          </p:cNvPr>
          <p:cNvSpPr>
            <a:spLocks noGrp="1"/>
          </p:cNvSpPr>
          <p:nvPr>
            <p:ph type="title"/>
          </p:nvPr>
        </p:nvSpPr>
        <p:spPr/>
        <p:txBody>
          <a:bodyPr/>
          <a:lstStyle/>
          <a:p>
            <a:r>
              <a:rPr lang="en-US" dirty="0"/>
              <a:t>Action</a:t>
            </a:r>
          </a:p>
        </p:txBody>
      </p:sp>
      <p:sp>
        <p:nvSpPr>
          <p:cNvPr id="3" name="Text Placeholder 2">
            <a:extLst>
              <a:ext uri="{FF2B5EF4-FFF2-40B4-BE49-F238E27FC236}">
                <a16:creationId xmlns:a16="http://schemas.microsoft.com/office/drawing/2014/main" id="{9D2648DA-B36E-5B48-BF41-1A1AB3EE7C72}"/>
              </a:ext>
            </a:extLst>
          </p:cNvPr>
          <p:cNvSpPr>
            <a:spLocks noGrp="1"/>
          </p:cNvSpPr>
          <p:nvPr>
            <p:ph type="body" idx="1"/>
          </p:nvPr>
        </p:nvSpPr>
        <p:spPr/>
        <p:txBody>
          <a:bodyPr/>
          <a:lstStyle/>
          <a:p>
            <a:r>
              <a:rPr lang="en-US" dirty="0"/>
              <a:t>Check if you can login to Tableau Public (if you don’t have an account, you may want to create one now.)</a:t>
            </a:r>
          </a:p>
          <a:p>
            <a:pPr marL="114300" indent="0">
              <a:buNone/>
            </a:pP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37</a:t>
            </a:fld>
            <a:endParaRPr lang="en" dirty="0"/>
          </a:p>
        </p:txBody>
      </p:sp>
    </p:spTree>
    <p:extLst>
      <p:ext uri="{BB962C8B-B14F-4D97-AF65-F5344CB8AC3E}">
        <p14:creationId xmlns:p14="http://schemas.microsoft.com/office/powerpoint/2010/main" val="452229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589425" y="363300"/>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b="1">
                <a:solidFill>
                  <a:schemeClr val="dk2"/>
                </a:solidFill>
                <a:latin typeface="Maven Pro"/>
                <a:ea typeface="Maven Pro"/>
                <a:cs typeface="Maven Pro"/>
                <a:sym typeface="Maven Pro"/>
              </a:rPr>
              <a:t>Visualizing </a:t>
            </a:r>
            <a:r>
              <a:rPr lang="en" sz="2800" b="1" i="0" u="none" strike="noStrike" cap="none">
                <a:solidFill>
                  <a:schemeClr val="dk2"/>
                </a:solidFill>
                <a:latin typeface="Maven Pro"/>
                <a:ea typeface="Maven Pro"/>
                <a:cs typeface="Maven Pro"/>
                <a:sym typeface="Maven Pro"/>
              </a:rPr>
              <a:t>Numerical Data</a:t>
            </a:r>
            <a:endParaRPr sz="2800" b="1" i="0" u="none" strike="noStrike" cap="none">
              <a:solidFill>
                <a:schemeClr val="dk2"/>
              </a:solidFill>
              <a:latin typeface="Maven Pro"/>
              <a:ea typeface="Maven Pro"/>
              <a:cs typeface="Maven Pro"/>
              <a:sym typeface="Maven Pro"/>
            </a:endParaRPr>
          </a:p>
        </p:txBody>
      </p:sp>
      <p:sp>
        <p:nvSpPr>
          <p:cNvPr id="161" name="Google Shape;161;p30"/>
          <p:cNvSpPr txBox="1">
            <a:spLocks noGrp="1"/>
          </p:cNvSpPr>
          <p:nvPr>
            <p:ph type="body" idx="1"/>
          </p:nvPr>
        </p:nvSpPr>
        <p:spPr>
          <a:xfrm>
            <a:off x="589425" y="1641250"/>
            <a:ext cx="8139000" cy="30606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2"/>
              </a:buClr>
              <a:buSzPts val="2400"/>
              <a:buFont typeface="Nunito"/>
              <a:buChar char="●"/>
            </a:pPr>
            <a:r>
              <a:rPr lang="en" sz="2400" b="0" i="0" u="none" strike="noStrike" cap="none">
                <a:solidFill>
                  <a:schemeClr val="dk2"/>
                </a:solidFill>
                <a:latin typeface="Nunito"/>
                <a:ea typeface="Nunito"/>
                <a:cs typeface="Nunito"/>
                <a:sym typeface="Nunito"/>
              </a:rPr>
              <a:t>Tableau has a collection of charts you can use to visualize numerical data.</a:t>
            </a:r>
            <a:endParaRPr sz="2400" b="0" i="0" u="none" strike="noStrike" cap="none">
              <a:solidFill>
                <a:schemeClr val="dk2"/>
              </a:solidFill>
              <a:latin typeface="Nunito"/>
              <a:ea typeface="Nunito"/>
              <a:cs typeface="Nunito"/>
              <a:sym typeface="Nunito"/>
            </a:endParaRPr>
          </a:p>
          <a:p>
            <a:pPr marL="914400" marR="0" lvl="1" indent="-381000" algn="l" rtl="0">
              <a:lnSpc>
                <a:spcPct val="115000"/>
              </a:lnSpc>
              <a:spcBef>
                <a:spcPts val="0"/>
              </a:spcBef>
              <a:spcAft>
                <a:spcPts val="0"/>
              </a:spcAft>
              <a:buClr>
                <a:schemeClr val="dk2"/>
              </a:buClr>
              <a:buSzPts val="2400"/>
              <a:buFont typeface="Nunito"/>
              <a:buChar char="○"/>
            </a:pPr>
            <a:r>
              <a:rPr lang="en" sz="2400" b="0" i="0" u="none" strike="noStrike" cap="none">
                <a:solidFill>
                  <a:schemeClr val="dk2"/>
                </a:solidFill>
                <a:latin typeface="Nunito"/>
                <a:ea typeface="Nunito"/>
                <a:cs typeface="Nunito"/>
                <a:sym typeface="Nunito"/>
              </a:rPr>
              <a:t>These include histograms, scatterplots, box-and-whisker plots, and bullet graphs.</a:t>
            </a:r>
            <a:endParaRPr sz="24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38</a:t>
            </a:fld>
            <a:endParaRPr lang="e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D3E6-DA9C-FD48-95F9-F99B254FC612}"/>
              </a:ext>
            </a:extLst>
          </p:cNvPr>
          <p:cNvSpPr>
            <a:spLocks noGrp="1"/>
          </p:cNvSpPr>
          <p:nvPr>
            <p:ph type="title"/>
          </p:nvPr>
        </p:nvSpPr>
        <p:spPr/>
        <p:txBody>
          <a:bodyPr/>
          <a:lstStyle/>
          <a:p>
            <a:r>
              <a:rPr lang="en-US" dirty="0"/>
              <a:t>Action and Question</a:t>
            </a:r>
          </a:p>
        </p:txBody>
      </p:sp>
      <p:sp>
        <p:nvSpPr>
          <p:cNvPr id="3" name="Text Placeholder 2">
            <a:extLst>
              <a:ext uri="{FF2B5EF4-FFF2-40B4-BE49-F238E27FC236}">
                <a16:creationId xmlns:a16="http://schemas.microsoft.com/office/drawing/2014/main" id="{F18146B9-F31F-1C45-A4F8-2993F670EB6B}"/>
              </a:ext>
            </a:extLst>
          </p:cNvPr>
          <p:cNvSpPr>
            <a:spLocks noGrp="1"/>
          </p:cNvSpPr>
          <p:nvPr>
            <p:ph type="body" idx="1"/>
          </p:nvPr>
        </p:nvSpPr>
        <p:spPr/>
        <p:txBody>
          <a:bodyPr/>
          <a:lstStyle/>
          <a:p>
            <a:pPr marL="95250" lvl="0" indent="0">
              <a:buClr>
                <a:srgbClr val="000000"/>
              </a:buClr>
              <a:buSzPts val="2100"/>
              <a:buNone/>
            </a:pPr>
            <a:r>
              <a:rPr lang="en-US" sz="2400" dirty="0">
                <a:solidFill>
                  <a:srgbClr val="000000"/>
                </a:solidFill>
                <a:latin typeface="Nunito"/>
                <a:ea typeface="Nunito"/>
                <a:cs typeface="Nunito"/>
                <a:sym typeface="Nunito"/>
              </a:rPr>
              <a:t>You wonder how the age distribution of the Titanic passengers was like.</a:t>
            </a:r>
          </a:p>
          <a:p>
            <a:pPr lvl="0" indent="-361950">
              <a:buClr>
                <a:srgbClr val="000000"/>
              </a:buClr>
              <a:buSzPts val="2100"/>
              <a:buFont typeface="Nunito"/>
              <a:buChar char="●"/>
            </a:pPr>
            <a:r>
              <a:rPr lang="en-US" sz="2400" dirty="0">
                <a:solidFill>
                  <a:srgbClr val="000000"/>
                </a:solidFill>
                <a:latin typeface="Nunito"/>
                <a:ea typeface="Nunito"/>
                <a:cs typeface="Nunito"/>
                <a:sym typeface="Nunito"/>
              </a:rPr>
              <a:t>Show the age distribution of the passengers in a worksheet</a:t>
            </a:r>
          </a:p>
          <a:p>
            <a:pPr lvl="0" indent="-361950">
              <a:buClr>
                <a:srgbClr val="000000"/>
              </a:buClr>
              <a:buSzPts val="2100"/>
              <a:buFont typeface="Nunito"/>
              <a:buChar char="●"/>
            </a:pPr>
            <a:r>
              <a:rPr lang="en-US" sz="2400" dirty="0">
                <a:solidFill>
                  <a:srgbClr val="000000"/>
                </a:solidFill>
                <a:latin typeface="Nunito"/>
                <a:ea typeface="Nunito"/>
                <a:cs typeface="Nunito"/>
                <a:sym typeface="Nunito"/>
              </a:rPr>
              <a:t>In what age range were most Titanic passengers? Use groups of 10 years (e.g., 0-9, 10-19, 20-29, etc.)</a:t>
            </a:r>
          </a:p>
        </p:txBody>
      </p:sp>
      <p:sp>
        <p:nvSpPr>
          <p:cNvPr id="4" name="Slide Number Placeholder 3"/>
          <p:cNvSpPr>
            <a:spLocks noGrp="1"/>
          </p:cNvSpPr>
          <p:nvPr>
            <p:ph type="sldNum" idx="12"/>
          </p:nvPr>
        </p:nvSpPr>
        <p:spPr/>
        <p:txBody>
          <a:bodyPr/>
          <a:lstStyle/>
          <a:p>
            <a:fld id="{00000000-1234-1234-1234-123412341234}" type="slidenum">
              <a:rPr lang="en" smtClean="0"/>
              <a:pPr/>
              <a:t>39</a:t>
            </a:fld>
            <a:endParaRPr lang="en" dirty="0"/>
          </a:p>
        </p:txBody>
      </p:sp>
    </p:spTree>
    <p:extLst>
      <p:ext uri="{BB962C8B-B14F-4D97-AF65-F5344CB8AC3E}">
        <p14:creationId xmlns:p14="http://schemas.microsoft.com/office/powerpoint/2010/main" val="368905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6B7C-C27C-5248-93EF-39B7305EB63A}"/>
              </a:ext>
            </a:extLst>
          </p:cNvPr>
          <p:cNvSpPr>
            <a:spLocks noGrp="1"/>
          </p:cNvSpPr>
          <p:nvPr>
            <p:ph type="title"/>
          </p:nvPr>
        </p:nvSpPr>
        <p:spPr/>
        <p:txBody>
          <a:bodyPr/>
          <a:lstStyle/>
          <a:p>
            <a:r>
              <a:rPr lang="en-US" dirty="0">
                <a:latin typeface="Nunito" panose="020B0604020202020204" charset="0"/>
              </a:rPr>
              <a:t>After this workshop, you will be able to…</a:t>
            </a:r>
          </a:p>
        </p:txBody>
      </p:sp>
      <p:sp>
        <p:nvSpPr>
          <p:cNvPr id="3" name="Text Placeholder 2">
            <a:extLst>
              <a:ext uri="{FF2B5EF4-FFF2-40B4-BE49-F238E27FC236}">
                <a16:creationId xmlns:a16="http://schemas.microsoft.com/office/drawing/2014/main" id="{275A397A-F3C2-0C40-8BBF-52409C3B67E9}"/>
              </a:ext>
            </a:extLst>
          </p:cNvPr>
          <p:cNvSpPr>
            <a:spLocks noGrp="1"/>
          </p:cNvSpPr>
          <p:nvPr>
            <p:ph type="body" idx="1"/>
          </p:nvPr>
        </p:nvSpPr>
        <p:spPr/>
        <p:txBody>
          <a:bodyPr/>
          <a:lstStyle/>
          <a:p>
            <a:r>
              <a:rPr lang="en-US" sz="2400" dirty="0"/>
              <a:t>Understand fundamentals of data visualization</a:t>
            </a:r>
          </a:p>
          <a:p>
            <a:r>
              <a:rPr lang="en-US" sz="2400" dirty="0"/>
              <a:t>Connect various data sources to Tableau </a:t>
            </a:r>
          </a:p>
          <a:p>
            <a:r>
              <a:rPr lang="en-US" sz="2400" dirty="0"/>
              <a:t>Create different worksheets to visualize various insights of your data</a:t>
            </a:r>
          </a:p>
          <a:p>
            <a:r>
              <a:rPr lang="en-US" sz="2400" dirty="0"/>
              <a:t>Create Tableau Dashboard showing meaningful data visualization</a:t>
            </a:r>
          </a:p>
          <a:p>
            <a:r>
              <a:rPr lang="en-US" sz="2400" dirty="0"/>
              <a:t>Share Tableau Dashboard on Tableau Public/Online </a:t>
            </a:r>
          </a:p>
        </p:txBody>
      </p:sp>
      <p:sp>
        <p:nvSpPr>
          <p:cNvPr id="4" name="Slide Number Placeholder 3"/>
          <p:cNvSpPr>
            <a:spLocks noGrp="1"/>
          </p:cNvSpPr>
          <p:nvPr>
            <p:ph type="sldNum" idx="12"/>
          </p:nvPr>
        </p:nvSpPr>
        <p:spPr/>
        <p:txBody>
          <a:bodyPr/>
          <a:lstStyle/>
          <a:p>
            <a:fld id="{00000000-1234-1234-1234-123412341234}" type="slidenum">
              <a:rPr lang="en" smtClean="0"/>
              <a:pPr/>
              <a:t>4</a:t>
            </a:fld>
            <a:endParaRPr lang="en" dirty="0"/>
          </a:p>
        </p:txBody>
      </p:sp>
    </p:spTree>
    <p:extLst>
      <p:ext uri="{BB962C8B-B14F-4D97-AF65-F5344CB8AC3E}">
        <p14:creationId xmlns:p14="http://schemas.microsoft.com/office/powerpoint/2010/main" val="346125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Histogram</a:t>
            </a:r>
            <a:endParaRPr sz="2800" b="1" i="0" u="none" strike="noStrike" cap="none">
              <a:solidFill>
                <a:schemeClr val="dk2"/>
              </a:solidFill>
              <a:latin typeface="Maven Pro"/>
              <a:ea typeface="Maven Pro"/>
              <a:cs typeface="Maven Pro"/>
              <a:sym typeface="Maven Pro"/>
            </a:endParaRPr>
          </a:p>
        </p:txBody>
      </p:sp>
      <p:sp>
        <p:nvSpPr>
          <p:cNvPr id="167" name="Google Shape;167;p31"/>
          <p:cNvSpPr txBox="1">
            <a:spLocks noGrp="1"/>
          </p:cNvSpPr>
          <p:nvPr>
            <p:ph type="body" idx="1"/>
          </p:nvPr>
        </p:nvSpPr>
        <p:spPr>
          <a:xfrm>
            <a:off x="589425" y="1243825"/>
            <a:ext cx="8190900" cy="3309300"/>
          </a:xfrm>
          <a:prstGeom prst="rect">
            <a:avLst/>
          </a:prstGeom>
          <a:noFill/>
          <a:ln>
            <a:noFill/>
          </a:ln>
        </p:spPr>
        <p:txBody>
          <a:bodyPr spcFirstLastPara="1" wrap="square" lIns="91425" tIns="91425" rIns="91425" bIns="91425" anchor="t" anchorCtr="0">
            <a:noAutofit/>
          </a:bodyPr>
          <a:lstStyle/>
          <a:p>
            <a:pPr marL="457200" marR="0" lvl="0" indent="-361950" algn="l" rtl="0">
              <a:lnSpc>
                <a:spcPct val="115000"/>
              </a:lnSpc>
              <a:spcBef>
                <a:spcPts val="0"/>
              </a:spcBef>
              <a:spcAft>
                <a:spcPts val="0"/>
              </a:spcAft>
              <a:buClr>
                <a:schemeClr val="dk2"/>
              </a:buClr>
              <a:buSzPts val="2100"/>
              <a:buFont typeface="Nunito"/>
              <a:buChar char="●"/>
            </a:pPr>
            <a:r>
              <a:rPr lang="en" sz="2100" b="0" i="0" u="none" strike="noStrike" cap="none" dirty="0">
                <a:solidFill>
                  <a:srgbClr val="000000"/>
                </a:solidFill>
                <a:latin typeface="Nunito"/>
                <a:ea typeface="Nunito"/>
                <a:cs typeface="Nunito"/>
                <a:sym typeface="Nunito"/>
              </a:rPr>
              <a:t>A histogram helps represent the distribution of numerical data.</a:t>
            </a:r>
            <a:endParaRPr sz="2100" b="0" i="0" u="none" strike="noStrike" cap="none" dirty="0">
              <a:solidFill>
                <a:srgbClr val="000000"/>
              </a:solidFill>
              <a:latin typeface="Nunito"/>
              <a:ea typeface="Nunito"/>
              <a:cs typeface="Nunito"/>
              <a:sym typeface="Nunito"/>
            </a:endParaRPr>
          </a:p>
          <a:p>
            <a:pPr marL="914400" marR="0" lvl="1" indent="-361950" algn="l" rtl="0">
              <a:lnSpc>
                <a:spcPct val="115000"/>
              </a:lnSpc>
              <a:spcBef>
                <a:spcPts val="0"/>
              </a:spcBef>
              <a:spcAft>
                <a:spcPts val="0"/>
              </a:spcAft>
              <a:buClr>
                <a:srgbClr val="000000"/>
              </a:buClr>
              <a:buSzPts val="2100"/>
              <a:buFont typeface="Nunito"/>
              <a:buChar char="○"/>
            </a:pPr>
            <a:r>
              <a:rPr lang="en" sz="2100" b="0" i="0" u="none" strike="noStrike" cap="none" dirty="0">
                <a:solidFill>
                  <a:srgbClr val="000000"/>
                </a:solidFill>
                <a:latin typeface="Nunito"/>
                <a:ea typeface="Nunito"/>
                <a:cs typeface="Nunito"/>
                <a:sym typeface="Nunito"/>
              </a:rPr>
              <a:t>It is similar to a bar chart but it is used to plot frequency of a </a:t>
            </a:r>
            <a:r>
              <a:rPr lang="en" sz="2100" b="0" i="0" u="sng" strike="noStrike" cap="none" dirty="0">
                <a:solidFill>
                  <a:srgbClr val="000000"/>
                </a:solidFill>
                <a:latin typeface="Nunito"/>
                <a:ea typeface="Nunito"/>
                <a:cs typeface="Nunito"/>
                <a:sym typeface="Nunito"/>
              </a:rPr>
              <a:t>continuous</a:t>
            </a:r>
            <a:r>
              <a:rPr lang="en" sz="2100" b="0" i="0" u="none" strike="noStrike" cap="none" dirty="0">
                <a:solidFill>
                  <a:srgbClr val="000000"/>
                </a:solidFill>
                <a:latin typeface="Nunito"/>
                <a:ea typeface="Nunito"/>
                <a:cs typeface="Nunito"/>
                <a:sym typeface="Nunito"/>
              </a:rPr>
              <a:t> variable that is divided into </a:t>
            </a:r>
            <a:r>
              <a:rPr lang="en" sz="2100" b="0" i="0" u="sng" strike="noStrike" cap="none" dirty="0">
                <a:solidFill>
                  <a:srgbClr val="000000"/>
                </a:solidFill>
                <a:latin typeface="Nunito"/>
                <a:ea typeface="Nunito"/>
                <a:cs typeface="Nunito"/>
                <a:sym typeface="Nunito"/>
              </a:rPr>
              <a:t>bins</a:t>
            </a:r>
            <a:r>
              <a:rPr lang="en" sz="2100" b="0" i="0" u="none" strike="noStrike" cap="none" dirty="0">
                <a:solidFill>
                  <a:srgbClr val="000000"/>
                </a:solidFill>
                <a:latin typeface="Nunito"/>
                <a:ea typeface="Nunito"/>
                <a:cs typeface="Nunito"/>
                <a:sym typeface="Nunito"/>
              </a:rPr>
              <a:t>.</a:t>
            </a:r>
            <a:endParaRPr sz="2100" b="0" i="0" u="none" strike="noStrike" cap="none" dirty="0">
              <a:solidFill>
                <a:srgbClr val="000000"/>
              </a:solidFill>
              <a:latin typeface="Nunito"/>
              <a:ea typeface="Nunito"/>
              <a:cs typeface="Nunito"/>
              <a:sym typeface="Nunito"/>
            </a:endParaRPr>
          </a:p>
          <a:p>
            <a:pPr marL="457200" marR="0" lvl="0" indent="-361950" algn="l" rtl="0">
              <a:lnSpc>
                <a:spcPct val="115000"/>
              </a:lnSpc>
              <a:spcBef>
                <a:spcPts val="0"/>
              </a:spcBef>
              <a:spcAft>
                <a:spcPts val="0"/>
              </a:spcAft>
              <a:buClr>
                <a:srgbClr val="000000"/>
              </a:buClr>
              <a:buSzPts val="2100"/>
              <a:buFont typeface="Nunito"/>
              <a:buChar char="●"/>
            </a:pPr>
            <a:r>
              <a:rPr lang="en" sz="2100" dirty="0">
                <a:solidFill>
                  <a:schemeClr val="dk1"/>
                </a:solidFill>
                <a:highlight>
                  <a:srgbClr val="FFFF00"/>
                </a:highlight>
                <a:latin typeface="Nunito"/>
                <a:ea typeface="Nunito"/>
                <a:cs typeface="Nunito"/>
                <a:sym typeface="Nunito"/>
              </a:rPr>
              <a:t>[Action]</a:t>
            </a:r>
            <a:r>
              <a:rPr lang="en" sz="2100" dirty="0">
                <a:solidFill>
                  <a:schemeClr val="dk1"/>
                </a:solidFill>
                <a:latin typeface="Nunito"/>
                <a:ea typeface="Nunito"/>
                <a:cs typeface="Nunito"/>
                <a:sym typeface="Nunito"/>
              </a:rPr>
              <a:t> </a:t>
            </a:r>
            <a:r>
              <a:rPr lang="en" sz="2100" b="0" i="0" u="none" strike="noStrike" cap="none" dirty="0">
                <a:solidFill>
                  <a:srgbClr val="000000"/>
                </a:solidFill>
                <a:latin typeface="Nunito"/>
                <a:ea typeface="Nunito"/>
                <a:cs typeface="Nunito"/>
                <a:sym typeface="Nunito"/>
              </a:rPr>
              <a:t>Drag </a:t>
            </a:r>
            <a:r>
              <a:rPr lang="en" sz="2100" b="0" i="1" u="none" strike="noStrike" cap="none" dirty="0">
                <a:solidFill>
                  <a:srgbClr val="000000"/>
                </a:solidFill>
                <a:highlight>
                  <a:srgbClr val="D9D9D9"/>
                </a:highlight>
                <a:latin typeface="Nunito"/>
                <a:ea typeface="Nunito"/>
                <a:cs typeface="Nunito"/>
                <a:sym typeface="Nunito"/>
              </a:rPr>
              <a:t>Age</a:t>
            </a:r>
            <a:r>
              <a:rPr lang="en" sz="2100" b="0" i="0" u="none" strike="noStrike" cap="none" dirty="0">
                <a:solidFill>
                  <a:srgbClr val="000000"/>
                </a:solidFill>
                <a:latin typeface="Nunito"/>
                <a:ea typeface="Nunito"/>
                <a:cs typeface="Nunito"/>
                <a:sym typeface="Nunito"/>
              </a:rPr>
              <a:t> into Columns and then click on the histogram in the </a:t>
            </a:r>
            <a:r>
              <a:rPr lang="en" sz="2100" b="1" i="0" u="none" strike="noStrike" cap="none" dirty="0">
                <a:solidFill>
                  <a:srgbClr val="000000"/>
                </a:solidFill>
                <a:latin typeface="Nunito"/>
                <a:ea typeface="Nunito"/>
                <a:cs typeface="Nunito"/>
                <a:sym typeface="Nunito"/>
              </a:rPr>
              <a:t>Show Me</a:t>
            </a:r>
            <a:r>
              <a:rPr lang="en" sz="2100" b="0" i="0" u="none" strike="noStrike" cap="none" dirty="0">
                <a:solidFill>
                  <a:srgbClr val="000000"/>
                </a:solidFill>
                <a:latin typeface="Nunito"/>
                <a:ea typeface="Nunito"/>
                <a:cs typeface="Nunito"/>
                <a:sym typeface="Nunito"/>
              </a:rPr>
              <a:t> tab.</a:t>
            </a:r>
            <a:endParaRPr sz="2100" b="0" i="0" u="none" strike="noStrike" cap="none" dirty="0">
              <a:solidFill>
                <a:srgbClr val="000000"/>
              </a:solidFill>
              <a:latin typeface="Nunito"/>
              <a:ea typeface="Nunito"/>
              <a:cs typeface="Nunito"/>
              <a:sym typeface="Nunito"/>
            </a:endParaRPr>
          </a:p>
          <a:p>
            <a:pPr marL="457200" marR="0" lvl="0" indent="-361950" algn="l" rtl="0">
              <a:lnSpc>
                <a:spcPct val="115000"/>
              </a:lnSpc>
              <a:spcBef>
                <a:spcPts val="0"/>
              </a:spcBef>
              <a:spcAft>
                <a:spcPts val="0"/>
              </a:spcAft>
              <a:buClr>
                <a:srgbClr val="000000"/>
              </a:buClr>
              <a:buSzPts val="2100"/>
              <a:buFont typeface="Nunito"/>
              <a:buChar char="●"/>
            </a:pPr>
            <a:r>
              <a:rPr lang="en" sz="2100" b="0" i="0" u="none" strike="noStrike" cap="none" dirty="0">
                <a:solidFill>
                  <a:srgbClr val="000000"/>
                </a:solidFill>
                <a:latin typeface="Nunito"/>
                <a:ea typeface="Nunito"/>
                <a:cs typeface="Nunito"/>
                <a:sym typeface="Nunito"/>
              </a:rPr>
              <a:t>In what age range were most Titanic passengers?</a:t>
            </a:r>
            <a:endParaRPr sz="2100" b="0" i="0" u="none" strike="noStrike" cap="none" dirty="0">
              <a:solidFill>
                <a:srgbClr val="000000"/>
              </a:solidFill>
              <a:latin typeface="Nunito"/>
              <a:ea typeface="Nunito"/>
              <a:cs typeface="Nunito"/>
              <a:sym typeface="Nunito"/>
            </a:endParaRPr>
          </a:p>
          <a:p>
            <a:pPr marL="457200" marR="0" lvl="0" indent="-361950" algn="l" rtl="0">
              <a:lnSpc>
                <a:spcPct val="115000"/>
              </a:lnSpc>
              <a:spcBef>
                <a:spcPts val="0"/>
              </a:spcBef>
              <a:spcAft>
                <a:spcPts val="0"/>
              </a:spcAft>
              <a:buClr>
                <a:srgbClr val="000000"/>
              </a:buClr>
              <a:buSzPts val="2100"/>
              <a:buFont typeface="Nunito"/>
              <a:buChar char="●"/>
            </a:pPr>
            <a:r>
              <a:rPr lang="en" sz="2100" b="0" i="0" u="none" strike="noStrike" cap="none" dirty="0">
                <a:solidFill>
                  <a:srgbClr val="000000"/>
                </a:solidFill>
                <a:latin typeface="Nunito"/>
                <a:ea typeface="Nunito"/>
                <a:cs typeface="Nunito"/>
                <a:sym typeface="Nunito"/>
              </a:rPr>
              <a:t>NOTE: You can change the bin size by going to the </a:t>
            </a:r>
            <a:r>
              <a:rPr lang="en" sz="2100" b="0" i="1" u="none" strike="noStrike" cap="none" dirty="0">
                <a:solidFill>
                  <a:srgbClr val="000000"/>
                </a:solidFill>
                <a:highlight>
                  <a:srgbClr val="D9D9D9"/>
                </a:highlight>
                <a:latin typeface="Nunito"/>
                <a:ea typeface="Nunito"/>
                <a:cs typeface="Nunito"/>
                <a:sym typeface="Nunito"/>
              </a:rPr>
              <a:t>Age (bins)</a:t>
            </a:r>
            <a:r>
              <a:rPr lang="en" sz="2100" b="0" i="0" u="none" strike="noStrike" cap="none" dirty="0">
                <a:solidFill>
                  <a:srgbClr val="000000"/>
                </a:solidFill>
                <a:latin typeface="Nunito"/>
                <a:ea typeface="Nunito"/>
                <a:cs typeface="Nunito"/>
                <a:sym typeface="Nunito"/>
              </a:rPr>
              <a:t> dimension and clicking </a:t>
            </a:r>
            <a:r>
              <a:rPr lang="en" sz="2100" i="0" u="none" strike="noStrike" cap="none" dirty="0">
                <a:solidFill>
                  <a:srgbClr val="000000"/>
                </a:solidFill>
                <a:latin typeface="Nunito"/>
                <a:ea typeface="Nunito"/>
                <a:cs typeface="Nunito"/>
                <a:sym typeface="Nunito"/>
              </a:rPr>
              <a:t>Edit...</a:t>
            </a:r>
            <a:endParaRPr sz="2100" i="0" u="none" strike="noStrike" cap="none" dirty="0">
              <a:solidFill>
                <a:srgbClr val="000000"/>
              </a:solidFill>
              <a:latin typeface="Nunito"/>
              <a:ea typeface="Nunito"/>
              <a:cs typeface="Nunito"/>
              <a:sym typeface="Nunito"/>
            </a:endParaRPr>
          </a:p>
          <a:p>
            <a:pPr marL="0" marR="0" lvl="0" indent="0" algn="l" rtl="0">
              <a:lnSpc>
                <a:spcPct val="115000"/>
              </a:lnSpc>
              <a:spcBef>
                <a:spcPts val="0"/>
              </a:spcBef>
              <a:spcAft>
                <a:spcPts val="0"/>
              </a:spcAft>
              <a:buClr>
                <a:schemeClr val="dk2"/>
              </a:buClr>
              <a:buSzPts val="1300"/>
              <a:buFont typeface="Nunito"/>
              <a:buNone/>
            </a:pPr>
            <a:endParaRPr sz="2100" b="0" i="0" u="none" strike="noStrike" cap="none" dirty="0">
              <a:solidFill>
                <a:srgbClr val="000000"/>
              </a:solidFill>
              <a:latin typeface="Nunito"/>
              <a:ea typeface="Nunito"/>
              <a:cs typeface="Nunito"/>
              <a:sym typeface="Nunito"/>
            </a:endParaRPr>
          </a:p>
          <a:p>
            <a:pPr marL="0" marR="0" lvl="0" indent="0" algn="l" rtl="0">
              <a:lnSpc>
                <a:spcPct val="115000"/>
              </a:lnSpc>
              <a:spcBef>
                <a:spcPts val="0"/>
              </a:spcBef>
              <a:spcAft>
                <a:spcPts val="0"/>
              </a:spcAft>
              <a:buClr>
                <a:schemeClr val="dk2"/>
              </a:buClr>
              <a:buSzPts val="1300"/>
              <a:buFont typeface="Nunito"/>
              <a:buNone/>
            </a:pPr>
            <a:endParaRPr sz="2100" b="0" i="0" u="none" strike="noStrike" cap="none" dirty="0">
              <a:solidFill>
                <a:srgbClr val="000000"/>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40</a:t>
            </a:fld>
            <a:endParaRPr lang="e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B3AA-3E8C-8E4E-B19D-3E9568AC189F}"/>
              </a:ext>
            </a:extLst>
          </p:cNvPr>
          <p:cNvSpPr>
            <a:spLocks noGrp="1"/>
          </p:cNvSpPr>
          <p:nvPr>
            <p:ph type="title"/>
          </p:nvPr>
        </p:nvSpPr>
        <p:spPr/>
        <p:txBody>
          <a:bodyPr/>
          <a:lstStyle/>
          <a:p>
            <a:r>
              <a:rPr lang="en-US" dirty="0"/>
              <a:t>Action and Question</a:t>
            </a:r>
          </a:p>
        </p:txBody>
      </p:sp>
      <p:sp>
        <p:nvSpPr>
          <p:cNvPr id="3" name="Text Placeholder 2">
            <a:extLst>
              <a:ext uri="{FF2B5EF4-FFF2-40B4-BE49-F238E27FC236}">
                <a16:creationId xmlns:a16="http://schemas.microsoft.com/office/drawing/2014/main" id="{DD398CA0-EE87-CA4D-85CC-43A9ADF3AD6A}"/>
              </a:ext>
            </a:extLst>
          </p:cNvPr>
          <p:cNvSpPr>
            <a:spLocks noGrp="1"/>
          </p:cNvSpPr>
          <p:nvPr>
            <p:ph type="body" idx="1"/>
          </p:nvPr>
        </p:nvSpPr>
        <p:spPr/>
        <p:txBody>
          <a:bodyPr/>
          <a:lstStyle/>
          <a:p>
            <a:pPr marL="114300" indent="0">
              <a:buNone/>
            </a:pPr>
            <a:r>
              <a:rPr lang="en-US" sz="2400" dirty="0"/>
              <a:t>Your colleague says that the older the passenger, the richer he/she would be. So there would be more aged people in the first class. You wonder if that’s true or not.</a:t>
            </a:r>
          </a:p>
          <a:p>
            <a:r>
              <a:rPr lang="en-US" sz="2400" dirty="0"/>
              <a:t>How can you show this?</a:t>
            </a:r>
          </a:p>
          <a:p>
            <a:r>
              <a:rPr lang="en-US" sz="2400" dirty="0"/>
              <a:t>Is there any relationship between age and fare? </a:t>
            </a:r>
          </a:p>
        </p:txBody>
      </p:sp>
      <p:sp>
        <p:nvSpPr>
          <p:cNvPr id="4" name="Slide Number Placeholder 3"/>
          <p:cNvSpPr>
            <a:spLocks noGrp="1"/>
          </p:cNvSpPr>
          <p:nvPr>
            <p:ph type="sldNum" idx="12"/>
          </p:nvPr>
        </p:nvSpPr>
        <p:spPr/>
        <p:txBody>
          <a:bodyPr/>
          <a:lstStyle/>
          <a:p>
            <a:fld id="{00000000-1234-1234-1234-123412341234}" type="slidenum">
              <a:rPr lang="en" smtClean="0"/>
              <a:pPr/>
              <a:t>41</a:t>
            </a:fld>
            <a:endParaRPr lang="en" dirty="0"/>
          </a:p>
        </p:txBody>
      </p:sp>
    </p:spTree>
    <p:extLst>
      <p:ext uri="{BB962C8B-B14F-4D97-AF65-F5344CB8AC3E}">
        <p14:creationId xmlns:p14="http://schemas.microsoft.com/office/powerpoint/2010/main" val="3938723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Scatter Plot</a:t>
            </a:r>
            <a:endParaRPr sz="2800" b="1" i="0" u="none" strike="noStrike" cap="none">
              <a:solidFill>
                <a:schemeClr val="dk2"/>
              </a:solidFill>
              <a:latin typeface="Maven Pro"/>
              <a:ea typeface="Maven Pro"/>
              <a:cs typeface="Maven Pro"/>
              <a:sym typeface="Maven Pro"/>
            </a:endParaRPr>
          </a:p>
        </p:txBody>
      </p:sp>
      <p:sp>
        <p:nvSpPr>
          <p:cNvPr id="173" name="Google Shape;173;p32"/>
          <p:cNvSpPr txBox="1">
            <a:spLocks noGrp="1"/>
          </p:cNvSpPr>
          <p:nvPr>
            <p:ph type="body" idx="1"/>
          </p:nvPr>
        </p:nvSpPr>
        <p:spPr>
          <a:xfrm>
            <a:off x="602975" y="1423950"/>
            <a:ext cx="8087100" cy="32208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rgbClr val="000000"/>
              </a:buClr>
              <a:buSzPts val="2200"/>
              <a:buFont typeface="Nunito"/>
              <a:buChar char="●"/>
            </a:pPr>
            <a:r>
              <a:rPr lang="en" sz="2200" b="0" i="0" u="none" strike="noStrike" cap="none" dirty="0">
                <a:solidFill>
                  <a:srgbClr val="000000"/>
                </a:solidFill>
                <a:latin typeface="Nunito"/>
                <a:ea typeface="Nunito"/>
                <a:cs typeface="Nunito"/>
                <a:sym typeface="Nunito"/>
              </a:rPr>
              <a:t>A scatter plot is good at showing relationships between two numerical variables </a:t>
            </a:r>
            <a:r>
              <a:rPr lang="en" sz="2200" dirty="0">
                <a:solidFill>
                  <a:srgbClr val="000000"/>
                </a:solidFill>
                <a:latin typeface="Nunito"/>
                <a:ea typeface="Nunito"/>
                <a:cs typeface="Nunito"/>
                <a:sym typeface="Nunito"/>
              </a:rPr>
              <a:t>(measures)</a:t>
            </a:r>
            <a:r>
              <a:rPr lang="en" sz="2200" b="0" i="0" u="none" strike="noStrike" cap="none" dirty="0">
                <a:solidFill>
                  <a:srgbClr val="000000"/>
                </a:solidFill>
                <a:latin typeface="Nunito"/>
                <a:ea typeface="Nunito"/>
                <a:cs typeface="Nunito"/>
                <a:sym typeface="Nunito"/>
              </a:rPr>
              <a:t>.</a:t>
            </a:r>
            <a:endParaRPr sz="2200" b="0" i="0" u="none" strike="noStrike" cap="none" dirty="0">
              <a:solidFill>
                <a:srgbClr val="000000"/>
              </a:solidFill>
              <a:latin typeface="Nunito"/>
              <a:ea typeface="Nunito"/>
              <a:cs typeface="Nunito"/>
              <a:sym typeface="Nunito"/>
            </a:endParaRPr>
          </a:p>
          <a:p>
            <a:pPr marL="457200" marR="0" lvl="0" indent="-368300" algn="l" rtl="0">
              <a:lnSpc>
                <a:spcPct val="115000"/>
              </a:lnSpc>
              <a:spcBef>
                <a:spcPts val="0"/>
              </a:spcBef>
              <a:spcAft>
                <a:spcPts val="0"/>
              </a:spcAft>
              <a:buClr>
                <a:srgbClr val="000000"/>
              </a:buClr>
              <a:buSzPts val="2200"/>
              <a:buFont typeface="Nunito"/>
              <a:buChar char="●"/>
            </a:pPr>
            <a:r>
              <a:rPr lang="en" sz="2200" dirty="0">
                <a:solidFill>
                  <a:srgbClr val="000000"/>
                </a:solidFill>
                <a:highlight>
                  <a:srgbClr val="FFFF00"/>
                </a:highlight>
                <a:latin typeface="Nunito"/>
                <a:ea typeface="Nunito"/>
                <a:cs typeface="Nunito"/>
                <a:sym typeface="Nunito"/>
              </a:rPr>
              <a:t>[Action]</a:t>
            </a:r>
            <a:r>
              <a:rPr lang="en" sz="2200" dirty="0">
                <a:solidFill>
                  <a:srgbClr val="000000"/>
                </a:solidFill>
                <a:latin typeface="Nunito"/>
                <a:ea typeface="Nunito"/>
                <a:cs typeface="Nunito"/>
                <a:sym typeface="Nunito"/>
              </a:rPr>
              <a:t> </a:t>
            </a:r>
            <a:r>
              <a:rPr lang="en" sz="2200" b="0" i="0" u="none" strike="noStrike" cap="none" dirty="0">
                <a:solidFill>
                  <a:srgbClr val="000000"/>
                </a:solidFill>
                <a:latin typeface="Nunito"/>
                <a:ea typeface="Nunito"/>
                <a:cs typeface="Nunito"/>
                <a:sym typeface="Nunito"/>
              </a:rPr>
              <a:t>Add </a:t>
            </a:r>
            <a:r>
              <a:rPr lang="en" sz="2200" i="1" dirty="0">
                <a:solidFill>
                  <a:srgbClr val="000000"/>
                </a:solidFill>
                <a:highlight>
                  <a:srgbClr val="D9D9D9"/>
                </a:highlight>
                <a:latin typeface="Nunito"/>
                <a:ea typeface="Nunito"/>
                <a:cs typeface="Nunito"/>
                <a:sym typeface="Nunito"/>
              </a:rPr>
              <a:t>A</a:t>
            </a:r>
            <a:r>
              <a:rPr lang="en" sz="2200" b="0" i="1" u="none" strike="noStrike" cap="none" dirty="0">
                <a:solidFill>
                  <a:srgbClr val="000000"/>
                </a:solidFill>
                <a:highlight>
                  <a:srgbClr val="D9D9D9"/>
                </a:highlight>
                <a:latin typeface="Nunito"/>
                <a:ea typeface="Nunito"/>
                <a:cs typeface="Nunito"/>
                <a:sym typeface="Nunito"/>
              </a:rPr>
              <a:t>ge</a:t>
            </a:r>
            <a:r>
              <a:rPr lang="en" sz="2200" b="0" i="0" u="none" strike="noStrike" cap="none" dirty="0">
                <a:solidFill>
                  <a:srgbClr val="000000"/>
                </a:solidFill>
                <a:latin typeface="Nunito"/>
                <a:ea typeface="Nunito"/>
                <a:cs typeface="Nunito"/>
                <a:sym typeface="Nunito"/>
              </a:rPr>
              <a:t> and </a:t>
            </a:r>
            <a:r>
              <a:rPr lang="en" sz="2200" i="1" dirty="0">
                <a:solidFill>
                  <a:srgbClr val="000000"/>
                </a:solidFill>
                <a:highlight>
                  <a:srgbClr val="D9D9D9"/>
                </a:highlight>
                <a:latin typeface="Nunito"/>
                <a:ea typeface="Nunito"/>
                <a:cs typeface="Nunito"/>
                <a:sym typeface="Nunito"/>
              </a:rPr>
              <a:t>F</a:t>
            </a:r>
            <a:r>
              <a:rPr lang="en" sz="2200" b="0" i="1" u="none" strike="noStrike" cap="none" dirty="0">
                <a:solidFill>
                  <a:srgbClr val="000000"/>
                </a:solidFill>
                <a:highlight>
                  <a:srgbClr val="D9D9D9"/>
                </a:highlight>
                <a:latin typeface="Nunito"/>
                <a:ea typeface="Nunito"/>
                <a:cs typeface="Nunito"/>
                <a:sym typeface="Nunito"/>
              </a:rPr>
              <a:t>are</a:t>
            </a:r>
            <a:r>
              <a:rPr lang="en" sz="2200" b="0" i="0" u="none" strike="noStrike" cap="none" dirty="0">
                <a:solidFill>
                  <a:srgbClr val="000000"/>
                </a:solidFill>
                <a:latin typeface="Nunito"/>
                <a:ea typeface="Nunito"/>
                <a:cs typeface="Nunito"/>
                <a:sym typeface="Nunito"/>
              </a:rPr>
              <a:t> into </a:t>
            </a:r>
            <a:r>
              <a:rPr lang="en" sz="2200" dirty="0">
                <a:solidFill>
                  <a:srgbClr val="000000"/>
                </a:solidFill>
                <a:latin typeface="Nunito"/>
                <a:ea typeface="Nunito"/>
                <a:cs typeface="Nunito"/>
                <a:sym typeface="Nunito"/>
              </a:rPr>
              <a:t>Columns and Rows self</a:t>
            </a:r>
            <a:endParaRPr sz="2200" b="0" i="0" u="none" strike="noStrike" cap="none" dirty="0">
              <a:solidFill>
                <a:srgbClr val="000000"/>
              </a:solidFill>
              <a:latin typeface="Nunito"/>
              <a:ea typeface="Nunito"/>
              <a:cs typeface="Nunito"/>
              <a:sym typeface="Nunito"/>
            </a:endParaRPr>
          </a:p>
          <a:p>
            <a:pPr marL="457200" marR="0" lvl="0" indent="-368300" algn="l" rtl="0">
              <a:lnSpc>
                <a:spcPct val="115000"/>
              </a:lnSpc>
              <a:spcBef>
                <a:spcPts val="0"/>
              </a:spcBef>
              <a:spcAft>
                <a:spcPts val="0"/>
              </a:spcAft>
              <a:buClr>
                <a:srgbClr val="000000"/>
              </a:buClr>
              <a:buSzPts val="2200"/>
              <a:buFont typeface="Arial"/>
              <a:buChar char="●"/>
            </a:pPr>
            <a:r>
              <a:rPr lang="en" sz="2200" b="0" i="0" u="none" strike="noStrike" cap="none" dirty="0">
                <a:solidFill>
                  <a:srgbClr val="000000"/>
                </a:solidFill>
                <a:latin typeface="Nunito"/>
                <a:ea typeface="Nunito"/>
                <a:cs typeface="Nunito"/>
                <a:sym typeface="Nunito"/>
              </a:rPr>
              <a:t>By default Tableau aggregates the data which is normally what you want to do. However in a scatter plot you want to see each individual record. So you need to go to </a:t>
            </a:r>
            <a:r>
              <a:rPr lang="en" sz="2200" b="1" i="0" u="none" strike="noStrike" cap="none" dirty="0">
                <a:solidFill>
                  <a:srgbClr val="000000"/>
                </a:solidFill>
                <a:latin typeface="Nunito"/>
                <a:ea typeface="Nunito"/>
                <a:cs typeface="Nunito"/>
                <a:sym typeface="Nunito"/>
              </a:rPr>
              <a:t>Analysis &gt; Aggregate Measures </a:t>
            </a:r>
            <a:r>
              <a:rPr lang="en" sz="2200" b="0" i="0" u="none" strike="noStrike" cap="none" dirty="0">
                <a:solidFill>
                  <a:srgbClr val="000000"/>
                </a:solidFill>
                <a:latin typeface="Nunito"/>
                <a:ea typeface="Nunito"/>
                <a:cs typeface="Nunito"/>
                <a:sym typeface="Nunito"/>
              </a:rPr>
              <a:t>to disaggregate the measures.</a:t>
            </a:r>
            <a:endParaRPr sz="2200" b="0" i="0" u="none" strike="noStrike" cap="none" dirty="0">
              <a:solidFill>
                <a:srgbClr val="000000"/>
              </a:solidFill>
              <a:latin typeface="Nunito"/>
              <a:ea typeface="Nunito"/>
              <a:cs typeface="Nunito"/>
              <a:sym typeface="Nunito"/>
            </a:endParaRPr>
          </a:p>
          <a:p>
            <a:pPr marL="457200" marR="0" lvl="0" indent="-368300" algn="l" rtl="0">
              <a:lnSpc>
                <a:spcPct val="115000"/>
              </a:lnSpc>
              <a:spcBef>
                <a:spcPts val="0"/>
              </a:spcBef>
              <a:spcAft>
                <a:spcPts val="0"/>
              </a:spcAft>
              <a:buClr>
                <a:srgbClr val="000000"/>
              </a:buClr>
              <a:buSzPts val="2200"/>
              <a:buFont typeface="Nunito"/>
              <a:buChar char="●"/>
            </a:pPr>
            <a:r>
              <a:rPr lang="en" sz="2200" b="0" i="0" u="none" strike="noStrike" cap="none" dirty="0">
                <a:solidFill>
                  <a:srgbClr val="000000"/>
                </a:solidFill>
                <a:latin typeface="Nunito"/>
                <a:ea typeface="Nunito"/>
                <a:cs typeface="Nunito"/>
                <a:sym typeface="Nunito"/>
              </a:rPr>
              <a:t>Is there any relationship between age and fa</a:t>
            </a:r>
            <a:r>
              <a:rPr lang="en" sz="2200" dirty="0">
                <a:solidFill>
                  <a:srgbClr val="000000"/>
                </a:solidFill>
                <a:latin typeface="Nunito"/>
                <a:ea typeface="Nunito"/>
                <a:cs typeface="Nunito"/>
                <a:sym typeface="Nunito"/>
              </a:rPr>
              <a:t>re</a:t>
            </a:r>
            <a:r>
              <a:rPr lang="en" sz="2200" b="0" i="0" u="none" strike="noStrike" cap="none" dirty="0">
                <a:solidFill>
                  <a:srgbClr val="000000"/>
                </a:solidFill>
                <a:latin typeface="Nunito"/>
                <a:ea typeface="Nunito"/>
                <a:cs typeface="Nunito"/>
                <a:sym typeface="Nunito"/>
              </a:rPr>
              <a:t>?</a:t>
            </a:r>
            <a:endParaRPr sz="2200" b="0" i="0" u="none" strike="noStrike" cap="none" dirty="0">
              <a:solidFill>
                <a:srgbClr val="000000"/>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42</a:t>
            </a:fld>
            <a:endParaRPr lang="e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80EA-1AC9-8C48-8DA6-90ECB7AB8898}"/>
              </a:ext>
            </a:extLst>
          </p:cNvPr>
          <p:cNvSpPr>
            <a:spLocks noGrp="1"/>
          </p:cNvSpPr>
          <p:nvPr>
            <p:ph type="title"/>
          </p:nvPr>
        </p:nvSpPr>
        <p:spPr/>
        <p:txBody>
          <a:bodyPr/>
          <a:lstStyle/>
          <a:p>
            <a:r>
              <a:rPr lang="en-US" dirty="0"/>
              <a:t>Action and Question</a:t>
            </a:r>
          </a:p>
        </p:txBody>
      </p:sp>
      <p:sp>
        <p:nvSpPr>
          <p:cNvPr id="3" name="Text Placeholder 2">
            <a:extLst>
              <a:ext uri="{FF2B5EF4-FFF2-40B4-BE49-F238E27FC236}">
                <a16:creationId xmlns:a16="http://schemas.microsoft.com/office/drawing/2014/main" id="{4EACEDC1-2118-1143-ADE5-EC7F62C7A7BA}"/>
              </a:ext>
            </a:extLst>
          </p:cNvPr>
          <p:cNvSpPr>
            <a:spLocks noGrp="1"/>
          </p:cNvSpPr>
          <p:nvPr>
            <p:ph type="body" idx="1"/>
          </p:nvPr>
        </p:nvSpPr>
        <p:spPr/>
        <p:txBody>
          <a:bodyPr/>
          <a:lstStyle/>
          <a:p>
            <a:pPr marL="114300" indent="0">
              <a:buNone/>
            </a:pPr>
            <a:r>
              <a:rPr lang="en-US" dirty="0"/>
              <a:t>In your dashboard, you want to include a table showing the number of survivors and deaths for each ticket class.</a:t>
            </a:r>
          </a:p>
          <a:p>
            <a:r>
              <a:rPr lang="en-US" dirty="0">
                <a:latin typeface="Nunito"/>
                <a:ea typeface="Nunito"/>
                <a:cs typeface="Nunito"/>
                <a:sym typeface="Nunito"/>
              </a:rPr>
              <a:t>Create a table showing the number of survivors (data value = 1) and deaths (data value = 0) per different ticket class on each row.</a:t>
            </a:r>
          </a:p>
          <a:p>
            <a:r>
              <a:rPr lang="en-US" dirty="0">
                <a:latin typeface="Nunito"/>
                <a:ea typeface="Nunito"/>
                <a:cs typeface="Nunito"/>
                <a:sym typeface="Nunito"/>
              </a:rPr>
              <a:t>In what class were most of the passengers that died?</a:t>
            </a:r>
          </a:p>
          <a:p>
            <a:r>
              <a:rPr lang="en-US" dirty="0">
                <a:latin typeface="Nunito"/>
                <a:ea typeface="Nunito"/>
                <a:cs typeface="Nunito"/>
                <a:sym typeface="Nunito"/>
              </a:rPr>
              <a:t>Change the low and column labels to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43</a:t>
            </a:fld>
            <a:endParaRPr lang="en" dirty="0"/>
          </a:p>
        </p:txBody>
      </p:sp>
    </p:spTree>
    <p:extLst>
      <p:ext uri="{BB962C8B-B14F-4D97-AF65-F5344CB8AC3E}">
        <p14:creationId xmlns:p14="http://schemas.microsoft.com/office/powerpoint/2010/main" val="1347942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Text Tables</a:t>
            </a:r>
            <a:endParaRPr sz="2800" b="1" i="0" u="none" strike="noStrike" cap="none">
              <a:solidFill>
                <a:schemeClr val="dk2"/>
              </a:solidFill>
              <a:latin typeface="Maven Pro"/>
              <a:ea typeface="Maven Pro"/>
              <a:cs typeface="Maven Pro"/>
              <a:sym typeface="Maven Pro"/>
            </a:endParaRPr>
          </a:p>
        </p:txBody>
      </p:sp>
      <p:sp>
        <p:nvSpPr>
          <p:cNvPr id="179" name="Google Shape;179;p33"/>
          <p:cNvSpPr txBox="1">
            <a:spLocks noGrp="1"/>
          </p:cNvSpPr>
          <p:nvPr>
            <p:ph type="body" idx="1"/>
          </p:nvPr>
        </p:nvSpPr>
        <p:spPr>
          <a:xfrm>
            <a:off x="576425" y="1597875"/>
            <a:ext cx="8126100" cy="32340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dirty="0">
                <a:solidFill>
                  <a:schemeClr val="dk2"/>
                </a:solidFill>
                <a:latin typeface="Nunito"/>
                <a:ea typeface="Nunito"/>
                <a:cs typeface="Nunito"/>
                <a:sym typeface="Nunito"/>
              </a:rPr>
              <a:t>Text tables aren’t the most interesting way to visualize data but they have their time and place.</a:t>
            </a:r>
            <a:endParaRPr sz="2200" b="0" i="0" u="none" strike="noStrike" cap="none" dirty="0">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dirty="0">
                <a:highlight>
                  <a:srgbClr val="FFFF00"/>
                </a:highlight>
                <a:latin typeface="Nunito"/>
                <a:ea typeface="Nunito"/>
                <a:cs typeface="Nunito"/>
                <a:sym typeface="Nunito"/>
              </a:rPr>
              <a:t>[Action]</a:t>
            </a:r>
            <a:r>
              <a:rPr lang="en" sz="2200" dirty="0">
                <a:latin typeface="Nunito"/>
                <a:ea typeface="Nunito"/>
                <a:cs typeface="Nunito"/>
                <a:sym typeface="Nunito"/>
              </a:rPr>
              <a:t> </a:t>
            </a:r>
            <a:r>
              <a:rPr lang="en" sz="2200" b="0" i="0" u="none" strike="noStrike" cap="none" dirty="0">
                <a:solidFill>
                  <a:schemeClr val="dk2"/>
                </a:solidFill>
                <a:latin typeface="Nunito"/>
                <a:ea typeface="Nunito"/>
                <a:cs typeface="Nunito"/>
                <a:sym typeface="Nunito"/>
              </a:rPr>
              <a:t>Add </a:t>
            </a:r>
            <a:r>
              <a:rPr lang="en" sz="2200" i="1" dirty="0" err="1">
                <a:highlight>
                  <a:srgbClr val="D9D9D9"/>
                </a:highlight>
                <a:latin typeface="Nunito"/>
                <a:ea typeface="Nunito"/>
                <a:cs typeface="Nunito"/>
                <a:sym typeface="Nunito"/>
              </a:rPr>
              <a:t>P</a:t>
            </a:r>
            <a:r>
              <a:rPr lang="en" sz="2200" b="0" i="1" u="none" strike="noStrike" cap="none" dirty="0" err="1">
                <a:solidFill>
                  <a:schemeClr val="dk2"/>
                </a:solidFill>
                <a:highlight>
                  <a:srgbClr val="D9D9D9"/>
                </a:highlight>
                <a:latin typeface="Nunito"/>
                <a:ea typeface="Nunito"/>
                <a:cs typeface="Nunito"/>
                <a:sym typeface="Nunito"/>
              </a:rPr>
              <a:t>class</a:t>
            </a:r>
            <a:r>
              <a:rPr lang="en" sz="2200" b="0" i="0" u="none" strike="noStrike" cap="none" dirty="0">
                <a:solidFill>
                  <a:schemeClr val="dk2"/>
                </a:solidFill>
                <a:latin typeface="Nunito"/>
                <a:ea typeface="Nunito"/>
                <a:cs typeface="Nunito"/>
                <a:sym typeface="Nunito"/>
              </a:rPr>
              <a:t> and </a:t>
            </a:r>
            <a:r>
              <a:rPr lang="en" sz="2200" i="1" dirty="0">
                <a:highlight>
                  <a:srgbClr val="CCCCCC"/>
                </a:highlight>
                <a:latin typeface="Nunito"/>
                <a:ea typeface="Nunito"/>
                <a:cs typeface="Nunito"/>
                <a:sym typeface="Nunito"/>
              </a:rPr>
              <a:t>S</a:t>
            </a:r>
            <a:r>
              <a:rPr lang="en" sz="2200" b="0" i="1" u="none" strike="noStrike" cap="none" dirty="0">
                <a:solidFill>
                  <a:schemeClr val="dk2"/>
                </a:solidFill>
                <a:highlight>
                  <a:srgbClr val="CCCCCC"/>
                </a:highlight>
                <a:latin typeface="Nunito"/>
                <a:ea typeface="Nunito"/>
                <a:cs typeface="Nunito"/>
                <a:sym typeface="Nunito"/>
              </a:rPr>
              <a:t>urvived</a:t>
            </a:r>
            <a:r>
              <a:rPr lang="en" sz="2200" b="0" i="0" u="none" strike="noStrike" cap="none" dirty="0">
                <a:solidFill>
                  <a:schemeClr val="dk2"/>
                </a:solidFill>
                <a:latin typeface="Nunito"/>
                <a:ea typeface="Nunito"/>
                <a:cs typeface="Nunito"/>
                <a:sym typeface="Nunito"/>
              </a:rPr>
              <a:t> into </a:t>
            </a:r>
            <a:r>
              <a:rPr lang="en" sz="2200" dirty="0">
                <a:latin typeface="Nunito"/>
                <a:ea typeface="Nunito"/>
                <a:cs typeface="Nunito"/>
                <a:sym typeface="Nunito"/>
              </a:rPr>
              <a:t>R</a:t>
            </a:r>
            <a:r>
              <a:rPr lang="en" sz="2200" b="0" i="0" u="none" strike="noStrike" cap="none" dirty="0">
                <a:solidFill>
                  <a:schemeClr val="dk2"/>
                </a:solidFill>
                <a:latin typeface="Nunito"/>
                <a:ea typeface="Nunito"/>
                <a:cs typeface="Nunito"/>
                <a:sym typeface="Nunito"/>
              </a:rPr>
              <a:t>ows and </a:t>
            </a:r>
            <a:r>
              <a:rPr lang="en" sz="2200" dirty="0">
                <a:latin typeface="Nunito"/>
                <a:ea typeface="Nunito"/>
                <a:cs typeface="Nunito"/>
                <a:sym typeface="Nunito"/>
              </a:rPr>
              <a:t>C</a:t>
            </a:r>
            <a:r>
              <a:rPr lang="en" sz="2200" b="0" i="0" u="none" strike="noStrike" cap="none" dirty="0">
                <a:solidFill>
                  <a:schemeClr val="dk2"/>
                </a:solidFill>
                <a:latin typeface="Nunito"/>
                <a:ea typeface="Nunito"/>
                <a:cs typeface="Nunito"/>
                <a:sym typeface="Nunito"/>
              </a:rPr>
              <a:t>olumns</a:t>
            </a:r>
            <a:endParaRPr sz="2200" b="0" i="0" u="none" strike="noStrike" cap="none" dirty="0">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dirty="0">
                <a:highlight>
                  <a:srgbClr val="FFFF00"/>
                </a:highlight>
                <a:latin typeface="Nunito"/>
                <a:ea typeface="Nunito"/>
                <a:cs typeface="Nunito"/>
                <a:sym typeface="Nunito"/>
              </a:rPr>
              <a:t>[Action]</a:t>
            </a:r>
            <a:r>
              <a:rPr lang="en" sz="2200" dirty="0">
                <a:latin typeface="Nunito"/>
                <a:ea typeface="Nunito"/>
                <a:cs typeface="Nunito"/>
                <a:sym typeface="Nunito"/>
              </a:rPr>
              <a:t> </a:t>
            </a:r>
            <a:r>
              <a:rPr lang="en" sz="2200" b="0" i="0" u="none" strike="noStrike" cap="none" dirty="0">
                <a:solidFill>
                  <a:schemeClr val="dk2"/>
                </a:solidFill>
                <a:latin typeface="Nunito"/>
                <a:ea typeface="Nunito"/>
                <a:cs typeface="Nunito"/>
                <a:sym typeface="Nunito"/>
              </a:rPr>
              <a:t>Then add </a:t>
            </a:r>
            <a:r>
              <a:rPr lang="en" sz="2200" b="0" i="1" u="none" strike="noStrike" cap="none" dirty="0">
                <a:solidFill>
                  <a:schemeClr val="dk2"/>
                </a:solidFill>
                <a:highlight>
                  <a:srgbClr val="D9D9D9"/>
                </a:highlight>
                <a:latin typeface="Nunito"/>
                <a:ea typeface="Nunito"/>
                <a:cs typeface="Nunito"/>
                <a:sym typeface="Nunito"/>
              </a:rPr>
              <a:t>Number of Records</a:t>
            </a:r>
            <a:r>
              <a:rPr lang="en" sz="2200" b="0" i="0" u="none" strike="noStrike" cap="none" dirty="0">
                <a:solidFill>
                  <a:schemeClr val="dk2"/>
                </a:solidFill>
                <a:latin typeface="Nunito"/>
                <a:ea typeface="Nunito"/>
                <a:cs typeface="Nunito"/>
                <a:sym typeface="Nunito"/>
              </a:rPr>
              <a:t> into the </a:t>
            </a:r>
            <a:r>
              <a:rPr lang="en" sz="2200" b="1" i="0" u="none" strike="noStrike" cap="none" dirty="0">
                <a:solidFill>
                  <a:schemeClr val="dk2"/>
                </a:solidFill>
                <a:latin typeface="Nunito"/>
                <a:ea typeface="Nunito"/>
                <a:cs typeface="Nunito"/>
                <a:sym typeface="Nunito"/>
              </a:rPr>
              <a:t>Text</a:t>
            </a:r>
            <a:r>
              <a:rPr lang="en" sz="2200" b="0" i="0" u="none" strike="noStrike" cap="none" dirty="0">
                <a:solidFill>
                  <a:schemeClr val="dk2"/>
                </a:solidFill>
                <a:latin typeface="Nunito"/>
                <a:ea typeface="Nunito"/>
                <a:cs typeface="Nunito"/>
                <a:sym typeface="Nunito"/>
              </a:rPr>
              <a:t> box in the </a:t>
            </a:r>
            <a:r>
              <a:rPr lang="en" sz="2200" b="1" i="0" u="none" strike="noStrike" cap="none" dirty="0">
                <a:solidFill>
                  <a:schemeClr val="dk2"/>
                </a:solidFill>
                <a:latin typeface="Nunito"/>
                <a:ea typeface="Nunito"/>
                <a:cs typeface="Nunito"/>
                <a:sym typeface="Nunito"/>
              </a:rPr>
              <a:t>Marks</a:t>
            </a:r>
            <a:r>
              <a:rPr lang="en" sz="2200" b="0" i="0" u="none" strike="noStrike" cap="none" dirty="0">
                <a:solidFill>
                  <a:schemeClr val="dk2"/>
                </a:solidFill>
                <a:latin typeface="Nunito"/>
                <a:ea typeface="Nunito"/>
                <a:cs typeface="Nunito"/>
                <a:sym typeface="Nunito"/>
              </a:rPr>
              <a:t> area.</a:t>
            </a:r>
            <a:endParaRPr sz="2200" b="0" i="0" u="none" strike="noStrike" cap="none" dirty="0">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b="0" i="0" u="none" strike="noStrike" cap="none" dirty="0">
                <a:solidFill>
                  <a:schemeClr val="dk2"/>
                </a:solidFill>
                <a:latin typeface="Nunito"/>
                <a:ea typeface="Nunito"/>
                <a:cs typeface="Nunito"/>
                <a:sym typeface="Nunito"/>
              </a:rPr>
              <a:t>I’ll explain in more detail about what the Marks area is for later.</a:t>
            </a:r>
            <a:endParaRPr sz="2200" b="0" i="0" u="none" strike="noStrike" cap="none" dirty="0">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dirty="0">
                <a:solidFill>
                  <a:schemeClr val="dk2"/>
                </a:solidFill>
                <a:latin typeface="Nunito"/>
                <a:ea typeface="Nunito"/>
                <a:cs typeface="Nunito"/>
                <a:sym typeface="Nunito"/>
              </a:rPr>
              <a:t>In what class were most of the passengers that died?</a:t>
            </a:r>
            <a:endParaRPr sz="22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44</a:t>
            </a:fld>
            <a:endParaRPr lang="e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B810-E44F-4D4C-BFA1-DDB6A7CF9A91}"/>
              </a:ext>
            </a:extLst>
          </p:cNvPr>
          <p:cNvSpPr>
            <a:spLocks noGrp="1"/>
          </p:cNvSpPr>
          <p:nvPr>
            <p:ph type="title"/>
          </p:nvPr>
        </p:nvSpPr>
        <p:spPr/>
        <p:txBody>
          <a:bodyPr/>
          <a:lstStyle/>
          <a:p>
            <a:r>
              <a:rPr lang="en-US" dirty="0"/>
              <a:t>Action and Question</a:t>
            </a:r>
          </a:p>
        </p:txBody>
      </p:sp>
      <p:sp>
        <p:nvSpPr>
          <p:cNvPr id="3" name="Text Placeholder 2">
            <a:extLst>
              <a:ext uri="{FF2B5EF4-FFF2-40B4-BE49-F238E27FC236}">
                <a16:creationId xmlns:a16="http://schemas.microsoft.com/office/drawing/2014/main" id="{31B32F38-2C9D-BC43-A471-F30F1D58D515}"/>
              </a:ext>
            </a:extLst>
          </p:cNvPr>
          <p:cNvSpPr>
            <a:spLocks noGrp="1"/>
          </p:cNvSpPr>
          <p:nvPr>
            <p:ph type="body" idx="1"/>
          </p:nvPr>
        </p:nvSpPr>
        <p:spPr/>
        <p:txBody>
          <a:bodyPr/>
          <a:lstStyle/>
          <a:p>
            <a:r>
              <a:rPr lang="en-US" altLang="ko-KR" dirty="0"/>
              <a:t>Show how many people died and how many people survived in a simple bar chart.</a:t>
            </a:r>
          </a:p>
          <a:p>
            <a:pPr marL="114300" indent="0">
              <a:buNone/>
            </a:pPr>
            <a:endParaRPr lang="en-US" altLang="ko-KR" dirty="0"/>
          </a:p>
          <a:p>
            <a:pPr marL="114300" indent="0">
              <a:buNone/>
            </a:pPr>
            <a:r>
              <a:rPr lang="en-US" altLang="ko-KR" dirty="0"/>
              <a:t>T</a:t>
            </a:r>
            <a:r>
              <a:rPr lang="en-US" dirty="0"/>
              <a:t>hey should give a priority to women and children to get off the sinking ship.</a:t>
            </a:r>
          </a:p>
          <a:p>
            <a:pPr marL="114300" indent="0">
              <a:buNone/>
            </a:pPr>
            <a:r>
              <a:rPr lang="en-US" dirty="0"/>
              <a:t> </a:t>
            </a:r>
          </a:p>
          <a:p>
            <a:pPr lvl="0" indent="-368300">
              <a:buSzPts val="2200"/>
              <a:buFont typeface="Nunito"/>
              <a:buChar char="●"/>
            </a:pPr>
            <a:r>
              <a:rPr lang="en-US" dirty="0">
                <a:latin typeface="Nunito"/>
                <a:ea typeface="Nunito"/>
                <a:cs typeface="Nunito"/>
                <a:sym typeface="Nunito"/>
              </a:rPr>
              <a:t>Can you show if sex played a part into survival?</a:t>
            </a:r>
          </a:p>
        </p:txBody>
      </p:sp>
      <p:sp>
        <p:nvSpPr>
          <p:cNvPr id="4" name="Slide Number Placeholder 3"/>
          <p:cNvSpPr>
            <a:spLocks noGrp="1"/>
          </p:cNvSpPr>
          <p:nvPr>
            <p:ph type="sldNum" idx="12"/>
          </p:nvPr>
        </p:nvSpPr>
        <p:spPr/>
        <p:txBody>
          <a:bodyPr/>
          <a:lstStyle/>
          <a:p>
            <a:fld id="{00000000-1234-1234-1234-123412341234}" type="slidenum">
              <a:rPr lang="en" smtClean="0"/>
              <a:pPr/>
              <a:t>45</a:t>
            </a:fld>
            <a:endParaRPr lang="en" dirty="0"/>
          </a:p>
        </p:txBody>
      </p:sp>
    </p:spTree>
    <p:extLst>
      <p:ext uri="{BB962C8B-B14F-4D97-AF65-F5344CB8AC3E}">
        <p14:creationId xmlns:p14="http://schemas.microsoft.com/office/powerpoint/2010/main" val="724549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Bar Chart / Stacked Bars / Pie Chart</a:t>
            </a:r>
            <a:endParaRPr sz="2800" b="1" i="0" u="none" strike="noStrike" cap="none">
              <a:solidFill>
                <a:schemeClr val="dk2"/>
              </a:solidFill>
              <a:latin typeface="Maven Pro"/>
              <a:ea typeface="Maven Pro"/>
              <a:cs typeface="Maven Pro"/>
              <a:sym typeface="Maven Pro"/>
            </a:endParaRPr>
          </a:p>
        </p:txBody>
      </p:sp>
      <p:sp>
        <p:nvSpPr>
          <p:cNvPr id="185" name="Google Shape;185;p34"/>
          <p:cNvSpPr txBox="1">
            <a:spLocks noGrp="1"/>
          </p:cNvSpPr>
          <p:nvPr>
            <p:ph type="body" idx="1"/>
          </p:nvPr>
        </p:nvSpPr>
        <p:spPr>
          <a:xfrm>
            <a:off x="515550" y="1311850"/>
            <a:ext cx="8156400" cy="36702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dirty="0">
                <a:solidFill>
                  <a:schemeClr val="dk2"/>
                </a:solidFill>
                <a:latin typeface="Nunito"/>
                <a:ea typeface="Nunito"/>
                <a:cs typeface="Nunito"/>
                <a:sym typeface="Nunito"/>
              </a:rPr>
              <a:t>Bar charts are probably the most simple and effective way of presenting categorical data.</a:t>
            </a:r>
            <a:endParaRPr sz="2200" b="0" i="0" u="none" strike="noStrike" cap="none" dirty="0">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dirty="0">
                <a:highlight>
                  <a:srgbClr val="FFFF00"/>
                </a:highlight>
                <a:latin typeface="Nunito"/>
                <a:ea typeface="Nunito"/>
                <a:cs typeface="Nunito"/>
                <a:sym typeface="Nunito"/>
              </a:rPr>
              <a:t>[Action]</a:t>
            </a:r>
            <a:r>
              <a:rPr lang="en" sz="2200" dirty="0">
                <a:latin typeface="Nunito"/>
                <a:ea typeface="Nunito"/>
                <a:cs typeface="Nunito"/>
                <a:sym typeface="Nunito"/>
              </a:rPr>
              <a:t> </a:t>
            </a:r>
            <a:r>
              <a:rPr lang="en" sz="2200" b="0" i="0" u="none" strike="noStrike" cap="none" dirty="0">
                <a:solidFill>
                  <a:schemeClr val="dk2"/>
                </a:solidFill>
                <a:latin typeface="Nunito"/>
                <a:ea typeface="Nunito"/>
                <a:cs typeface="Nunito"/>
                <a:sym typeface="Nunito"/>
              </a:rPr>
              <a:t>Add </a:t>
            </a:r>
            <a:r>
              <a:rPr lang="en" sz="2200" i="1" dirty="0">
                <a:highlight>
                  <a:srgbClr val="D9D9D9"/>
                </a:highlight>
                <a:latin typeface="Nunito"/>
                <a:ea typeface="Nunito"/>
                <a:cs typeface="Nunito"/>
                <a:sym typeface="Nunito"/>
              </a:rPr>
              <a:t>S</a:t>
            </a:r>
            <a:r>
              <a:rPr lang="en" sz="2200" b="0" i="1" u="none" strike="noStrike" cap="none" dirty="0">
                <a:solidFill>
                  <a:schemeClr val="dk2"/>
                </a:solidFill>
                <a:highlight>
                  <a:srgbClr val="D9D9D9"/>
                </a:highlight>
                <a:latin typeface="Nunito"/>
                <a:ea typeface="Nunito"/>
                <a:cs typeface="Nunito"/>
                <a:sym typeface="Nunito"/>
              </a:rPr>
              <a:t>urvived</a:t>
            </a:r>
            <a:r>
              <a:rPr lang="en" sz="2200" b="0" i="0" u="none" strike="noStrike" cap="none" dirty="0">
                <a:solidFill>
                  <a:schemeClr val="dk2"/>
                </a:solidFill>
                <a:highlight>
                  <a:srgbClr val="D9D9D9"/>
                </a:highlight>
                <a:latin typeface="Nunito"/>
                <a:ea typeface="Nunito"/>
                <a:cs typeface="Nunito"/>
                <a:sym typeface="Nunito"/>
              </a:rPr>
              <a:t> </a:t>
            </a:r>
            <a:r>
              <a:rPr lang="en" sz="2200" b="0" i="0" u="none" strike="noStrike" cap="none" dirty="0">
                <a:solidFill>
                  <a:schemeClr val="dk2"/>
                </a:solidFill>
                <a:latin typeface="Nunito"/>
                <a:ea typeface="Nunito"/>
                <a:cs typeface="Nunito"/>
                <a:sym typeface="Nunito"/>
              </a:rPr>
              <a:t>and </a:t>
            </a:r>
            <a:r>
              <a:rPr lang="en" sz="2200" b="0" i="1" u="none" strike="noStrike" cap="none" dirty="0">
                <a:solidFill>
                  <a:schemeClr val="dk2"/>
                </a:solidFill>
                <a:highlight>
                  <a:srgbClr val="D9D9D9"/>
                </a:highlight>
                <a:latin typeface="Nunito"/>
                <a:ea typeface="Nunito"/>
                <a:cs typeface="Nunito"/>
                <a:sym typeface="Nunito"/>
              </a:rPr>
              <a:t>Number of Records</a:t>
            </a:r>
            <a:r>
              <a:rPr lang="en" sz="2200" b="0" i="0" u="none" strike="noStrike" cap="none" dirty="0">
                <a:solidFill>
                  <a:schemeClr val="dk2"/>
                </a:solidFill>
                <a:latin typeface="Nunito"/>
                <a:ea typeface="Nunito"/>
                <a:cs typeface="Nunito"/>
                <a:sym typeface="Nunito"/>
              </a:rPr>
              <a:t> into </a:t>
            </a:r>
            <a:r>
              <a:rPr lang="en" sz="2200" dirty="0">
                <a:latin typeface="Nunito"/>
                <a:ea typeface="Nunito"/>
                <a:cs typeface="Nunito"/>
                <a:sym typeface="Nunito"/>
              </a:rPr>
              <a:t>C</a:t>
            </a:r>
            <a:r>
              <a:rPr lang="en" sz="2200" b="0" i="0" u="none" strike="noStrike" cap="none" dirty="0">
                <a:solidFill>
                  <a:schemeClr val="dk2"/>
                </a:solidFill>
                <a:latin typeface="Nunito"/>
                <a:ea typeface="Nunito"/>
                <a:cs typeface="Nunito"/>
                <a:sym typeface="Nunito"/>
              </a:rPr>
              <a:t>olumns and </a:t>
            </a:r>
            <a:r>
              <a:rPr lang="en" sz="2200" dirty="0">
                <a:latin typeface="Nunito"/>
                <a:ea typeface="Nunito"/>
                <a:cs typeface="Nunito"/>
                <a:sym typeface="Nunito"/>
              </a:rPr>
              <a:t>R</a:t>
            </a:r>
            <a:r>
              <a:rPr lang="en" sz="2200" b="0" i="0" u="none" strike="noStrike" cap="none" dirty="0">
                <a:solidFill>
                  <a:schemeClr val="dk2"/>
                </a:solidFill>
                <a:latin typeface="Nunito"/>
                <a:ea typeface="Nunito"/>
                <a:cs typeface="Nunito"/>
                <a:sym typeface="Nunito"/>
              </a:rPr>
              <a:t>ows shelf.</a:t>
            </a:r>
            <a:endParaRPr sz="2200" b="0" i="0" u="none" strike="noStrike" cap="none" dirty="0">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dirty="0">
                <a:solidFill>
                  <a:schemeClr val="dk2"/>
                </a:solidFill>
                <a:latin typeface="Nunito"/>
                <a:ea typeface="Nunito"/>
                <a:cs typeface="Nunito"/>
                <a:sym typeface="Nunito"/>
              </a:rPr>
              <a:t>What if you also want to see how sex played a part into survival?</a:t>
            </a:r>
            <a:endParaRPr sz="2200" b="0" i="0" u="none" strike="noStrike" cap="none" dirty="0">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dirty="0">
                <a:highlight>
                  <a:srgbClr val="FFFF00"/>
                </a:highlight>
                <a:latin typeface="Nunito"/>
                <a:ea typeface="Nunito"/>
                <a:cs typeface="Nunito"/>
                <a:sym typeface="Nunito"/>
              </a:rPr>
              <a:t>[Action]</a:t>
            </a:r>
            <a:r>
              <a:rPr lang="en" sz="2200" dirty="0">
                <a:latin typeface="Nunito"/>
                <a:ea typeface="Nunito"/>
                <a:cs typeface="Nunito"/>
                <a:sym typeface="Nunito"/>
              </a:rPr>
              <a:t> </a:t>
            </a:r>
            <a:r>
              <a:rPr lang="en" sz="2200" b="0" i="0" u="none" strike="noStrike" cap="none" dirty="0">
                <a:solidFill>
                  <a:schemeClr val="dk2"/>
                </a:solidFill>
                <a:latin typeface="Nunito"/>
                <a:ea typeface="Nunito"/>
                <a:cs typeface="Nunito"/>
                <a:sym typeface="Nunito"/>
              </a:rPr>
              <a:t>Add </a:t>
            </a:r>
            <a:r>
              <a:rPr lang="en" sz="2200" i="1" dirty="0">
                <a:highlight>
                  <a:srgbClr val="D9D9D9"/>
                </a:highlight>
                <a:latin typeface="Nunito"/>
                <a:ea typeface="Nunito"/>
                <a:cs typeface="Nunito"/>
                <a:sym typeface="Nunito"/>
              </a:rPr>
              <a:t>S</a:t>
            </a:r>
            <a:r>
              <a:rPr lang="en" sz="2200" b="0" i="1" u="none" strike="noStrike" cap="none" dirty="0">
                <a:solidFill>
                  <a:schemeClr val="dk2"/>
                </a:solidFill>
                <a:highlight>
                  <a:srgbClr val="D9D9D9"/>
                </a:highlight>
                <a:latin typeface="Nunito"/>
                <a:ea typeface="Nunito"/>
                <a:cs typeface="Nunito"/>
                <a:sym typeface="Nunito"/>
              </a:rPr>
              <a:t>ex</a:t>
            </a:r>
            <a:r>
              <a:rPr lang="en" sz="2200" b="0" i="0" u="none" strike="noStrike" cap="none" dirty="0">
                <a:solidFill>
                  <a:schemeClr val="dk2"/>
                </a:solidFill>
                <a:latin typeface="Nunito"/>
                <a:ea typeface="Nunito"/>
                <a:cs typeface="Nunito"/>
                <a:sym typeface="Nunito"/>
              </a:rPr>
              <a:t> into </a:t>
            </a:r>
            <a:r>
              <a:rPr lang="en" sz="2200" dirty="0">
                <a:latin typeface="Nunito"/>
                <a:ea typeface="Nunito"/>
                <a:cs typeface="Nunito"/>
                <a:sym typeface="Nunito"/>
              </a:rPr>
              <a:t>C</a:t>
            </a:r>
            <a:r>
              <a:rPr lang="en" sz="2200" b="0" i="0" u="none" strike="noStrike" cap="none" dirty="0">
                <a:solidFill>
                  <a:schemeClr val="dk2"/>
                </a:solidFill>
                <a:latin typeface="Nunito"/>
                <a:ea typeface="Nunito"/>
                <a:cs typeface="Nunito"/>
                <a:sym typeface="Nunito"/>
              </a:rPr>
              <a:t>olumns shelf.</a:t>
            </a:r>
            <a:endParaRPr sz="2200" b="0" i="0" u="none" strike="noStrike" cap="none" dirty="0">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b="0" i="0" u="none" strike="noStrike" cap="none" dirty="0">
                <a:solidFill>
                  <a:schemeClr val="dk2"/>
                </a:solidFill>
                <a:latin typeface="Nunito"/>
                <a:ea typeface="Nunito"/>
                <a:cs typeface="Nunito"/>
                <a:sym typeface="Nunito"/>
              </a:rPr>
              <a:t>This can also be represented as a Stacked Bar Chart or a Pie Chart using the </a:t>
            </a:r>
            <a:r>
              <a:rPr lang="en" sz="2200" b="1" i="0" u="none" strike="noStrike" cap="none" dirty="0">
                <a:solidFill>
                  <a:schemeClr val="dk2"/>
                </a:solidFill>
                <a:latin typeface="Nunito"/>
                <a:ea typeface="Nunito"/>
                <a:cs typeface="Nunito"/>
                <a:sym typeface="Nunito"/>
              </a:rPr>
              <a:t>Show Me</a:t>
            </a:r>
            <a:r>
              <a:rPr lang="en" sz="2200" b="0" i="0" u="none" strike="noStrike" cap="none" dirty="0">
                <a:solidFill>
                  <a:schemeClr val="dk2"/>
                </a:solidFill>
                <a:latin typeface="Nunito"/>
                <a:ea typeface="Nunito"/>
                <a:cs typeface="Nunito"/>
                <a:sym typeface="Nunito"/>
              </a:rPr>
              <a:t> tab.</a:t>
            </a:r>
            <a:endParaRPr sz="22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46</a:t>
            </a:fld>
            <a:endParaRPr lang="e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824000" y="1613825"/>
            <a:ext cx="7071900" cy="18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dk2"/>
                </a:solidFill>
                <a:latin typeface="Maven Pro"/>
                <a:ea typeface="Maven Pro"/>
                <a:cs typeface="Maven Pro"/>
                <a:sym typeface="Maven Pro"/>
              </a:rPr>
              <a:t>Marks &amp; Customizing the View</a:t>
            </a:r>
            <a:endParaRPr sz="3600" b="1" i="0" u="none" strike="noStrike" cap="none">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47</a:t>
            </a:fld>
            <a:endParaRPr lang="e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Color</a:t>
            </a:r>
            <a:endParaRPr sz="2800" b="1" i="0" u="none" strike="noStrike" cap="none">
              <a:solidFill>
                <a:schemeClr val="dk2"/>
              </a:solidFill>
              <a:latin typeface="Maven Pro"/>
              <a:ea typeface="Maven Pro"/>
              <a:cs typeface="Maven Pro"/>
              <a:sym typeface="Maven Pro"/>
            </a:endParaRPr>
          </a:p>
        </p:txBody>
      </p:sp>
      <p:sp>
        <p:nvSpPr>
          <p:cNvPr id="196" name="Google Shape;196;p36"/>
          <p:cNvSpPr txBox="1">
            <a:spLocks noGrp="1"/>
          </p:cNvSpPr>
          <p:nvPr>
            <p:ph type="body" idx="1"/>
          </p:nvPr>
        </p:nvSpPr>
        <p:spPr>
          <a:xfrm>
            <a:off x="279300" y="1145250"/>
            <a:ext cx="8585400" cy="39981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Color can be a useful tool in data visualization.</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a:highlight>
                  <a:srgbClr val="FFFF00"/>
                </a:highlight>
                <a:latin typeface="Nunito"/>
                <a:ea typeface="Nunito"/>
                <a:cs typeface="Nunito"/>
                <a:sym typeface="Nunito"/>
              </a:rPr>
              <a:t>[Action]</a:t>
            </a:r>
            <a:r>
              <a:rPr lang="en" sz="2200">
                <a:latin typeface="Nunito"/>
                <a:ea typeface="Nunito"/>
                <a:cs typeface="Nunito"/>
                <a:sym typeface="Nunito"/>
              </a:rPr>
              <a:t> </a:t>
            </a:r>
            <a:r>
              <a:rPr lang="en" sz="2200" b="0" i="0" u="none" strike="noStrike" cap="none">
                <a:solidFill>
                  <a:schemeClr val="dk2"/>
                </a:solidFill>
                <a:latin typeface="Nunito"/>
                <a:ea typeface="Nunito"/>
                <a:cs typeface="Nunito"/>
                <a:sym typeface="Nunito"/>
              </a:rPr>
              <a:t>Return to your histogram.</a:t>
            </a:r>
            <a:endParaRPr sz="2200" b="0" i="0" u="none" strike="noStrike" cap="none">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To change the color of this chart simply click the </a:t>
            </a:r>
            <a:r>
              <a:rPr lang="en" sz="2200" b="1" i="0" u="none" strike="noStrike" cap="none">
                <a:solidFill>
                  <a:schemeClr val="dk2"/>
                </a:solidFill>
                <a:latin typeface="Nunito"/>
                <a:ea typeface="Nunito"/>
                <a:cs typeface="Nunito"/>
                <a:sym typeface="Nunito"/>
              </a:rPr>
              <a:t>Color </a:t>
            </a:r>
            <a:r>
              <a:rPr lang="en" sz="2200" b="0" i="0" u="none" strike="noStrike" cap="none">
                <a:solidFill>
                  <a:schemeClr val="dk2"/>
                </a:solidFill>
                <a:latin typeface="Nunito"/>
                <a:ea typeface="Nunito"/>
                <a:cs typeface="Nunito"/>
                <a:sym typeface="Nunito"/>
              </a:rPr>
              <a:t>button in the </a:t>
            </a:r>
            <a:r>
              <a:rPr lang="en" sz="2200" b="1" i="0" u="none" strike="noStrike" cap="none">
                <a:solidFill>
                  <a:schemeClr val="dk2"/>
                </a:solidFill>
                <a:latin typeface="Nunito"/>
                <a:ea typeface="Nunito"/>
                <a:cs typeface="Nunito"/>
                <a:sym typeface="Nunito"/>
              </a:rPr>
              <a:t>Marks</a:t>
            </a:r>
            <a:r>
              <a:rPr lang="en" sz="2200" b="0" i="0" u="none" strike="noStrike" cap="none">
                <a:solidFill>
                  <a:schemeClr val="dk2"/>
                </a:solidFill>
                <a:latin typeface="Nunito"/>
                <a:ea typeface="Nunito"/>
                <a:cs typeface="Nunito"/>
                <a:sym typeface="Nunito"/>
              </a:rPr>
              <a:t> area and choose a new one.</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a:highlight>
                  <a:srgbClr val="FFFF00"/>
                </a:highlight>
                <a:latin typeface="Nunito"/>
                <a:ea typeface="Nunito"/>
                <a:cs typeface="Nunito"/>
                <a:sym typeface="Nunito"/>
              </a:rPr>
              <a:t>[Action]</a:t>
            </a:r>
            <a:r>
              <a:rPr lang="en" sz="2200">
                <a:latin typeface="Nunito"/>
                <a:ea typeface="Nunito"/>
                <a:cs typeface="Nunito"/>
                <a:sym typeface="Nunito"/>
              </a:rPr>
              <a:t> </a:t>
            </a:r>
            <a:r>
              <a:rPr lang="en" sz="2200" b="0" i="0" u="none" strike="noStrike" cap="none">
                <a:solidFill>
                  <a:schemeClr val="dk2"/>
                </a:solidFill>
                <a:latin typeface="Nunito"/>
                <a:ea typeface="Nunito"/>
                <a:cs typeface="Nunito"/>
                <a:sym typeface="Nunito"/>
              </a:rPr>
              <a:t>Return to your scatter plot.</a:t>
            </a:r>
            <a:endParaRPr sz="2200" b="0" i="0" u="none" strike="noStrike" cap="none">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Changing the color of a chart is nice but changing color based on a variable can be exceptionally helpful</a:t>
            </a:r>
            <a:endParaRPr sz="2200" b="0" i="0" u="none" strike="noStrike" cap="none">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a:highlight>
                  <a:srgbClr val="FFFF00"/>
                </a:highlight>
                <a:latin typeface="Nunito"/>
                <a:ea typeface="Nunito"/>
                <a:cs typeface="Nunito"/>
                <a:sym typeface="Nunito"/>
              </a:rPr>
              <a:t>[Action]</a:t>
            </a:r>
            <a:r>
              <a:rPr lang="en" sz="2200">
                <a:latin typeface="Nunito"/>
                <a:ea typeface="Nunito"/>
                <a:cs typeface="Nunito"/>
                <a:sym typeface="Nunito"/>
              </a:rPr>
              <a:t> </a:t>
            </a:r>
            <a:r>
              <a:rPr lang="en" sz="2200" b="0" i="0" u="none" strike="noStrike" cap="none">
                <a:solidFill>
                  <a:schemeClr val="dk2"/>
                </a:solidFill>
                <a:latin typeface="Nunito"/>
                <a:ea typeface="Nunito"/>
                <a:cs typeface="Nunito"/>
                <a:sym typeface="Nunito"/>
              </a:rPr>
              <a:t>Drag the </a:t>
            </a:r>
            <a:r>
              <a:rPr lang="en" sz="2200" i="1">
                <a:highlight>
                  <a:srgbClr val="D9D9D9"/>
                </a:highlight>
                <a:latin typeface="Nunito"/>
                <a:ea typeface="Nunito"/>
                <a:cs typeface="Nunito"/>
                <a:sym typeface="Nunito"/>
              </a:rPr>
              <a:t>P</a:t>
            </a:r>
            <a:r>
              <a:rPr lang="en" sz="2200" b="0" i="1" u="none" strike="noStrike" cap="none">
                <a:solidFill>
                  <a:schemeClr val="dk2"/>
                </a:solidFill>
                <a:highlight>
                  <a:srgbClr val="D9D9D9"/>
                </a:highlight>
                <a:latin typeface="Nunito"/>
                <a:ea typeface="Nunito"/>
                <a:cs typeface="Nunito"/>
                <a:sym typeface="Nunito"/>
              </a:rPr>
              <a:t>class</a:t>
            </a:r>
            <a:r>
              <a:rPr lang="en" sz="2200" b="0" i="0" u="none" strike="noStrike" cap="none">
                <a:solidFill>
                  <a:schemeClr val="dk2"/>
                </a:solidFill>
                <a:latin typeface="Nunito"/>
                <a:ea typeface="Nunito"/>
                <a:cs typeface="Nunito"/>
                <a:sym typeface="Nunito"/>
              </a:rPr>
              <a:t> dimension onto </a:t>
            </a:r>
            <a:r>
              <a:rPr lang="en" sz="2200" b="1" i="0" u="none" strike="noStrike" cap="none">
                <a:solidFill>
                  <a:schemeClr val="dk2"/>
                </a:solidFill>
                <a:latin typeface="Nunito"/>
                <a:ea typeface="Nunito"/>
                <a:cs typeface="Nunito"/>
                <a:sym typeface="Nunito"/>
              </a:rPr>
              <a:t>Color</a:t>
            </a:r>
            <a:endParaRPr sz="2200" b="0" i="0" u="none" strike="noStrike" cap="none">
              <a:solidFill>
                <a:schemeClr val="dk2"/>
              </a:solidFill>
              <a:latin typeface="Nunito"/>
              <a:ea typeface="Nunito"/>
              <a:cs typeface="Nunito"/>
              <a:sym typeface="Nunito"/>
            </a:endParaRPr>
          </a:p>
          <a:p>
            <a:pPr marL="914400" marR="0" lvl="1" indent="-368300" algn="l" rtl="0">
              <a:lnSpc>
                <a:spcPct val="115000"/>
              </a:lnSpc>
              <a:spcBef>
                <a:spcPts val="0"/>
              </a:spcBef>
              <a:spcAft>
                <a:spcPts val="0"/>
              </a:spcAft>
              <a:buClr>
                <a:schemeClr val="dk2"/>
              </a:buClr>
              <a:buSzPts val="2200"/>
              <a:buFont typeface="Nunito"/>
              <a:buChar char="○"/>
            </a:pPr>
            <a:r>
              <a:rPr lang="en" sz="2200">
                <a:highlight>
                  <a:srgbClr val="FFFF00"/>
                </a:highlight>
                <a:latin typeface="Nunito"/>
                <a:ea typeface="Nunito"/>
                <a:cs typeface="Nunito"/>
                <a:sym typeface="Nunito"/>
              </a:rPr>
              <a:t>[Action]</a:t>
            </a:r>
            <a:r>
              <a:rPr lang="en" sz="2200">
                <a:latin typeface="Nunito"/>
                <a:ea typeface="Nunito"/>
                <a:cs typeface="Nunito"/>
                <a:sym typeface="Nunito"/>
              </a:rPr>
              <a:t> </a:t>
            </a:r>
            <a:r>
              <a:rPr lang="en" sz="2200" b="0" i="0" u="none" strike="noStrike" cap="none">
                <a:solidFill>
                  <a:schemeClr val="dk2"/>
                </a:solidFill>
                <a:latin typeface="Nunito"/>
                <a:ea typeface="Nunito"/>
                <a:cs typeface="Nunito"/>
                <a:sym typeface="Nunito"/>
              </a:rPr>
              <a:t>Click on </a:t>
            </a:r>
            <a:r>
              <a:rPr lang="en" sz="2200" b="1" i="0" u="none" strike="noStrike" cap="none">
                <a:solidFill>
                  <a:schemeClr val="dk2"/>
                </a:solidFill>
                <a:latin typeface="Nunito"/>
                <a:ea typeface="Nunito"/>
                <a:cs typeface="Nunito"/>
                <a:sym typeface="Nunito"/>
              </a:rPr>
              <a:t>Color</a:t>
            </a:r>
            <a:r>
              <a:rPr lang="en" sz="2200" b="0" i="0" u="none" strike="noStrike" cap="none">
                <a:solidFill>
                  <a:schemeClr val="dk2"/>
                </a:solidFill>
                <a:latin typeface="Nunito"/>
                <a:ea typeface="Nunito"/>
                <a:cs typeface="Nunito"/>
                <a:sym typeface="Nunito"/>
              </a:rPr>
              <a:t> and you can change which color represents which </a:t>
            </a:r>
            <a:r>
              <a:rPr lang="en" sz="2200" i="1">
                <a:highlight>
                  <a:srgbClr val="D9D9D9"/>
                </a:highlight>
                <a:latin typeface="Nunito"/>
                <a:ea typeface="Nunito"/>
                <a:cs typeface="Nunito"/>
                <a:sym typeface="Nunito"/>
              </a:rPr>
              <a:t>P</a:t>
            </a:r>
            <a:r>
              <a:rPr lang="en" sz="2200" b="0" i="1" u="none" strike="noStrike" cap="none">
                <a:solidFill>
                  <a:schemeClr val="dk2"/>
                </a:solidFill>
                <a:highlight>
                  <a:srgbClr val="D9D9D9"/>
                </a:highlight>
                <a:latin typeface="Nunito"/>
                <a:ea typeface="Nunito"/>
                <a:cs typeface="Nunito"/>
                <a:sym typeface="Nunito"/>
              </a:rPr>
              <a:t>class</a:t>
            </a:r>
            <a:r>
              <a:rPr lang="en" sz="2200" b="0" i="0" u="none" strike="noStrike" cap="none">
                <a:solidFill>
                  <a:schemeClr val="dk2"/>
                </a:solidFill>
                <a:latin typeface="Nunito"/>
                <a:ea typeface="Nunito"/>
                <a:cs typeface="Nunito"/>
                <a:sym typeface="Nunito"/>
              </a:rPr>
              <a:t>.</a:t>
            </a:r>
            <a:endParaRPr sz="22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48</a:t>
            </a:fld>
            <a:endParaRPr lang="e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More on Customizing the View</a:t>
            </a:r>
            <a:endParaRPr sz="2800" b="1" i="0" u="none" strike="noStrike" cap="none">
              <a:solidFill>
                <a:schemeClr val="dk2"/>
              </a:solidFill>
              <a:latin typeface="Maven Pro"/>
              <a:ea typeface="Maven Pro"/>
              <a:cs typeface="Maven Pro"/>
              <a:sym typeface="Maven Pro"/>
            </a:endParaRPr>
          </a:p>
        </p:txBody>
      </p:sp>
      <p:sp>
        <p:nvSpPr>
          <p:cNvPr id="202" name="Google Shape;202;p37"/>
          <p:cNvSpPr txBox="1">
            <a:spLocks noGrp="1"/>
          </p:cNvSpPr>
          <p:nvPr>
            <p:ph type="body" idx="1"/>
          </p:nvPr>
        </p:nvSpPr>
        <p:spPr>
          <a:xfrm>
            <a:off x="264700" y="1418550"/>
            <a:ext cx="8476800" cy="35043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Size and Shape act the same way as color. You can change them by clicking on them and you can make them change based on a variable by dragging that variable on them.</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Play around with these until you get a scatterplot that you like.</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Label adds a text label to each mark</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Tooltip changes what you read on the tooltip when you hover over a mark.</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Detail adds other variables to the tooltip.</a:t>
            </a:r>
            <a:endParaRPr sz="22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49</a:t>
            </a:fld>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400" b="1" i="0" u="none" strike="noStrike" cap="none" dirty="0">
                <a:solidFill>
                  <a:schemeClr val="tx1"/>
                </a:solidFill>
                <a:latin typeface="Maven Pro"/>
                <a:ea typeface="Maven Pro"/>
                <a:cs typeface="Maven Pro"/>
                <a:sym typeface="Maven Pro"/>
              </a:rPr>
              <a:t>What is Tableau?</a:t>
            </a:r>
            <a:endParaRPr sz="2400" b="1" i="0" u="none" strike="noStrike" cap="none" dirty="0">
              <a:solidFill>
                <a:schemeClr val="tx1"/>
              </a:solidFill>
              <a:latin typeface="Maven Pro"/>
              <a:ea typeface="Maven Pro"/>
              <a:cs typeface="Maven Pro"/>
              <a:sym typeface="Maven Pro"/>
            </a:endParaRPr>
          </a:p>
        </p:txBody>
      </p:sp>
      <p:sp>
        <p:nvSpPr>
          <p:cNvPr id="78" name="Google Shape;78;p17"/>
          <p:cNvSpPr txBox="1">
            <a:spLocks noGrp="1"/>
          </p:cNvSpPr>
          <p:nvPr>
            <p:ph type="body" idx="1"/>
          </p:nvPr>
        </p:nvSpPr>
        <p:spPr>
          <a:xfrm>
            <a:off x="311700" y="1453725"/>
            <a:ext cx="3974700" cy="25416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2"/>
              </a:buClr>
              <a:buSzPts val="2400"/>
              <a:buFont typeface="Nunito"/>
              <a:buChar char="●"/>
            </a:pPr>
            <a:r>
              <a:rPr lang="en" sz="2400" b="0" i="0" u="none" strike="noStrike" cap="none" dirty="0">
                <a:latin typeface="Nunito"/>
                <a:ea typeface="Nunito"/>
                <a:cs typeface="Nunito"/>
                <a:sym typeface="Nunito"/>
              </a:rPr>
              <a:t>Tableau is one of the fastest evolving business intelligence and data visualization tools.</a:t>
            </a:r>
            <a:endParaRPr sz="2400" b="0" i="0" u="none" strike="noStrike" cap="none" dirty="0">
              <a:latin typeface="Nunito"/>
              <a:ea typeface="Nunito"/>
              <a:cs typeface="Nunito"/>
              <a:sym typeface="Nunito"/>
            </a:endParaRPr>
          </a:p>
          <a:p>
            <a:pPr marL="457200" marR="0" lvl="0" indent="-381000" algn="l" rtl="0">
              <a:lnSpc>
                <a:spcPct val="115000"/>
              </a:lnSpc>
              <a:spcBef>
                <a:spcPts val="0"/>
              </a:spcBef>
              <a:spcAft>
                <a:spcPts val="0"/>
              </a:spcAft>
              <a:buClr>
                <a:schemeClr val="dk2"/>
              </a:buClr>
              <a:buSzPts val="2400"/>
              <a:buFont typeface="Nunito"/>
              <a:buChar char="●"/>
            </a:pPr>
            <a:r>
              <a:rPr lang="en" sz="2400" b="0" i="0" u="none" strike="noStrike" cap="none" dirty="0">
                <a:latin typeface="Nunito"/>
                <a:ea typeface="Nunito"/>
                <a:cs typeface="Nunito"/>
                <a:sym typeface="Nunito"/>
              </a:rPr>
              <a:t>Tableau software was founded in 2003</a:t>
            </a:r>
            <a:endParaRPr sz="2400" b="0" i="0" u="none" strike="noStrike" cap="none" dirty="0">
              <a:latin typeface="Nunito"/>
              <a:ea typeface="Nunito"/>
              <a:cs typeface="Nunito"/>
              <a:sym typeface="Nunito"/>
            </a:endParaRPr>
          </a:p>
          <a:p>
            <a:pPr marL="0" marR="0" lvl="0" indent="0" algn="l" rtl="0">
              <a:lnSpc>
                <a:spcPct val="115000"/>
              </a:lnSpc>
              <a:spcBef>
                <a:spcPts val="0"/>
              </a:spcBef>
              <a:spcAft>
                <a:spcPts val="0"/>
              </a:spcAft>
              <a:buClr>
                <a:schemeClr val="dk2"/>
              </a:buClr>
              <a:buSzPts val="1300"/>
              <a:buFont typeface="Nunito"/>
              <a:buNone/>
            </a:pPr>
            <a:endParaRPr sz="2400" u="none" strike="noStrike" cap="none" dirty="0">
              <a:ea typeface="Arial"/>
              <a:sym typeface="Arial"/>
            </a:endParaRPr>
          </a:p>
        </p:txBody>
      </p:sp>
      <p:pic>
        <p:nvPicPr>
          <p:cNvPr id="79" name="Google Shape;79;p17"/>
          <p:cNvPicPr preferRelativeResize="0"/>
          <p:nvPr/>
        </p:nvPicPr>
        <p:blipFill>
          <a:blip r:embed="rId3">
            <a:alphaModFix/>
          </a:blip>
          <a:stretch>
            <a:fillRect/>
          </a:stretch>
        </p:blipFill>
        <p:spPr>
          <a:xfrm>
            <a:off x="4525850" y="550625"/>
            <a:ext cx="4220174" cy="4220149"/>
          </a:xfrm>
          <a:prstGeom prst="rect">
            <a:avLst/>
          </a:prstGeom>
          <a:noFill/>
          <a:ln>
            <a:noFill/>
          </a:ln>
        </p:spPr>
      </p:pic>
      <p:cxnSp>
        <p:nvCxnSpPr>
          <p:cNvPr id="80" name="Google Shape;80;p17"/>
          <p:cNvCxnSpPr/>
          <p:nvPr/>
        </p:nvCxnSpPr>
        <p:spPr>
          <a:xfrm>
            <a:off x="6571550" y="1079300"/>
            <a:ext cx="724800" cy="523500"/>
          </a:xfrm>
          <a:prstGeom prst="straightConnector1">
            <a:avLst/>
          </a:prstGeom>
          <a:noFill/>
          <a:ln w="76200" cap="flat" cmpd="sng">
            <a:solidFill>
              <a:srgbClr val="F1C232"/>
            </a:solidFill>
            <a:prstDash val="solid"/>
            <a:round/>
            <a:headEnd type="none" w="sm" len="sm"/>
            <a:tailEnd type="triangle" w="med" len="med"/>
          </a:ln>
        </p:spPr>
      </p:cxnSp>
      <p:sp>
        <p:nvSpPr>
          <p:cNvPr id="81" name="Google Shape;81;p17"/>
          <p:cNvSpPr txBox="1"/>
          <p:nvPr/>
        </p:nvSpPr>
        <p:spPr>
          <a:xfrm>
            <a:off x="4286400" y="206225"/>
            <a:ext cx="46602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highlight>
                  <a:srgbClr val="FFFFFF"/>
                </a:highlight>
                <a:latin typeface="Maven Pro Regular" pitchFamily="2" charset="77"/>
              </a:rPr>
              <a:t>Magic Quadrant for Analytics and Business Intelligence Platforms</a:t>
            </a:r>
            <a:endParaRPr dirty="0">
              <a:latin typeface="Maven Pro Regular" pitchFamily="2" charset="77"/>
            </a:endParaRPr>
          </a:p>
        </p:txBody>
      </p:sp>
      <p:sp>
        <p:nvSpPr>
          <p:cNvPr id="82" name="Google Shape;82;p17"/>
          <p:cNvSpPr txBox="1"/>
          <p:nvPr/>
        </p:nvSpPr>
        <p:spPr>
          <a:xfrm>
            <a:off x="4525850" y="4770775"/>
            <a:ext cx="2770500" cy="2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50" dirty="0">
                <a:solidFill>
                  <a:srgbClr val="757575"/>
                </a:solidFill>
                <a:highlight>
                  <a:srgbClr val="FFFFFF"/>
                </a:highlight>
                <a:latin typeface="Maven Pro Regular" pitchFamily="2" charset="77"/>
              </a:rPr>
              <a:t>Source: Gartner (February 2018)</a:t>
            </a:r>
            <a:endParaRPr dirty="0">
              <a:latin typeface="Maven Pro Regular" pitchFamily="2" charset="77"/>
            </a:endParaRPr>
          </a:p>
        </p:txBody>
      </p:sp>
      <p:sp>
        <p:nvSpPr>
          <p:cNvPr id="2" name="Slide Number Placeholder 1"/>
          <p:cNvSpPr>
            <a:spLocks noGrp="1"/>
          </p:cNvSpPr>
          <p:nvPr>
            <p:ph type="sldNum" idx="12"/>
          </p:nvPr>
        </p:nvSpPr>
        <p:spPr/>
        <p:txBody>
          <a:bodyPr/>
          <a:lstStyle/>
          <a:p>
            <a:fld id="{00000000-1234-1234-1234-123412341234}" type="slidenum">
              <a:rPr lang="en" smtClean="0"/>
              <a:pPr/>
              <a:t>5</a:t>
            </a:fld>
            <a:endParaRPr lang="e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Aliases &amp; Formatting</a:t>
            </a:r>
            <a:endParaRPr sz="2800" b="1" i="0" u="none" strike="noStrike" cap="none">
              <a:solidFill>
                <a:schemeClr val="dk2"/>
              </a:solidFill>
              <a:latin typeface="Maven Pro"/>
              <a:ea typeface="Maven Pro"/>
              <a:cs typeface="Maven Pro"/>
              <a:sym typeface="Maven Pro"/>
            </a:endParaRPr>
          </a:p>
        </p:txBody>
      </p:sp>
      <p:sp>
        <p:nvSpPr>
          <p:cNvPr id="208" name="Google Shape;208;p38"/>
          <p:cNvSpPr txBox="1">
            <a:spLocks noGrp="1"/>
          </p:cNvSpPr>
          <p:nvPr>
            <p:ph type="body" idx="1"/>
          </p:nvPr>
        </p:nvSpPr>
        <p:spPr>
          <a:xfrm>
            <a:off x="311700" y="1017725"/>
            <a:ext cx="8541600" cy="3896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dk2"/>
              </a:buClr>
              <a:buSzPts val="1600"/>
              <a:buFont typeface="Nunito"/>
              <a:buChar char="●"/>
            </a:pPr>
            <a:r>
              <a:rPr lang="en" sz="1600" dirty="0">
                <a:highlight>
                  <a:srgbClr val="FFFF00"/>
                </a:highlight>
                <a:latin typeface="Nunito"/>
                <a:ea typeface="Nunito"/>
                <a:cs typeface="Nunito"/>
                <a:sym typeface="Nunito"/>
              </a:rPr>
              <a:t>[Action]</a:t>
            </a:r>
            <a:r>
              <a:rPr lang="en" sz="1600" dirty="0">
                <a:latin typeface="Nunito"/>
                <a:ea typeface="Nunito"/>
                <a:cs typeface="Nunito"/>
                <a:sym typeface="Nunito"/>
              </a:rPr>
              <a:t> </a:t>
            </a:r>
            <a:r>
              <a:rPr lang="en" sz="1600" b="0" i="0" u="none" strike="noStrike" cap="none" dirty="0">
                <a:solidFill>
                  <a:schemeClr val="dk2"/>
                </a:solidFill>
                <a:latin typeface="Nunito"/>
                <a:ea typeface="Nunito"/>
                <a:cs typeface="Nunito"/>
                <a:sym typeface="Nunito"/>
              </a:rPr>
              <a:t>Return to your text table </a:t>
            </a:r>
            <a:r>
              <a:rPr lang="en" sz="1600" dirty="0">
                <a:latin typeface="Nunito"/>
                <a:ea typeface="Nunito"/>
                <a:cs typeface="Nunito"/>
                <a:sym typeface="Nunito"/>
              </a:rPr>
              <a:t>(Sheet 3)</a:t>
            </a:r>
            <a:r>
              <a:rPr lang="en" sz="1600" b="0" i="0" u="none" strike="noStrike" cap="none" dirty="0">
                <a:solidFill>
                  <a:schemeClr val="dk2"/>
                </a:solidFill>
                <a:latin typeface="Nunito"/>
                <a:ea typeface="Nunito"/>
                <a:cs typeface="Nunito"/>
                <a:sym typeface="Nunito"/>
              </a:rPr>
              <a:t>.</a:t>
            </a:r>
            <a:endParaRPr sz="1600" b="0" i="0" u="none" strike="noStrike" cap="none" dirty="0">
              <a:solidFill>
                <a:schemeClr val="dk2"/>
              </a:solidFill>
              <a:latin typeface="Nunito"/>
              <a:ea typeface="Nunito"/>
              <a:cs typeface="Nunito"/>
              <a:sym typeface="Nunito"/>
            </a:endParaRPr>
          </a:p>
          <a:p>
            <a:pPr marL="457200" marR="0" lvl="0" indent="-330200" algn="l" rtl="0">
              <a:lnSpc>
                <a:spcPct val="115000"/>
              </a:lnSpc>
              <a:spcBef>
                <a:spcPts val="0"/>
              </a:spcBef>
              <a:spcAft>
                <a:spcPts val="0"/>
              </a:spcAft>
              <a:buClr>
                <a:schemeClr val="dk2"/>
              </a:buClr>
              <a:buSzPts val="1600"/>
              <a:buFont typeface="Nunito"/>
              <a:buChar char="●"/>
            </a:pPr>
            <a:r>
              <a:rPr lang="en" sz="1600" b="0" i="1" u="none" strike="noStrike" cap="none" dirty="0">
                <a:solidFill>
                  <a:srgbClr val="000000"/>
                </a:solidFill>
                <a:latin typeface="Nunito"/>
                <a:ea typeface="Nunito"/>
                <a:cs typeface="Nunito"/>
                <a:sym typeface="Nunito"/>
              </a:rPr>
              <a:t>Survived</a:t>
            </a:r>
            <a:r>
              <a:rPr lang="en" sz="1600" b="0" i="0" u="none" strike="noStrike" cap="none" dirty="0">
                <a:solidFill>
                  <a:srgbClr val="000000"/>
                </a:solidFill>
                <a:latin typeface="Nunito"/>
                <a:ea typeface="Nunito"/>
                <a:cs typeface="Nunito"/>
                <a:sym typeface="Nunito"/>
              </a:rPr>
              <a:t> 0,1 and </a:t>
            </a:r>
            <a:r>
              <a:rPr lang="en" sz="1600" b="0" i="1" u="none" strike="noStrike" cap="none" dirty="0" err="1">
                <a:solidFill>
                  <a:srgbClr val="000000"/>
                </a:solidFill>
                <a:latin typeface="Nunito"/>
                <a:ea typeface="Nunito"/>
                <a:cs typeface="Nunito"/>
                <a:sym typeface="Nunito"/>
              </a:rPr>
              <a:t>Pclass</a:t>
            </a:r>
            <a:r>
              <a:rPr lang="en" sz="1600" b="0" i="0" u="none" strike="noStrike" cap="none" dirty="0">
                <a:solidFill>
                  <a:srgbClr val="000000"/>
                </a:solidFill>
                <a:latin typeface="Nunito"/>
                <a:ea typeface="Nunito"/>
                <a:cs typeface="Nunito"/>
                <a:sym typeface="Nunito"/>
              </a:rPr>
              <a:t> 1,2,3 could be confusing to someone who doesn’t know the data. However, we can change how this is labeled </a:t>
            </a:r>
            <a:r>
              <a:rPr lang="en" sz="1600" b="0" i="0" strike="noStrike" cap="none" dirty="0">
                <a:solidFill>
                  <a:srgbClr val="000000"/>
                </a:solidFill>
                <a:latin typeface="Nunito"/>
                <a:ea typeface="Nunito"/>
                <a:cs typeface="Nunito"/>
                <a:sym typeface="Nunito"/>
              </a:rPr>
              <a:t>without changing the original dataset</a:t>
            </a:r>
            <a:r>
              <a:rPr lang="en" sz="1600" b="0" i="0" u="none" strike="noStrike" cap="none" dirty="0">
                <a:solidFill>
                  <a:srgbClr val="000000"/>
                </a:solidFill>
                <a:latin typeface="Nunito"/>
                <a:ea typeface="Nunito"/>
                <a:cs typeface="Nunito"/>
                <a:sym typeface="Nunito"/>
              </a:rPr>
              <a:t>.</a:t>
            </a:r>
            <a:endParaRPr sz="1600" b="0" i="0" u="none" strike="noStrike" cap="none" dirty="0">
              <a:solidFill>
                <a:schemeClr val="dk2"/>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For numerical axes you can edit the title of the axes but for categorical axes you have to change the name of the dimension</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dirty="0">
                <a:solidFill>
                  <a:srgbClr val="000000"/>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Right click </a:t>
            </a:r>
            <a:r>
              <a:rPr lang="en" sz="1600" i="1" dirty="0" err="1">
                <a:solidFill>
                  <a:srgbClr val="000000"/>
                </a:solidFill>
                <a:highlight>
                  <a:srgbClr val="D9D9D9"/>
                </a:highlight>
                <a:latin typeface="Nunito"/>
                <a:ea typeface="Nunito"/>
                <a:cs typeface="Nunito"/>
                <a:sym typeface="Nunito"/>
              </a:rPr>
              <a:t>P</a:t>
            </a:r>
            <a:r>
              <a:rPr lang="en" sz="1600" b="0" i="1" u="none" strike="noStrike" cap="none" dirty="0" err="1">
                <a:solidFill>
                  <a:srgbClr val="000000"/>
                </a:solidFill>
                <a:highlight>
                  <a:srgbClr val="D9D9D9"/>
                </a:highlight>
                <a:latin typeface="Nunito"/>
                <a:ea typeface="Nunito"/>
                <a:cs typeface="Nunito"/>
                <a:sym typeface="Nunito"/>
              </a:rPr>
              <a:t>class</a:t>
            </a:r>
            <a:r>
              <a:rPr lang="en" sz="1600" b="0" i="0" u="none" strike="noStrike" cap="none" dirty="0">
                <a:solidFill>
                  <a:srgbClr val="000000"/>
                </a:solidFill>
                <a:latin typeface="Nunito"/>
                <a:ea typeface="Nunito"/>
                <a:cs typeface="Nunito"/>
                <a:sym typeface="Nunito"/>
              </a:rPr>
              <a:t> and rename to </a:t>
            </a:r>
            <a:r>
              <a:rPr lang="en" sz="1600" b="0" i="1" u="none" strike="noStrike" cap="none" dirty="0">
                <a:solidFill>
                  <a:srgbClr val="000000"/>
                </a:solidFill>
                <a:latin typeface="Nunito"/>
                <a:ea typeface="Nunito"/>
                <a:cs typeface="Nunito"/>
                <a:sym typeface="Nunito"/>
              </a:rPr>
              <a:t>Ticket Class</a:t>
            </a:r>
            <a:r>
              <a:rPr lang="en" sz="1600" b="0" i="0" u="none" strike="noStrike" cap="none" dirty="0">
                <a:solidFill>
                  <a:srgbClr val="000000"/>
                </a:solidFill>
                <a:latin typeface="Nunito"/>
                <a:ea typeface="Nunito"/>
                <a:cs typeface="Nunito"/>
                <a:sym typeface="Nunito"/>
              </a:rPr>
              <a:t>.</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Next for the data itself you need to edit aliases to something more interpretable.</a:t>
            </a:r>
            <a:endParaRPr sz="1600" b="0" i="0" u="none" strike="noStrike" cap="none" dirty="0">
              <a:solidFill>
                <a:srgbClr val="000000"/>
              </a:solidFill>
              <a:latin typeface="Nunito"/>
              <a:ea typeface="Nunito"/>
              <a:cs typeface="Nunito"/>
              <a:sym typeface="Nunito"/>
            </a:endParaRPr>
          </a:p>
          <a:p>
            <a:pPr marL="1371600" marR="0" lvl="2"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dirty="0">
                <a:solidFill>
                  <a:srgbClr val="000000"/>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For example you can right click 0 and edit the alias to “</a:t>
            </a:r>
            <a:r>
              <a:rPr lang="en" sz="1600" dirty="0">
                <a:solidFill>
                  <a:srgbClr val="000000"/>
                </a:solidFill>
                <a:latin typeface="Nunito"/>
                <a:ea typeface="Nunito"/>
                <a:cs typeface="Nunito"/>
                <a:sym typeface="Nunito"/>
              </a:rPr>
              <a:t>No</a:t>
            </a:r>
            <a:r>
              <a:rPr lang="en" sz="1600" b="0" i="0" u="none" strike="noStrike" cap="none" dirty="0">
                <a:solidFill>
                  <a:srgbClr val="000000"/>
                </a:solidFill>
                <a:latin typeface="Nunito"/>
                <a:ea typeface="Nunito"/>
                <a:cs typeface="Nunito"/>
                <a:sym typeface="Nunito"/>
              </a:rPr>
              <a:t>” and change 1 to “</a:t>
            </a:r>
            <a:r>
              <a:rPr lang="en" sz="1600" dirty="0">
                <a:solidFill>
                  <a:srgbClr val="000000"/>
                </a:solidFill>
                <a:latin typeface="Nunito"/>
                <a:ea typeface="Nunito"/>
                <a:cs typeface="Nunito"/>
                <a:sym typeface="Nunito"/>
              </a:rPr>
              <a:t>Yes</a:t>
            </a:r>
            <a:r>
              <a:rPr lang="en" sz="1600" b="0" i="0" u="none" strike="noStrike" cap="none" dirty="0">
                <a:solidFill>
                  <a:srgbClr val="000000"/>
                </a:solidFill>
                <a:latin typeface="Nunito"/>
                <a:ea typeface="Nunito"/>
                <a:cs typeface="Nunito"/>
                <a:sym typeface="Nunito"/>
              </a:rPr>
              <a:t>”.</a:t>
            </a:r>
            <a:endParaRPr sz="1600" b="0" i="0" u="none" strike="noStrike" cap="none" dirty="0">
              <a:solidFill>
                <a:srgbClr val="000000"/>
              </a:solidFill>
              <a:latin typeface="Nunito"/>
              <a:ea typeface="Nunito"/>
              <a:cs typeface="Nunito"/>
              <a:sym typeface="Nunito"/>
            </a:endParaRPr>
          </a:p>
          <a:p>
            <a:pPr marL="1371600" marR="0" lvl="2"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dirty="0">
                <a:solidFill>
                  <a:srgbClr val="000000"/>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Then you could change the ticket classes to “1st”, “2nd”, “3rd”</a:t>
            </a:r>
            <a:endParaRPr sz="1600" b="0" i="0" u="none" strike="noStrike" cap="none" dirty="0">
              <a:solidFill>
                <a:srgbClr val="000000"/>
              </a:solidFill>
              <a:latin typeface="Nunito"/>
              <a:ea typeface="Nunito"/>
              <a:cs typeface="Nunito"/>
              <a:sym typeface="Nunito"/>
            </a:endParaRPr>
          </a:p>
          <a:p>
            <a:pPr marL="457200" marR="0" lvl="0"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Finally, you can click the title to give this chart a name.</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You could name this Survival by Ticket Class</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If you rename the sheet at the bottom it will automatically change the title as well.</a:t>
            </a:r>
            <a:endParaRPr sz="1600" b="0" i="0" u="none" strike="noStrike" cap="none" dirty="0">
              <a:solidFill>
                <a:srgbClr val="000000"/>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50</a:t>
            </a:fld>
            <a:endParaRPr lang="e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a:xfrm>
            <a:off x="824000" y="1613825"/>
            <a:ext cx="8026500" cy="18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dk2"/>
                </a:solidFill>
                <a:latin typeface="Maven Pro"/>
                <a:ea typeface="Maven Pro"/>
                <a:cs typeface="Maven Pro"/>
                <a:sym typeface="Maven Pro"/>
              </a:rPr>
              <a:t>Filtering, Calculations, &amp; Analytics</a:t>
            </a:r>
            <a:endParaRPr sz="3600" b="1" i="0" u="none" strike="noStrike" cap="none">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51</a:t>
            </a:fld>
            <a:endParaRPr lang="e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Filtering</a:t>
            </a:r>
            <a:endParaRPr sz="2800" b="1" i="0" u="none" strike="noStrike" cap="none">
              <a:solidFill>
                <a:schemeClr val="dk2"/>
              </a:solidFill>
              <a:latin typeface="Maven Pro"/>
              <a:ea typeface="Maven Pro"/>
              <a:cs typeface="Maven Pro"/>
              <a:sym typeface="Maven Pro"/>
            </a:endParaRPr>
          </a:p>
        </p:txBody>
      </p:sp>
      <p:sp>
        <p:nvSpPr>
          <p:cNvPr id="219" name="Google Shape;219;p40"/>
          <p:cNvSpPr txBox="1">
            <a:spLocks noGrp="1"/>
          </p:cNvSpPr>
          <p:nvPr>
            <p:ph type="body" idx="1"/>
          </p:nvPr>
        </p:nvSpPr>
        <p:spPr>
          <a:xfrm>
            <a:off x="632400" y="1089120"/>
            <a:ext cx="7879200" cy="35856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rgbClr val="000000"/>
              </a:buClr>
              <a:buSzPts val="2200"/>
              <a:buFont typeface="Arial"/>
              <a:buChar char="●"/>
            </a:pPr>
            <a:r>
              <a:rPr lang="en" sz="2200" dirty="0">
                <a:solidFill>
                  <a:srgbClr val="000000"/>
                </a:solidFill>
                <a:latin typeface="Nunito"/>
                <a:ea typeface="Nunito"/>
                <a:cs typeface="Nunito"/>
                <a:sym typeface="Nunito"/>
              </a:rPr>
              <a:t>[</a:t>
            </a:r>
            <a:r>
              <a:rPr lang="en" sz="2200" dirty="0">
                <a:solidFill>
                  <a:srgbClr val="000000"/>
                </a:solidFill>
                <a:highlight>
                  <a:srgbClr val="FFFF00"/>
                </a:highlight>
                <a:latin typeface="Nunito"/>
                <a:ea typeface="Nunito"/>
                <a:cs typeface="Nunito"/>
                <a:sym typeface="Nunito"/>
              </a:rPr>
              <a:t>Action]</a:t>
            </a:r>
            <a:r>
              <a:rPr lang="en" sz="2200" dirty="0">
                <a:solidFill>
                  <a:srgbClr val="000000"/>
                </a:solidFill>
                <a:latin typeface="Nunito"/>
                <a:ea typeface="Nunito"/>
                <a:cs typeface="Nunito"/>
                <a:sym typeface="Nunito"/>
              </a:rPr>
              <a:t> </a:t>
            </a:r>
            <a:r>
              <a:rPr lang="en" sz="2200" b="0" i="0" u="none" strike="noStrike" cap="none" dirty="0">
                <a:solidFill>
                  <a:srgbClr val="000000"/>
                </a:solidFill>
                <a:latin typeface="Nunito"/>
                <a:ea typeface="Nunito"/>
                <a:cs typeface="Nunito"/>
                <a:sym typeface="Nunito"/>
              </a:rPr>
              <a:t>Make a copy of your text table worksheet (</a:t>
            </a:r>
            <a:r>
              <a:rPr lang="en" sz="2200" b="1" i="0" u="none" strike="noStrike" cap="none" dirty="0">
                <a:solidFill>
                  <a:srgbClr val="000000"/>
                </a:solidFill>
                <a:latin typeface="Nunito"/>
                <a:ea typeface="Nunito"/>
                <a:cs typeface="Nunito"/>
                <a:sym typeface="Nunito"/>
              </a:rPr>
              <a:t>Right-Click &gt; Duplicate</a:t>
            </a:r>
            <a:r>
              <a:rPr lang="en" sz="2200" b="0" i="0" u="none" strike="noStrike" cap="none" dirty="0">
                <a:solidFill>
                  <a:srgbClr val="000000"/>
                </a:solidFill>
                <a:latin typeface="Nunito"/>
                <a:ea typeface="Nunito"/>
                <a:cs typeface="Nunito"/>
                <a:sym typeface="Nunito"/>
              </a:rPr>
              <a:t>)</a:t>
            </a:r>
            <a:endParaRPr sz="2200" b="0" i="0" u="none" strike="noStrike" cap="none" dirty="0">
              <a:solidFill>
                <a:srgbClr val="000000"/>
              </a:solidFill>
              <a:latin typeface="Nunito"/>
              <a:ea typeface="Nunito"/>
              <a:cs typeface="Nunito"/>
              <a:sym typeface="Nunito"/>
            </a:endParaRPr>
          </a:p>
          <a:p>
            <a:pPr marL="457200" marR="0" lvl="0" indent="-368300" algn="l" rtl="0">
              <a:lnSpc>
                <a:spcPct val="115000"/>
              </a:lnSpc>
              <a:spcBef>
                <a:spcPts val="0"/>
              </a:spcBef>
              <a:spcAft>
                <a:spcPts val="0"/>
              </a:spcAft>
              <a:buClr>
                <a:srgbClr val="000000"/>
              </a:buClr>
              <a:buSzPts val="2200"/>
              <a:buFont typeface="Nunito"/>
              <a:buChar char="●"/>
            </a:pPr>
            <a:r>
              <a:rPr lang="en" sz="2200" b="0" i="0" u="none" strike="noStrike" cap="none" dirty="0">
                <a:solidFill>
                  <a:srgbClr val="000000"/>
                </a:solidFill>
                <a:latin typeface="Nunito"/>
                <a:ea typeface="Nunito"/>
                <a:cs typeface="Nunito"/>
                <a:sym typeface="Nunito"/>
              </a:rPr>
              <a:t>Perhaps you only want this view to show for adult women.</a:t>
            </a:r>
            <a:endParaRPr sz="2200" b="0" i="0" u="none" strike="noStrike" cap="none" dirty="0">
              <a:solidFill>
                <a:srgbClr val="000000"/>
              </a:solidFill>
              <a:latin typeface="Nunito"/>
              <a:ea typeface="Nunito"/>
              <a:cs typeface="Nunito"/>
              <a:sym typeface="Nunito"/>
            </a:endParaRPr>
          </a:p>
          <a:p>
            <a:pPr marL="914400" marR="0" lvl="1" indent="-368300" algn="l" rtl="0">
              <a:lnSpc>
                <a:spcPct val="115000"/>
              </a:lnSpc>
              <a:spcBef>
                <a:spcPts val="0"/>
              </a:spcBef>
              <a:spcAft>
                <a:spcPts val="0"/>
              </a:spcAft>
              <a:buClr>
                <a:srgbClr val="000000"/>
              </a:buClr>
              <a:buSzPts val="2200"/>
              <a:buFont typeface="Nunito"/>
              <a:buChar char="○"/>
            </a:pPr>
            <a:r>
              <a:rPr lang="en" sz="2200" dirty="0">
                <a:solidFill>
                  <a:srgbClr val="000000"/>
                </a:solidFill>
                <a:highlight>
                  <a:srgbClr val="FFFF00"/>
                </a:highlight>
                <a:latin typeface="Nunito"/>
                <a:ea typeface="Nunito"/>
                <a:cs typeface="Nunito"/>
                <a:sym typeface="Nunito"/>
              </a:rPr>
              <a:t>[Action]</a:t>
            </a:r>
            <a:r>
              <a:rPr lang="en" sz="2200" dirty="0">
                <a:solidFill>
                  <a:srgbClr val="000000"/>
                </a:solidFill>
                <a:latin typeface="Nunito"/>
                <a:ea typeface="Nunito"/>
                <a:cs typeface="Nunito"/>
                <a:sym typeface="Nunito"/>
              </a:rPr>
              <a:t> </a:t>
            </a:r>
            <a:r>
              <a:rPr lang="en" sz="2200" b="0" i="0" u="none" strike="noStrike" cap="none" dirty="0">
                <a:solidFill>
                  <a:srgbClr val="000000"/>
                </a:solidFill>
                <a:latin typeface="Nunito"/>
                <a:ea typeface="Nunito"/>
                <a:cs typeface="Nunito"/>
                <a:sym typeface="Nunito"/>
              </a:rPr>
              <a:t>Drag </a:t>
            </a:r>
            <a:r>
              <a:rPr lang="en" sz="2200" b="0" i="1" u="none" strike="noStrike" cap="none" dirty="0">
                <a:solidFill>
                  <a:srgbClr val="000000"/>
                </a:solidFill>
                <a:highlight>
                  <a:srgbClr val="D9D9D9"/>
                </a:highlight>
                <a:latin typeface="Nunito"/>
                <a:ea typeface="Nunito"/>
                <a:cs typeface="Nunito"/>
                <a:sym typeface="Nunito"/>
              </a:rPr>
              <a:t>Sex</a:t>
            </a:r>
            <a:r>
              <a:rPr lang="en" sz="2200" b="0" i="0" u="none" strike="noStrike" cap="none" dirty="0">
                <a:solidFill>
                  <a:srgbClr val="000000"/>
                </a:solidFill>
                <a:latin typeface="Nunito"/>
                <a:ea typeface="Nunito"/>
                <a:cs typeface="Nunito"/>
                <a:sym typeface="Nunito"/>
              </a:rPr>
              <a:t> into filters and choose women.</a:t>
            </a:r>
            <a:endParaRPr sz="2200" b="0" i="0" u="none" strike="noStrike" cap="none" dirty="0">
              <a:solidFill>
                <a:srgbClr val="000000"/>
              </a:solidFill>
              <a:latin typeface="Nunito"/>
              <a:ea typeface="Nunito"/>
              <a:cs typeface="Nunito"/>
              <a:sym typeface="Nunito"/>
            </a:endParaRPr>
          </a:p>
          <a:p>
            <a:pPr marL="914400" marR="0" lvl="1" indent="-368300" algn="l" rtl="0">
              <a:lnSpc>
                <a:spcPct val="115000"/>
              </a:lnSpc>
              <a:spcBef>
                <a:spcPts val="0"/>
              </a:spcBef>
              <a:spcAft>
                <a:spcPts val="0"/>
              </a:spcAft>
              <a:buClr>
                <a:srgbClr val="000000"/>
              </a:buClr>
              <a:buSzPts val="2200"/>
              <a:buFont typeface="Nunito"/>
              <a:buChar char="○"/>
            </a:pPr>
            <a:r>
              <a:rPr lang="en" sz="2200" dirty="0">
                <a:solidFill>
                  <a:srgbClr val="000000"/>
                </a:solidFill>
                <a:highlight>
                  <a:srgbClr val="FFFF00"/>
                </a:highlight>
                <a:latin typeface="Nunito"/>
                <a:ea typeface="Nunito"/>
                <a:cs typeface="Nunito"/>
                <a:sym typeface="Nunito"/>
              </a:rPr>
              <a:t>[Action]</a:t>
            </a:r>
            <a:r>
              <a:rPr lang="en" sz="2200" dirty="0">
                <a:solidFill>
                  <a:srgbClr val="000000"/>
                </a:solidFill>
                <a:latin typeface="Nunito"/>
                <a:ea typeface="Nunito"/>
                <a:cs typeface="Nunito"/>
                <a:sym typeface="Nunito"/>
              </a:rPr>
              <a:t> </a:t>
            </a:r>
            <a:r>
              <a:rPr lang="en" sz="2200" b="0" i="0" u="none" strike="noStrike" cap="none" dirty="0">
                <a:solidFill>
                  <a:srgbClr val="000000"/>
                </a:solidFill>
                <a:latin typeface="Nunito"/>
                <a:ea typeface="Nunito"/>
                <a:cs typeface="Nunito"/>
                <a:sym typeface="Nunito"/>
              </a:rPr>
              <a:t>Then drag </a:t>
            </a:r>
            <a:r>
              <a:rPr lang="en" sz="2200" b="0" i="1" u="none" strike="noStrike" cap="none" dirty="0">
                <a:solidFill>
                  <a:srgbClr val="000000"/>
                </a:solidFill>
                <a:highlight>
                  <a:srgbClr val="D9D9D9"/>
                </a:highlight>
                <a:latin typeface="Nunito"/>
                <a:ea typeface="Nunito"/>
                <a:cs typeface="Nunito"/>
                <a:sym typeface="Nunito"/>
              </a:rPr>
              <a:t>Age</a:t>
            </a:r>
            <a:r>
              <a:rPr lang="en" sz="2200" b="0" i="0" u="none" strike="noStrike" cap="none" dirty="0">
                <a:solidFill>
                  <a:srgbClr val="000000"/>
                </a:solidFill>
                <a:latin typeface="Nunito"/>
                <a:ea typeface="Nunito"/>
                <a:cs typeface="Nunito"/>
                <a:sym typeface="Nunito"/>
              </a:rPr>
              <a:t> into filters and select at least and then enter 18</a:t>
            </a:r>
            <a:endParaRPr sz="2200" b="0" i="0" u="none" strike="noStrike" cap="none" dirty="0">
              <a:solidFill>
                <a:srgbClr val="000000"/>
              </a:solidFill>
              <a:latin typeface="Nunito"/>
              <a:ea typeface="Nunito"/>
              <a:cs typeface="Nunito"/>
              <a:sym typeface="Nunito"/>
            </a:endParaRPr>
          </a:p>
          <a:p>
            <a:pPr marL="457200" marR="0" lvl="0" indent="-368300" algn="l" rtl="0">
              <a:lnSpc>
                <a:spcPct val="115000"/>
              </a:lnSpc>
              <a:spcBef>
                <a:spcPts val="0"/>
              </a:spcBef>
              <a:spcAft>
                <a:spcPts val="0"/>
              </a:spcAft>
              <a:buClr>
                <a:srgbClr val="000000"/>
              </a:buClr>
              <a:buSzPts val="2200"/>
              <a:buFont typeface="Nunito"/>
              <a:buChar char="●"/>
            </a:pPr>
            <a:r>
              <a:rPr lang="en" sz="2200" b="0" i="0" u="none" strike="noStrike" cap="none" dirty="0">
                <a:solidFill>
                  <a:srgbClr val="000000"/>
                </a:solidFill>
                <a:latin typeface="Nunito"/>
                <a:ea typeface="Nunito"/>
                <a:cs typeface="Nunito"/>
                <a:sym typeface="Nunito"/>
              </a:rPr>
              <a:t>There are many ways to filter by variable and it’s important when presenting data to explain what parts of the data are filtered out to avoid being misleading.</a:t>
            </a:r>
            <a:endParaRPr sz="2200" b="0" i="0" u="none" strike="noStrike" cap="none" dirty="0">
              <a:solidFill>
                <a:srgbClr val="000000"/>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52</a:t>
            </a:fld>
            <a:endParaRPr lang="e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Calculations</a:t>
            </a:r>
            <a:endParaRPr sz="2800" b="1" i="0" u="none" strike="noStrike" cap="none">
              <a:solidFill>
                <a:schemeClr val="dk2"/>
              </a:solidFill>
              <a:latin typeface="Maven Pro"/>
              <a:ea typeface="Maven Pro"/>
              <a:cs typeface="Maven Pro"/>
              <a:sym typeface="Maven Pro"/>
            </a:endParaRPr>
          </a:p>
        </p:txBody>
      </p:sp>
      <p:sp>
        <p:nvSpPr>
          <p:cNvPr id="225" name="Google Shape;225;p41"/>
          <p:cNvSpPr txBox="1">
            <a:spLocks noGrp="1"/>
          </p:cNvSpPr>
          <p:nvPr>
            <p:ph type="body" idx="1"/>
          </p:nvPr>
        </p:nvSpPr>
        <p:spPr>
          <a:xfrm>
            <a:off x="605800" y="1200325"/>
            <a:ext cx="8087100" cy="38190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Just summing up the data isn’t always the best way to view it. Tableau allows for you to do many different mathematical calculations on the data.</a:t>
            </a:r>
            <a:endParaRPr sz="1600" b="0" i="0" u="none" strike="noStrike" cap="none" dirty="0">
              <a:solidFill>
                <a:srgbClr val="000000"/>
              </a:solidFill>
              <a:latin typeface="Nunito"/>
              <a:ea typeface="Nunito"/>
              <a:cs typeface="Nunito"/>
              <a:sym typeface="Nunito"/>
            </a:endParaRPr>
          </a:p>
          <a:p>
            <a:pPr marL="457200" marR="0" lvl="0"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dirty="0">
                <a:solidFill>
                  <a:srgbClr val="000000"/>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Return to Sheet 4 </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Arial"/>
              <a:buChar char="○"/>
            </a:pPr>
            <a:r>
              <a:rPr lang="en" sz="1600" b="0" i="0" u="none" strike="noStrike" cap="none" dirty="0">
                <a:solidFill>
                  <a:srgbClr val="000000"/>
                </a:solidFill>
                <a:latin typeface="Nunito"/>
                <a:ea typeface="Nunito"/>
                <a:cs typeface="Nunito"/>
                <a:sym typeface="Nunito"/>
              </a:rPr>
              <a:t>Right-click </a:t>
            </a:r>
            <a:r>
              <a:rPr lang="en" sz="1600" dirty="0">
                <a:solidFill>
                  <a:srgbClr val="000000"/>
                </a:solidFill>
                <a:latin typeface="Nunito"/>
                <a:ea typeface="Nunito"/>
                <a:cs typeface="Nunito"/>
                <a:sym typeface="Nunito"/>
              </a:rPr>
              <a:t>on </a:t>
            </a:r>
            <a:r>
              <a:rPr lang="en" sz="1600" b="0" i="0" u="none" strike="noStrike" cap="none" dirty="0">
                <a:solidFill>
                  <a:srgbClr val="000000"/>
                </a:solidFill>
                <a:latin typeface="Nunito"/>
                <a:ea typeface="Nunito"/>
                <a:cs typeface="Nunito"/>
                <a:sym typeface="Nunito"/>
              </a:rPr>
              <a:t>the </a:t>
            </a:r>
            <a:r>
              <a:rPr lang="en" sz="1600" b="0" i="1" u="none" strike="noStrike" cap="none" dirty="0">
                <a:solidFill>
                  <a:srgbClr val="000000"/>
                </a:solidFill>
                <a:highlight>
                  <a:srgbClr val="D9D9D9"/>
                </a:highlight>
                <a:latin typeface="Nunito"/>
                <a:ea typeface="Nunito"/>
                <a:cs typeface="Nunito"/>
                <a:sym typeface="Nunito"/>
              </a:rPr>
              <a:t>Number of Records</a:t>
            </a:r>
            <a:r>
              <a:rPr lang="en" sz="1600" b="0" i="0" u="none" strike="noStrike" cap="none" dirty="0">
                <a:solidFill>
                  <a:srgbClr val="000000"/>
                </a:solidFill>
                <a:latin typeface="Nunito"/>
                <a:ea typeface="Nunito"/>
                <a:cs typeface="Nunito"/>
                <a:sym typeface="Nunito"/>
              </a:rPr>
              <a:t> in Rows self  </a:t>
            </a:r>
            <a:r>
              <a:rPr lang="en" sz="1600" b="1" i="0" u="none" strike="noStrike" cap="none" dirty="0">
                <a:solidFill>
                  <a:srgbClr val="000000"/>
                </a:solidFill>
                <a:latin typeface="Nunito"/>
                <a:ea typeface="Nunito"/>
                <a:cs typeface="Nunito"/>
                <a:sym typeface="Nunito"/>
              </a:rPr>
              <a:t>&gt; Quick Table Calculation &gt; Percent of Total</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If you double click on the measure in Rows </a:t>
            </a:r>
            <a:r>
              <a:rPr lang="en" sz="1600" dirty="0">
                <a:solidFill>
                  <a:srgbClr val="000000"/>
                </a:solidFill>
                <a:latin typeface="Nunito"/>
                <a:ea typeface="Nunito"/>
                <a:cs typeface="Nunito"/>
                <a:sym typeface="Nunito"/>
              </a:rPr>
              <a:t>self,</a:t>
            </a:r>
            <a:r>
              <a:rPr lang="en" sz="1600" b="0" i="0" u="none" strike="noStrike" cap="none" dirty="0">
                <a:solidFill>
                  <a:srgbClr val="000000"/>
                </a:solidFill>
                <a:latin typeface="Nunito"/>
                <a:ea typeface="Nunito"/>
                <a:cs typeface="Nunito"/>
                <a:sym typeface="Nunito"/>
              </a:rPr>
              <a:t> it will show the calculation that Tableau uses to get the result:</a:t>
            </a:r>
            <a:r>
              <a:rPr lang="en" sz="1600" u="none" strike="noStrike" cap="none" dirty="0">
                <a:solidFill>
                  <a:srgbClr val="000000"/>
                </a:solidFill>
                <a:latin typeface="Maven Pro Regular" pitchFamily="2" charset="77"/>
                <a:sym typeface="Arial"/>
              </a:rPr>
              <a:t> </a:t>
            </a:r>
            <a:r>
              <a:rPr lang="en" sz="1600" b="0" i="0" u="none" strike="noStrike" cap="none" dirty="0">
                <a:solidFill>
                  <a:srgbClr val="4A86E8"/>
                </a:solidFill>
                <a:latin typeface="Courier New"/>
                <a:ea typeface="Courier New"/>
                <a:cs typeface="Courier New"/>
                <a:sym typeface="Courier New"/>
              </a:rPr>
              <a:t>SUM(</a:t>
            </a:r>
            <a:r>
              <a:rPr lang="en" sz="1600" b="0" i="0" u="none" strike="noStrike" cap="none" dirty="0">
                <a:solidFill>
                  <a:srgbClr val="FF9900"/>
                </a:solidFill>
                <a:latin typeface="Courier New"/>
                <a:ea typeface="Courier New"/>
                <a:cs typeface="Courier New"/>
                <a:sym typeface="Courier New"/>
              </a:rPr>
              <a:t>[Number of Records]</a:t>
            </a:r>
            <a:r>
              <a:rPr lang="en" sz="1600" b="0" i="0" u="none" strike="noStrike" cap="none" dirty="0">
                <a:solidFill>
                  <a:srgbClr val="4A86E8"/>
                </a:solidFill>
                <a:latin typeface="Courier New"/>
                <a:ea typeface="Courier New"/>
                <a:cs typeface="Courier New"/>
                <a:sym typeface="Courier New"/>
              </a:rPr>
              <a:t>)</a:t>
            </a:r>
            <a:r>
              <a:rPr lang="en" sz="1600" b="0" i="0" u="none" strike="noStrike" cap="none" dirty="0">
                <a:solidFill>
                  <a:srgbClr val="000000"/>
                </a:solidFill>
                <a:latin typeface="Courier New"/>
                <a:ea typeface="Courier New"/>
                <a:cs typeface="Courier New"/>
                <a:sym typeface="Courier New"/>
              </a:rPr>
              <a:t> / </a:t>
            </a:r>
            <a:r>
              <a:rPr lang="en" sz="1600" b="0" i="0" u="none" strike="noStrike" cap="none" dirty="0">
                <a:solidFill>
                  <a:srgbClr val="4A86E8"/>
                </a:solidFill>
                <a:latin typeface="Courier New"/>
                <a:ea typeface="Courier New"/>
                <a:cs typeface="Courier New"/>
                <a:sym typeface="Courier New"/>
              </a:rPr>
              <a:t>TOTAL(SUM(</a:t>
            </a:r>
            <a:r>
              <a:rPr lang="en" sz="1600" b="0" i="0" u="none" strike="noStrike" cap="none" dirty="0">
                <a:solidFill>
                  <a:srgbClr val="FF9900"/>
                </a:solidFill>
                <a:latin typeface="Courier New"/>
                <a:ea typeface="Courier New"/>
                <a:cs typeface="Courier New"/>
                <a:sym typeface="Courier New"/>
              </a:rPr>
              <a:t>[Number of Records]</a:t>
            </a:r>
            <a:r>
              <a:rPr lang="en" sz="1600" b="0" i="0" u="none" strike="noStrike" cap="none" dirty="0">
                <a:solidFill>
                  <a:srgbClr val="4A86E8"/>
                </a:solidFill>
                <a:latin typeface="Courier New"/>
                <a:ea typeface="Courier New"/>
                <a:cs typeface="Courier New"/>
                <a:sym typeface="Courier New"/>
              </a:rPr>
              <a:t>))</a:t>
            </a:r>
            <a:endParaRPr sz="1600" b="0" i="0" u="none" strike="noStrike" cap="none" dirty="0">
              <a:solidFill>
                <a:srgbClr val="4A86E8"/>
              </a:solidFill>
              <a:latin typeface="Courier New"/>
              <a:ea typeface="Courier New"/>
              <a:cs typeface="Courier New"/>
              <a:sym typeface="Courier New"/>
            </a:endParaRPr>
          </a:p>
          <a:p>
            <a:pPr marL="1371600" marR="0" lvl="2"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Tableau offers many functions that are very similar if not the same as the ones in SQL or Excel.</a:t>
            </a:r>
            <a:endParaRPr sz="1600" b="0" i="0" u="none" strike="noStrike" cap="none" dirty="0">
              <a:solidFill>
                <a:srgbClr val="000000"/>
              </a:solidFill>
              <a:latin typeface="Nunito"/>
              <a:ea typeface="Nunito"/>
              <a:cs typeface="Nunito"/>
              <a:sym typeface="Nunito"/>
            </a:endParaRPr>
          </a:p>
          <a:p>
            <a:pPr marL="1371600" marR="0" lvl="2" indent="-330200" algn="l" rtl="0">
              <a:lnSpc>
                <a:spcPct val="115000"/>
              </a:lnSpc>
              <a:spcBef>
                <a:spcPts val="0"/>
              </a:spcBef>
              <a:spcAft>
                <a:spcPts val="0"/>
              </a:spcAft>
              <a:buClr>
                <a:schemeClr val="dk2"/>
              </a:buClr>
              <a:buSzPts val="1600"/>
              <a:buFont typeface="Nunito"/>
              <a:buChar char="■"/>
            </a:pPr>
            <a:r>
              <a:rPr lang="en" sz="1600" b="0" i="0" u="sng" strike="noStrike" cap="none" dirty="0">
                <a:solidFill>
                  <a:schemeClr val="hlink"/>
                </a:solidFill>
                <a:latin typeface="Nunito"/>
                <a:ea typeface="Nunito"/>
                <a:cs typeface="Nunito"/>
                <a:sym typeface="Nunito"/>
                <a:hlinkClick r:id="rId3"/>
              </a:rPr>
              <a:t>http://onlinehelp.tableau.com/current/pro/desktop/en-us/functions_all_categories.html</a:t>
            </a:r>
            <a:endParaRPr sz="1600" b="0" i="0" u="none" strike="noStrike" cap="none" dirty="0">
              <a:solidFill>
                <a:schemeClr val="dk2"/>
              </a:solidFill>
              <a:latin typeface="Nunito"/>
              <a:ea typeface="Nunito"/>
              <a:cs typeface="Nunito"/>
              <a:sym typeface="Nunito"/>
            </a:endParaRPr>
          </a:p>
          <a:p>
            <a:pPr marL="457200" marR="0" lvl="0" indent="-330200" algn="l" rtl="0">
              <a:lnSpc>
                <a:spcPct val="115000"/>
              </a:lnSpc>
              <a:spcBef>
                <a:spcPts val="0"/>
              </a:spcBef>
              <a:spcAft>
                <a:spcPts val="0"/>
              </a:spcAft>
              <a:buClr>
                <a:schemeClr val="dk2"/>
              </a:buClr>
              <a:buSzPts val="1600"/>
              <a:buFont typeface="Nunito"/>
              <a:buChar char="●"/>
            </a:pPr>
            <a:r>
              <a:rPr lang="en" sz="1600" b="0" i="0" u="none" strike="noStrike" cap="none" dirty="0">
                <a:solidFill>
                  <a:schemeClr val="dk2"/>
                </a:solidFill>
                <a:latin typeface="Nunito"/>
                <a:ea typeface="Nunito"/>
                <a:cs typeface="Nunito"/>
                <a:sym typeface="Nunito"/>
              </a:rPr>
              <a:t>What percentage of passengers were male survivors?</a:t>
            </a:r>
            <a:endParaRPr sz="16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53</a:t>
            </a:fld>
            <a:endParaRPr lang="e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Calculations (continued)</a:t>
            </a:r>
            <a:endParaRPr sz="2800" b="1" i="0" u="none" strike="noStrike" cap="none">
              <a:solidFill>
                <a:schemeClr val="dk2"/>
              </a:solidFill>
              <a:latin typeface="Maven Pro"/>
              <a:ea typeface="Maven Pro"/>
              <a:cs typeface="Maven Pro"/>
              <a:sym typeface="Maven Pro"/>
            </a:endParaRPr>
          </a:p>
        </p:txBody>
      </p:sp>
      <p:sp>
        <p:nvSpPr>
          <p:cNvPr id="231" name="Google Shape;231;p42"/>
          <p:cNvSpPr txBox="1">
            <a:spLocks noGrp="1"/>
          </p:cNvSpPr>
          <p:nvPr>
            <p:ph type="body" idx="1"/>
          </p:nvPr>
        </p:nvSpPr>
        <p:spPr>
          <a:xfrm>
            <a:off x="398700" y="1143250"/>
            <a:ext cx="8346600" cy="37890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dirty="0">
                <a:solidFill>
                  <a:srgbClr val="000000"/>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Add a new sheet</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dirty="0">
                <a:solidFill>
                  <a:srgbClr val="000000"/>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Add </a:t>
            </a:r>
            <a:r>
              <a:rPr lang="en" sz="1600" b="0" i="1" u="none" strike="noStrike" cap="none" dirty="0">
                <a:solidFill>
                  <a:srgbClr val="000000"/>
                </a:solidFill>
                <a:latin typeface="Nunito"/>
                <a:ea typeface="Nunito"/>
                <a:cs typeface="Nunito"/>
                <a:sym typeface="Nunito"/>
              </a:rPr>
              <a:t>Ticket Class</a:t>
            </a:r>
            <a:r>
              <a:rPr lang="en" sz="1600" b="0" i="0" u="none" strike="noStrike" cap="none" dirty="0">
                <a:solidFill>
                  <a:srgbClr val="000000"/>
                </a:solidFill>
                <a:latin typeface="Nunito"/>
                <a:ea typeface="Nunito"/>
                <a:cs typeface="Nunito"/>
                <a:sym typeface="Nunito"/>
              </a:rPr>
              <a:t> and </a:t>
            </a:r>
            <a:r>
              <a:rPr lang="en" sz="1600" b="0" i="1" u="none" strike="noStrike" cap="none" dirty="0">
                <a:solidFill>
                  <a:srgbClr val="000000"/>
                </a:solidFill>
                <a:latin typeface="Nunito"/>
                <a:ea typeface="Nunito"/>
                <a:cs typeface="Nunito"/>
                <a:sym typeface="Nunito"/>
              </a:rPr>
              <a:t>Age</a:t>
            </a:r>
            <a:r>
              <a:rPr lang="en" sz="1600" b="0" i="0" u="none" strike="noStrike" cap="none" dirty="0">
                <a:solidFill>
                  <a:srgbClr val="000000"/>
                </a:solidFill>
                <a:latin typeface="Nunito"/>
                <a:ea typeface="Nunito"/>
                <a:cs typeface="Nunito"/>
                <a:sym typeface="Nunito"/>
              </a:rPr>
              <a:t> to </a:t>
            </a:r>
            <a:r>
              <a:rPr lang="en" sz="1600" dirty="0">
                <a:solidFill>
                  <a:srgbClr val="000000"/>
                </a:solidFill>
                <a:latin typeface="Nunito"/>
                <a:ea typeface="Nunito"/>
                <a:cs typeface="Nunito"/>
                <a:sym typeface="Nunito"/>
              </a:rPr>
              <a:t>C</a:t>
            </a:r>
            <a:r>
              <a:rPr lang="en" sz="1600" b="0" i="0" u="none" strike="noStrike" cap="none" dirty="0">
                <a:solidFill>
                  <a:srgbClr val="000000"/>
                </a:solidFill>
                <a:latin typeface="Nunito"/>
                <a:ea typeface="Nunito"/>
                <a:cs typeface="Nunito"/>
                <a:sym typeface="Nunito"/>
              </a:rPr>
              <a:t>olumns and </a:t>
            </a:r>
            <a:r>
              <a:rPr lang="en" sz="1600" dirty="0">
                <a:solidFill>
                  <a:srgbClr val="000000"/>
                </a:solidFill>
                <a:latin typeface="Nunito"/>
                <a:ea typeface="Nunito"/>
                <a:cs typeface="Nunito"/>
                <a:sym typeface="Nunito"/>
              </a:rPr>
              <a:t>R</a:t>
            </a:r>
            <a:r>
              <a:rPr lang="en" sz="1600" b="0" i="0" u="none" strike="noStrike" cap="none" dirty="0">
                <a:solidFill>
                  <a:srgbClr val="000000"/>
                </a:solidFill>
                <a:latin typeface="Nunito"/>
                <a:ea typeface="Nunito"/>
                <a:cs typeface="Nunito"/>
                <a:sym typeface="Nunito"/>
              </a:rPr>
              <a:t>ows self</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This chart doesn’t tell us much with the sum of all the ages so we will change it to average</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Arial"/>
              <a:buChar char="○"/>
            </a:pPr>
            <a:r>
              <a:rPr lang="en" sz="1600" dirty="0">
                <a:solidFill>
                  <a:srgbClr val="000000"/>
                </a:solidFill>
                <a:highlight>
                  <a:srgbClr val="FFFF00"/>
                </a:highlight>
                <a:latin typeface="Nunito"/>
                <a:ea typeface="Nunito"/>
                <a:cs typeface="Nunito"/>
                <a:sym typeface="Nunito"/>
              </a:rPr>
              <a:t>[Action]</a:t>
            </a:r>
            <a:r>
              <a:rPr lang="en" sz="1600" b="1" dirty="0">
                <a:solidFill>
                  <a:srgbClr val="000000"/>
                </a:solidFill>
                <a:latin typeface="Nunito"/>
                <a:ea typeface="Nunito"/>
                <a:cs typeface="Nunito"/>
                <a:sym typeface="Nunito"/>
              </a:rPr>
              <a:t> </a:t>
            </a:r>
            <a:r>
              <a:rPr lang="en" sz="1600" b="1" i="0" u="none" strike="noStrike" cap="none" dirty="0">
                <a:solidFill>
                  <a:srgbClr val="000000"/>
                </a:solidFill>
                <a:latin typeface="Nunito"/>
                <a:ea typeface="Nunito"/>
                <a:cs typeface="Nunito"/>
                <a:sym typeface="Nunito"/>
              </a:rPr>
              <a:t>Right Click</a:t>
            </a:r>
            <a:r>
              <a:rPr lang="en" sz="1600" b="0" i="0" u="none" strike="noStrike" cap="none" dirty="0">
                <a:solidFill>
                  <a:srgbClr val="000000"/>
                </a:solidFill>
                <a:latin typeface="Nunito"/>
                <a:ea typeface="Nunito"/>
                <a:cs typeface="Nunito"/>
                <a:sym typeface="Nunito"/>
              </a:rPr>
              <a:t> </a:t>
            </a:r>
            <a:r>
              <a:rPr lang="en" sz="1600" i="1" dirty="0">
                <a:solidFill>
                  <a:srgbClr val="000000"/>
                </a:solidFill>
                <a:highlight>
                  <a:srgbClr val="D9D9D9"/>
                </a:highlight>
                <a:latin typeface="Nunito"/>
                <a:ea typeface="Nunito"/>
                <a:cs typeface="Nunito"/>
                <a:sym typeface="Nunito"/>
              </a:rPr>
              <a:t>A</a:t>
            </a:r>
            <a:r>
              <a:rPr lang="en" sz="1600" b="0" i="1" u="none" strike="noStrike" cap="none" dirty="0">
                <a:solidFill>
                  <a:srgbClr val="000000"/>
                </a:solidFill>
                <a:highlight>
                  <a:srgbClr val="D9D9D9"/>
                </a:highlight>
                <a:latin typeface="Nunito"/>
                <a:ea typeface="Nunito"/>
                <a:cs typeface="Nunito"/>
                <a:sym typeface="Nunito"/>
              </a:rPr>
              <a:t>ge</a:t>
            </a:r>
            <a:r>
              <a:rPr lang="en" sz="1600" b="0" i="0" u="none" strike="noStrike" cap="none" dirty="0">
                <a:solidFill>
                  <a:srgbClr val="000000"/>
                </a:solidFill>
                <a:latin typeface="Nunito"/>
                <a:ea typeface="Nunito"/>
                <a:cs typeface="Nunito"/>
                <a:sym typeface="Nunito"/>
              </a:rPr>
              <a:t> &gt; </a:t>
            </a:r>
            <a:r>
              <a:rPr lang="en" sz="1600" b="1" i="0" u="none" strike="noStrike" cap="none" dirty="0">
                <a:solidFill>
                  <a:srgbClr val="000000"/>
                </a:solidFill>
                <a:latin typeface="Nunito"/>
                <a:ea typeface="Nunito"/>
                <a:cs typeface="Nunito"/>
                <a:sym typeface="Nunito"/>
              </a:rPr>
              <a:t>Measure (SUM) &gt; Average</a:t>
            </a:r>
            <a:endParaRPr sz="1600" b="1" i="0" u="none" strike="noStrike" cap="none" dirty="0">
              <a:solidFill>
                <a:srgbClr val="000000"/>
              </a:solidFill>
              <a:latin typeface="Nunito"/>
              <a:ea typeface="Nunito"/>
              <a:cs typeface="Nunito"/>
              <a:sym typeface="Nunito"/>
            </a:endParaRPr>
          </a:p>
          <a:p>
            <a:pPr marL="457200" marR="0" lvl="0"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Is there a relationship between age and ticket class?</a:t>
            </a:r>
            <a:endParaRPr sz="1600" b="0" i="0" u="none" strike="noStrike" cap="none" dirty="0">
              <a:solidFill>
                <a:srgbClr val="000000"/>
              </a:solidFill>
              <a:latin typeface="Nunito"/>
              <a:ea typeface="Nunito"/>
              <a:cs typeface="Nunito"/>
              <a:sym typeface="Nunito"/>
            </a:endParaRPr>
          </a:p>
          <a:p>
            <a:pPr marL="457200" marR="0" lvl="0"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Tableau also allows us to create </a:t>
            </a:r>
            <a:r>
              <a:rPr lang="en" sz="1600" b="0" i="0" u="sng" strike="noStrike" cap="none" dirty="0">
                <a:solidFill>
                  <a:srgbClr val="000000"/>
                </a:solidFill>
                <a:latin typeface="Nunito"/>
                <a:ea typeface="Nunito"/>
                <a:cs typeface="Nunito"/>
                <a:sym typeface="Nunito"/>
              </a:rPr>
              <a:t>our own variables</a:t>
            </a:r>
            <a:r>
              <a:rPr lang="en" sz="1600" b="0" i="0" u="none" strike="noStrike" cap="none" dirty="0">
                <a:solidFill>
                  <a:srgbClr val="000000"/>
                </a:solidFill>
                <a:latin typeface="Nunito"/>
                <a:ea typeface="Nunito"/>
                <a:cs typeface="Nunito"/>
                <a:sym typeface="Nunito"/>
              </a:rPr>
              <a:t>.</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Let’s create a variable to represent the size of a passengers family.</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dirty="0">
                <a:solidFill>
                  <a:srgbClr val="000000"/>
                </a:solidFill>
                <a:highlight>
                  <a:srgbClr val="FFFF00"/>
                </a:highlight>
                <a:latin typeface="Nunito"/>
                <a:ea typeface="Nunito"/>
                <a:cs typeface="Nunito"/>
                <a:sym typeface="Nunito"/>
              </a:rPr>
              <a:t>[Action]</a:t>
            </a:r>
            <a:r>
              <a:rPr lang="en" sz="1600" b="1" dirty="0">
                <a:solidFill>
                  <a:srgbClr val="000000"/>
                </a:solidFill>
                <a:latin typeface="Nunito"/>
                <a:ea typeface="Nunito"/>
                <a:cs typeface="Nunito"/>
                <a:sym typeface="Nunito"/>
              </a:rPr>
              <a:t> </a:t>
            </a:r>
            <a:r>
              <a:rPr lang="en" sz="1600" b="1" i="0" u="none" strike="noStrike" cap="none" dirty="0">
                <a:solidFill>
                  <a:srgbClr val="000000"/>
                </a:solidFill>
                <a:latin typeface="Nunito"/>
                <a:ea typeface="Nunito"/>
                <a:cs typeface="Nunito"/>
                <a:sym typeface="Nunito"/>
              </a:rPr>
              <a:t>Right Click </a:t>
            </a:r>
            <a:r>
              <a:rPr lang="en" sz="1600" b="0" i="0" u="none" strike="noStrike" cap="none" dirty="0">
                <a:solidFill>
                  <a:srgbClr val="000000"/>
                </a:solidFill>
                <a:latin typeface="Nunito"/>
                <a:ea typeface="Nunito"/>
                <a:cs typeface="Nunito"/>
                <a:sym typeface="Nunito"/>
              </a:rPr>
              <a:t>in the Measures area </a:t>
            </a:r>
            <a:r>
              <a:rPr lang="en" sz="1600" b="1" i="0" u="none" strike="noStrike" cap="none" dirty="0">
                <a:solidFill>
                  <a:srgbClr val="000000"/>
                </a:solidFill>
                <a:latin typeface="Nunito"/>
                <a:ea typeface="Nunito"/>
                <a:cs typeface="Nunito"/>
                <a:sym typeface="Nunito"/>
              </a:rPr>
              <a:t>&gt; Create Calculated Field…</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dirty="0">
                <a:solidFill>
                  <a:schemeClr val="dk1"/>
                </a:solidFill>
                <a:highlight>
                  <a:srgbClr val="FFFF00"/>
                </a:highlight>
                <a:latin typeface="Nunito"/>
                <a:ea typeface="Nunito"/>
                <a:cs typeface="Nunito"/>
                <a:sym typeface="Nunito"/>
              </a:rPr>
              <a:t>[Action]</a:t>
            </a:r>
            <a:r>
              <a:rPr lang="en" sz="1600" dirty="0">
                <a:solidFill>
                  <a:schemeClr val="dk1"/>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Name the field </a:t>
            </a:r>
            <a:r>
              <a:rPr lang="en" sz="1600" b="0" i="1" u="none" strike="noStrike" cap="none" dirty="0">
                <a:solidFill>
                  <a:srgbClr val="000000"/>
                </a:solidFill>
                <a:latin typeface="Nunito"/>
                <a:ea typeface="Nunito"/>
                <a:cs typeface="Nunito"/>
                <a:sym typeface="Nunito"/>
              </a:rPr>
              <a:t>Family Size</a:t>
            </a:r>
            <a:endParaRPr sz="1600" b="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dirty="0">
                <a:solidFill>
                  <a:schemeClr val="dk1"/>
                </a:solidFill>
                <a:highlight>
                  <a:srgbClr val="FFFF00"/>
                </a:highlight>
                <a:latin typeface="Nunito"/>
                <a:ea typeface="Nunito"/>
                <a:cs typeface="Nunito"/>
                <a:sym typeface="Nunito"/>
              </a:rPr>
              <a:t>[Action]</a:t>
            </a:r>
            <a:r>
              <a:rPr lang="en" sz="1600" dirty="0">
                <a:solidFill>
                  <a:schemeClr val="dk1"/>
                </a:solidFill>
                <a:latin typeface="Nunito"/>
                <a:ea typeface="Nunito"/>
                <a:cs typeface="Nunito"/>
                <a:sym typeface="Nunito"/>
              </a:rPr>
              <a:t> </a:t>
            </a:r>
            <a:r>
              <a:rPr lang="en" sz="1600" dirty="0">
                <a:solidFill>
                  <a:srgbClr val="000000"/>
                </a:solidFill>
                <a:latin typeface="Nunito"/>
                <a:ea typeface="Nunito"/>
                <a:cs typeface="Nunito"/>
                <a:sym typeface="Nunito"/>
              </a:rPr>
              <a:t>In the body, type </a:t>
            </a:r>
            <a:r>
              <a:rPr lang="en" sz="1600" b="0" i="0" u="none" strike="noStrike" cap="none" dirty="0">
                <a:solidFill>
                  <a:srgbClr val="000000"/>
                </a:solidFill>
                <a:latin typeface="Courier New"/>
                <a:ea typeface="Courier New"/>
                <a:cs typeface="Courier New"/>
                <a:sym typeface="Courier New"/>
              </a:rPr>
              <a:t>1 + </a:t>
            </a:r>
            <a:r>
              <a:rPr lang="en" sz="1600" b="0" i="0" u="none" strike="noStrike" cap="none" dirty="0">
                <a:solidFill>
                  <a:srgbClr val="FF9900"/>
                </a:solidFill>
                <a:latin typeface="Courier New"/>
                <a:ea typeface="Courier New"/>
                <a:cs typeface="Courier New"/>
                <a:sym typeface="Courier New"/>
              </a:rPr>
              <a:t>[Parch]</a:t>
            </a:r>
            <a:r>
              <a:rPr lang="en" sz="1600" b="0" i="0" u="none" strike="noStrike" cap="none" dirty="0">
                <a:solidFill>
                  <a:srgbClr val="000000"/>
                </a:solidFill>
                <a:latin typeface="Courier New"/>
                <a:ea typeface="Courier New"/>
                <a:cs typeface="Courier New"/>
                <a:sym typeface="Courier New"/>
              </a:rPr>
              <a:t> + </a:t>
            </a:r>
            <a:r>
              <a:rPr lang="en" sz="1600" b="0" i="0" u="none" strike="noStrike" cap="none" dirty="0">
                <a:solidFill>
                  <a:srgbClr val="FF9900"/>
                </a:solidFill>
                <a:latin typeface="Courier New"/>
                <a:ea typeface="Courier New"/>
                <a:cs typeface="Courier New"/>
                <a:sym typeface="Courier New"/>
              </a:rPr>
              <a:t>[Sib </a:t>
            </a:r>
            <a:r>
              <a:rPr lang="en" sz="1600" b="0" i="0" u="none" strike="noStrike" cap="none" dirty="0" err="1">
                <a:solidFill>
                  <a:srgbClr val="FF9900"/>
                </a:solidFill>
                <a:latin typeface="Courier New"/>
                <a:ea typeface="Courier New"/>
                <a:cs typeface="Courier New"/>
                <a:sym typeface="Courier New"/>
              </a:rPr>
              <a:t>Sp</a:t>
            </a:r>
            <a:r>
              <a:rPr lang="en" sz="1600" b="0" i="0" u="none" strike="noStrike" cap="none" dirty="0">
                <a:solidFill>
                  <a:srgbClr val="FF9900"/>
                </a:solidFill>
                <a:latin typeface="Courier New"/>
                <a:ea typeface="Courier New"/>
                <a:cs typeface="Courier New"/>
                <a:sym typeface="Courier New"/>
              </a:rPr>
              <a:t>] </a:t>
            </a:r>
            <a:r>
              <a:rPr lang="en" sz="1600" i="0" u="none" strike="noStrike" cap="none" dirty="0">
                <a:solidFill>
                  <a:srgbClr val="000000"/>
                </a:solidFill>
                <a:latin typeface="Nunito"/>
                <a:ea typeface="Nunito"/>
                <a:cs typeface="Nunito"/>
                <a:sym typeface="Nunito"/>
              </a:rPr>
              <a:t>(notice Tablea</a:t>
            </a:r>
            <a:r>
              <a:rPr lang="en" sz="1600" dirty="0">
                <a:solidFill>
                  <a:srgbClr val="000000"/>
                </a:solidFill>
                <a:latin typeface="Nunito"/>
                <a:ea typeface="Nunito"/>
                <a:cs typeface="Nunito"/>
                <a:sym typeface="Nunito"/>
              </a:rPr>
              <a:t>u offers autocomplete)</a:t>
            </a:r>
            <a:r>
              <a:rPr lang="en" sz="1600" i="0" u="none" strike="noStrike" cap="none" dirty="0">
                <a:solidFill>
                  <a:srgbClr val="000000"/>
                </a:solidFill>
                <a:latin typeface="Nunito"/>
                <a:ea typeface="Nunito"/>
                <a:cs typeface="Nunito"/>
                <a:sym typeface="Nunito"/>
              </a:rPr>
              <a:t> </a:t>
            </a:r>
            <a:endParaRPr sz="1600" i="0" u="none" strike="noStrike" cap="none" dirty="0">
              <a:solidFill>
                <a:srgbClr val="000000"/>
              </a:solidFill>
              <a:latin typeface="Nunito"/>
              <a:ea typeface="Nunito"/>
              <a:cs typeface="Nunito"/>
              <a:sym typeface="Nunito"/>
            </a:endParaRPr>
          </a:p>
          <a:p>
            <a:pPr marL="914400" marR="0" lvl="1" indent="-330200" algn="l" rtl="0">
              <a:lnSpc>
                <a:spcPct val="115000"/>
              </a:lnSpc>
              <a:spcBef>
                <a:spcPts val="0"/>
              </a:spcBef>
              <a:spcAft>
                <a:spcPts val="0"/>
              </a:spcAft>
              <a:buClr>
                <a:srgbClr val="000000"/>
              </a:buClr>
              <a:buSzPts val="1600"/>
              <a:buFont typeface="Nunito"/>
              <a:buChar char="○"/>
            </a:pPr>
            <a:r>
              <a:rPr lang="en" sz="1600" dirty="0">
                <a:solidFill>
                  <a:schemeClr val="dk1"/>
                </a:solidFill>
                <a:highlight>
                  <a:srgbClr val="FFFF00"/>
                </a:highlight>
                <a:latin typeface="Nunito"/>
                <a:ea typeface="Nunito"/>
                <a:cs typeface="Nunito"/>
                <a:sym typeface="Nunito"/>
              </a:rPr>
              <a:t>[Action]</a:t>
            </a:r>
            <a:r>
              <a:rPr lang="en" sz="1600" dirty="0">
                <a:solidFill>
                  <a:schemeClr val="dk1"/>
                </a:solidFill>
                <a:latin typeface="Nunito"/>
                <a:ea typeface="Nunito"/>
                <a:cs typeface="Nunito"/>
                <a:sym typeface="Nunito"/>
              </a:rPr>
              <a:t> </a:t>
            </a:r>
            <a:r>
              <a:rPr lang="en" sz="1600" b="0" i="0" u="none" strike="noStrike" cap="none" dirty="0">
                <a:solidFill>
                  <a:srgbClr val="000000"/>
                </a:solidFill>
                <a:latin typeface="Nunito"/>
                <a:ea typeface="Nunito"/>
                <a:cs typeface="Nunito"/>
                <a:sym typeface="Nunito"/>
              </a:rPr>
              <a:t>On a new sheet visualize this in a histogram.</a:t>
            </a:r>
            <a:endParaRPr sz="1600" b="0" i="0" u="none" strike="noStrike" cap="none" dirty="0">
              <a:solidFill>
                <a:srgbClr val="000000"/>
              </a:solidFill>
              <a:latin typeface="Nunito"/>
              <a:ea typeface="Nunito"/>
              <a:cs typeface="Nunito"/>
              <a:sym typeface="Nunito"/>
            </a:endParaRPr>
          </a:p>
          <a:p>
            <a:pPr marL="457200" marR="0" lvl="0" indent="-330200" algn="l" rtl="0">
              <a:lnSpc>
                <a:spcPct val="115000"/>
              </a:lnSpc>
              <a:spcBef>
                <a:spcPts val="0"/>
              </a:spcBef>
              <a:spcAft>
                <a:spcPts val="0"/>
              </a:spcAft>
              <a:buClr>
                <a:srgbClr val="000000"/>
              </a:buClr>
              <a:buSzPts val="1600"/>
              <a:buFont typeface="Nunito"/>
              <a:buChar char="●"/>
            </a:pPr>
            <a:r>
              <a:rPr lang="en" sz="1600" b="0" i="0" u="none" strike="noStrike" cap="none" dirty="0">
                <a:solidFill>
                  <a:srgbClr val="000000"/>
                </a:solidFill>
                <a:latin typeface="Nunito"/>
                <a:ea typeface="Nunito"/>
                <a:cs typeface="Nunito"/>
                <a:sym typeface="Nunito"/>
              </a:rPr>
              <a:t>What does this distribution of family size mean?</a:t>
            </a:r>
            <a:endParaRPr sz="1600" b="0" i="0" u="none" strike="noStrike" cap="none" dirty="0">
              <a:solidFill>
                <a:srgbClr val="000000"/>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54</a:t>
            </a:fld>
            <a:endParaRPr lang="e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Analytics</a:t>
            </a:r>
            <a:endParaRPr sz="2800" b="1" i="0" u="none" strike="noStrike" cap="none">
              <a:solidFill>
                <a:schemeClr val="dk2"/>
              </a:solidFill>
              <a:latin typeface="Maven Pro"/>
              <a:ea typeface="Maven Pro"/>
              <a:cs typeface="Maven Pro"/>
              <a:sym typeface="Maven Pro"/>
            </a:endParaRPr>
          </a:p>
        </p:txBody>
      </p:sp>
      <p:sp>
        <p:nvSpPr>
          <p:cNvPr id="237" name="Google Shape;237;p43"/>
          <p:cNvSpPr txBox="1">
            <a:spLocks noGrp="1"/>
          </p:cNvSpPr>
          <p:nvPr>
            <p:ph type="body" idx="1"/>
          </p:nvPr>
        </p:nvSpPr>
        <p:spPr>
          <a:xfrm>
            <a:off x="639350" y="1533225"/>
            <a:ext cx="7856700" cy="25416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rgbClr val="000000"/>
              </a:buClr>
              <a:buSzPts val="2200"/>
              <a:buFont typeface="Nunito"/>
              <a:buChar char="●"/>
            </a:pPr>
            <a:r>
              <a:rPr lang="en" sz="2200" b="0" i="0" u="none" strike="noStrike" cap="none">
                <a:solidFill>
                  <a:srgbClr val="333333"/>
                </a:solidFill>
                <a:latin typeface="Nunito"/>
                <a:ea typeface="Nunito"/>
                <a:cs typeface="Nunito"/>
                <a:sym typeface="Nunito"/>
              </a:rPr>
              <a:t>The Analytics pane provides quick and easy access to common analytic features in Tableau.</a:t>
            </a:r>
            <a:endParaRPr sz="2200" b="0" i="0" u="none" strike="noStrike" cap="none">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b="0" i="0" u="none" strike="noStrike" cap="none">
                <a:solidFill>
                  <a:srgbClr val="333333"/>
                </a:solidFill>
                <a:latin typeface="Nunito"/>
                <a:ea typeface="Nunito"/>
                <a:cs typeface="Nunito"/>
                <a:sym typeface="Nunito"/>
              </a:rPr>
              <a:t>You can use this pane to add average lines, trend lines, totals and more.</a:t>
            </a:r>
            <a:endParaRPr sz="2200" b="0" i="0" u="none" strike="noStrike" cap="none">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a:solidFill>
                  <a:srgbClr val="333333"/>
                </a:solidFill>
                <a:highlight>
                  <a:srgbClr val="FFFF00"/>
                </a:highlight>
                <a:latin typeface="Nunito"/>
                <a:ea typeface="Nunito"/>
                <a:cs typeface="Nunito"/>
                <a:sym typeface="Nunito"/>
              </a:rPr>
              <a:t>[Action]</a:t>
            </a:r>
            <a:r>
              <a:rPr lang="en" sz="2200">
                <a:solidFill>
                  <a:srgbClr val="333333"/>
                </a:solidFill>
                <a:latin typeface="Nunito"/>
                <a:ea typeface="Nunito"/>
                <a:cs typeface="Nunito"/>
                <a:sym typeface="Nunito"/>
              </a:rPr>
              <a:t> </a:t>
            </a:r>
            <a:r>
              <a:rPr lang="en" sz="2200" b="0" i="0" u="none" strike="noStrike" cap="none">
                <a:solidFill>
                  <a:srgbClr val="333333"/>
                </a:solidFill>
                <a:latin typeface="Nunito"/>
                <a:ea typeface="Nunito"/>
                <a:cs typeface="Nunito"/>
                <a:sym typeface="Nunito"/>
              </a:rPr>
              <a:t>Try adding a</a:t>
            </a:r>
            <a:r>
              <a:rPr lang="en" sz="2200">
                <a:solidFill>
                  <a:srgbClr val="333333"/>
                </a:solidFill>
                <a:latin typeface="Nunito"/>
                <a:ea typeface="Nunito"/>
                <a:cs typeface="Nunito"/>
                <a:sym typeface="Nunito"/>
              </a:rPr>
              <a:t>n average</a:t>
            </a:r>
            <a:r>
              <a:rPr lang="en" sz="2200" b="0" i="0" u="none" strike="noStrike" cap="none">
                <a:solidFill>
                  <a:srgbClr val="333333"/>
                </a:solidFill>
                <a:latin typeface="Nunito"/>
                <a:ea typeface="Nunito"/>
                <a:cs typeface="Nunito"/>
                <a:sym typeface="Nunito"/>
              </a:rPr>
              <a:t> line to your scatter plot</a:t>
            </a:r>
            <a:endParaRPr sz="2200">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a:solidFill>
                  <a:srgbClr val="333333"/>
                </a:solidFill>
                <a:highlight>
                  <a:srgbClr val="FFFF00"/>
                </a:highlight>
                <a:latin typeface="Nunito"/>
                <a:ea typeface="Nunito"/>
                <a:cs typeface="Nunito"/>
                <a:sym typeface="Nunito"/>
              </a:rPr>
              <a:t>[Action]</a:t>
            </a:r>
            <a:r>
              <a:rPr lang="en" sz="2200">
                <a:solidFill>
                  <a:srgbClr val="333333"/>
                </a:solidFill>
                <a:latin typeface="Nunito"/>
                <a:ea typeface="Nunito"/>
                <a:cs typeface="Nunito"/>
                <a:sym typeface="Nunito"/>
              </a:rPr>
              <a:t> Try adding </a:t>
            </a:r>
            <a:r>
              <a:rPr lang="en" sz="2200" b="0" i="0" u="none" strike="noStrike" cap="none">
                <a:solidFill>
                  <a:srgbClr val="333333"/>
                </a:solidFill>
                <a:latin typeface="Nunito"/>
                <a:ea typeface="Nunito"/>
                <a:cs typeface="Nunito"/>
                <a:sym typeface="Nunito"/>
              </a:rPr>
              <a:t>totals to your text table.</a:t>
            </a:r>
            <a:endParaRPr sz="22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55</a:t>
            </a:fld>
            <a:endParaRPr lang="e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dirty="0">
                <a:solidFill>
                  <a:schemeClr val="dk2"/>
                </a:solidFill>
                <a:latin typeface="Maven Pro"/>
                <a:ea typeface="Maven Pro"/>
                <a:cs typeface="Maven Pro"/>
                <a:sym typeface="Maven Pro"/>
              </a:rPr>
              <a:t>Dimensions Export</a:t>
            </a:r>
            <a:endParaRPr sz="2800" b="1" i="0" u="none" strike="noStrike" cap="none" dirty="0">
              <a:solidFill>
                <a:schemeClr val="dk2"/>
              </a:solidFill>
              <a:latin typeface="Maven Pro"/>
              <a:ea typeface="Maven Pro"/>
              <a:cs typeface="Maven Pro"/>
              <a:sym typeface="Maven Pro"/>
            </a:endParaRPr>
          </a:p>
        </p:txBody>
      </p:sp>
      <p:sp>
        <p:nvSpPr>
          <p:cNvPr id="237" name="Google Shape;237;p43"/>
          <p:cNvSpPr txBox="1">
            <a:spLocks noGrp="1"/>
          </p:cNvSpPr>
          <p:nvPr>
            <p:ph type="body" idx="1"/>
          </p:nvPr>
        </p:nvSpPr>
        <p:spPr>
          <a:xfrm>
            <a:off x="639350" y="1533225"/>
            <a:ext cx="7856700" cy="25416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rgbClr val="000000"/>
              </a:buClr>
              <a:buSzPts val="2200"/>
              <a:buFont typeface="Nunito"/>
              <a:buChar char="●"/>
            </a:pPr>
            <a:r>
              <a:rPr lang="en-US" sz="2200" dirty="0">
                <a:solidFill>
                  <a:srgbClr val="333333"/>
                </a:solidFill>
                <a:latin typeface="Nunito"/>
                <a:ea typeface="Nunito"/>
                <a:cs typeface="Nunito"/>
                <a:sym typeface="Nunito"/>
              </a:rPr>
              <a:t>Tableau Dashboard allows you to set up your visual output to fit specific device dimension. </a:t>
            </a:r>
            <a:endParaRPr sz="2200" b="0" i="0" u="none" strike="noStrike" cap="none" dirty="0">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US" sz="2200" b="0" i="0" u="none" strike="noStrike" cap="none" dirty="0">
                <a:solidFill>
                  <a:srgbClr val="333333"/>
                </a:solidFill>
                <a:latin typeface="Nunito"/>
                <a:ea typeface="Nunito"/>
                <a:cs typeface="Nunito"/>
                <a:sym typeface="Nunito"/>
              </a:rPr>
              <a:t>Go to Dashboard</a:t>
            </a:r>
            <a:endParaRPr sz="2200" b="0" i="0" u="none" strike="noStrike" cap="none" dirty="0">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dirty="0">
                <a:solidFill>
                  <a:srgbClr val="333333"/>
                </a:solidFill>
                <a:highlight>
                  <a:srgbClr val="FFFF00"/>
                </a:highlight>
                <a:latin typeface="Nunito"/>
                <a:ea typeface="Nunito"/>
                <a:cs typeface="Nunito"/>
                <a:sym typeface="Nunito"/>
              </a:rPr>
              <a:t>[Action]</a:t>
            </a:r>
            <a:r>
              <a:rPr lang="en" sz="2200" dirty="0">
                <a:solidFill>
                  <a:srgbClr val="333333"/>
                </a:solidFill>
                <a:latin typeface="Nunito"/>
                <a:ea typeface="Nunito"/>
                <a:cs typeface="Nunito"/>
                <a:sym typeface="Nunito"/>
              </a:rPr>
              <a:t> </a:t>
            </a:r>
            <a:r>
              <a:rPr lang="en-US" sz="2200" b="0" i="0" u="none" strike="noStrike" cap="none" dirty="0">
                <a:solidFill>
                  <a:srgbClr val="333333"/>
                </a:solidFill>
                <a:latin typeface="Nunito"/>
                <a:ea typeface="Nunito"/>
                <a:cs typeface="Nunito"/>
                <a:sym typeface="Nunito"/>
              </a:rPr>
              <a:t>Select any worksheet</a:t>
            </a:r>
            <a:endParaRPr sz="2200" dirty="0">
              <a:solidFill>
                <a:srgbClr val="333333"/>
              </a:solidFill>
              <a:latin typeface="Nunito"/>
              <a:ea typeface="Nunito"/>
              <a:cs typeface="Nunito"/>
              <a:sym typeface="Nunito"/>
            </a:endParaRPr>
          </a:p>
          <a:p>
            <a:pPr marL="914400" marR="0" lvl="1" indent="-368300" algn="l" rtl="0">
              <a:lnSpc>
                <a:spcPct val="115000"/>
              </a:lnSpc>
              <a:spcBef>
                <a:spcPts val="0"/>
              </a:spcBef>
              <a:spcAft>
                <a:spcPts val="0"/>
              </a:spcAft>
              <a:buClr>
                <a:srgbClr val="333333"/>
              </a:buClr>
              <a:buSzPts val="2200"/>
              <a:buFont typeface="Nunito"/>
              <a:buChar char="○"/>
            </a:pPr>
            <a:r>
              <a:rPr lang="en" sz="2200" dirty="0">
                <a:solidFill>
                  <a:srgbClr val="333333"/>
                </a:solidFill>
                <a:highlight>
                  <a:srgbClr val="FFFF00"/>
                </a:highlight>
                <a:latin typeface="Nunito"/>
                <a:ea typeface="Nunito"/>
                <a:cs typeface="Nunito"/>
                <a:sym typeface="Nunito"/>
              </a:rPr>
              <a:t>[Action]</a:t>
            </a:r>
            <a:r>
              <a:rPr lang="en" sz="2200" dirty="0">
                <a:solidFill>
                  <a:srgbClr val="333333"/>
                </a:solidFill>
                <a:latin typeface="Nunito"/>
                <a:ea typeface="Nunito"/>
                <a:cs typeface="Nunito"/>
                <a:sym typeface="Nunito"/>
              </a:rPr>
              <a:t> </a:t>
            </a:r>
            <a:r>
              <a:rPr lang="en" sz="2200">
                <a:solidFill>
                  <a:srgbClr val="333333"/>
                </a:solidFill>
                <a:latin typeface="Nunito"/>
                <a:ea typeface="Nunito"/>
                <a:cs typeface="Nunito"/>
                <a:sym typeface="Nunito"/>
              </a:rPr>
              <a:t>Try changing dimensions and check out device preview</a:t>
            </a:r>
            <a:endParaRPr sz="22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56</a:t>
            </a:fld>
            <a:endParaRPr lang="en" dirty="0"/>
          </a:p>
        </p:txBody>
      </p:sp>
    </p:spTree>
    <p:extLst>
      <p:ext uri="{BB962C8B-B14F-4D97-AF65-F5344CB8AC3E}">
        <p14:creationId xmlns:p14="http://schemas.microsoft.com/office/powerpoint/2010/main" val="16036728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dk2"/>
                </a:solidFill>
                <a:latin typeface="Maven Pro"/>
                <a:ea typeface="Maven Pro"/>
                <a:cs typeface="Maven Pro"/>
                <a:sym typeface="Maven Pro"/>
              </a:rPr>
              <a:t>Sharing</a:t>
            </a:r>
            <a:endParaRPr sz="3600" b="1" i="0" u="none" strike="noStrike" cap="none">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57</a:t>
            </a:fld>
            <a:endParaRPr lang="e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dirty="0">
                <a:solidFill>
                  <a:schemeClr val="dk2"/>
                </a:solidFill>
                <a:latin typeface="Maven Pro"/>
                <a:ea typeface="Maven Pro"/>
                <a:cs typeface="Maven Pro"/>
                <a:sym typeface="Maven Pro"/>
              </a:rPr>
              <a:t>Sharing</a:t>
            </a:r>
            <a:endParaRPr sz="2800" b="1" i="0" u="none" strike="noStrike" cap="none" dirty="0">
              <a:solidFill>
                <a:schemeClr val="dk2"/>
              </a:solidFill>
              <a:latin typeface="Maven Pro"/>
              <a:ea typeface="Maven Pro"/>
              <a:cs typeface="Maven Pro"/>
              <a:sym typeface="Maven Pro"/>
            </a:endParaRPr>
          </a:p>
        </p:txBody>
      </p:sp>
      <p:sp>
        <p:nvSpPr>
          <p:cNvPr id="248" name="Google Shape;248;p45"/>
          <p:cNvSpPr txBox="1">
            <a:spLocks noGrp="1"/>
          </p:cNvSpPr>
          <p:nvPr>
            <p:ph type="body" idx="1"/>
          </p:nvPr>
        </p:nvSpPr>
        <p:spPr>
          <a:xfrm>
            <a:off x="487200" y="1168375"/>
            <a:ext cx="7996200" cy="37764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15000"/>
              </a:lnSpc>
              <a:spcBef>
                <a:spcPts val="0"/>
              </a:spcBef>
              <a:spcAft>
                <a:spcPts val="0"/>
              </a:spcAft>
              <a:buClr>
                <a:schemeClr val="dk2"/>
              </a:buClr>
              <a:buSzPts val="1900"/>
              <a:buFont typeface="Nunito"/>
              <a:buChar char="●"/>
            </a:pPr>
            <a:r>
              <a:rPr lang="en" sz="1900" b="0" i="0" u="none" strike="noStrike" cap="none">
                <a:solidFill>
                  <a:schemeClr val="dk2"/>
                </a:solidFill>
                <a:latin typeface="Nunito"/>
                <a:ea typeface="Nunito"/>
                <a:cs typeface="Nunito"/>
                <a:sym typeface="Nunito"/>
              </a:rPr>
              <a:t>To share or present your findings the easiest way is to just export an image.</a:t>
            </a:r>
            <a:endParaRPr sz="1900" b="0" i="0" u="none" strike="noStrike" cap="none">
              <a:solidFill>
                <a:schemeClr val="dk2"/>
              </a:solidFill>
              <a:latin typeface="Nunito"/>
              <a:ea typeface="Nunito"/>
              <a:cs typeface="Nunito"/>
              <a:sym typeface="Nunito"/>
            </a:endParaRPr>
          </a:p>
          <a:p>
            <a:pPr marL="914400" marR="0" lvl="1" indent="-349250" algn="l" rtl="0">
              <a:lnSpc>
                <a:spcPct val="115000"/>
              </a:lnSpc>
              <a:spcBef>
                <a:spcPts val="0"/>
              </a:spcBef>
              <a:spcAft>
                <a:spcPts val="0"/>
              </a:spcAft>
              <a:buClr>
                <a:schemeClr val="dk2"/>
              </a:buClr>
              <a:buSzPts val="1900"/>
              <a:buFont typeface="Nunito"/>
              <a:buChar char="○"/>
            </a:pPr>
            <a:r>
              <a:rPr lang="en" sz="1900" b="0" i="0" u="none" strike="noStrike" cap="none">
                <a:solidFill>
                  <a:schemeClr val="dk2"/>
                </a:solidFill>
                <a:latin typeface="Nunito"/>
                <a:ea typeface="Nunito"/>
                <a:cs typeface="Nunito"/>
                <a:sym typeface="Nunito"/>
              </a:rPr>
              <a:t>On any worksheet go to </a:t>
            </a:r>
            <a:r>
              <a:rPr lang="en" sz="1900" b="1" i="0" u="none" strike="noStrike" cap="none">
                <a:solidFill>
                  <a:schemeClr val="dk2"/>
                </a:solidFill>
                <a:latin typeface="Nunito"/>
                <a:ea typeface="Nunito"/>
                <a:cs typeface="Nunito"/>
                <a:sym typeface="Nunito"/>
              </a:rPr>
              <a:t>Worksheet &gt; Export &gt; Image…</a:t>
            </a:r>
            <a:endParaRPr sz="1900" b="1" i="0" u="none" strike="noStrike" cap="none">
              <a:solidFill>
                <a:schemeClr val="dk2"/>
              </a:solidFill>
              <a:latin typeface="Nunito"/>
              <a:ea typeface="Nunito"/>
              <a:cs typeface="Nunito"/>
              <a:sym typeface="Nunito"/>
            </a:endParaRPr>
          </a:p>
          <a:p>
            <a:pPr marL="914400" marR="0" lvl="1" indent="-349250" algn="l" rtl="0">
              <a:lnSpc>
                <a:spcPct val="115000"/>
              </a:lnSpc>
              <a:spcBef>
                <a:spcPts val="0"/>
              </a:spcBef>
              <a:spcAft>
                <a:spcPts val="0"/>
              </a:spcAft>
              <a:buClr>
                <a:schemeClr val="dk2"/>
              </a:buClr>
              <a:buSzPts val="1900"/>
              <a:buFont typeface="Nunito"/>
              <a:buChar char="○"/>
            </a:pPr>
            <a:r>
              <a:rPr lang="en" sz="1900" b="0" i="0" u="none" strike="noStrike" cap="none">
                <a:solidFill>
                  <a:schemeClr val="dk2"/>
                </a:solidFill>
                <a:latin typeface="Nunito"/>
                <a:ea typeface="Nunito"/>
                <a:cs typeface="Nunito"/>
                <a:sym typeface="Nunito"/>
              </a:rPr>
              <a:t>It will give you options on Titles, Legends, Captions, and more.</a:t>
            </a:r>
            <a:endParaRPr sz="1900" b="0" i="0" u="none" strike="noStrike" cap="none">
              <a:solidFill>
                <a:schemeClr val="dk2"/>
              </a:solidFill>
              <a:latin typeface="Nunito"/>
              <a:ea typeface="Nunito"/>
              <a:cs typeface="Nunito"/>
              <a:sym typeface="Nunito"/>
            </a:endParaRPr>
          </a:p>
          <a:p>
            <a:pPr marL="457200" marR="0" lvl="0" indent="-349250" algn="l" rtl="0">
              <a:lnSpc>
                <a:spcPct val="115000"/>
              </a:lnSpc>
              <a:spcBef>
                <a:spcPts val="0"/>
              </a:spcBef>
              <a:spcAft>
                <a:spcPts val="0"/>
              </a:spcAft>
              <a:buClr>
                <a:schemeClr val="dk2"/>
              </a:buClr>
              <a:buSzPts val="1900"/>
              <a:buFont typeface="Nunito"/>
              <a:buChar char="●"/>
            </a:pPr>
            <a:r>
              <a:rPr lang="en" sz="1900" b="0" i="0" u="none" strike="noStrike" cap="none">
                <a:solidFill>
                  <a:schemeClr val="dk2"/>
                </a:solidFill>
                <a:latin typeface="Nunito"/>
                <a:ea typeface="Nunito"/>
                <a:cs typeface="Nunito"/>
                <a:sym typeface="Nunito"/>
              </a:rPr>
              <a:t>If you want to show a collection of visualizations you will be better off </a:t>
            </a:r>
            <a:r>
              <a:rPr lang="en" sz="1900" b="0" i="0" u="sng" strike="noStrike" cap="none">
                <a:solidFill>
                  <a:schemeClr val="dk2"/>
                </a:solidFill>
                <a:latin typeface="Nunito"/>
                <a:ea typeface="Nunito"/>
                <a:cs typeface="Nunito"/>
                <a:sym typeface="Nunito"/>
              </a:rPr>
              <a:t>creating a dashboard and/or a story</a:t>
            </a:r>
            <a:r>
              <a:rPr lang="en" sz="1900" b="0" i="0" u="none" strike="noStrike" cap="none">
                <a:solidFill>
                  <a:schemeClr val="dk2"/>
                </a:solidFill>
                <a:latin typeface="Nunito"/>
                <a:ea typeface="Nunito"/>
                <a:cs typeface="Nunito"/>
                <a:sym typeface="Nunito"/>
              </a:rPr>
              <a:t> and exporting that.</a:t>
            </a:r>
            <a:endParaRPr sz="1900" b="0" i="0" u="none" strike="noStrike" cap="none">
              <a:solidFill>
                <a:schemeClr val="dk2"/>
              </a:solidFill>
              <a:latin typeface="Nunito"/>
              <a:ea typeface="Nunito"/>
              <a:cs typeface="Nunito"/>
              <a:sym typeface="Nunito"/>
            </a:endParaRPr>
          </a:p>
          <a:p>
            <a:pPr marL="457200" marR="0" lvl="0" indent="-349250" algn="l" rtl="0">
              <a:lnSpc>
                <a:spcPct val="115000"/>
              </a:lnSpc>
              <a:spcBef>
                <a:spcPts val="0"/>
              </a:spcBef>
              <a:spcAft>
                <a:spcPts val="0"/>
              </a:spcAft>
              <a:buClr>
                <a:schemeClr val="dk2"/>
              </a:buClr>
              <a:buSzPts val="1900"/>
              <a:buFont typeface="Nunito"/>
              <a:buChar char="●"/>
            </a:pPr>
            <a:r>
              <a:rPr lang="en" sz="1900" b="0" i="0" u="none" strike="noStrike" cap="none">
                <a:solidFill>
                  <a:schemeClr val="dk2"/>
                </a:solidFill>
                <a:latin typeface="Nunito"/>
                <a:ea typeface="Nunito"/>
                <a:cs typeface="Nunito"/>
                <a:sym typeface="Nunito"/>
              </a:rPr>
              <a:t>If you are collaborating with another Tableau user you can share the .twbx file or just a .twb if they have the data.</a:t>
            </a:r>
            <a:endParaRPr sz="1900" b="0" i="0" u="none" strike="noStrike" cap="none">
              <a:solidFill>
                <a:schemeClr val="dk2"/>
              </a:solidFill>
              <a:latin typeface="Nunito"/>
              <a:ea typeface="Nunito"/>
              <a:cs typeface="Nunito"/>
              <a:sym typeface="Nunito"/>
            </a:endParaRPr>
          </a:p>
          <a:p>
            <a:pPr marL="457200" marR="0" lvl="0" indent="-349250" algn="l" rtl="0">
              <a:lnSpc>
                <a:spcPct val="115000"/>
              </a:lnSpc>
              <a:spcBef>
                <a:spcPts val="0"/>
              </a:spcBef>
              <a:spcAft>
                <a:spcPts val="0"/>
              </a:spcAft>
              <a:buClr>
                <a:schemeClr val="dk2"/>
              </a:buClr>
              <a:buSzPts val="1900"/>
              <a:buFont typeface="Nunito"/>
              <a:buChar char="●"/>
            </a:pPr>
            <a:r>
              <a:rPr lang="en" sz="1900" b="0" i="0" u="none" strike="noStrike" cap="none">
                <a:solidFill>
                  <a:schemeClr val="dk2"/>
                </a:solidFill>
                <a:latin typeface="Nunito"/>
                <a:ea typeface="Nunito"/>
                <a:cs typeface="Nunito"/>
                <a:sym typeface="Nunito"/>
              </a:rPr>
              <a:t>If you need your visualizations to be interactive you can publish sheets to a Tableau Server. You can make a Tableau Public account to share your visualizations publically for free.</a:t>
            </a:r>
            <a:endParaRPr sz="19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58</a:t>
            </a:fld>
            <a:endParaRPr lang="e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Tableau Public</a:t>
            </a:r>
            <a:endParaRPr sz="2800" b="1" i="0" u="none" strike="noStrike" cap="none">
              <a:solidFill>
                <a:schemeClr val="dk2"/>
              </a:solidFill>
              <a:latin typeface="Maven Pro"/>
              <a:ea typeface="Maven Pro"/>
              <a:cs typeface="Maven Pro"/>
              <a:sym typeface="Maven Pro"/>
            </a:endParaRPr>
          </a:p>
        </p:txBody>
      </p:sp>
      <p:sp>
        <p:nvSpPr>
          <p:cNvPr id="254" name="Google Shape;254;p46"/>
          <p:cNvSpPr txBox="1">
            <a:spLocks noGrp="1"/>
          </p:cNvSpPr>
          <p:nvPr>
            <p:ph type="body" idx="1"/>
          </p:nvPr>
        </p:nvSpPr>
        <p:spPr>
          <a:xfrm>
            <a:off x="595550" y="1597875"/>
            <a:ext cx="7938300" cy="30000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Example: </a:t>
            </a:r>
            <a:r>
              <a:rPr lang="en" sz="2200" u="sng">
                <a:solidFill>
                  <a:schemeClr val="hlink"/>
                </a:solidFill>
                <a:latin typeface="Nunito"/>
                <a:ea typeface="Nunito"/>
                <a:cs typeface="Nunito"/>
                <a:sym typeface="Nunito"/>
                <a:hlinkClick r:id="rId3"/>
              </a:rPr>
              <a:t>https://public.tableau.com/profile/jeho.park4543#!/vizhome/DataVizwithTableau_0/Dashboard1</a:t>
            </a:r>
            <a:r>
              <a:rPr lang="en" sz="2200" u="none">
                <a:solidFill>
                  <a:schemeClr val="dk2"/>
                </a:solidFill>
                <a:latin typeface="Nunito"/>
                <a:ea typeface="Nunito"/>
                <a:cs typeface="Nunito"/>
                <a:sym typeface="Nunito"/>
              </a:rPr>
              <a:t> </a:t>
            </a:r>
            <a:endParaRPr sz="2200" b="0" i="0" u="none" strike="noStrike" cap="none">
              <a:solidFill>
                <a:schemeClr val="dk2"/>
              </a:solidFill>
              <a:latin typeface="Nunito"/>
              <a:ea typeface="Nunito"/>
              <a:cs typeface="Nunito"/>
              <a:sym typeface="Nunito"/>
            </a:endParaRPr>
          </a:p>
          <a:p>
            <a:pPr marL="457200" marR="0" lvl="0" indent="-368300" algn="l" rtl="0">
              <a:lnSpc>
                <a:spcPct val="115000"/>
              </a:lnSpc>
              <a:spcBef>
                <a:spcPts val="0"/>
              </a:spcBef>
              <a:spcAft>
                <a:spcPts val="0"/>
              </a:spcAft>
              <a:buClr>
                <a:schemeClr val="dk2"/>
              </a:buClr>
              <a:buSzPts val="2200"/>
              <a:buFont typeface="Nunito"/>
              <a:buChar char="●"/>
            </a:pPr>
            <a:r>
              <a:rPr lang="en" sz="2200" b="0" i="0" u="none" strike="noStrike" cap="none">
                <a:solidFill>
                  <a:schemeClr val="dk2"/>
                </a:solidFill>
                <a:latin typeface="Nunito"/>
                <a:ea typeface="Nunito"/>
                <a:cs typeface="Nunito"/>
                <a:sym typeface="Nunito"/>
              </a:rPr>
              <a:t>Example: </a:t>
            </a:r>
            <a:r>
              <a:rPr lang="en" sz="2200" b="0" i="0" u="sng" strike="noStrike" cap="none">
                <a:solidFill>
                  <a:schemeClr val="hlink"/>
                </a:solidFill>
                <a:latin typeface="Nunito"/>
                <a:ea typeface="Nunito"/>
                <a:cs typeface="Nunito"/>
                <a:sym typeface="Nunito"/>
                <a:hlinkClick r:id="rId4"/>
              </a:rPr>
              <a:t>http://publichealthintelligence.org/content/global-overview-magnitude-disparities-and-trend-infant-mortality-world-1950-2011</a:t>
            </a:r>
            <a:endParaRPr sz="22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59</a:t>
            </a:fld>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Cycle of Visual Analytics </a:t>
            </a:r>
          </a:p>
        </p:txBody>
      </p:sp>
      <p:pic>
        <p:nvPicPr>
          <p:cNvPr id="5" name="Picture 4"/>
          <p:cNvPicPr>
            <a:picLocks noChangeAspect="1"/>
          </p:cNvPicPr>
          <p:nvPr/>
        </p:nvPicPr>
        <p:blipFill>
          <a:blip r:embed="rId2"/>
          <a:stretch>
            <a:fillRect/>
          </a:stretch>
        </p:blipFill>
        <p:spPr>
          <a:xfrm>
            <a:off x="2059045" y="1214345"/>
            <a:ext cx="5025910" cy="3558919"/>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 smtClean="0"/>
              <a:pPr/>
              <a:t>6</a:t>
            </a:fld>
            <a:endParaRPr lang="en" dirty="0"/>
          </a:p>
        </p:txBody>
      </p:sp>
    </p:spTree>
    <p:extLst>
      <p:ext uri="{BB962C8B-B14F-4D97-AF65-F5344CB8AC3E}">
        <p14:creationId xmlns:p14="http://schemas.microsoft.com/office/powerpoint/2010/main" val="2442219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dk2"/>
                </a:solidFill>
                <a:latin typeface="Maven Pro"/>
                <a:ea typeface="Maven Pro"/>
                <a:cs typeface="Maven Pro"/>
                <a:sym typeface="Maven Pro"/>
              </a:rPr>
              <a:t>Hands-On</a:t>
            </a:r>
            <a:endParaRPr sz="3600" b="1" i="0" u="none" strike="noStrike" cap="none">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60</a:t>
            </a:fld>
            <a:endParaRPr lang="e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Significant Volcanic Eruptions</a:t>
            </a:r>
            <a:endParaRPr sz="2800" b="1" i="0" u="none" strike="noStrike" cap="none">
              <a:solidFill>
                <a:schemeClr val="dk2"/>
              </a:solidFill>
              <a:latin typeface="Maven Pro"/>
              <a:ea typeface="Maven Pro"/>
              <a:cs typeface="Maven Pro"/>
              <a:sym typeface="Maven Pro"/>
            </a:endParaRPr>
          </a:p>
        </p:txBody>
      </p:sp>
      <p:sp>
        <p:nvSpPr>
          <p:cNvPr id="265" name="Google Shape;265;p48"/>
          <p:cNvSpPr txBox="1">
            <a:spLocks noGrp="1"/>
          </p:cNvSpPr>
          <p:nvPr>
            <p:ph type="body" idx="1"/>
          </p:nvPr>
        </p:nvSpPr>
        <p:spPr>
          <a:xfrm>
            <a:off x="477000" y="1216650"/>
            <a:ext cx="8007900" cy="38523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15000"/>
              </a:lnSpc>
              <a:spcBef>
                <a:spcPts val="0"/>
              </a:spcBef>
              <a:spcAft>
                <a:spcPts val="0"/>
              </a:spcAft>
              <a:buClr>
                <a:schemeClr val="dk2"/>
              </a:buClr>
              <a:buSzPts val="1900"/>
              <a:buFont typeface="Nunito"/>
              <a:buChar char="●"/>
            </a:pPr>
            <a:r>
              <a:rPr lang="en" sz="1900" b="0" i="0" u="none" strike="noStrike" cap="none">
                <a:solidFill>
                  <a:schemeClr val="dk2"/>
                </a:solidFill>
                <a:latin typeface="Nunito"/>
                <a:ea typeface="Nunito"/>
                <a:cs typeface="Nunito"/>
                <a:sym typeface="Nunito"/>
              </a:rPr>
              <a:t>Open ‘significantvolcanoeruptions.xlsx’ in Tableau</a:t>
            </a:r>
            <a:endParaRPr sz="1900" b="0" i="0" u="none" strike="noStrike" cap="none">
              <a:solidFill>
                <a:schemeClr val="dk2"/>
              </a:solidFill>
              <a:latin typeface="Nunito"/>
              <a:ea typeface="Nunito"/>
              <a:cs typeface="Nunito"/>
              <a:sym typeface="Nunito"/>
            </a:endParaRPr>
          </a:p>
          <a:p>
            <a:pPr marL="914400" marR="0" lvl="1" indent="-349250" algn="l" rtl="0">
              <a:lnSpc>
                <a:spcPct val="115000"/>
              </a:lnSpc>
              <a:spcBef>
                <a:spcPts val="0"/>
              </a:spcBef>
              <a:spcAft>
                <a:spcPts val="0"/>
              </a:spcAft>
              <a:buClr>
                <a:srgbClr val="000000"/>
              </a:buClr>
              <a:buSzPts val="1900"/>
              <a:buFont typeface="Nunito"/>
              <a:buChar char="○"/>
            </a:pPr>
            <a:r>
              <a:rPr lang="en" sz="1900" b="0" i="0" u="none" strike="noStrike" cap="none">
                <a:solidFill>
                  <a:srgbClr val="000000"/>
                </a:solidFill>
                <a:latin typeface="Nunito"/>
                <a:ea typeface="Nunito"/>
                <a:cs typeface="Nunito"/>
                <a:sym typeface="Nunito"/>
              </a:rPr>
              <a:t>A global listing of over 600 volcanic eruptions from 4360 BC to the present via Significant Volcanic Eruptions Database. </a:t>
            </a:r>
            <a:endParaRPr sz="1900" b="0" i="0" u="none" strike="noStrike" cap="none">
              <a:solidFill>
                <a:srgbClr val="000000"/>
              </a:solidFill>
              <a:latin typeface="Nunito"/>
              <a:ea typeface="Nunito"/>
              <a:cs typeface="Nunito"/>
              <a:sym typeface="Nunito"/>
            </a:endParaRPr>
          </a:p>
          <a:p>
            <a:pPr marL="914400" marR="0" lvl="1" indent="-349250" algn="l" rtl="0">
              <a:lnSpc>
                <a:spcPct val="115000"/>
              </a:lnSpc>
              <a:spcBef>
                <a:spcPts val="0"/>
              </a:spcBef>
              <a:spcAft>
                <a:spcPts val="0"/>
              </a:spcAft>
              <a:buClr>
                <a:srgbClr val="000000"/>
              </a:buClr>
              <a:buSzPts val="1900"/>
              <a:buFont typeface="Nunito"/>
              <a:buChar char="○"/>
            </a:pPr>
            <a:r>
              <a:rPr lang="en" sz="1900" b="0" i="0" u="none" strike="noStrike" cap="none">
                <a:solidFill>
                  <a:srgbClr val="000000"/>
                </a:solidFill>
                <a:latin typeface="Nunito"/>
                <a:ea typeface="Nunito"/>
                <a:cs typeface="Nunito"/>
                <a:sym typeface="Nunito"/>
              </a:rPr>
              <a:t>A significant eruption is classified as one that meets at least one of the following criteria:</a:t>
            </a:r>
            <a:endParaRPr sz="1900" b="0" i="0" u="none" strike="noStrike" cap="none">
              <a:solidFill>
                <a:srgbClr val="000000"/>
              </a:solidFill>
              <a:latin typeface="Nunito"/>
              <a:ea typeface="Nunito"/>
              <a:cs typeface="Nunito"/>
              <a:sym typeface="Nunito"/>
            </a:endParaRPr>
          </a:p>
          <a:p>
            <a:pPr marL="1371600" marR="0" lvl="2" indent="-349250" algn="l" rtl="0">
              <a:lnSpc>
                <a:spcPct val="115000"/>
              </a:lnSpc>
              <a:spcBef>
                <a:spcPts val="0"/>
              </a:spcBef>
              <a:spcAft>
                <a:spcPts val="0"/>
              </a:spcAft>
              <a:buClr>
                <a:srgbClr val="000000"/>
              </a:buClr>
              <a:buSzPts val="1900"/>
              <a:buFont typeface="Nunito"/>
              <a:buChar char="■"/>
            </a:pPr>
            <a:r>
              <a:rPr lang="en" sz="1900" b="0" i="0" u="none" strike="noStrike" cap="none">
                <a:solidFill>
                  <a:srgbClr val="000000"/>
                </a:solidFill>
                <a:latin typeface="Nunito"/>
                <a:ea typeface="Nunito"/>
                <a:cs typeface="Nunito"/>
                <a:sym typeface="Nunito"/>
              </a:rPr>
              <a:t>caused fatalities</a:t>
            </a:r>
            <a:endParaRPr sz="1900" b="0" i="0" u="none" strike="noStrike" cap="none">
              <a:solidFill>
                <a:srgbClr val="000000"/>
              </a:solidFill>
              <a:latin typeface="Nunito"/>
              <a:ea typeface="Nunito"/>
              <a:cs typeface="Nunito"/>
              <a:sym typeface="Nunito"/>
            </a:endParaRPr>
          </a:p>
          <a:p>
            <a:pPr marL="1371600" marR="0" lvl="2" indent="-349250" algn="l" rtl="0">
              <a:lnSpc>
                <a:spcPct val="115000"/>
              </a:lnSpc>
              <a:spcBef>
                <a:spcPts val="0"/>
              </a:spcBef>
              <a:spcAft>
                <a:spcPts val="0"/>
              </a:spcAft>
              <a:buClr>
                <a:srgbClr val="000000"/>
              </a:buClr>
              <a:buSzPts val="1900"/>
              <a:buFont typeface="Nunito"/>
              <a:buChar char="■"/>
            </a:pPr>
            <a:r>
              <a:rPr lang="en" sz="1900" b="0" i="0" u="none" strike="noStrike" cap="none">
                <a:solidFill>
                  <a:srgbClr val="000000"/>
                </a:solidFill>
                <a:latin typeface="Nunito"/>
                <a:ea typeface="Nunito"/>
                <a:cs typeface="Nunito"/>
                <a:sym typeface="Nunito"/>
              </a:rPr>
              <a:t>caused moderate damage (approximately $1 million or more)</a:t>
            </a:r>
            <a:endParaRPr sz="1900" b="0" i="0" u="none" strike="noStrike" cap="none">
              <a:solidFill>
                <a:srgbClr val="000000"/>
              </a:solidFill>
              <a:latin typeface="Nunito"/>
              <a:ea typeface="Nunito"/>
              <a:cs typeface="Nunito"/>
              <a:sym typeface="Nunito"/>
            </a:endParaRPr>
          </a:p>
          <a:p>
            <a:pPr marL="1371600" marR="0" lvl="2" indent="-349250" algn="l" rtl="0">
              <a:lnSpc>
                <a:spcPct val="115000"/>
              </a:lnSpc>
              <a:spcBef>
                <a:spcPts val="0"/>
              </a:spcBef>
              <a:spcAft>
                <a:spcPts val="0"/>
              </a:spcAft>
              <a:buClr>
                <a:srgbClr val="000000"/>
              </a:buClr>
              <a:buSzPts val="1900"/>
              <a:buFont typeface="Nunito"/>
              <a:buChar char="■"/>
            </a:pPr>
            <a:r>
              <a:rPr lang="en" sz="1900" b="0" i="0" u="none" strike="noStrike" cap="none">
                <a:solidFill>
                  <a:srgbClr val="000000"/>
                </a:solidFill>
                <a:latin typeface="Nunito"/>
                <a:ea typeface="Nunito"/>
                <a:cs typeface="Nunito"/>
                <a:sym typeface="Nunito"/>
              </a:rPr>
              <a:t>Volcanic Explosivity Index (VEI) of 6 or greater</a:t>
            </a:r>
            <a:endParaRPr sz="1900" b="0" i="0" u="none" strike="noStrike" cap="none">
              <a:solidFill>
                <a:srgbClr val="000000"/>
              </a:solidFill>
              <a:latin typeface="Nunito"/>
              <a:ea typeface="Nunito"/>
              <a:cs typeface="Nunito"/>
              <a:sym typeface="Nunito"/>
            </a:endParaRPr>
          </a:p>
          <a:p>
            <a:pPr marL="1371600" marR="0" lvl="2" indent="-349250" algn="l" rtl="0">
              <a:lnSpc>
                <a:spcPct val="115000"/>
              </a:lnSpc>
              <a:spcBef>
                <a:spcPts val="0"/>
              </a:spcBef>
              <a:spcAft>
                <a:spcPts val="0"/>
              </a:spcAft>
              <a:buClr>
                <a:srgbClr val="000000"/>
              </a:buClr>
              <a:buSzPts val="1900"/>
              <a:buFont typeface="Nunito"/>
              <a:buChar char="■"/>
            </a:pPr>
            <a:r>
              <a:rPr lang="en" sz="1900" b="0" i="0" u="none" strike="noStrike" cap="none">
                <a:solidFill>
                  <a:srgbClr val="000000"/>
                </a:solidFill>
                <a:latin typeface="Nunito"/>
                <a:ea typeface="Nunito"/>
                <a:cs typeface="Nunito"/>
                <a:sym typeface="Nunito"/>
              </a:rPr>
              <a:t>generated a tsunami</a:t>
            </a:r>
            <a:endParaRPr sz="1900" b="0" i="0" u="none" strike="noStrike" cap="none">
              <a:solidFill>
                <a:srgbClr val="000000"/>
              </a:solidFill>
              <a:latin typeface="Nunito"/>
              <a:ea typeface="Nunito"/>
              <a:cs typeface="Nunito"/>
              <a:sym typeface="Nunito"/>
            </a:endParaRPr>
          </a:p>
          <a:p>
            <a:pPr marL="1371600" marR="0" lvl="2" indent="-349250" algn="l" rtl="0">
              <a:lnSpc>
                <a:spcPct val="115000"/>
              </a:lnSpc>
              <a:spcBef>
                <a:spcPts val="0"/>
              </a:spcBef>
              <a:spcAft>
                <a:spcPts val="0"/>
              </a:spcAft>
              <a:buClr>
                <a:srgbClr val="000000"/>
              </a:buClr>
              <a:buSzPts val="1900"/>
              <a:buFont typeface="Nunito"/>
              <a:buChar char="■"/>
            </a:pPr>
            <a:r>
              <a:rPr lang="en" sz="1900" b="0" i="0" u="none" strike="noStrike" cap="none">
                <a:solidFill>
                  <a:srgbClr val="000000"/>
                </a:solidFill>
                <a:latin typeface="Nunito"/>
                <a:ea typeface="Nunito"/>
                <a:cs typeface="Nunito"/>
                <a:sym typeface="Nunito"/>
              </a:rPr>
              <a:t>associated with a significant earthquake.</a:t>
            </a:r>
            <a:endParaRPr sz="1900" b="0" i="0" u="none" strike="noStrike" cap="none">
              <a:solidFill>
                <a:srgbClr val="000000"/>
              </a:solidFill>
              <a:latin typeface="Nunito"/>
              <a:ea typeface="Nunito"/>
              <a:cs typeface="Nunito"/>
              <a:sym typeface="Nunito"/>
            </a:endParaRPr>
          </a:p>
          <a:p>
            <a:pPr marL="0" marR="0" lvl="0" indent="0" algn="l" rtl="0">
              <a:lnSpc>
                <a:spcPct val="115000"/>
              </a:lnSpc>
              <a:spcBef>
                <a:spcPts val="1600"/>
              </a:spcBef>
              <a:spcAft>
                <a:spcPts val="1600"/>
              </a:spcAft>
              <a:buClr>
                <a:schemeClr val="dk2"/>
              </a:buClr>
              <a:buSzPts val="1300"/>
              <a:buFont typeface="Nunito"/>
              <a:buNone/>
            </a:pPr>
            <a:endParaRPr sz="1900" b="0" i="0" u="none" strike="noStrike" cap="none">
              <a:solidFill>
                <a:srgbClr val="000000"/>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61</a:t>
            </a:fld>
            <a:endParaRPr lang="e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Significant Volcanic Eruptions (cont.)</a:t>
            </a:r>
            <a:endParaRPr sz="2800" b="1" i="0" u="none" strike="noStrike" cap="none">
              <a:solidFill>
                <a:schemeClr val="dk2"/>
              </a:solidFill>
              <a:latin typeface="Maven Pro"/>
              <a:ea typeface="Maven Pro"/>
              <a:cs typeface="Maven Pro"/>
              <a:sym typeface="Maven Pro"/>
            </a:endParaRPr>
          </a:p>
        </p:txBody>
      </p:sp>
      <p:sp>
        <p:nvSpPr>
          <p:cNvPr id="271" name="Google Shape;271;p49"/>
          <p:cNvSpPr txBox="1">
            <a:spLocks noGrp="1"/>
          </p:cNvSpPr>
          <p:nvPr>
            <p:ph type="body" idx="1"/>
          </p:nvPr>
        </p:nvSpPr>
        <p:spPr>
          <a:xfrm>
            <a:off x="573950" y="1212750"/>
            <a:ext cx="8100900" cy="3756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Create visualizations to answer some of these questions:</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What were the most dangerous volcanoes? (by VEI, by Deaths)</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What country has had the most significant volcanic eruptions? </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Where is Deception Island located? </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How many volcanoes had both an associated earthquake and tsunami?</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After 1995, which year had the most deaths by volcanic eruptions?</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Which volcano has the </a:t>
            </a:r>
            <a:r>
              <a:rPr lang="en" sz="1800" dirty="0">
                <a:latin typeface="Nunito"/>
                <a:ea typeface="Nunito"/>
                <a:cs typeface="Nunito"/>
                <a:sym typeface="Nunito"/>
              </a:rPr>
              <a:t>highest </a:t>
            </a:r>
            <a:r>
              <a:rPr lang="en" sz="1800" b="0" i="0" u="none" strike="noStrike" cap="none" dirty="0">
                <a:solidFill>
                  <a:schemeClr val="dk2"/>
                </a:solidFill>
                <a:latin typeface="Nunito"/>
                <a:ea typeface="Nunito"/>
                <a:cs typeface="Nunito"/>
                <a:sym typeface="Nunito"/>
              </a:rPr>
              <a:t>elevation?</a:t>
            </a:r>
            <a:endParaRPr sz="1800" b="0" i="0" u="none" strike="noStrike" cap="none" dirty="0">
              <a:solidFill>
                <a:schemeClr val="dk2"/>
              </a:solidFill>
              <a:latin typeface="Nunito"/>
              <a:ea typeface="Nunito"/>
              <a:cs typeface="Nunito"/>
              <a:sym typeface="Nunito"/>
            </a:endParaRPr>
          </a:p>
          <a:p>
            <a:pPr marL="914400" marR="0" lvl="1" indent="-342900" algn="l" rtl="0">
              <a:lnSpc>
                <a:spcPct val="115000"/>
              </a:lnSpc>
              <a:spcBef>
                <a:spcPts val="0"/>
              </a:spcBef>
              <a:spcAft>
                <a:spcPts val="0"/>
              </a:spcAft>
              <a:buClr>
                <a:schemeClr val="dk2"/>
              </a:buClr>
              <a:buSzPts val="1800"/>
              <a:buFont typeface="Nunito"/>
              <a:buAutoNum type="alphaLcPeriod"/>
            </a:pPr>
            <a:r>
              <a:rPr lang="en" sz="1800" b="0" i="0" u="none" strike="noStrike" cap="none" dirty="0">
                <a:solidFill>
                  <a:schemeClr val="dk2"/>
                </a:solidFill>
                <a:latin typeface="Nunito"/>
                <a:ea typeface="Nunito"/>
                <a:cs typeface="Nunito"/>
                <a:sym typeface="Nunito"/>
              </a:rPr>
              <a:t>Is there anything else you found interesting?</a:t>
            </a:r>
            <a:endParaRPr sz="1800" b="0" i="0" u="none" strike="noStrike" cap="none" dirty="0">
              <a:solidFill>
                <a:schemeClr val="dk2"/>
              </a:solidFill>
              <a:latin typeface="Nunito"/>
              <a:ea typeface="Nunito"/>
              <a:cs typeface="Nunito"/>
              <a:sym typeface="Nunito"/>
            </a:endParaRPr>
          </a:p>
          <a:p>
            <a:pPr marL="457200" marR="0" lvl="0" indent="-342900" algn="l" rtl="0">
              <a:lnSpc>
                <a:spcPct val="115000"/>
              </a:lnSpc>
              <a:spcBef>
                <a:spcPts val="0"/>
              </a:spcBef>
              <a:spcAft>
                <a:spcPts val="0"/>
              </a:spcAft>
              <a:buClr>
                <a:schemeClr val="dk2"/>
              </a:buClr>
              <a:buSzPts val="1800"/>
              <a:buFont typeface="Nunito"/>
              <a:buChar char="●"/>
            </a:pPr>
            <a:r>
              <a:rPr lang="en" sz="1800" b="0" i="0" u="none" strike="noStrike" cap="none" dirty="0">
                <a:solidFill>
                  <a:schemeClr val="dk2"/>
                </a:solidFill>
                <a:latin typeface="Nunito"/>
                <a:ea typeface="Nunito"/>
                <a:cs typeface="Nunito"/>
                <a:sym typeface="Nunito"/>
              </a:rPr>
              <a:t>If you wish, create a Tableau Public account and publish your findings in a dashboard.</a:t>
            </a:r>
            <a:endParaRPr sz="1800" b="0" i="0" u="none" strike="noStrike" cap="none" dirty="0">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62</a:t>
            </a:fld>
            <a:endParaRPr lang="e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dk2"/>
                </a:solidFill>
                <a:latin typeface="Maven Pro"/>
                <a:ea typeface="Maven Pro"/>
                <a:cs typeface="Maven Pro"/>
                <a:sym typeface="Maven Pro"/>
              </a:rPr>
              <a:t>Further Learning</a:t>
            </a:r>
            <a:endParaRPr sz="3600" b="1" i="0" u="none" strike="noStrike" cap="none">
              <a:solidFill>
                <a:schemeClr val="dk2"/>
              </a:solidFill>
              <a:latin typeface="Maven Pro"/>
              <a:ea typeface="Maven Pro"/>
              <a:cs typeface="Maven Pro"/>
              <a:sym typeface="Maven Pro"/>
            </a:endParaRPr>
          </a:p>
        </p:txBody>
      </p:sp>
      <p:sp>
        <p:nvSpPr>
          <p:cNvPr id="2" name="Slide Number Placeholder 1"/>
          <p:cNvSpPr>
            <a:spLocks noGrp="1"/>
          </p:cNvSpPr>
          <p:nvPr>
            <p:ph type="sldNum" idx="12"/>
          </p:nvPr>
        </p:nvSpPr>
        <p:spPr/>
        <p:txBody>
          <a:bodyPr/>
          <a:lstStyle/>
          <a:p>
            <a:fld id="{00000000-1234-1234-1234-123412341234}" type="slidenum">
              <a:rPr lang="en" smtClean="0"/>
              <a:pPr/>
              <a:t>63</a:t>
            </a:fld>
            <a:endParaRPr lang="e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Further Learning: Topics</a:t>
            </a:r>
            <a:endParaRPr sz="2800" b="1" i="0" u="none" strike="noStrike" cap="none">
              <a:solidFill>
                <a:schemeClr val="dk2"/>
              </a:solidFill>
              <a:latin typeface="Maven Pro"/>
              <a:ea typeface="Maven Pro"/>
              <a:cs typeface="Maven Pro"/>
              <a:sym typeface="Maven Pro"/>
            </a:endParaRPr>
          </a:p>
        </p:txBody>
      </p:sp>
      <p:sp>
        <p:nvSpPr>
          <p:cNvPr id="282" name="Google Shape;282;p51"/>
          <p:cNvSpPr txBox="1">
            <a:spLocks noGrp="1"/>
          </p:cNvSpPr>
          <p:nvPr>
            <p:ph type="body" idx="1"/>
          </p:nvPr>
        </p:nvSpPr>
        <p:spPr>
          <a:xfrm>
            <a:off x="607150" y="1676550"/>
            <a:ext cx="8170500" cy="30258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Formatting</a:t>
            </a:r>
            <a:endParaRPr sz="2000" b="0" i="0" u="none" strike="noStrike" cap="none">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Data Cleaning</a:t>
            </a:r>
            <a:endParaRPr sz="2000" b="0" i="0" u="none" strike="noStrike" cap="none">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Advanced Calculations and Expressions</a:t>
            </a:r>
            <a:endParaRPr sz="2000" b="0" i="0" u="none" strike="noStrike" cap="none">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Advanced Chart Types</a:t>
            </a:r>
            <a:endParaRPr sz="2000" b="0" i="0" u="none" strike="noStrike" cap="none">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R Integration</a:t>
            </a:r>
            <a:endParaRPr sz="2000" b="0" i="0" u="none" strike="noStrike" cap="none">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Geospatial Analysis</a:t>
            </a:r>
            <a:endParaRPr sz="2000" b="0" i="0" u="none" strike="noStrike" cap="none">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Forecasting / Trend Lines / Regression</a:t>
            </a:r>
            <a:endParaRPr sz="20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64</a:t>
            </a:fld>
            <a:endParaRPr lang="e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Further Learning: Resources</a:t>
            </a:r>
            <a:endParaRPr sz="2800" b="1" i="0" u="none" strike="noStrike" cap="none">
              <a:solidFill>
                <a:schemeClr val="dk2"/>
              </a:solidFill>
              <a:latin typeface="Maven Pro"/>
              <a:ea typeface="Maven Pro"/>
              <a:cs typeface="Maven Pro"/>
              <a:sym typeface="Maven Pro"/>
            </a:endParaRPr>
          </a:p>
        </p:txBody>
      </p:sp>
      <p:sp>
        <p:nvSpPr>
          <p:cNvPr id="288" name="Google Shape;288;p52"/>
          <p:cNvSpPr txBox="1">
            <a:spLocks noGrp="1"/>
          </p:cNvSpPr>
          <p:nvPr>
            <p:ph type="body" idx="1"/>
          </p:nvPr>
        </p:nvSpPr>
        <p:spPr>
          <a:xfrm>
            <a:off x="610375" y="1092525"/>
            <a:ext cx="8031000" cy="39162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Learning Resources:</a:t>
            </a:r>
            <a:endParaRPr sz="2000" b="0" i="0" u="none" strike="noStrike" cap="none">
              <a:solidFill>
                <a:schemeClr val="dk2"/>
              </a:solidFill>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Tableau.com/learn</a:t>
            </a:r>
            <a:endParaRPr sz="2000" b="0" i="0" u="none" strike="noStrike" cap="none">
              <a:solidFill>
                <a:schemeClr val="dk2"/>
              </a:solidFill>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Explore Tableau Public</a:t>
            </a:r>
            <a:endParaRPr sz="2000" b="0" i="0" u="none" strike="noStrike" cap="none">
              <a:solidFill>
                <a:schemeClr val="dk2"/>
              </a:solidFill>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Tutorialspoint</a:t>
            </a:r>
            <a:endParaRPr sz="2000" b="0" i="0" u="none" strike="noStrike" cap="none">
              <a:solidFill>
                <a:schemeClr val="dk2"/>
              </a:solidFill>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YouTube / Blog Posts</a:t>
            </a:r>
            <a:endParaRPr sz="2000" b="0" i="0" u="none" strike="noStrike" cap="none">
              <a:solidFill>
                <a:schemeClr val="dk2"/>
              </a:solidFill>
              <a:latin typeface="Nunito"/>
              <a:ea typeface="Nunito"/>
              <a:cs typeface="Nunito"/>
              <a:sym typeface="Nunito"/>
            </a:endParaRPr>
          </a:p>
          <a:p>
            <a:pPr marL="457200" marR="0" lvl="0"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Data Sources:</a:t>
            </a:r>
            <a:endParaRPr sz="2000" b="0" i="0" u="none" strike="noStrike" cap="none">
              <a:solidFill>
                <a:schemeClr val="dk2"/>
              </a:solidFill>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Kaggle</a:t>
            </a:r>
            <a:endParaRPr sz="2000" b="0" i="0" u="none" strike="noStrike" cap="none">
              <a:solidFill>
                <a:schemeClr val="dk2"/>
              </a:solidFill>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Data.gov</a:t>
            </a:r>
            <a:endParaRPr sz="2000">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Data.world</a:t>
            </a:r>
            <a:endParaRPr sz="2000" b="0" i="0" u="none" strike="noStrike" cap="none">
              <a:solidFill>
                <a:schemeClr val="dk2"/>
              </a:solidFill>
              <a:latin typeface="Nunito"/>
              <a:ea typeface="Nunito"/>
              <a:cs typeface="Nunito"/>
              <a:sym typeface="Nunito"/>
            </a:endParaRPr>
          </a:p>
          <a:p>
            <a:pPr marL="914400" lvl="1" indent="-355600" algn="l" rtl="0">
              <a:spcBef>
                <a:spcPts val="0"/>
              </a:spcBef>
              <a:spcAft>
                <a:spcPts val="0"/>
              </a:spcAft>
              <a:buClr>
                <a:schemeClr val="dk2"/>
              </a:buClr>
              <a:buSzPts val="2000"/>
              <a:buFont typeface="Nunito"/>
              <a:buChar char="○"/>
            </a:pPr>
            <a:r>
              <a:rPr lang="en" sz="2000">
                <a:latin typeface="Nunito"/>
                <a:ea typeface="Nunito"/>
                <a:cs typeface="Nunito"/>
                <a:sym typeface="Nunito"/>
              </a:rPr>
              <a:t>Los Angeles Open Data (</a:t>
            </a:r>
            <a:r>
              <a:rPr lang="en" sz="2000" u="sng">
                <a:solidFill>
                  <a:schemeClr val="hlink"/>
                </a:solidFill>
                <a:latin typeface="Nunito"/>
                <a:ea typeface="Nunito"/>
                <a:cs typeface="Nunito"/>
                <a:sym typeface="Nunito"/>
                <a:hlinkClick r:id="rId3"/>
              </a:rPr>
              <a:t>https://data.lacity.org</a:t>
            </a:r>
            <a:r>
              <a:rPr lang="en" sz="2000">
                <a:latin typeface="Nunito"/>
                <a:ea typeface="Nunito"/>
                <a:cs typeface="Nunito"/>
                <a:sym typeface="Nunito"/>
              </a:rPr>
              <a:t> )</a:t>
            </a:r>
            <a:endParaRPr sz="2000">
              <a:latin typeface="Nunito"/>
              <a:ea typeface="Nunito"/>
              <a:cs typeface="Nunito"/>
              <a:sym typeface="Nunito"/>
            </a:endParaRPr>
          </a:p>
          <a:p>
            <a:pPr marL="914400" marR="0" lvl="1" indent="-355600" algn="l" rtl="0">
              <a:lnSpc>
                <a:spcPct val="115000"/>
              </a:lnSpc>
              <a:spcBef>
                <a:spcPts val="0"/>
              </a:spcBef>
              <a:spcAft>
                <a:spcPts val="0"/>
              </a:spcAft>
              <a:buClr>
                <a:schemeClr val="dk2"/>
              </a:buClr>
              <a:buSzPts val="2000"/>
              <a:buFont typeface="Nunito"/>
              <a:buChar char="○"/>
            </a:pPr>
            <a:r>
              <a:rPr lang="en" sz="2000" b="0" i="0" u="none" strike="noStrike" cap="none">
                <a:solidFill>
                  <a:schemeClr val="dk2"/>
                </a:solidFill>
                <a:latin typeface="Nunito"/>
                <a:ea typeface="Nunito"/>
                <a:cs typeface="Nunito"/>
                <a:sym typeface="Nunito"/>
              </a:rPr>
              <a:t>UCI Machine Learning Repository</a:t>
            </a:r>
            <a:endParaRPr sz="2000" b="0" i="0" u="none" strike="noStrike" cap="none">
              <a:solidFill>
                <a:schemeClr val="dk2"/>
              </a:solidFill>
              <a:latin typeface="Nunito"/>
              <a:ea typeface="Nunito"/>
              <a:cs typeface="Nunito"/>
              <a:sym typeface="Nunito"/>
            </a:endParaRPr>
          </a:p>
        </p:txBody>
      </p:sp>
      <p:sp>
        <p:nvSpPr>
          <p:cNvPr id="2" name="Slide Number Placeholder 1"/>
          <p:cNvSpPr>
            <a:spLocks noGrp="1"/>
          </p:cNvSpPr>
          <p:nvPr>
            <p:ph type="sldNum" idx="12"/>
          </p:nvPr>
        </p:nvSpPr>
        <p:spPr/>
        <p:txBody>
          <a:bodyPr/>
          <a:lstStyle/>
          <a:p>
            <a:fld id="{00000000-1234-1234-1234-123412341234}" type="slidenum">
              <a:rPr lang="en" smtClean="0"/>
              <a:pPr/>
              <a:t>65</a:t>
            </a:fld>
            <a:endParaRPr lang="e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
        <p:nvSpPr>
          <p:cNvPr id="2" name="Slide Number Placeholder 1"/>
          <p:cNvSpPr>
            <a:spLocks noGrp="1"/>
          </p:cNvSpPr>
          <p:nvPr>
            <p:ph type="sldNum" idx="12"/>
          </p:nvPr>
        </p:nvSpPr>
        <p:spPr/>
        <p:txBody>
          <a:bodyPr/>
          <a:lstStyle/>
          <a:p>
            <a:fld id="{00000000-1234-1234-1234-123412341234}" type="slidenum">
              <a:rPr lang="en" smtClean="0"/>
              <a:pPr/>
              <a:t>66</a:t>
            </a:fld>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6B7C-C27C-5248-93EF-39B7305EB63A}"/>
              </a:ext>
            </a:extLst>
          </p:cNvPr>
          <p:cNvSpPr>
            <a:spLocks noGrp="1"/>
          </p:cNvSpPr>
          <p:nvPr>
            <p:ph type="title"/>
          </p:nvPr>
        </p:nvSpPr>
        <p:spPr/>
        <p:txBody>
          <a:bodyPr/>
          <a:lstStyle/>
          <a:p>
            <a:r>
              <a:rPr lang="en-US" sz="2400" b="1" dirty="0">
                <a:solidFill>
                  <a:schemeClr val="tx1"/>
                </a:solidFill>
                <a:latin typeface="Calibri" panose="020F0502020204030204" pitchFamily="34" charset="0"/>
                <a:cs typeface="Calibri" panose="020F0502020204030204" pitchFamily="34" charset="0"/>
              </a:rPr>
              <a:t>Tableau Product Suite </a:t>
            </a:r>
          </a:p>
        </p:txBody>
      </p:sp>
      <p:sp>
        <p:nvSpPr>
          <p:cNvPr id="3" name="Text Placeholder 2">
            <a:extLst>
              <a:ext uri="{FF2B5EF4-FFF2-40B4-BE49-F238E27FC236}">
                <a16:creationId xmlns:a16="http://schemas.microsoft.com/office/drawing/2014/main" id="{275A397A-F3C2-0C40-8BBF-52409C3B67E9}"/>
              </a:ext>
            </a:extLst>
          </p:cNvPr>
          <p:cNvSpPr>
            <a:spLocks noGrp="1"/>
          </p:cNvSpPr>
          <p:nvPr>
            <p:ph type="body" idx="1"/>
          </p:nvPr>
        </p:nvSpPr>
        <p:spPr>
          <a:xfrm>
            <a:off x="311700" y="1152475"/>
            <a:ext cx="2766999" cy="3416400"/>
          </a:xfrm>
        </p:spPr>
        <p:txBody>
          <a:bodyPr/>
          <a:lstStyle/>
          <a:p>
            <a:r>
              <a:rPr lang="en-US" dirty="0"/>
              <a:t>Tableau Desktop</a:t>
            </a:r>
          </a:p>
          <a:p>
            <a:r>
              <a:rPr lang="en-US" dirty="0"/>
              <a:t>Tableau Public</a:t>
            </a:r>
          </a:p>
          <a:p>
            <a:r>
              <a:rPr lang="en-US" dirty="0"/>
              <a:t>Tableau Online</a:t>
            </a:r>
          </a:p>
          <a:p>
            <a:r>
              <a:rPr lang="en-US" dirty="0"/>
              <a:t>Tableau Server</a:t>
            </a:r>
          </a:p>
          <a:p>
            <a:r>
              <a:rPr lang="en-US" dirty="0"/>
              <a:t>Tableau Reader</a:t>
            </a:r>
          </a:p>
          <a:p>
            <a:endParaRPr lang="en-US" dirty="0"/>
          </a:p>
          <a:p>
            <a:pPr marL="114300" indent="0">
              <a:buNone/>
            </a:pPr>
            <a:br>
              <a:rPr lang="en-US" dirty="0"/>
            </a:b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3452" y="378853"/>
            <a:ext cx="4216358" cy="4284364"/>
          </a:xfrm>
          <a:prstGeom prst="rect">
            <a:avLst/>
          </a:prstGeom>
        </p:spPr>
      </p:pic>
      <p:sp>
        <p:nvSpPr>
          <p:cNvPr id="6" name="TextBox 5"/>
          <p:cNvSpPr txBox="1"/>
          <p:nvPr/>
        </p:nvSpPr>
        <p:spPr>
          <a:xfrm>
            <a:off x="6203107" y="4759505"/>
            <a:ext cx="1835379" cy="276999"/>
          </a:xfrm>
          <a:prstGeom prst="rect">
            <a:avLst/>
          </a:prstGeom>
          <a:noFill/>
        </p:spPr>
        <p:txBody>
          <a:bodyPr wrap="square" rtlCol="0">
            <a:spAutoFit/>
          </a:bodyPr>
          <a:lstStyle/>
          <a:p>
            <a:r>
              <a:rPr lang="en-US" sz="1200" dirty="0"/>
              <a:t>Source: guru99.com </a:t>
            </a:r>
          </a:p>
        </p:txBody>
      </p:sp>
    </p:spTree>
    <p:extLst>
      <p:ext uri="{BB962C8B-B14F-4D97-AF65-F5344CB8AC3E}">
        <p14:creationId xmlns:p14="http://schemas.microsoft.com/office/powerpoint/2010/main" val="160157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Analytics in Tableau </a:t>
            </a:r>
          </a:p>
        </p:txBody>
      </p:sp>
      <p:sp>
        <p:nvSpPr>
          <p:cNvPr id="3" name="Text Placeholder 2"/>
          <p:cNvSpPr>
            <a:spLocks noGrp="1"/>
          </p:cNvSpPr>
          <p:nvPr>
            <p:ph type="body" idx="1"/>
          </p:nvPr>
        </p:nvSpPr>
        <p:spPr/>
        <p:txBody>
          <a:bodyPr/>
          <a:lstStyle/>
          <a:p>
            <a:r>
              <a:rPr lang="en-US" b="1" dirty="0">
                <a:solidFill>
                  <a:schemeClr val="tx1"/>
                </a:solidFill>
              </a:rPr>
              <a:t>Developer Tools:</a:t>
            </a:r>
            <a:r>
              <a:rPr lang="en-US" dirty="0">
                <a:solidFill>
                  <a:schemeClr val="tx1"/>
                </a:solidFill>
              </a:rPr>
              <a:t> The Tableau tools that are used for development such as the creation of dashboards, charts, report generation, visualization fall into this category. The Tableau products, under this category, are the Tableau Desktop and the Tableau Public.</a:t>
            </a:r>
          </a:p>
          <a:p>
            <a:r>
              <a:rPr lang="en-US" b="1" dirty="0">
                <a:solidFill>
                  <a:schemeClr val="tx1"/>
                </a:solidFill>
              </a:rPr>
              <a:t>Sharing Tools</a:t>
            </a:r>
            <a:r>
              <a:rPr lang="en-US" dirty="0">
                <a:solidFill>
                  <a:schemeClr val="tx1"/>
                </a:solidFill>
              </a:rPr>
              <a:t>: As the name suggests, the purpose of the tool is sharing the visualizations, reports, dashboards that were created using the developer tools. Products that fall into this category are Tableau Online, Server, and Reader.</a:t>
            </a:r>
          </a:p>
          <a:p>
            <a:endParaRPr lang="en-US" dirty="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dirty="0"/>
          </a:p>
        </p:txBody>
      </p:sp>
    </p:spTree>
    <p:extLst>
      <p:ext uri="{BB962C8B-B14F-4D97-AF65-F5344CB8AC3E}">
        <p14:creationId xmlns:p14="http://schemas.microsoft.com/office/powerpoint/2010/main" val="12703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322262" y="2164299"/>
            <a:ext cx="6470768" cy="1544083"/>
          </a:xfrm>
          <a:prstGeom prst="rect">
            <a:avLst/>
          </a:prstGeom>
        </p:spPr>
      </p:pic>
      <p:sp>
        <p:nvSpPr>
          <p:cNvPr id="3" name="Text Placeholder 2"/>
          <p:cNvSpPr>
            <a:spLocks noGrp="1"/>
          </p:cNvSpPr>
          <p:nvPr>
            <p:ph type="body" idx="1"/>
          </p:nvPr>
        </p:nvSpPr>
        <p:spPr/>
        <p:txBody>
          <a:bodyPr/>
          <a:lstStyle/>
          <a:p>
            <a:endParaRPr lang="en-US" dirty="0"/>
          </a:p>
        </p:txBody>
      </p:sp>
      <p:sp>
        <p:nvSpPr>
          <p:cNvPr id="5" name="Slide Number Placeholder 4"/>
          <p:cNvSpPr>
            <a:spLocks noGrp="1"/>
          </p:cNvSpPr>
          <p:nvPr>
            <p:ph type="sldNum" idx="12"/>
          </p:nvPr>
        </p:nvSpPr>
        <p:spPr/>
        <p:txBody>
          <a:bodyPr/>
          <a:lstStyle/>
          <a:p>
            <a:fld id="{00000000-1234-1234-1234-123412341234}" type="slidenum">
              <a:rPr lang="en" smtClean="0"/>
              <a:pPr/>
              <a:t>9</a:t>
            </a:fld>
            <a:endParaRPr lang="en" dirty="0"/>
          </a:p>
        </p:txBody>
      </p:sp>
    </p:spTree>
    <p:extLst>
      <p:ext uri="{BB962C8B-B14F-4D97-AF65-F5344CB8AC3E}">
        <p14:creationId xmlns:p14="http://schemas.microsoft.com/office/powerpoint/2010/main" val="35279805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3647</TotalTime>
  <Words>3869</Words>
  <Application>Microsoft Macintosh PowerPoint</Application>
  <PresentationFormat>On-screen Show (16:9)</PresentationFormat>
  <Paragraphs>422</Paragraphs>
  <Slides>66</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Maven Pro</vt:lpstr>
      <vt:lpstr>Tw Cen MT Condensed</vt:lpstr>
      <vt:lpstr>Calibri</vt:lpstr>
      <vt:lpstr>Arial</vt:lpstr>
      <vt:lpstr>Wingdings</vt:lpstr>
      <vt:lpstr>Maven Pro Regular</vt:lpstr>
      <vt:lpstr>Nunito</vt:lpstr>
      <vt:lpstr>Courier New</vt:lpstr>
      <vt:lpstr>Simple Light</vt:lpstr>
      <vt:lpstr>Data Visualization with Tableau – Level 1</vt:lpstr>
      <vt:lpstr>PowerPoint Presentation</vt:lpstr>
      <vt:lpstr>Agenda</vt:lpstr>
      <vt:lpstr>After this workshop, you will be able to…</vt:lpstr>
      <vt:lpstr>What is Tableau?</vt:lpstr>
      <vt:lpstr>Cycle of Visual Analytics </vt:lpstr>
      <vt:lpstr>Tableau Product Suite </vt:lpstr>
      <vt:lpstr>Data Analytics in Tableau </vt:lpstr>
      <vt:lpstr>PowerPoint Presentation</vt:lpstr>
      <vt:lpstr>What can you do with Tableau?</vt:lpstr>
      <vt:lpstr>Installing Tableau</vt:lpstr>
      <vt:lpstr>Tableau Desktop Workspace </vt:lpstr>
      <vt:lpstr>Tableau Desktop Workspace Cont’d </vt:lpstr>
      <vt:lpstr>Tableau Navigation </vt:lpstr>
      <vt:lpstr>Tableau Data Connections </vt:lpstr>
      <vt:lpstr>Data Repo</vt:lpstr>
      <vt:lpstr>Data Relationship </vt:lpstr>
      <vt:lpstr>PowerPoint Presentation</vt:lpstr>
      <vt:lpstr>Connecting to Data</vt:lpstr>
      <vt:lpstr>Connecting to Data</vt:lpstr>
      <vt:lpstr>Visualizing Data</vt:lpstr>
      <vt:lpstr>PowerPoint Presentation</vt:lpstr>
      <vt:lpstr>What do you want to show with your data?</vt:lpstr>
      <vt:lpstr>Time series values display how something changed over time</vt:lpstr>
      <vt:lpstr>ranking values are ordered by size (descending or ascending)</vt:lpstr>
      <vt:lpstr>Part-to-whole values represent parts (ratios) of a whole</vt:lpstr>
      <vt:lpstr>What about pie charts?</vt:lpstr>
      <vt:lpstr>deviation difference between two sets of values</vt:lpstr>
      <vt:lpstr>Distribution count of values per interval along quantitative scale</vt:lpstr>
      <vt:lpstr>Correlation Comparison of two paired sets of values to determine if there is a relationship between them</vt:lpstr>
      <vt:lpstr>Normal comparison simple comparison of values for a set of ordered items</vt:lpstr>
      <vt:lpstr>Tableau Environment &gt;&gt; Data types, Workbooks, Sheets, and interface</vt:lpstr>
      <vt:lpstr>Dimensions and Measures</vt:lpstr>
      <vt:lpstr>Questions</vt:lpstr>
      <vt:lpstr>Workbooks and Sheets </vt:lpstr>
      <vt:lpstr>Workbooks and Sheets (cont.) </vt:lpstr>
      <vt:lpstr>Action</vt:lpstr>
      <vt:lpstr>Visualizing Numerical Data</vt:lpstr>
      <vt:lpstr>Action and Question</vt:lpstr>
      <vt:lpstr>Histogram</vt:lpstr>
      <vt:lpstr>Action and Question</vt:lpstr>
      <vt:lpstr>Scatter Plot</vt:lpstr>
      <vt:lpstr>Action and Question</vt:lpstr>
      <vt:lpstr>Text Tables</vt:lpstr>
      <vt:lpstr>Action and Question</vt:lpstr>
      <vt:lpstr>Bar Chart / Stacked Bars / Pie Chart</vt:lpstr>
      <vt:lpstr>Marks &amp; Customizing the View</vt:lpstr>
      <vt:lpstr>Color</vt:lpstr>
      <vt:lpstr>More on Customizing the View</vt:lpstr>
      <vt:lpstr>Aliases &amp; Formatting</vt:lpstr>
      <vt:lpstr>Filtering, Calculations, &amp; Analytics</vt:lpstr>
      <vt:lpstr>Filtering</vt:lpstr>
      <vt:lpstr>Calculations</vt:lpstr>
      <vt:lpstr>Calculations (continued)</vt:lpstr>
      <vt:lpstr>Analytics</vt:lpstr>
      <vt:lpstr>Dimensions Export</vt:lpstr>
      <vt:lpstr>Sharing</vt:lpstr>
      <vt:lpstr>Sharing</vt:lpstr>
      <vt:lpstr>Tableau Public</vt:lpstr>
      <vt:lpstr>Hands-On</vt:lpstr>
      <vt:lpstr>Significant Volcanic Eruptions</vt:lpstr>
      <vt:lpstr>Significant Volcanic Eruptions (cont.)</vt:lpstr>
      <vt:lpstr>Further Learning</vt:lpstr>
      <vt:lpstr>Further Learning: Topics</vt:lpstr>
      <vt:lpstr>Further Learning: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with Tableau for Beginners</dc:title>
  <dc:creator>Elkelani, Zeyad</dc:creator>
  <cp:lastModifiedBy>Zeyad Elkelani</cp:lastModifiedBy>
  <cp:revision>50</cp:revision>
  <cp:lastPrinted>2019-11-12T18:21:57Z</cp:lastPrinted>
  <dcterms:modified xsi:type="dcterms:W3CDTF">2020-06-29T19:30:46Z</dcterms:modified>
</cp:coreProperties>
</file>