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8" r:id="rId3"/>
    <p:sldId id="312" r:id="rId4"/>
    <p:sldId id="299" r:id="rId5"/>
    <p:sldId id="30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4" r:id="rId14"/>
    <p:sldId id="267" r:id="rId15"/>
    <p:sldId id="268" r:id="rId16"/>
    <p:sldId id="305" r:id="rId17"/>
    <p:sldId id="269" r:id="rId18"/>
    <p:sldId id="270" r:id="rId19"/>
    <p:sldId id="313" r:id="rId20"/>
    <p:sldId id="306" r:id="rId21"/>
    <p:sldId id="271" r:id="rId22"/>
    <p:sldId id="272" r:id="rId23"/>
    <p:sldId id="273" r:id="rId24"/>
    <p:sldId id="307" r:id="rId25"/>
    <p:sldId id="274" r:id="rId26"/>
    <p:sldId id="308" r:id="rId27"/>
    <p:sldId id="275" r:id="rId28"/>
    <p:sldId id="309" r:id="rId29"/>
    <p:sldId id="276" r:id="rId30"/>
    <p:sldId id="310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314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</p:sldIdLst>
  <p:sldSz cx="9144000" cy="5143500" type="screen16x9"/>
  <p:notesSz cx="6858000" cy="9144000"/>
  <p:embeddedFontLst>
    <p:embeddedFont>
      <p:font typeface="Nunito" panose="020B0604020202020204" charset="0"/>
      <p:regular r:id="rId54"/>
      <p:bold r:id="rId55"/>
      <p:italic r:id="rId56"/>
      <p:boldItalic r:id="rId57"/>
    </p:embeddedFont>
    <p:embeddedFont>
      <p:font typeface="Maven Pro" panose="020B0604020202020204" charset="0"/>
      <p:regular r:id="rId58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45EE7-9F2F-4227-B917-230319D892DF}">
  <a:tblStyle styleId="{76445EE7-9F2F-4227-B917-230319D892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0"/>
    <p:restoredTop sz="95329"/>
  </p:normalViewPr>
  <p:slideViewPr>
    <p:cSldViewPr snapToGrid="0" snapToObjects="1">
      <p:cViewPr varScale="1">
        <p:scale>
          <a:sx n="145" d="100"/>
          <a:sy n="145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aven Pro Regular" pitchFamily="2" charset="77"/>
        <a:ea typeface="Maven Pro Regular" pitchFamily="2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50729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50729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26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631c42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48631c42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631c426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631c426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aven Pro Regular" pitchFamily="2" charset="77"/>
              </a:rPr>
              <a:t>Trend line… meaning!</a:t>
            </a:r>
          </a:p>
          <a:p>
            <a:r>
              <a:rPr lang="en-US" dirty="0">
                <a:latin typeface="Maven Pro Regular" pitchFamily="2" charset="77"/>
              </a:rPr>
              <a:t>How Tableau find a trend line.</a:t>
            </a:r>
          </a:p>
        </p:txBody>
      </p:sp>
    </p:spTree>
    <p:extLst>
      <p:ext uri="{BB962C8B-B14F-4D97-AF65-F5344CB8AC3E}">
        <p14:creationId xmlns:p14="http://schemas.microsoft.com/office/powerpoint/2010/main" val="186573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R-Squared is a statistical measure of fit that indicates how much variation of a dependent variable is explained by the independent variable(s) in a regression model.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304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88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55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0408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86e3a8c2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86e3a8c2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Add how to get student/instructor license</a:t>
            </a: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Maven Pro Regular" pitchFamily="2" charset="77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50729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50729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Maven Pro Regular" pitchFamily="2" charset="7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 i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ven Pro Regular" pitchFamily="2" charset="7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ven Pro Regular" pitchFamily="2" charset="77"/>
          <a:ea typeface="Maven Pro Regular" pitchFamily="2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2019-tableau-6-L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.com/current/pro/desktop/en-us/functions_all_categorie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jeho.park4543#!/vizhome/DataVizwithTableau_0/Dashboard1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ublichealthintelligence.org/content/global-overview-magnitude-disparities-and-trend-infant-mortality-world-1950-2011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city.or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s/gallery/analyzing-ums?gallery=vo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products/tr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au.com/academi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600" y="744575"/>
            <a:ext cx="8402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Data Visualization with </a:t>
            </a:r>
            <a:r>
              <a:rPr lang="en" sz="3600" b="1" i="0" u="none" strike="noStrike" cap="none" dirty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Tableau </a:t>
            </a:r>
            <a:r>
              <a:rPr lang="en" sz="3600" b="1" dirty="0" smtClean="0">
                <a:solidFill>
                  <a:srgbClr val="000000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– Level 1</a:t>
            </a:r>
            <a:endParaRPr sz="3600" b="1" i="0" u="none" strike="noStrike" cap="none" dirty="0">
              <a:solidFill>
                <a:srgbClr val="000000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24000" y="3078480"/>
            <a:ext cx="7189500" cy="139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QCL Workshop Series </a:t>
            </a:r>
            <a:endParaRPr lang="en-US" sz="2400" b="1" dirty="0">
              <a:latin typeface="Nunito" panose="020B0604020202020204" charset="0"/>
              <a:ea typeface="Maven Pro"/>
              <a:cs typeface="Maven Pro"/>
              <a:sym typeface="Maven Pr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#</a:t>
            </a:r>
            <a:r>
              <a:rPr lang="en" sz="2400" b="1" dirty="0" err="1">
                <a:latin typeface="Nunito" panose="020B0604020202020204" charset="0"/>
                <a:ea typeface="Maven Pro"/>
                <a:cs typeface="Maven Pro"/>
                <a:sym typeface="Maven Pro"/>
              </a:rPr>
              <a:t>Dat</a:t>
            </a: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a #Visualization and #Tableau</a:t>
            </a:r>
          </a:p>
          <a:p>
            <a:pPr marL="0" lvl="0" indent="0" algn="l">
              <a:buClr>
                <a:schemeClr val="lt1"/>
              </a:buClr>
              <a:buSzPts val="1600"/>
            </a:pPr>
            <a:endParaRPr lang="en-US" sz="2400" dirty="0">
              <a:solidFill>
                <a:schemeClr val="lt1"/>
              </a:solidFill>
              <a:latin typeface="Nunito" panose="020B0604020202020204" charset="0"/>
              <a:ea typeface="Maven Pro"/>
              <a:cs typeface="Maven Pro"/>
              <a:sym typeface="Nunito"/>
            </a:endParaRPr>
          </a:p>
          <a:p>
            <a:pPr marL="0" lvl="0" indent="0" algn="l">
              <a:buClr>
                <a:schemeClr val="lt1"/>
              </a:buClr>
              <a:buSzPts val="1600"/>
            </a:pPr>
            <a:r>
              <a:rPr lang="en-US" sz="2400" b="1" dirty="0">
                <a:latin typeface="Nunito" panose="020B0604020202020204" charset="0"/>
                <a:ea typeface="Maven Pro"/>
                <a:cs typeface="Maven Pro"/>
                <a:sym typeface="Maven Pro"/>
              </a:rPr>
              <a:t>Instructors: Jeho Park 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and Zeyad </a:t>
            </a:r>
            <a:r>
              <a:rPr lang="en-US" sz="2400" b="1" dirty="0" err="1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Kelani</a:t>
            </a:r>
            <a:r>
              <a:rPr lang="en-US" sz="2400" b="1" dirty="0" smtClean="0">
                <a:latin typeface="Nunito" panose="020B0604020202020204" charset="0"/>
                <a:ea typeface="Maven Pro"/>
                <a:cs typeface="Maven Pro"/>
                <a:sym typeface="Maven Pro"/>
              </a:rPr>
              <a:t> </a:t>
            </a:r>
            <a:endParaRPr sz="2400" b="0" i="0" u="none" strike="noStrike" cap="none" dirty="0">
              <a:solidFill>
                <a:schemeClr val="lt1"/>
              </a:solidFill>
              <a:latin typeface="Nunito" panose="020B060402020202020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1"/>
            <a:ext cx="9144000" cy="514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136650" y="4748275"/>
            <a:ext cx="2795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rgbClr val="FFFFFF"/>
                </a:solidFill>
                <a:latin typeface="Maven Pro Regular" pitchFamily="2" charset="77"/>
              </a:rPr>
              <a:t>CREDIT: COURTESY OF PARAMOUNT PICTURES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6363"/>
            <a:ext cx="9144000" cy="5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982000" y="4494950"/>
            <a:ext cx="4335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By Willy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Stöwer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- Magazine Die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,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en:Die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and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de:Die</a:t>
            </a:r>
            <a:r>
              <a:rPr lang="en" sz="1200" dirty="0">
                <a:solidFill>
                  <a:srgbClr val="FFFFFF"/>
                </a:solidFill>
                <a:latin typeface="Maven Pro Regular" pitchFamily="2" charset="77"/>
              </a:rPr>
              <a:t> </a:t>
            </a:r>
            <a:r>
              <a:rPr lang="en" sz="1200" dirty="0" err="1">
                <a:solidFill>
                  <a:srgbClr val="FFFFFF"/>
                </a:solidFill>
                <a:latin typeface="Maven Pro Regular" pitchFamily="2" charset="77"/>
              </a:rPr>
              <a:t>Gartenlaube</a:t>
            </a:r>
            <a:endParaRPr sz="1200" dirty="0">
              <a:solidFill>
                <a:srgbClr val="FFFFFF"/>
              </a:solidFill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AF94C-E9F8-6041-BF0A-AA0A94CFE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10" y="148557"/>
            <a:ext cx="3813110" cy="4896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Connecting to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42650" y="1037300"/>
            <a:ext cx="4270200" cy="27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can connect to many filetypes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Excel, csv, spatial, statistical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1" i="0" u="none" strike="noStrike" cap="none" dirty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Connect to Data &gt; More… &gt; </a:t>
            </a:r>
            <a:r>
              <a:rPr lang="en" sz="1800" b="1" i="0" u="none" strike="noStrike" cap="none" dirty="0" err="1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titanic.csv</a:t>
            </a:r>
            <a:endParaRPr sz="1800" b="1" i="0" u="none" strike="noStrike" cap="none" dirty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is only a section of the full titanic dataset.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827025" y="189151"/>
          <a:ext cx="4057650" cy="4765175"/>
        </p:xfrm>
        <a:graphic>
          <a:graphicData uri="http://schemas.openxmlformats.org/drawingml/2006/table">
            <a:tbl>
              <a:tblPr>
                <a:noFill/>
                <a:tableStyleId>{76445EE7-9F2F-4227-B917-230319D892DF}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Variable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Definition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Key</a:t>
                      </a:r>
                      <a:endParaRPr sz="105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</a:t>
                      </a:r>
                      <a:r>
                        <a:rPr lang="en" sz="1050" dirty="0">
                          <a:highlight>
                            <a:srgbClr val="FFFFFF"/>
                          </a:highlight>
                        </a:rPr>
                        <a:t>ved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Survival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0 = No, 1 = Yes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class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1 = 1st, 2 = 2nd, 3 = 3rd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Sex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Age in years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 err="1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sibsp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siblings / spouses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5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parch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# of parents / children aboard the Titanic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Ticket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Passenger fare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highlight>
                            <a:srgbClr val="FFFFFF"/>
                          </a:highlight>
                          <a:latin typeface="Maven Pro Regular" pitchFamily="2" charset="77"/>
                        </a:rPr>
                        <a:t>Cabin number</a:t>
                      </a:r>
                      <a:endParaRPr sz="105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latin typeface="Maven Pro Regular" pitchFamily="2" charset="77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9" name="Google Shape;119;p23"/>
          <p:cNvSpPr txBox="1"/>
          <p:nvPr/>
        </p:nvSpPr>
        <p:spPr>
          <a:xfrm>
            <a:off x="342650" y="3640175"/>
            <a:ext cx="4057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ven Pro Regular" pitchFamily="2" charset="77"/>
              </a:rPr>
              <a:t>Source: </a:t>
            </a:r>
            <a:r>
              <a:rPr lang="en" u="sng" dirty="0">
                <a:solidFill>
                  <a:schemeClr val="hlink"/>
                </a:solidFill>
                <a:latin typeface="Maven Pro Regular" pitchFamily="2" charset="77"/>
                <a:hlinkClick r:id="rId3"/>
              </a:rPr>
              <a:t>https://www.kaggle.com/c/titanic/data</a:t>
            </a:r>
            <a:r>
              <a:rPr lang="en" dirty="0">
                <a:latin typeface="Maven Pro Regular" pitchFamily="2" charset="77"/>
              </a:rPr>
              <a:t> 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09100" y="4210175"/>
            <a:ext cx="39249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Different ways to connect your data:</a:t>
            </a:r>
            <a:endParaRPr sz="1600" dirty="0">
              <a:latin typeface="Maven Pro Regular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aven Pro Regular" pitchFamily="2" charset="77"/>
              </a:rPr>
              <a:t>E.g. </a:t>
            </a:r>
            <a:r>
              <a:rPr lang="en" sz="1600" dirty="0" err="1">
                <a:latin typeface="Maven Pro Regular" pitchFamily="2" charset="77"/>
              </a:rPr>
              <a:t>Box.com</a:t>
            </a:r>
            <a:r>
              <a:rPr lang="en" sz="1600" dirty="0">
                <a:latin typeface="Maven Pro Regular" pitchFamily="2" charset="77"/>
              </a:rPr>
              <a:t> integration (demo)</a:t>
            </a:r>
            <a:endParaRPr sz="1600" dirty="0">
              <a:latin typeface="Maven Pro Regul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14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Environment</a:t>
            </a:r>
            <a:br>
              <a:rPr lang="en" sz="36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24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&gt;&gt; Data types, Workbooks, Sheets, and interface</a:t>
            </a:r>
            <a:endParaRPr sz="36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Dimensions and Measures</a:t>
            </a:r>
            <a:endParaRPr sz="2800" b="1" i="0" u="none" strike="noStrike" cap="none" dirty="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71700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Dimensions if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ey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not be aggregated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. (e.g. 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000" b="0" i="0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ategori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 data in strings or Booleans)</a:t>
            </a:r>
            <a:endParaRPr sz="2000" b="0" i="0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assigns any fields to Measures if the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can be me</a:t>
            </a:r>
            <a:r>
              <a:rPr lang="en" sz="20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asured, aggregated, or used for mathematical operations. (e.g., numbers)</a:t>
            </a:r>
            <a:endParaRPr sz="20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Ordinal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data is a categorical, statistical data type where the variables have ordered categories like 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school grades (1st year for 1, 2nd year for 2, etc.).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Tableau will import these as measures but often they make more sense as dimensions.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dirty="0">
                <a:solidFill>
                  <a:srgbClr val="222222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Convert </a:t>
            </a:r>
            <a:r>
              <a:rPr lang="en" sz="2000" b="0" i="1" u="none" strike="noStrike" cap="none" dirty="0" err="1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000" b="0" i="1" u="none" strike="noStrike" cap="none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</a:t>
            </a:r>
            <a:r>
              <a:rPr lang="en" sz="2000" i="1" dirty="0">
                <a:solidFill>
                  <a:srgbClr val="22222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ed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to dimensions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32-7B77-8B40-8A9D-338B6C0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45AA-7855-F045-99CD-6FDAFC5B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arenBoth"/>
            </a:pPr>
            <a:r>
              <a:rPr lang="en-US" dirty="0"/>
              <a:t>Tableau distinguishes data (fields) into two kinds. What are they?</a:t>
            </a:r>
          </a:p>
          <a:p>
            <a:pPr>
              <a:buAutoNum type="arabicParenBoth"/>
            </a:pPr>
            <a:r>
              <a:rPr lang="en-US" dirty="0"/>
              <a:t>Say, in your data set, one field contains zip code. Would the zip code field be dimension or measure?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uses a workbook and sheet file structure, much like Microsoft Excel. 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sheets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in three different kinds: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worksheet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single view along with shelves, cards, legends, and the Data pane.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a collection of views from multiple worksheets.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" sz="2200" b="0" i="0" u="sng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story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contains a sequence of worksheets or dashboards that work together to convey information.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Workbooks and Sheets (cont.)</a:t>
            </a: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0400" y="1191525"/>
            <a:ext cx="8323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difference between a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workbook (.twb)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u="sng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packaged workbook (.twbx)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is that a packaged workbook is meant for sharing and includes the data source and any other files used to make the workbook.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Sharing Tableau workbook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file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Server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Via Tableau Public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2" y="2164299"/>
            <a:ext cx="6470768" cy="15440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lang="en-US" sz="2800" b="0" i="0" u="none" strike="noStrike" cap="none" dirty="0" smtClea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016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1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Make sure you are signed-in </a:t>
            </a:r>
          </a:p>
          <a:p>
            <a:pPr marL="114300" indent="0" algn="ctr">
              <a:buNone/>
            </a:pPr>
            <a:r>
              <a:rPr lang="en-US" sz="24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://bit.ly/f2019-tableau-6-L1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800" b="0" i="0" u="none" strike="noStrike" cap="none" dirty="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18F4-68B4-1A40-8E65-B5BCCA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DA-B36E-5B48-BF41-1A1AB3EE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you can login to Tableau Public (if you don’t have an account, you may want to create one now.)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" y="90117"/>
            <a:ext cx="8583800" cy="496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Data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589425" y="3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Visualizing </a:t>
            </a: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Numerical Data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589425" y="1641250"/>
            <a:ext cx="81390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has a collection of charts you can use to visualize numerical data.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</a:pPr>
            <a:r>
              <a:rPr lang="en"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include histograms, scatterplots, box-and-whisker plots, and bullet graphs.</a:t>
            </a:r>
            <a:endParaRPr sz="24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D3E6-DA9C-FD48-95F9-F99B254F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6B9-F31F-1C45-A4F8-2993F670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lvl="0" indent="0">
              <a:buClr>
                <a:srgbClr val="000000"/>
              </a:buClr>
              <a:buSzPts val="2100"/>
              <a:buNone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wonder how the age distribution of the Titanic passengers was like.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the age distribution of the passengers in a worksheet</a:t>
            </a:r>
          </a:p>
          <a:p>
            <a:pPr lvl="0" indent="-361950"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-US" sz="24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 Use groups of 10 years (e.g., 0-9, 10-19, 20-29, etc.)</a:t>
            </a:r>
          </a:p>
        </p:txBody>
      </p:sp>
    </p:spTree>
    <p:extLst>
      <p:ext uri="{BB962C8B-B14F-4D97-AF65-F5344CB8AC3E}">
        <p14:creationId xmlns:p14="http://schemas.microsoft.com/office/powerpoint/2010/main" val="368905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589425" y="1243825"/>
            <a:ext cx="81909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histogram helps represent the distribution of numerical data.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is similar to a bar chart but it is used to plot frequency of a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continuous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variable that is divided into </a:t>
            </a:r>
            <a:r>
              <a:rPr lang="en" sz="21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bins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1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Columns and then click on the histogram in the </a:t>
            </a:r>
            <a:r>
              <a:rPr lang="en" sz="21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what age range were most Titanic passengers?</a:t>
            </a: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●"/>
            </a:pP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NOTE: You can change the bin size by going to the </a:t>
            </a:r>
            <a:r>
              <a:rPr lang="en" sz="21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 (bins)</a:t>
            </a:r>
            <a:r>
              <a:rPr lang="en" sz="21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dimension and clicking </a:t>
            </a:r>
            <a:r>
              <a:rPr lang="en" sz="21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Edit...</a:t>
            </a:r>
            <a:endParaRPr sz="21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B3AA-3E8C-8E4E-B19D-3E9568A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8CA0-EE87-CA4D-85CC-43A9ADF3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Your colleague says that the older the passenger, the richer he/she would be. So there would be more aged people in the first class. You wonder if that’s true or not.</a:t>
            </a:r>
          </a:p>
          <a:p>
            <a:r>
              <a:rPr lang="en-US" sz="2400" dirty="0"/>
              <a:t>How can you show this?</a:t>
            </a:r>
          </a:p>
          <a:p>
            <a:r>
              <a:rPr lang="en-US" sz="2400" dirty="0"/>
              <a:t>Is there any relationship between age and fare? </a:t>
            </a:r>
          </a:p>
        </p:txBody>
      </p:sp>
    </p:spTree>
    <p:extLst>
      <p:ext uri="{BB962C8B-B14F-4D97-AF65-F5344CB8AC3E}">
        <p14:creationId xmlns:p14="http://schemas.microsoft.com/office/powerpoint/2010/main" val="393872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Scatter Plot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02975" y="1423950"/>
            <a:ext cx="80871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scatter plot is good at showing relationships between two numerical variables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(measures)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Columns and Rows self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default Tableau aggregates the data which is normally what you want to do. However in a scatter plot you want to see each individual record. So you need to go to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Analysis &gt; Aggregate Measures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disaggregate the measures.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any relationship between age and fa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80EA-1AC9-8C48-8DA6-90ECB7A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CEDC1-2118-1143-ADE5-EC7F62C7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your dashboard, you want to include a table showing the number of survivors and deaths for each ticket class.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Create a table showing the number of survivors (data value = 1) and deaths (data value = 0) per different ticket class on each row.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Change the low and column labels to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Text Tables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576425" y="1597875"/>
            <a:ext cx="81261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tables aren’t the most interesting way to visualize data but they have their time and place.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 err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 dirty="0" err="1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2200" i="1" dirty="0"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Then add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box in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I’ll explain in more detail about what the Marks area is for later.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what class were most of the passengers that died?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Nunito" panose="020B0604020202020204" charset="0"/>
                <a:ea typeface="Maven Pro"/>
                <a:cs typeface="Maven Pro"/>
                <a:sym typeface="Maven Pro"/>
              </a:rPr>
              <a:t>Agenda</a:t>
            </a:r>
            <a:endParaRPr sz="2800" b="1" i="0" u="none" strike="noStrike" cap="none" dirty="0">
              <a:solidFill>
                <a:schemeClr val="dk2"/>
              </a:solidFill>
              <a:latin typeface="Nunito" panose="020B0604020202020204" charset="0"/>
              <a:ea typeface="Maven Pro"/>
              <a:cs typeface="Maven Pro"/>
              <a:sym typeface="Maven Pr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375" y="1470500"/>
            <a:ext cx="77058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Getting Started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 Environment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Visualizing Data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 &amp; Customizing the View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Filtering, Calculations, &amp; Analytics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Sharing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Hands-On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Further Learning</a:t>
            </a:r>
            <a:endParaRPr sz="20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551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B810-E44F-4D4C-BFA1-DDB6A7C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and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F38-2C9D-BC43-A471-F30F1D58D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how many people died and how many people survived in a simple bar chart.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T</a:t>
            </a:r>
            <a:r>
              <a:rPr lang="en-US" dirty="0"/>
              <a:t>hey should give a priority to women and children to get off the sinking ship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 indent="-368300">
              <a:buSzPts val="2200"/>
              <a:buFont typeface="Nunito"/>
              <a:buChar char="●"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Can you show if sex played a part into survival?</a:t>
            </a:r>
          </a:p>
        </p:txBody>
      </p:sp>
    </p:spTree>
    <p:extLst>
      <p:ext uri="{BB962C8B-B14F-4D97-AF65-F5344CB8AC3E}">
        <p14:creationId xmlns:p14="http://schemas.microsoft.com/office/powerpoint/2010/main" val="724549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Bar Chart / Stacked Bars / Pie Chart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515550" y="1311850"/>
            <a:ext cx="8156400" cy="3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 charts are probably the most simple and effective way of presenting categorical data.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urvived</a:t>
            </a:r>
            <a:r>
              <a:rPr lang="en" sz="2200" b="0" i="0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ows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if you also want to see how sex played a part into survival?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2200" i="1" dirty="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2200" b="0" i="1" u="none" strike="noStrike" cap="none" dirty="0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into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olumns shelf.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can also be represented as a Stacked Bar Chart or a Pie Chart using the </a:t>
            </a:r>
            <a:r>
              <a:rPr lang="en" sz="2200" b="1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Show Me</a:t>
            </a:r>
            <a:r>
              <a:rPr lang="en" sz="22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tab.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70719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Marks &amp; Customizing the View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Color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>
            <a:off x="279300" y="1145250"/>
            <a:ext cx="8585400" cy="3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can be a useful tool in data visualization.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histogram.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change the color of this chart simply click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button in the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Marks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area and choose a new one.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scatter plot.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Changing the color of a chart is nice but changing color based on a variable can be exceptionally helpful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Drag the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dimension onto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</a:pPr>
            <a:r>
              <a:rPr lang="en" sz="220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 on </a:t>
            </a:r>
            <a:r>
              <a:rPr lang="en" sz="22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Color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you can change which color represents which </a:t>
            </a:r>
            <a:r>
              <a:rPr lang="en" sz="2200" i="1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2200" b="0" i="1" u="none" strike="noStrike" cap="none">
                <a:solidFill>
                  <a:schemeClr val="dk2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More on Customizing the View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264700" y="1418550"/>
            <a:ext cx="8476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Size and Shape act the same way as color. You can change them by clicking on them and you can make them change based on a variable by dragging that variable on them.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Play around with these until you get a scatterplot that you like.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Label adds a text label to each mark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Tooltip changes what you read on the tooltip when you hover over a mark.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Detail adds other variables to the tooltip.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Aliases &amp; Formatting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41600" cy="3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dirty="0"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 to your text table </a:t>
            </a:r>
            <a:r>
              <a:rPr lang="en" sz="1600" dirty="0">
                <a:latin typeface="Nunito"/>
                <a:ea typeface="Nunito"/>
                <a:cs typeface="Nunito"/>
                <a:sym typeface="Nunito"/>
              </a:rPr>
              <a:t>(Sheet 3)</a:t>
            </a: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Survived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0,1 and </a:t>
            </a:r>
            <a:r>
              <a:rPr lang="en" sz="1600" b="0" i="1" u="none" strike="noStrike" cap="none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1,2,3 could be confusing to someone who doesn’t know the data. However, we can change how this is labeled </a:t>
            </a:r>
            <a:r>
              <a:rPr lang="en" sz="1600" b="0" i="0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without changing the original dataset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numerical axes you can edit the title of the axes but for categorical axes you have to change the name of the dimension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i="1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600" b="0" i="1" u="none" strike="noStrike" cap="none" dirty="0" err="1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rename to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Next for the data itself you need to edit aliases to something more interpretable.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example you can right click 0 and edit the alias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 and change 1 to “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”.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you could change the ticket classes to “1st”, “2nd”, “3rd”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Finally, you can click the title to give this chart a name.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could name this Survival by Ticket Class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rename the sheet at the bottom it will automatically change the title as well.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8026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Filtering, Calculations, &amp; Analytics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Filtering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632400" y="1089120"/>
            <a:ext cx="78792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</a:t>
            </a: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Make a copy of your text table worksheet (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&gt; Duplicate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Perhaps you only want this view to show for adult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Sex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choose women.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Then drag </a:t>
            </a:r>
            <a:r>
              <a:rPr lang="en" sz="22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into filters and select at least and then enter 18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many ways to filter by variable and it’s important when presenting data to explain what parts of the data are filtered out to avoid being misleading.</a:t>
            </a:r>
            <a:endParaRPr sz="22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605800" y="1200325"/>
            <a:ext cx="80871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Just summing up the data isn’t always the best way to view it. Tableau allows for you to do many different mathematical calculations on the data.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Return to Sheet 4 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Right-click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Number of Records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Rows self 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Quick Table Calculation &gt; Percent of Total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you double click on the measure in Rows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self,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it will show the calculation that Tableau uses to get the result:</a:t>
            </a:r>
            <a:r>
              <a:rPr lang="en" sz="1600" u="none" strike="noStrike" cap="none" dirty="0">
                <a:solidFill>
                  <a:srgbClr val="000000"/>
                </a:solidFill>
                <a:latin typeface="Maven Pro Regular" pitchFamily="2" charset="77"/>
                <a:sym typeface="Arial"/>
              </a:rPr>
              <a:t>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TOTAL(SUM(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[Number of Records]</a:t>
            </a:r>
            <a:r>
              <a:rPr lang="en" sz="1600" b="0" i="0" u="none" strike="noStrike" cap="non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 b="0" i="0" u="none" strike="noStrike" cap="none" dirty="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■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offers many functions that are very similar if not the same as the ones in SQL or Excel.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</a:pPr>
            <a:r>
              <a:rPr lang="en" sz="1600" b="0" i="0" u="sng" strike="noStrike" cap="none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http://onlinehelp.tableau.com/current/pro/desktop/en-us/functions_all_categories.html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percentage of passengers were male survivors?</a:t>
            </a:r>
            <a:endParaRPr sz="16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Calculations (continued)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98700" y="1143250"/>
            <a:ext cx="83466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a new sheet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Ticket Class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olumns and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ows self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chart doesn’t tell us much with the sum of all the ages so we will change it to average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i="1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600" b="0" i="1" u="none" strike="noStrike" cap="none" dirty="0">
                <a:solidFill>
                  <a:srgbClr val="000000"/>
                </a:solidFill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ge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&gt;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Measure (SUM) &gt; Average</a:t>
            </a:r>
            <a:endParaRPr sz="1600" b="1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there a relationship between age and ticket class?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Tableau also allows us to create </a:t>
            </a:r>
            <a:r>
              <a:rPr lang="en" sz="1600" b="0" i="0" u="sng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own variables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Let’s create a variable to represent the size of a passengers family.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rgbClr val="000000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Right Click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Measures area </a:t>
            </a:r>
            <a:r>
              <a:rPr lang="en" sz="1600" b="1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&gt; Create Calculated Field…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Name the field </a:t>
            </a:r>
            <a:r>
              <a:rPr lang="en" sz="1600" b="0" i="1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Family Size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the body, type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[Parch]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[Sib </a:t>
            </a:r>
            <a:r>
              <a:rPr lang="en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(notice Tablea</a:t>
            </a:r>
            <a:r>
              <a:rPr lang="en" sz="16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 offers autocomplete)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 a new sheet visualize this in a histogram.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this distribution of family size mean?</a:t>
            </a:r>
            <a:endParaRPr sz="16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6B7C-C27C-5248-93EF-39B7305E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unito" panose="020B0604020202020204" charset="0"/>
              </a:rPr>
              <a:t>After this workshop, you will be able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397A-F3C2-0C40-8BBF-52409C3B6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different worksheets to visualize various insights of your data</a:t>
            </a:r>
          </a:p>
          <a:p>
            <a:r>
              <a:rPr lang="en-US" sz="2400" dirty="0"/>
              <a:t>Create Tableau Dashboard showing meaningful data visualization</a:t>
            </a:r>
          </a:p>
          <a:p>
            <a:r>
              <a:rPr lang="en-US" sz="2400" dirty="0"/>
              <a:t>Share Tableau Dashboard on Tableau </a:t>
            </a: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2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Analytics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The Analytics pane provides quick and easy access to common analytic features in Tableau.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You can use this pane to add average lines, trend lines, totals and more.</a:t>
            </a:r>
            <a:endParaRPr sz="2200" b="0" i="0" u="none" strike="noStrike" cap="none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adding a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 average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line to your scatter plot</a:t>
            </a:r>
            <a:endParaRPr sz="22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Try adding </a:t>
            </a:r>
            <a:r>
              <a:rPr lang="en" sz="2200" b="0" i="0" u="none" strike="noStrike" cap="none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totals to your text table.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Dimensions Export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639350" y="1533225"/>
            <a:ext cx="7856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-US" sz="2200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Tableau Dashboard allows you to set up your visual output to fit specific device dimension. 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-US" sz="2200" b="0" i="0" u="none" strike="noStrike" cap="none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Go to Dashboard</a:t>
            </a:r>
            <a:endParaRPr sz="2200" b="0" i="0" u="none" strike="noStrike" cap="none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200" b="0" i="0" u="none" strike="noStrike" cap="none" dirty="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Select any worksheet</a:t>
            </a:r>
            <a:endParaRPr sz="2200" dirty="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Nunito"/>
              <a:buChar char="○"/>
            </a:pPr>
            <a:r>
              <a:rPr lang="en" sz="2200" dirty="0">
                <a:solidFill>
                  <a:srgbClr val="333333"/>
                </a:solidFill>
                <a:highlight>
                  <a:srgbClr val="FFFF00"/>
                </a:highlight>
                <a:latin typeface="Nunito"/>
                <a:ea typeface="Nunito"/>
                <a:cs typeface="Nunito"/>
                <a:sym typeface="Nunito"/>
              </a:rPr>
              <a:t>[Action]</a:t>
            </a:r>
            <a:r>
              <a:rPr lang="en" sz="2200" dirty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22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Try </a:t>
            </a:r>
            <a:r>
              <a:rPr lang="en" sz="2200" smtClean="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changing dimensions and check out device preview</a:t>
            </a:r>
            <a:endParaRPr sz="22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03672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Sharing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487200" y="1168375"/>
            <a:ext cx="79962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share or present your findings the easiest way is to just export an image.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 any worksheet go to </a:t>
            </a:r>
            <a:r>
              <a:rPr lang="en" sz="19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Worksheet &gt; Export &gt; Image…</a:t>
            </a:r>
            <a:endParaRPr sz="1900" b="1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give you options on Titles, Legends, Captions, and more.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want to show a collection of visualizations you will be better off </a:t>
            </a:r>
            <a:r>
              <a:rPr lang="en" sz="1900" b="0" i="0" u="sng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creating a dashboard and/or a story</a:t>
            </a: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exporting that.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are collaborating with another Tableau user you can share the .twbx file or just a .twb if they have the data.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need your visualizations to be interactive you can publish sheets to a Tableau Server. You can make a Tableau Public account to share your visualizations publically for free.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Tableau Public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595550" y="1597875"/>
            <a:ext cx="7938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https://public.tableau.com/profile/jeho.park4543#!/vizhome/DataVizwithTableau_0/Dashboard1</a:t>
            </a:r>
            <a:r>
              <a:rPr lang="en" sz="2200" u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</a:pPr>
            <a:r>
              <a:rPr lang="en" sz="2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Example: </a:t>
            </a:r>
            <a:r>
              <a:rPr lang="en" sz="22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http://publichealthintelligence.org/content/global-overview-magnitude-disparities-and-trend-infant-mortality-world-1950-2011</a:t>
            </a:r>
            <a:endParaRPr sz="22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Hands-On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477000" y="1216650"/>
            <a:ext cx="8007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●"/>
            </a:pPr>
            <a:r>
              <a:rPr lang="en" sz="1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Open ‘significantvolcanoeruptions.xlsx’ in Tableau</a:t>
            </a:r>
            <a:endParaRPr sz="1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global listing of over 600 volcanic eruptions from 4360 BC to the present via Significant Volcanic Eruptions Database. 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○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significant eruption is classified as one that meets at least one of the following criteria: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fatalities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caused moderate damage (approximately $1 million or more)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Volcanic Explosivity Index (VEI) of 6 or greater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generated a tsunami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unito"/>
              <a:buChar char="■"/>
            </a:pPr>
            <a:r>
              <a:rPr lang="en" sz="1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associated with a significant earthquake.</a:t>
            </a: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Significant Volcanic Eruptions (cont.)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1" name="Google Shape;271;p49"/>
          <p:cNvSpPr txBox="1">
            <a:spLocks noGrp="1"/>
          </p:cNvSpPr>
          <p:nvPr>
            <p:ph type="body" idx="1"/>
          </p:nvPr>
        </p:nvSpPr>
        <p:spPr>
          <a:xfrm>
            <a:off x="573950" y="1212750"/>
            <a:ext cx="81009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Create visualizations to answer some of these questions: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were the most dangerous volcanoes? (by VEI, by Deaths)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country has had the most significant volcanic eruptions?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is Deception Island located? 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How many volcanoes had both an associated earthquake and tsunami?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 1995, which year had the most deaths by volcanic eruptions?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Which volcano has the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highest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elevation?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lphaL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 there anything else you found interesting?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wish, create a Tableau Public account and publish your findings in a dashboard.</a:t>
            </a:r>
            <a:endParaRPr sz="18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</a:t>
            </a:r>
            <a:endParaRPr sz="36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Topics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607150" y="1676550"/>
            <a:ext cx="81705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Calculations and Expressions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Advanced Chart Types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 Integration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Geospatial Analysis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Forecasting / Trend Lines / Regression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AF5-CA62-BA41-AA44-326F9CE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ven Pro" pitchFamily="2" charset="77"/>
                <a:ea typeface="Apple Symbols" panose="02000000000000000000" pitchFamily="2" charset="-79"/>
                <a:cs typeface="Apple Symbols" panose="02000000000000000000" pitchFamily="2" charset="-79"/>
              </a:rPr>
              <a:t>Just some basics about Tableau</a:t>
            </a:r>
          </a:p>
        </p:txBody>
      </p:sp>
    </p:spTree>
    <p:extLst>
      <p:ext uri="{BB962C8B-B14F-4D97-AF65-F5344CB8AC3E}">
        <p14:creationId xmlns:p14="http://schemas.microsoft.com/office/powerpoint/2010/main" val="1847622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Further Learning: Resources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610375" y="1092525"/>
            <a:ext cx="80310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Learning Resources: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Tableau.com/learn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Explore Tableau Public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Tutorialspoint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YouTube / Blog Posts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Sources: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Kaggle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Data.gov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Data.world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Los Angeles Open Data (</a:t>
            </a:r>
            <a:r>
              <a:rPr lang="en" sz="2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https://data.lacity.org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○"/>
            </a:pPr>
            <a:r>
              <a:rPr lang="en" sz="2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UCI Machine Learning Repository</a:t>
            </a:r>
            <a:endParaRPr sz="20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is Tableau?</a:t>
            </a:r>
            <a:endParaRPr sz="2800" b="1" i="0" u="none" strike="noStrike" cap="none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453725"/>
            <a:ext cx="39747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is one of the fastest evolving business intelligence and data visualization tools.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</a:pPr>
            <a:r>
              <a:rPr lang="en" sz="2400" b="0" i="0" u="none" strike="noStrike" cap="none" dirty="0">
                <a:latin typeface="Nunito"/>
                <a:ea typeface="Nunito"/>
                <a:cs typeface="Nunito"/>
                <a:sym typeface="Nunito"/>
              </a:rPr>
              <a:t>Tableau software was founded in 2003</a:t>
            </a:r>
            <a:endParaRPr sz="2400" b="0" i="0" u="none" strike="noStrike" cap="none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2400" u="none" strike="noStrike" cap="none" dirty="0">
              <a:ea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50" y="550625"/>
            <a:ext cx="4220174" cy="4220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>
            <a:off x="6571550" y="1079300"/>
            <a:ext cx="724800" cy="52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17"/>
          <p:cNvSpPr txBox="1"/>
          <p:nvPr/>
        </p:nvSpPr>
        <p:spPr>
          <a:xfrm>
            <a:off x="4286400" y="206225"/>
            <a:ext cx="4660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latin typeface="Maven Pro Regular" pitchFamily="2" charset="77"/>
              </a:rPr>
              <a:t>Magic Quadrant for Analytics and Business Intelligence Platforms</a:t>
            </a:r>
            <a:endParaRPr dirty="0">
              <a:latin typeface="Maven Pro Regular" pitchFamily="2" charset="77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25850" y="4770775"/>
            <a:ext cx="2770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757575"/>
                </a:solidFill>
                <a:highlight>
                  <a:srgbClr val="FFFFFF"/>
                </a:highlight>
                <a:latin typeface="Maven Pro Regular" pitchFamily="2" charset="77"/>
              </a:rPr>
              <a:t>Source: Gartner (February 2018)</a:t>
            </a:r>
            <a:endParaRPr dirty="0">
              <a:latin typeface="Maven Pro Regular" pitchFamily="2" charset="7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What can you do with Tableau?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lang="en" sz="13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https://public.tableau.com/en-us/s/gallery/analyzing-ums?gallery=votd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300" b="0" i="0" u="none" strike="noStrike" cap="none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Installing Tableau</a:t>
            </a:r>
            <a:endParaRPr sz="2800" b="1" i="0" u="none" strike="noStrike" cap="non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50475" y="1509450"/>
            <a:ext cx="8100000" cy="3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Install the free trial of Tableau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https://www.tableau.com/products/trial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continue using Tableau after the trial students and instructors can apply for a free license here: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</a:pPr>
            <a:r>
              <a:rPr lang="en" sz="18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https://www.tableau.com/academic</a:t>
            </a: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None/>
            </a:pPr>
            <a:endParaRPr sz="18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691400"/>
            <a:ext cx="85206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300"/>
              <a:buNone/>
            </a:pPr>
            <a:r>
              <a:rPr lang="en" sz="2200" b="0" i="0" u="none" strike="noStrike" cap="none" dirty="0">
                <a:latin typeface="Nunito"/>
                <a:ea typeface="Nunito"/>
                <a:cs typeface="Nunito"/>
                <a:sym typeface="Nunito"/>
              </a:rPr>
              <a:t>Download the datasets </a:t>
            </a:r>
            <a:r>
              <a:rPr lang="en" sz="2200" dirty="0">
                <a:latin typeface="Nunito"/>
                <a:ea typeface="Nunito"/>
                <a:cs typeface="Nunito"/>
                <a:sym typeface="Nunito"/>
              </a:rPr>
              <a:t>from</a:t>
            </a:r>
            <a:br>
              <a:rPr lang="en" sz="2200" dirty="0">
                <a:latin typeface="Nunito"/>
                <a:ea typeface="Nunito"/>
                <a:cs typeface="Nunito"/>
                <a:sym typeface="Nunito"/>
              </a:rPr>
            </a:br>
            <a:r>
              <a:rPr lang="en-US" sz="2200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</a:rPr>
              <a:t>http://bit.ly/qcl-tableau-L1-data</a:t>
            </a:r>
            <a:endParaRPr sz="22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2500</Words>
  <Application>Microsoft Office PowerPoint</Application>
  <PresentationFormat>On-screen Show (16:9)</PresentationFormat>
  <Paragraphs>266</Paragraphs>
  <Slides>51</Slides>
  <Notes>45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Nunito</vt:lpstr>
      <vt:lpstr>Courier New</vt:lpstr>
      <vt:lpstr>Apple Symbols</vt:lpstr>
      <vt:lpstr>Maven Pro</vt:lpstr>
      <vt:lpstr>Maven Pro Regular</vt:lpstr>
      <vt:lpstr>Calibri</vt:lpstr>
      <vt:lpstr>Simple Light</vt:lpstr>
      <vt:lpstr>Data Visualization with Tableau – Level 1</vt:lpstr>
      <vt:lpstr>PowerPoint Presentation</vt:lpstr>
      <vt:lpstr>Agenda</vt:lpstr>
      <vt:lpstr>After this workshop, you will be able to…</vt:lpstr>
      <vt:lpstr>Just some basics about Tableau</vt:lpstr>
      <vt:lpstr>What is Tableau?</vt:lpstr>
      <vt:lpstr>What can you do with Tableau?</vt:lpstr>
      <vt:lpstr>Installing Tableau</vt:lpstr>
      <vt:lpstr>PowerPoint Presentation</vt:lpstr>
      <vt:lpstr>PowerPoint Presentation</vt:lpstr>
      <vt:lpstr>PowerPoint Presentation</vt:lpstr>
      <vt:lpstr>Connecting to Data</vt:lpstr>
      <vt:lpstr>Connecting to Data</vt:lpstr>
      <vt:lpstr>Tableau Environment &gt;&gt; Data types, Workbooks, Sheets, and interface</vt:lpstr>
      <vt:lpstr>Dimensions and Measures</vt:lpstr>
      <vt:lpstr>Questions</vt:lpstr>
      <vt:lpstr>Workbooks and Sheets </vt:lpstr>
      <vt:lpstr>Workbooks and Sheets (cont.) </vt:lpstr>
      <vt:lpstr>PowerPoint Presentation</vt:lpstr>
      <vt:lpstr>Action</vt:lpstr>
      <vt:lpstr>PowerPoint Presentation</vt:lpstr>
      <vt:lpstr>Visualizing Data</vt:lpstr>
      <vt:lpstr>Visualizing Numerical Data</vt:lpstr>
      <vt:lpstr>Action and Question</vt:lpstr>
      <vt:lpstr>Histogram</vt:lpstr>
      <vt:lpstr>Action and Question</vt:lpstr>
      <vt:lpstr>Scatter Plot</vt:lpstr>
      <vt:lpstr>Action and Question</vt:lpstr>
      <vt:lpstr>Text Tables</vt:lpstr>
      <vt:lpstr>Action and Question</vt:lpstr>
      <vt:lpstr>Bar Chart / Stacked Bars / Pie Chart</vt:lpstr>
      <vt:lpstr>Marks &amp; Customizing the View</vt:lpstr>
      <vt:lpstr>Color</vt:lpstr>
      <vt:lpstr>More on Customizing the View</vt:lpstr>
      <vt:lpstr>Aliases &amp; Formatting</vt:lpstr>
      <vt:lpstr>Filtering, Calculations, &amp; Analytics</vt:lpstr>
      <vt:lpstr>Filtering</vt:lpstr>
      <vt:lpstr>Calculations</vt:lpstr>
      <vt:lpstr>Calculations (continued)</vt:lpstr>
      <vt:lpstr>Analytics</vt:lpstr>
      <vt:lpstr>Dimensions Export</vt:lpstr>
      <vt:lpstr>Sharing</vt:lpstr>
      <vt:lpstr>Sharing</vt:lpstr>
      <vt:lpstr>Tableau Public</vt:lpstr>
      <vt:lpstr>Hands-On</vt:lpstr>
      <vt:lpstr>Significant Volcanic Eruptions</vt:lpstr>
      <vt:lpstr>Significant Volcanic Eruptions (cont.)</vt:lpstr>
      <vt:lpstr>Further Learning</vt:lpstr>
      <vt:lpstr>Further Learning: Topics</vt:lpstr>
      <vt:lpstr>Further Learning: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Tableau for Beginners</dc:title>
  <dc:creator>Elkelani, Zeyad</dc:creator>
  <cp:lastModifiedBy>Elkelani, Zeyad</cp:lastModifiedBy>
  <cp:revision>33</cp:revision>
  <dcterms:modified xsi:type="dcterms:W3CDTF">2019-11-07T18:42:30Z</dcterms:modified>
</cp:coreProperties>
</file>