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53"/>
  </p:notesMasterIdLst>
  <p:sldIdLst>
    <p:sldId id="256" r:id="rId2"/>
    <p:sldId id="312" r:id="rId3"/>
    <p:sldId id="313" r:id="rId4"/>
    <p:sldId id="258" r:id="rId5"/>
    <p:sldId id="299" r:id="rId6"/>
    <p:sldId id="303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304" r:id="rId15"/>
    <p:sldId id="267" r:id="rId16"/>
    <p:sldId id="268" r:id="rId17"/>
    <p:sldId id="305" r:id="rId18"/>
    <p:sldId id="269" r:id="rId19"/>
    <p:sldId id="270" r:id="rId20"/>
    <p:sldId id="306" r:id="rId21"/>
    <p:sldId id="271" r:id="rId22"/>
    <p:sldId id="272" r:id="rId23"/>
    <p:sldId id="273" r:id="rId24"/>
    <p:sldId id="307" r:id="rId25"/>
    <p:sldId id="274" r:id="rId26"/>
    <p:sldId id="308" r:id="rId27"/>
    <p:sldId id="275" r:id="rId28"/>
    <p:sldId id="309" r:id="rId29"/>
    <p:sldId id="276" r:id="rId30"/>
    <p:sldId id="310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311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</p:sldIdLst>
  <p:sldSz cx="9144000" cy="5143500" type="screen16x9"/>
  <p:notesSz cx="6858000" cy="9144000"/>
  <p:embeddedFontLst>
    <p:embeddedFont>
      <p:font typeface="Maven Pro" pitchFamily="2" charset="77"/>
      <p:regular r:id="rId54"/>
      <p:bold r:id="rId55"/>
    </p:embeddedFont>
    <p:embeddedFont>
      <p:font typeface="Nunito" pitchFamily="2" charset="77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445EE7-9F2F-4227-B917-230319D892DF}">
  <a:tblStyle styleId="{76445EE7-9F2F-4227-B917-230319D892D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0"/>
    <p:restoredTop sz="95329"/>
  </p:normalViewPr>
  <p:slideViewPr>
    <p:cSldViewPr snapToGrid="0" snapToObjects="1">
      <p:cViewPr varScale="1">
        <p:scale>
          <a:sx n="143" d="100"/>
          <a:sy n="143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Maven Pro Regular" pitchFamily="2" charset="77"/>
        <a:ea typeface="Maven Pro Regular" pitchFamily="2" charset="7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6261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8631c426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48631c426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8631c4261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8631c4261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Maven Pro Regular" pitchFamily="2" charset="77"/>
              </a:rPr>
              <a:t>Trend line… meaning!</a:t>
            </a:r>
          </a:p>
          <a:p>
            <a:r>
              <a:rPr lang="en-US" dirty="0">
                <a:latin typeface="Maven Pro Regular" pitchFamily="2" charset="77"/>
              </a:rPr>
              <a:t>How Tableau find a trend line.</a:t>
            </a:r>
          </a:p>
        </p:txBody>
      </p:sp>
    </p:spTree>
    <p:extLst>
      <p:ext uri="{BB962C8B-B14F-4D97-AF65-F5344CB8AC3E}">
        <p14:creationId xmlns:p14="http://schemas.microsoft.com/office/powerpoint/2010/main" val="18657350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R-Squared is a statistical measure of fit that indicates how much variation of a dependent variable is explained by the independent variable(s) in a regression model.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Maven Pro Regular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530416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Maven Pro Regular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804082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86e3a8c2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86e3a8c2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u="none" strike="noStrike" cap="none" dirty="0">
                <a:solidFill>
                  <a:srgbClr val="000000"/>
                </a:solidFill>
                <a:latin typeface="Maven Pro Regular" pitchFamily="2" charset="77"/>
                <a:sym typeface="Arial"/>
              </a:rPr>
              <a:t>Add how to get student/instructor license</a:t>
            </a: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8750729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8750729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87507296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87507296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 b="0" i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 i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0" i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b="0" i="0"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0" i="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b="0" i="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0" i="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0" i="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 i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b="0" i="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 i="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 dirty="0">
              <a:latin typeface="Maven Pro Regular" pitchFamily="2" charset="7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 i="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 i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b="0" i="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i="0"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 b="0" i="0">
                <a:solidFill>
                  <a:schemeClr val="dk2"/>
                </a:solidFill>
                <a:latin typeface="Maven Pro Regular" pitchFamily="2" charset="7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Maven Pro Regular" pitchFamily="2" charset="77"/>
          <a:ea typeface="Maven Pro Regular" pitchFamily="2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Maven Pro Regular" pitchFamily="2" charset="77"/>
          <a:ea typeface="Maven Pro Regular" pitchFamily="2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titanic/dat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titanic/dat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onlinehelp.tableau.com/current/pro/desktop/en-us/functions_all_categories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jeho.park4543#!/vizhome/DataVizwithTableau_0/Dashboard1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publichealthintelligence.org/content/global-overview-magnitude-disparities-and-trend-infant-mortality-world-1950-2011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lacity.org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en-us/s/gallery/analyzing-ums?gallery=vot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au.com/products/tria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ableau.com/academi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29600" y="744575"/>
            <a:ext cx="84027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en" sz="3600" b="1" dirty="0">
                <a:latin typeface="Maven Pro"/>
                <a:ea typeface="Maven Pro"/>
                <a:cs typeface="Maven Pro"/>
                <a:sym typeface="Maven Pro"/>
              </a:rPr>
              <a:t>Data Visualization with </a:t>
            </a:r>
            <a:r>
              <a:rPr lang="en" sz="3600" b="1" i="0" u="none" strike="noStrike" cap="none" dirty="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Tableau for Beginners</a:t>
            </a:r>
            <a:endParaRPr sz="3600" b="1" i="0" u="none" strike="noStrike" cap="none" dirty="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824000" y="3078480"/>
            <a:ext cx="7189500" cy="1391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lt1"/>
              </a:buClr>
              <a:buSzPts val="1600"/>
            </a:pPr>
            <a:r>
              <a:rPr lang="en" sz="2400" b="1" dirty="0">
                <a:latin typeface="Maven Pro"/>
                <a:ea typeface="Maven Pro"/>
                <a:cs typeface="Maven Pro"/>
                <a:sym typeface="Maven Pro"/>
              </a:rPr>
              <a:t>D</a:t>
            </a:r>
            <a:r>
              <a:rPr lang="en-US" sz="2400" b="1" dirty="0" err="1">
                <a:latin typeface="Maven Pro"/>
                <a:ea typeface="Maven Pro"/>
                <a:cs typeface="Maven Pro"/>
                <a:sym typeface="Maven Pro"/>
              </a:rPr>
              <a:t>ata</a:t>
            </a:r>
            <a:r>
              <a:rPr lang="en-US" sz="2400" b="1" dirty="0">
                <a:latin typeface="Maven Pro"/>
                <a:ea typeface="Maven Pro"/>
                <a:cs typeface="Maven Pro"/>
                <a:sym typeface="Maven Pro"/>
              </a:rPr>
              <a:t> Science Workshop at UKC2019</a:t>
            </a:r>
          </a:p>
          <a:p>
            <a:pPr marL="0" lvl="0" indent="0" algn="l">
              <a:buClr>
                <a:schemeClr val="lt1"/>
              </a:buClr>
              <a:buSzPts val="1600"/>
            </a:pPr>
            <a:r>
              <a:rPr lang="en" sz="2400" b="1" dirty="0">
                <a:latin typeface="Maven Pro"/>
                <a:ea typeface="Maven Pro"/>
                <a:cs typeface="Maven Pro"/>
                <a:sym typeface="Maven Pro"/>
              </a:rPr>
              <a:t>#</a:t>
            </a:r>
            <a:r>
              <a:rPr lang="en" sz="2400" b="1" dirty="0" err="1">
                <a:latin typeface="Maven Pro"/>
                <a:ea typeface="Maven Pro"/>
                <a:cs typeface="Maven Pro"/>
                <a:sym typeface="Maven Pro"/>
              </a:rPr>
              <a:t>Dat</a:t>
            </a:r>
            <a:r>
              <a:rPr lang="en-US" sz="2400" b="1" dirty="0">
                <a:latin typeface="Maven Pro"/>
                <a:ea typeface="Maven Pro"/>
                <a:cs typeface="Maven Pro"/>
                <a:sym typeface="Maven Pro"/>
              </a:rPr>
              <a:t>a #Visualization and #Tableau</a:t>
            </a:r>
          </a:p>
          <a:p>
            <a:pPr marL="0" lvl="0" indent="0" algn="l">
              <a:buClr>
                <a:schemeClr val="lt1"/>
              </a:buClr>
              <a:buSzPts val="1600"/>
            </a:pPr>
            <a:endParaRPr lang="en-US" sz="2400" dirty="0">
              <a:solidFill>
                <a:schemeClr val="lt1"/>
              </a:solidFill>
              <a:latin typeface="Nunito"/>
              <a:ea typeface="Maven Pro"/>
              <a:cs typeface="Maven Pro"/>
              <a:sym typeface="Nunito"/>
            </a:endParaRPr>
          </a:p>
          <a:p>
            <a:pPr marL="0" lvl="0" indent="0" algn="l">
              <a:buClr>
                <a:schemeClr val="lt1"/>
              </a:buClr>
              <a:buSzPts val="1600"/>
            </a:pPr>
            <a:r>
              <a:rPr lang="en-US" sz="2400" b="1" dirty="0">
                <a:latin typeface="Maven Pro"/>
                <a:ea typeface="Maven Pro"/>
                <a:cs typeface="Maven Pro"/>
                <a:sym typeface="Maven Pro"/>
              </a:rPr>
              <a:t>Instructors: </a:t>
            </a:r>
            <a:r>
              <a:rPr lang="en-US" sz="2400" b="1" dirty="0" err="1">
                <a:latin typeface="Maven Pro"/>
                <a:ea typeface="Maven Pro"/>
                <a:cs typeface="Maven Pro"/>
                <a:sym typeface="Maven Pro"/>
              </a:rPr>
              <a:t>Jeho</a:t>
            </a:r>
            <a:r>
              <a:rPr lang="en-US" sz="2400" b="1" dirty="0">
                <a:latin typeface="Maven Pro"/>
                <a:ea typeface="Maven Pro"/>
                <a:cs typeface="Maven Pro"/>
                <a:sym typeface="Maven Pro"/>
              </a:rPr>
              <a:t> Park and Karl Kwon</a:t>
            </a:r>
            <a:endParaRPr sz="2400" b="0" i="0" u="none" strike="noStrike" cap="none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691400"/>
            <a:ext cx="85206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300"/>
              <a:buNone/>
            </a:pPr>
            <a:r>
              <a:rPr lang="en" sz="2200" b="0" i="0" u="none" strike="noStrike" cap="none" dirty="0">
                <a:latin typeface="Nunito"/>
                <a:ea typeface="Nunito"/>
                <a:cs typeface="Nunito"/>
                <a:sym typeface="Nunito"/>
              </a:rPr>
              <a:t>Download the datasets 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from</a:t>
            </a:r>
            <a:br>
              <a:rPr lang="en" sz="2200" dirty="0">
                <a:latin typeface="Nunito"/>
                <a:ea typeface="Nunito"/>
                <a:cs typeface="Nunito"/>
                <a:sym typeface="Nunito"/>
              </a:rPr>
            </a:br>
            <a:r>
              <a:rPr lang="en-US" sz="2200" u="sng" dirty="0" err="1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</a:rPr>
              <a:t>bit.ly</a:t>
            </a:r>
            <a:r>
              <a:rPr lang="en-US" sz="2200" u="sng" dirty="0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</a:rPr>
              <a:t>/UKC2019-DSW</a:t>
            </a:r>
            <a:endParaRPr sz="2200"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281"/>
            <a:ext cx="9144000" cy="514806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/>
          <p:nvPr/>
        </p:nvSpPr>
        <p:spPr>
          <a:xfrm>
            <a:off x="136650" y="4748275"/>
            <a:ext cx="27954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 dirty="0">
                <a:solidFill>
                  <a:srgbClr val="FFFFFF"/>
                </a:solidFill>
                <a:latin typeface="Maven Pro Regular" pitchFamily="2" charset="77"/>
              </a:rPr>
              <a:t>CREDIT: COURTESY OF PARAMOUNT PICTURES</a:t>
            </a:r>
            <a:endParaRPr sz="1200" dirty="0">
              <a:solidFill>
                <a:srgbClr val="FFFFFF"/>
              </a:solidFill>
              <a:latin typeface="Maven Pro Regular" pitchFamily="2" charset="7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86363"/>
            <a:ext cx="9144000" cy="551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 txBox="1"/>
          <p:nvPr/>
        </p:nvSpPr>
        <p:spPr>
          <a:xfrm>
            <a:off x="4982000" y="4494950"/>
            <a:ext cx="43359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Maven Pro Regular" pitchFamily="2" charset="77"/>
              </a:rPr>
              <a:t>By Willy </a:t>
            </a:r>
            <a:r>
              <a:rPr lang="en" sz="1200" dirty="0" err="1">
                <a:solidFill>
                  <a:srgbClr val="FFFFFF"/>
                </a:solidFill>
                <a:latin typeface="Maven Pro Regular" pitchFamily="2" charset="77"/>
              </a:rPr>
              <a:t>Stöwer</a:t>
            </a:r>
            <a:r>
              <a:rPr lang="en" sz="1200" dirty="0">
                <a:solidFill>
                  <a:srgbClr val="FFFFFF"/>
                </a:solidFill>
                <a:latin typeface="Maven Pro Regular" pitchFamily="2" charset="77"/>
              </a:rPr>
              <a:t> - Magazine Die </a:t>
            </a:r>
            <a:r>
              <a:rPr lang="en" sz="1200" dirty="0" err="1">
                <a:solidFill>
                  <a:srgbClr val="FFFFFF"/>
                </a:solidFill>
                <a:latin typeface="Maven Pro Regular" pitchFamily="2" charset="77"/>
              </a:rPr>
              <a:t>Gartenlaube</a:t>
            </a:r>
            <a:r>
              <a:rPr lang="en" sz="1200" dirty="0">
                <a:solidFill>
                  <a:srgbClr val="FFFFFF"/>
                </a:solidFill>
                <a:latin typeface="Maven Pro Regular" pitchFamily="2" charset="77"/>
              </a:rPr>
              <a:t>, </a:t>
            </a:r>
            <a:r>
              <a:rPr lang="en" sz="1200" dirty="0" err="1">
                <a:solidFill>
                  <a:srgbClr val="FFFFFF"/>
                </a:solidFill>
                <a:latin typeface="Maven Pro Regular" pitchFamily="2" charset="77"/>
              </a:rPr>
              <a:t>en:Die</a:t>
            </a:r>
            <a:r>
              <a:rPr lang="en" sz="1200" dirty="0">
                <a:solidFill>
                  <a:srgbClr val="FFFFFF"/>
                </a:solidFill>
                <a:latin typeface="Maven Pro Regular" pitchFamily="2" charset="77"/>
              </a:rPr>
              <a:t> </a:t>
            </a:r>
            <a:r>
              <a:rPr lang="en" sz="1200" dirty="0" err="1">
                <a:solidFill>
                  <a:srgbClr val="FFFFFF"/>
                </a:solidFill>
                <a:latin typeface="Maven Pro Regular" pitchFamily="2" charset="77"/>
              </a:rPr>
              <a:t>Gartenlaube</a:t>
            </a:r>
            <a:r>
              <a:rPr lang="en" sz="1200" dirty="0">
                <a:solidFill>
                  <a:srgbClr val="FFFFFF"/>
                </a:solidFill>
                <a:latin typeface="Maven Pro Regular" pitchFamily="2" charset="77"/>
              </a:rPr>
              <a:t> and </a:t>
            </a:r>
            <a:r>
              <a:rPr lang="en" sz="1200" dirty="0" err="1">
                <a:solidFill>
                  <a:srgbClr val="FFFFFF"/>
                </a:solidFill>
                <a:latin typeface="Maven Pro Regular" pitchFamily="2" charset="77"/>
              </a:rPr>
              <a:t>de:Die</a:t>
            </a:r>
            <a:r>
              <a:rPr lang="en" sz="1200" dirty="0">
                <a:solidFill>
                  <a:srgbClr val="FFFFFF"/>
                </a:solidFill>
                <a:latin typeface="Maven Pro Regular" pitchFamily="2" charset="77"/>
              </a:rPr>
              <a:t> </a:t>
            </a:r>
            <a:r>
              <a:rPr lang="en" sz="1200" dirty="0" err="1">
                <a:solidFill>
                  <a:srgbClr val="FFFFFF"/>
                </a:solidFill>
                <a:latin typeface="Maven Pro Regular" pitchFamily="2" charset="77"/>
              </a:rPr>
              <a:t>Gartenlaube</a:t>
            </a:r>
            <a:endParaRPr sz="1200" dirty="0">
              <a:solidFill>
                <a:srgbClr val="FFFFFF"/>
              </a:solidFill>
              <a:latin typeface="Maven Pro Regular" pitchFamily="2" charset="7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 dirty="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Connecting to Data</a:t>
            </a:r>
            <a:endParaRPr sz="2800" b="1" i="0" u="none" strike="noStrike" cap="none" dirty="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42650" y="1037300"/>
            <a:ext cx="4270200" cy="27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Tableau can connect to many filetypes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Excel, csv, spatial, statistical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1" i="0" u="none" strike="noStrike" cap="none" dirty="0">
                <a:solidFill>
                  <a:srgbClr val="C00000"/>
                </a:solidFill>
                <a:latin typeface="Nunito"/>
                <a:ea typeface="Nunito"/>
                <a:cs typeface="Nunito"/>
                <a:sym typeface="Nunito"/>
              </a:rPr>
              <a:t>Connect to Data &gt; More… &gt; </a:t>
            </a:r>
            <a:r>
              <a:rPr lang="en" sz="1800" b="1" i="0" u="none" strike="noStrike" cap="none" dirty="0" err="1">
                <a:solidFill>
                  <a:srgbClr val="C00000"/>
                </a:solidFill>
                <a:latin typeface="Nunito"/>
                <a:ea typeface="Nunito"/>
                <a:cs typeface="Nunito"/>
                <a:sym typeface="Nunito"/>
              </a:rPr>
              <a:t>titanic.csv</a:t>
            </a:r>
            <a:endParaRPr sz="1800" b="1" i="0" u="none" strike="noStrike" cap="none" dirty="0">
              <a:solidFill>
                <a:srgbClr val="C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This is only a section of the full titanic dataset.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" name="Google Shape;119;p23"/>
          <p:cNvSpPr txBox="1"/>
          <p:nvPr/>
        </p:nvSpPr>
        <p:spPr>
          <a:xfrm>
            <a:off x="342650" y="3640175"/>
            <a:ext cx="40578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ven Pro Regular" pitchFamily="2" charset="77"/>
              </a:rPr>
              <a:t>Source: </a:t>
            </a:r>
            <a:r>
              <a:rPr lang="en" u="sng" dirty="0">
                <a:solidFill>
                  <a:schemeClr val="hlink"/>
                </a:solidFill>
                <a:latin typeface="Maven Pro Regular" pitchFamily="2" charset="77"/>
                <a:hlinkClick r:id="rId3"/>
              </a:rPr>
              <a:t>https://www.kaggle.com/c/titanic/data</a:t>
            </a:r>
            <a:r>
              <a:rPr lang="en" dirty="0">
                <a:latin typeface="Maven Pro Regular" pitchFamily="2" charset="77"/>
              </a:rPr>
              <a:t> </a:t>
            </a:r>
            <a:endParaRPr dirty="0">
              <a:latin typeface="Maven Pro Regular" pitchFamily="2" charset="77"/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409100" y="4210175"/>
            <a:ext cx="39249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Maven Pro Regular" pitchFamily="2" charset="77"/>
              </a:rPr>
              <a:t>Different ways to connect your data:</a:t>
            </a:r>
            <a:endParaRPr sz="1600" dirty="0">
              <a:latin typeface="Maven Pro Regular" pitchFamily="2" charset="7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Maven Pro Regular" pitchFamily="2" charset="77"/>
              </a:rPr>
              <a:t>E.g. </a:t>
            </a:r>
            <a:r>
              <a:rPr lang="en" sz="1600" dirty="0" err="1">
                <a:latin typeface="Maven Pro Regular" pitchFamily="2" charset="77"/>
              </a:rPr>
              <a:t>Box.com</a:t>
            </a:r>
            <a:r>
              <a:rPr lang="en" sz="1600" dirty="0">
                <a:latin typeface="Maven Pro Regular" pitchFamily="2" charset="77"/>
              </a:rPr>
              <a:t> integration (demo)</a:t>
            </a:r>
            <a:endParaRPr sz="1600" dirty="0">
              <a:latin typeface="Maven Pro Regular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0AF94C-E9F8-6041-BF0A-AA0A94CFE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10" y="148557"/>
            <a:ext cx="3813110" cy="489651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Connecting to Data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42650" y="1037300"/>
            <a:ext cx="4270200" cy="27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Tableau can connect to many filetypes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Excel, csv, spatial, statistical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1" i="0" u="none" strike="noStrike" cap="none" dirty="0">
                <a:solidFill>
                  <a:srgbClr val="C00000"/>
                </a:solidFill>
                <a:latin typeface="Nunito"/>
                <a:ea typeface="Nunito"/>
                <a:cs typeface="Nunito"/>
                <a:sym typeface="Nunito"/>
              </a:rPr>
              <a:t>Connect to Data &gt; More… &gt; </a:t>
            </a:r>
            <a:r>
              <a:rPr lang="en" sz="1800" b="1" i="0" u="none" strike="noStrike" cap="none" dirty="0" err="1">
                <a:solidFill>
                  <a:srgbClr val="C00000"/>
                </a:solidFill>
                <a:latin typeface="Nunito"/>
                <a:ea typeface="Nunito"/>
                <a:cs typeface="Nunito"/>
                <a:sym typeface="Nunito"/>
              </a:rPr>
              <a:t>titanic.csv</a:t>
            </a:r>
            <a:endParaRPr sz="1800" b="1" i="0" u="none" strike="noStrike" cap="none" dirty="0">
              <a:solidFill>
                <a:srgbClr val="C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This is only a section of the full titanic dataset.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18" name="Google Shape;118;p23"/>
          <p:cNvGraphicFramePr/>
          <p:nvPr/>
        </p:nvGraphicFramePr>
        <p:xfrm>
          <a:off x="4827025" y="189151"/>
          <a:ext cx="4057650" cy="4765175"/>
        </p:xfrm>
        <a:graphic>
          <a:graphicData uri="http://schemas.openxmlformats.org/drawingml/2006/table">
            <a:tbl>
              <a:tblPr>
                <a:noFill/>
                <a:tableStyleId>{76445EE7-9F2F-4227-B917-230319D892DF}</a:tableStyleId>
              </a:tblPr>
              <a:tblGrid>
                <a:gridCol w="135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Variable</a:t>
                      </a:r>
                      <a:endParaRPr sz="1050" b="1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Definition</a:t>
                      </a:r>
                      <a:endParaRPr sz="1050" b="1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Key</a:t>
                      </a:r>
                      <a:endParaRPr sz="1050" b="1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survi</a:t>
                      </a:r>
                      <a:r>
                        <a:rPr lang="en" sz="1050" dirty="0">
                          <a:highlight>
                            <a:srgbClr val="FFFFFF"/>
                          </a:highlight>
                        </a:rPr>
                        <a:t>ved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Survival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0 = No, 1 = Yes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 err="1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pclass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Ticket class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1 = 1st, 2 = 2nd, 3 = 3rd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sex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Sex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latin typeface="Maven Pro Regular" pitchFamily="2" charset="77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Age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Age in years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latin typeface="Maven Pro Regular" pitchFamily="2" charset="77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5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 err="1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sibsp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# of siblings / spouses aboard the Titanic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latin typeface="Maven Pro Regular" pitchFamily="2" charset="77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5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parch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# of parents / children aboard the Titanic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latin typeface="Maven Pro Regular" pitchFamily="2" charset="77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ticket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Ticket number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latin typeface="Maven Pro Regular" pitchFamily="2" charset="77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fare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Passenger fare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latin typeface="Maven Pro Regular" pitchFamily="2" charset="77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cabin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Cabin number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latin typeface="Maven Pro Regular" pitchFamily="2" charset="77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9" name="Google Shape;119;p23"/>
          <p:cNvSpPr txBox="1"/>
          <p:nvPr/>
        </p:nvSpPr>
        <p:spPr>
          <a:xfrm>
            <a:off x="342650" y="3640175"/>
            <a:ext cx="40578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ven Pro Regular" pitchFamily="2" charset="77"/>
              </a:rPr>
              <a:t>Source: </a:t>
            </a:r>
            <a:r>
              <a:rPr lang="en" u="sng" dirty="0">
                <a:solidFill>
                  <a:schemeClr val="hlink"/>
                </a:solidFill>
                <a:latin typeface="Maven Pro Regular" pitchFamily="2" charset="77"/>
                <a:hlinkClick r:id="rId3"/>
              </a:rPr>
              <a:t>https://www.kaggle.com/c/titanic/data</a:t>
            </a:r>
            <a:r>
              <a:rPr lang="en" dirty="0">
                <a:latin typeface="Maven Pro Regular" pitchFamily="2" charset="77"/>
              </a:rPr>
              <a:t> </a:t>
            </a:r>
            <a:endParaRPr dirty="0">
              <a:latin typeface="Maven Pro Regular" pitchFamily="2" charset="77"/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409100" y="4210175"/>
            <a:ext cx="39249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Maven Pro Regular" pitchFamily="2" charset="77"/>
              </a:rPr>
              <a:t>Different ways to connect your data:</a:t>
            </a:r>
            <a:endParaRPr sz="1600" dirty="0">
              <a:latin typeface="Maven Pro Regular" pitchFamily="2" charset="7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Maven Pro Regular" pitchFamily="2" charset="77"/>
              </a:rPr>
              <a:t>E.g. </a:t>
            </a:r>
            <a:r>
              <a:rPr lang="en" sz="1600" dirty="0" err="1">
                <a:latin typeface="Maven Pro Regular" pitchFamily="2" charset="77"/>
              </a:rPr>
              <a:t>Box.com</a:t>
            </a:r>
            <a:r>
              <a:rPr lang="en" sz="1600" dirty="0">
                <a:latin typeface="Maven Pro Regular" pitchFamily="2" charset="77"/>
              </a:rPr>
              <a:t> integration (demo)</a:t>
            </a:r>
            <a:endParaRPr sz="1600" dirty="0">
              <a:latin typeface="Maven Pro Regular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81454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en" sz="3600" b="1" i="0" u="none" strike="noStrike" cap="none" dirty="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Tableau Environment</a:t>
            </a:r>
            <a:br>
              <a:rPr lang="en" sz="3600" b="1" i="0" u="none" strike="noStrike" cap="none" dirty="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lang="en" sz="2400" b="1" i="0" u="none" strike="noStrike" cap="none" dirty="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&gt;&gt; Data types, Workbooks, Sheets, and interface</a:t>
            </a:r>
            <a:endParaRPr sz="3600" b="1" i="0" u="none" strike="noStrike" cap="none" dirty="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 dirty="0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rPr>
              <a:t>Dimensions and Measures</a:t>
            </a:r>
            <a:endParaRPr sz="2800" b="1" i="0" u="none" strike="noStrike" cap="none" dirty="0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311700" y="1171700"/>
            <a:ext cx="8520600" cy="3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Tableau assigns any fields to</a:t>
            </a:r>
            <a:r>
              <a:rPr lang="en" sz="2000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Dimensions if </a:t>
            </a:r>
            <a:r>
              <a:rPr lang="en" sz="2000" b="0" i="0" u="none" strike="noStrike" cap="none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th</a:t>
            </a:r>
            <a:r>
              <a:rPr lang="en" sz="2000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ey</a:t>
            </a:r>
            <a:r>
              <a:rPr lang="en" sz="2000" b="0" i="0" u="none" strike="noStrike" cap="none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can</a:t>
            </a:r>
            <a:r>
              <a:rPr lang="en" sz="2000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not be aggregated</a:t>
            </a:r>
            <a:r>
              <a:rPr lang="en" sz="2000" b="0" i="0" strike="noStrike" cap="none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. (e.g. </a:t>
            </a:r>
            <a:r>
              <a:rPr lang="en" sz="2000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2000" b="0" i="0" strike="noStrike" cap="none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ategori</a:t>
            </a:r>
            <a:r>
              <a:rPr lang="en" sz="2000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cal data in strings or Booleans)</a:t>
            </a:r>
            <a:endParaRPr sz="2000" b="0" i="0" strike="noStrike" cap="none" dirty="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Tableau assigns any fields to Measures if the</a:t>
            </a:r>
            <a:r>
              <a:rPr lang="en" sz="2000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y</a:t>
            </a:r>
            <a:r>
              <a:rPr lang="en" sz="2000" b="0" i="0" u="none" strike="noStrike" cap="none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can be me</a:t>
            </a:r>
            <a:r>
              <a:rPr lang="en" sz="2000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asured, aggregated, or used for mathematical operations. (e.g., numbers)</a:t>
            </a:r>
            <a:endParaRPr sz="2000" b="0" i="0" u="none" strike="noStrike" cap="none" dirty="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sng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Ordinal</a:t>
            </a:r>
            <a:r>
              <a:rPr lang="en" sz="2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data is a categorical, statistical data type where the variables have ordered categories like </a:t>
            </a: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school grades (1st year for 1, 2nd year for 2, etc.).</a:t>
            </a:r>
            <a:r>
              <a:rPr lang="en" sz="2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Tableau will import these as measures but often they make more sense as dimensions.</a:t>
            </a:r>
            <a:endParaRPr sz="20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 dirty="0">
                <a:solidFill>
                  <a:srgbClr val="222222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Convert </a:t>
            </a:r>
            <a:r>
              <a:rPr lang="en" sz="2000" b="0" i="1" u="none" strike="noStrike" cap="none" dirty="0" err="1">
                <a:solidFill>
                  <a:srgbClr val="22222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Pclass</a:t>
            </a:r>
            <a:r>
              <a:rPr lang="en" sz="2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en" sz="2000" i="1" dirty="0">
                <a:solidFill>
                  <a:srgbClr val="22222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en" sz="2000" b="0" i="1" u="none" strike="noStrike" cap="none" dirty="0">
                <a:solidFill>
                  <a:srgbClr val="22222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urviv</a:t>
            </a:r>
            <a:r>
              <a:rPr lang="en" sz="2000" i="1" dirty="0">
                <a:solidFill>
                  <a:srgbClr val="22222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ed</a:t>
            </a:r>
            <a:r>
              <a:rPr lang="en" sz="2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to dimensions</a:t>
            </a:r>
            <a:endParaRPr sz="20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20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0B32-7B77-8B40-8A9D-338B6C00D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D45AA-7855-F045-99CD-6FDAFC5B4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AutoNum type="arabicParenBoth"/>
            </a:pPr>
            <a:r>
              <a:rPr lang="en-US" dirty="0"/>
              <a:t>Tableau distinguishes data (fields) into two kinds. What are they?</a:t>
            </a:r>
          </a:p>
          <a:p>
            <a:pPr>
              <a:buAutoNum type="arabicParenBoth"/>
            </a:pPr>
            <a:r>
              <a:rPr lang="en-US" dirty="0"/>
              <a:t>Say, in your data set, one field contains zip code. Would the zip code field be dimension or measure?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71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rPr>
              <a:t>Workbooks and Sheets</a:t>
            </a:r>
            <a:endParaRPr sz="2800" b="1" i="0" u="none" strike="noStrike" cap="none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endParaRPr sz="2800" b="1" i="0" u="none" strike="noStrike" cap="none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410400" y="1191525"/>
            <a:ext cx="8323200" cy="36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Tableau uses a workbook and sheet file structure, much like Microsoft Excel. A </a:t>
            </a:r>
            <a:r>
              <a:rPr lang="en" sz="2200" b="0" i="0" u="sng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workbook</a:t>
            </a: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contains sheets</a:t>
            </a: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in three different kinds:</a:t>
            </a: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2200" b="0" i="0" u="none" strike="noStrike" cap="none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lang="en" sz="2200" b="0" i="0" u="sng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worksheet</a:t>
            </a: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contains a single view along with shelves, cards, legends, and the Data pane.</a:t>
            </a:r>
            <a:endParaRPr sz="2200" b="0" i="0" u="none" strike="noStrike" cap="none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lang="en" sz="2200" b="0" i="0" u="sng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dashboard</a:t>
            </a: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is a collection of views from multiple worksheets.</a:t>
            </a:r>
            <a:endParaRPr sz="2200" b="0" i="0" u="none" strike="noStrike" cap="none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lang="en" sz="2200" b="0" i="0" u="sng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story</a:t>
            </a: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contains a sequence of worksheets or dashboards that work together to convey information.</a:t>
            </a:r>
            <a:endParaRPr sz="2200" b="0" i="0" u="none" strike="noStrike" cap="none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rPr>
              <a:t>Workbooks and Sheets (cont.)</a:t>
            </a:r>
            <a:endParaRPr sz="2800" b="1" i="0" u="none" strike="noStrike" cap="none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endParaRPr sz="2800" b="1" i="0" u="none" strike="noStrike" cap="none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410400" y="1191525"/>
            <a:ext cx="8323200" cy="3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●"/>
            </a:pP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The difference between a </a:t>
            </a:r>
            <a:r>
              <a:rPr lang="en" sz="2200" u="sng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workbook (.twb)</a:t>
            </a: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en" sz="2200" u="sng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packaged workbook (.twbx)</a:t>
            </a: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is that a packaged workbook is meant for sharing and includes the data source and any other files used to make the workbook.</a:t>
            </a:r>
            <a:endParaRPr sz="22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●"/>
            </a:pP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Sharing Tableau workbook</a:t>
            </a:r>
            <a:endParaRPr sz="22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Via Tableau file</a:t>
            </a:r>
            <a:endParaRPr sz="22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Via Tableau Server</a:t>
            </a:r>
            <a:endParaRPr sz="22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Via Tableau Public</a:t>
            </a:r>
            <a:endParaRPr sz="22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EA57-8EBC-304E-9E27-38DF53A3D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839D7-C742-0F4E-B6FE-BFA9628F741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Karl Kwon</a:t>
            </a:r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DCB761-FFDF-B045-AEDD-E9A3D8BBD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58" y="0"/>
            <a:ext cx="590776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53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A18F4-68B4-1A40-8E65-B5BCCACB0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648DA-B36E-5B48-BF41-1A1AB3EE7C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if you can login to Tableau Public (if you don’t have an account, you may want to create one now.)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320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" name="Google Shape;14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25" y="90117"/>
            <a:ext cx="8583800" cy="4963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en" sz="36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Visualizing Data</a:t>
            </a:r>
            <a:endParaRPr sz="36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>
            <a:spLocks noGrp="1"/>
          </p:cNvSpPr>
          <p:nvPr>
            <p:ph type="title"/>
          </p:nvPr>
        </p:nvSpPr>
        <p:spPr>
          <a:xfrm>
            <a:off x="589425" y="363300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Visualizing </a:t>
            </a: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Numerical Data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61" name="Google Shape;161;p30"/>
          <p:cNvSpPr txBox="1">
            <a:spLocks noGrp="1"/>
          </p:cNvSpPr>
          <p:nvPr>
            <p:ph type="body" idx="1"/>
          </p:nvPr>
        </p:nvSpPr>
        <p:spPr>
          <a:xfrm>
            <a:off x="589425" y="1641250"/>
            <a:ext cx="8139000" cy="30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</a:pPr>
            <a:r>
              <a:rPr lang="en"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Tableau has a collection of charts you can use to visualize numerical data.</a:t>
            </a:r>
            <a:endParaRPr sz="24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○"/>
            </a:pPr>
            <a:r>
              <a:rPr lang="en"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These include histograms, scatterplots, box-and-whisker plots, and bullet graphs.</a:t>
            </a:r>
            <a:endParaRPr sz="24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5D3E6-DA9C-FD48-95F9-F99B254F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and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146B9-F31F-1C45-A4F8-2993F670EB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5250" lvl="0" indent="0">
              <a:buClr>
                <a:srgbClr val="000000"/>
              </a:buClr>
              <a:buSzPts val="2100"/>
              <a:buNone/>
            </a:pPr>
            <a:r>
              <a:rPr lang="en-US" sz="24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You wonder how the age distribution of the Titanic passengers was like.</a:t>
            </a:r>
          </a:p>
          <a:p>
            <a:pPr lvl="0" indent="-361950">
              <a:buClr>
                <a:srgbClr val="000000"/>
              </a:buClr>
              <a:buSzPts val="2100"/>
              <a:buFont typeface="Nunito"/>
              <a:buChar char="●"/>
            </a:pPr>
            <a:r>
              <a:rPr lang="en-US" sz="24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Show the age distribution of the passengers in a worksheet</a:t>
            </a:r>
          </a:p>
          <a:p>
            <a:pPr lvl="0" indent="-361950">
              <a:buClr>
                <a:srgbClr val="000000"/>
              </a:buClr>
              <a:buSzPts val="2100"/>
              <a:buFont typeface="Nunito"/>
              <a:buChar char="●"/>
            </a:pPr>
            <a:r>
              <a:rPr lang="en-US" sz="24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 what age range were most Titanic passengers? Use groups of 10 years (e.g., 0-9, 10-19, 20-29, etc.)</a:t>
            </a:r>
          </a:p>
        </p:txBody>
      </p:sp>
    </p:spTree>
    <p:extLst>
      <p:ext uri="{BB962C8B-B14F-4D97-AF65-F5344CB8AC3E}">
        <p14:creationId xmlns:p14="http://schemas.microsoft.com/office/powerpoint/2010/main" val="3689054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Histogram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67" name="Google Shape;167;p31"/>
          <p:cNvSpPr txBox="1">
            <a:spLocks noGrp="1"/>
          </p:cNvSpPr>
          <p:nvPr>
            <p:ph type="body" idx="1"/>
          </p:nvPr>
        </p:nvSpPr>
        <p:spPr>
          <a:xfrm>
            <a:off x="589425" y="1243825"/>
            <a:ext cx="81909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unito"/>
              <a:buChar char="●"/>
            </a:pP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 histogram helps represent the distribution of numerical data.</a:t>
            </a:r>
            <a:endParaRPr sz="21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○"/>
            </a:pP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It is similar to a bar chart but it is used to plot frequency of a </a:t>
            </a:r>
            <a:r>
              <a:rPr lang="en" sz="2100" b="0" i="0" u="sng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continuous</a:t>
            </a: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variable that is divided into </a:t>
            </a:r>
            <a:r>
              <a:rPr lang="en" sz="2100" b="0" i="0" u="sng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bins</a:t>
            </a: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21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●"/>
            </a:pPr>
            <a:r>
              <a:rPr lang="en" sz="2100" dirty="0">
                <a:solidFill>
                  <a:schemeClr val="dk1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1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Drag </a:t>
            </a:r>
            <a:r>
              <a:rPr lang="en" sz="2100" b="0" i="1" u="none" strike="noStrike" cap="none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Age</a:t>
            </a: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into Columns and then click on the histogram in the </a:t>
            </a:r>
            <a:r>
              <a:rPr lang="en" sz="2100" b="1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Show Me</a:t>
            </a: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tab.</a:t>
            </a:r>
            <a:endParaRPr sz="21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●"/>
            </a:pP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 what age range were most Titanic passengers?</a:t>
            </a:r>
            <a:endParaRPr sz="21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●"/>
            </a:pP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NOTE: You can change the bin size by going to the </a:t>
            </a:r>
            <a:r>
              <a:rPr lang="en" sz="2100" b="0" i="1" u="none" strike="noStrike" cap="none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Age (bins)</a:t>
            </a: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dimension and clicking </a:t>
            </a:r>
            <a:r>
              <a:rPr lang="en" sz="210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Edit...</a:t>
            </a:r>
            <a:endParaRPr sz="210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21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21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B3AA-3E8C-8E4E-B19D-3E9568AC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and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98CA0-EE87-CA4D-85CC-43A9ADF3A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/>
              <a:t>Your colleague says that the older the passenger, the richer he/she would be. So there would be more aged people in the first class. You wonder if that’s true or not.</a:t>
            </a:r>
          </a:p>
          <a:p>
            <a:r>
              <a:rPr lang="en-US" sz="2400" dirty="0"/>
              <a:t>How can you show this?</a:t>
            </a:r>
          </a:p>
          <a:p>
            <a:r>
              <a:rPr lang="en-US" sz="2400" dirty="0"/>
              <a:t>Is there any relationship between age and fare? </a:t>
            </a:r>
          </a:p>
        </p:txBody>
      </p:sp>
    </p:spTree>
    <p:extLst>
      <p:ext uri="{BB962C8B-B14F-4D97-AF65-F5344CB8AC3E}">
        <p14:creationId xmlns:p14="http://schemas.microsoft.com/office/powerpoint/2010/main" val="3938723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Scatter Plot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73" name="Google Shape;173;p32"/>
          <p:cNvSpPr txBox="1">
            <a:spLocks noGrp="1"/>
          </p:cNvSpPr>
          <p:nvPr>
            <p:ph type="body" idx="1"/>
          </p:nvPr>
        </p:nvSpPr>
        <p:spPr>
          <a:xfrm>
            <a:off x="602975" y="1423950"/>
            <a:ext cx="8087100" cy="3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 scatter plot is good at showing relationships between two numerical variables </a:t>
            </a:r>
            <a:r>
              <a:rPr lang="en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(measures)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22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" sz="22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Add </a:t>
            </a:r>
            <a:r>
              <a:rPr lang="en" sz="2200" i="1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sz="2200" b="0" i="1" u="none" strike="noStrike" cap="none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ge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en" sz="2200" i="1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F</a:t>
            </a:r>
            <a:r>
              <a:rPr lang="en" sz="2200" b="0" i="1" u="none" strike="noStrike" cap="none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are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into </a:t>
            </a:r>
            <a:r>
              <a:rPr lang="en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Columns and Rows self</a:t>
            </a:r>
            <a:endParaRPr sz="22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By default Tableau aggregates the data which is normally what you want to do. However in a scatter plot you want to see each individual record. So you need to go to </a:t>
            </a:r>
            <a:r>
              <a:rPr lang="en" sz="2200" b="1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Analysis &gt; Aggregate Measures 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to disaggregate the measures.</a:t>
            </a:r>
            <a:endParaRPr sz="22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Is there any relationship between age and fa</a:t>
            </a:r>
            <a:r>
              <a:rPr lang="en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?</a:t>
            </a:r>
            <a:endParaRPr sz="22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80EA-1AC9-8C48-8DA6-90ECB7AB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and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CEDC1-2118-1143-ADE5-EC7F62C7A7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In your dashboard, you want to include a table showing the number of survivors and deaths for each ticket class.</a:t>
            </a:r>
          </a:p>
          <a:p>
            <a:r>
              <a:rPr lang="en-US" dirty="0">
                <a:latin typeface="Nunito"/>
                <a:ea typeface="Nunito"/>
                <a:cs typeface="Nunito"/>
                <a:sym typeface="Nunito"/>
              </a:rPr>
              <a:t>Create a table showing the number of survivors (data value = 1) and deaths (data value = 0) per different ticket class on each row.</a:t>
            </a:r>
          </a:p>
          <a:p>
            <a:r>
              <a:rPr lang="en-US" dirty="0">
                <a:latin typeface="Nunito"/>
                <a:ea typeface="Nunito"/>
                <a:cs typeface="Nunito"/>
                <a:sym typeface="Nunito"/>
              </a:rPr>
              <a:t>In what class were most of the passengers that died?</a:t>
            </a:r>
          </a:p>
          <a:p>
            <a:r>
              <a:rPr lang="en-US" dirty="0">
                <a:latin typeface="Nunito"/>
                <a:ea typeface="Nunito"/>
                <a:cs typeface="Nunito"/>
                <a:sym typeface="Nunito"/>
              </a:rPr>
              <a:t>Change the low and column labels to 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42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Text Tables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79" name="Google Shape;179;p33"/>
          <p:cNvSpPr txBox="1">
            <a:spLocks noGrp="1"/>
          </p:cNvSpPr>
          <p:nvPr>
            <p:ph type="body" idx="1"/>
          </p:nvPr>
        </p:nvSpPr>
        <p:spPr>
          <a:xfrm>
            <a:off x="576425" y="1597875"/>
            <a:ext cx="8126100" cy="3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Text tables aren’t the most interesting way to visualize data but they have their time and place.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dirty="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Add </a:t>
            </a:r>
            <a:r>
              <a:rPr lang="en" sz="2200" i="1" dirty="0" err="1"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lang="en" sz="2200" b="0" i="1" u="none" strike="noStrike" cap="none" dirty="0" err="1">
                <a:solidFill>
                  <a:schemeClr val="dk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class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en" sz="2200" i="1" dirty="0">
                <a:highlight>
                  <a:srgbClr val="CCCCCC"/>
                </a:highlight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en" sz="2200" b="0" i="1" u="none" strike="noStrike" cap="none" dirty="0">
                <a:solidFill>
                  <a:schemeClr val="dk2"/>
                </a:solidFill>
                <a:highlight>
                  <a:srgbClr val="CCCCCC"/>
                </a:highlight>
                <a:latin typeface="Nunito"/>
                <a:ea typeface="Nunito"/>
                <a:cs typeface="Nunito"/>
                <a:sym typeface="Nunito"/>
              </a:rPr>
              <a:t>urvived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into 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R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ows and 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olumns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dirty="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Then add </a:t>
            </a:r>
            <a:r>
              <a:rPr lang="en" sz="2200" b="0" i="1" u="none" strike="noStrike" cap="none" dirty="0">
                <a:solidFill>
                  <a:schemeClr val="dk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Number of Records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into the </a:t>
            </a:r>
            <a:r>
              <a:rPr lang="en" sz="2200" b="1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Text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box in the </a:t>
            </a:r>
            <a:r>
              <a:rPr lang="en" sz="2200" b="1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Marks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area.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○"/>
            </a:pP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I’ll explain in more detail about what the Marks area is for later.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 what class were most of the passengers that died?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A0EB-1AD5-F24B-AE2E-613EB0E5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85FC1F-F179-5D47-BADD-10C44D802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62" y="0"/>
            <a:ext cx="670619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52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B810-E44F-4D4C-BFA1-DDB6A7CF9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and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32F38-2C9D-BC43-A471-F30F1D58D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Show how many people died and how many people survived in a simple bar chart.</a:t>
            </a:r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T</a:t>
            </a:r>
            <a:r>
              <a:rPr lang="en-US" dirty="0"/>
              <a:t>hey should give a priority to women and children to get off the sinking ship. </a:t>
            </a:r>
          </a:p>
          <a:p>
            <a:pPr lvl="0" indent="-368300">
              <a:buSzPts val="2200"/>
              <a:buFont typeface="Nunito"/>
              <a:buChar char="●"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Can you show if sex played a part into survival?</a:t>
            </a:r>
          </a:p>
        </p:txBody>
      </p:sp>
    </p:spTree>
    <p:extLst>
      <p:ext uri="{BB962C8B-B14F-4D97-AF65-F5344CB8AC3E}">
        <p14:creationId xmlns:p14="http://schemas.microsoft.com/office/powerpoint/2010/main" val="724549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Bar Chart / Stacked Bars / Pie Chart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1"/>
          </p:nvPr>
        </p:nvSpPr>
        <p:spPr>
          <a:xfrm>
            <a:off x="515550" y="1311850"/>
            <a:ext cx="8156400" cy="3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Bar charts are probably the most simple and effective way of presenting categorical data.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dirty="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Add </a:t>
            </a:r>
            <a:r>
              <a:rPr lang="en" sz="2200" i="1" dirty="0"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en" sz="2200" b="0" i="1" u="none" strike="noStrike" cap="none" dirty="0">
                <a:solidFill>
                  <a:schemeClr val="dk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urvived</a:t>
            </a:r>
            <a:r>
              <a:rPr lang="en" sz="2200" b="0" i="0" u="none" strike="noStrike" cap="none" dirty="0">
                <a:solidFill>
                  <a:schemeClr val="dk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and </a:t>
            </a:r>
            <a:r>
              <a:rPr lang="en" sz="2200" b="0" i="1" u="none" strike="noStrike" cap="none" dirty="0">
                <a:solidFill>
                  <a:schemeClr val="dk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Number of Records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into 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olumns and 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R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ows shelf.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What if you also want to see how sex played a part into survival?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○"/>
            </a:pPr>
            <a:r>
              <a:rPr lang="en" sz="2200" dirty="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Add </a:t>
            </a:r>
            <a:r>
              <a:rPr lang="en" sz="2200" i="1" dirty="0"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en" sz="2200" b="0" i="1" u="none" strike="noStrike" cap="none" dirty="0">
                <a:solidFill>
                  <a:schemeClr val="dk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ex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into 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olumns shelf.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○"/>
            </a:pP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This can also be represented as a Stacked Bar Chart or a Pie Chart using the </a:t>
            </a:r>
            <a:r>
              <a:rPr lang="en" sz="2200" b="1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Show Me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tab.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70719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en" sz="36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Marks &amp; Customizing the View</a:t>
            </a:r>
            <a:endParaRPr sz="36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Color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96" name="Google Shape;196;p36"/>
          <p:cNvSpPr txBox="1">
            <a:spLocks noGrp="1"/>
          </p:cNvSpPr>
          <p:nvPr>
            <p:ph type="body" idx="1"/>
          </p:nvPr>
        </p:nvSpPr>
        <p:spPr>
          <a:xfrm>
            <a:off x="279300" y="1145250"/>
            <a:ext cx="8585400" cy="3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Color can be a useful tool in data visualization.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Return to your histogram.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○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 change the color of this chart simply click the </a:t>
            </a:r>
            <a:r>
              <a:rPr lang="en" sz="2200" b="1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Color </a:t>
            </a: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button in the </a:t>
            </a:r>
            <a:r>
              <a:rPr lang="en" sz="2200" b="1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Marks</a:t>
            </a: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area and choose a new one.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Return to your scatter plot.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○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Changing the color of a chart is nice but changing color based on a variable can be exceptionally helpful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○"/>
            </a:pPr>
            <a:r>
              <a:rPr lang="en" sz="220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Drag the </a:t>
            </a:r>
            <a:r>
              <a:rPr lang="en" sz="2200" i="1"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lang="en" sz="2200" b="0" i="1" u="none" strike="noStrike" cap="none">
                <a:solidFill>
                  <a:schemeClr val="dk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class</a:t>
            </a: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dimension onto </a:t>
            </a:r>
            <a:r>
              <a:rPr lang="en" sz="2200" b="1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Color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○"/>
            </a:pPr>
            <a:r>
              <a:rPr lang="en" sz="220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Click on </a:t>
            </a:r>
            <a:r>
              <a:rPr lang="en" sz="2200" b="1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Color</a:t>
            </a: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and you can change which color represents which </a:t>
            </a:r>
            <a:r>
              <a:rPr lang="en" sz="2200" i="1"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lang="en" sz="2200" b="0" i="1" u="none" strike="noStrike" cap="none">
                <a:solidFill>
                  <a:schemeClr val="dk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class</a:t>
            </a: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More on Customizing the View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02" name="Google Shape;202;p37"/>
          <p:cNvSpPr txBox="1">
            <a:spLocks noGrp="1"/>
          </p:cNvSpPr>
          <p:nvPr>
            <p:ph type="body" idx="1"/>
          </p:nvPr>
        </p:nvSpPr>
        <p:spPr>
          <a:xfrm>
            <a:off x="264700" y="1418550"/>
            <a:ext cx="8476800" cy="35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Size and Shape act the same way as color. You can change them by clicking on them and you can make them change based on a variable by dragging that variable on them.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Play around with these until you get a scatterplot that you like.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Label adds a text label to each mark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Tooltip changes what you read on the tooltip when you hover over a mark.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Detail adds other variables to the tooltip.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Aliases &amp; Formatting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08" name="Google Shape;208;p38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41600" cy="38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" sz="1600" dirty="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Return to your text table </a:t>
            </a: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(Sheet 3)</a:t>
            </a:r>
            <a:r>
              <a:rPr lang="en" sz="16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" sz="1600" b="0" i="1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Survived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0,1 and </a:t>
            </a:r>
            <a:r>
              <a:rPr lang="en" sz="1600" b="0" i="1" u="none" strike="noStrike" cap="none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Pclass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1,2,3 could be confusing to someone who doesn’t know the data. However, we can change how this is labeled </a:t>
            </a:r>
            <a:r>
              <a:rPr lang="en" sz="1600" b="0" i="0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without changing the original dataset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For numerical axes you can edit the title of the axes but for categorical axes you have to change the name of the dimension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Right click </a:t>
            </a:r>
            <a:r>
              <a:rPr lang="en" sz="1600" i="1" dirty="0" err="1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lang="en" sz="1600" b="0" i="1" u="none" strike="noStrike" cap="none" dirty="0" err="1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class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and rename to </a:t>
            </a:r>
            <a:r>
              <a:rPr lang="en" sz="1600" b="0" i="1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Ticket Class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Next for the data itself you need to edit aliases to something more interpretable.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■"/>
            </a:pP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For example you can right click 0 and edit the alias to “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” and change 1 to “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Yes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”.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■"/>
            </a:pP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Then you could change the ticket classes to “1st”, “2nd”, “3rd”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●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Finally, you can click the title to give this chart a name.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You could name this Survival by Ticket Class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If you rename the sheet at the bottom it will automatically change the title as well.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80265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en" sz="36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Filtering, Calculations, &amp; Analytics</a:t>
            </a:r>
            <a:endParaRPr sz="36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Filtering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19" name="Google Shape;219;p40"/>
          <p:cNvSpPr txBox="1">
            <a:spLocks noGrp="1"/>
          </p:cNvSpPr>
          <p:nvPr>
            <p:ph type="body" idx="1"/>
          </p:nvPr>
        </p:nvSpPr>
        <p:spPr>
          <a:xfrm>
            <a:off x="632400" y="1089120"/>
            <a:ext cx="7879200" cy="35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[</a:t>
            </a:r>
            <a:r>
              <a:rPr lang="en" sz="22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Action]</a:t>
            </a:r>
            <a:r>
              <a:rPr lang="en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Make a copy of your text table worksheet (</a:t>
            </a:r>
            <a:r>
              <a:rPr lang="en" sz="2200" b="1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Right-Click &gt; Duplicate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sz="22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Perhaps you only want this view to show for adult women.</a:t>
            </a:r>
            <a:endParaRPr sz="22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○"/>
            </a:pPr>
            <a:r>
              <a:rPr lang="en" sz="22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Drag </a:t>
            </a:r>
            <a:r>
              <a:rPr lang="en" sz="2200" b="0" i="1" u="none" strike="noStrike" cap="none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Sex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into filters and choose women.</a:t>
            </a:r>
            <a:endParaRPr sz="22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○"/>
            </a:pPr>
            <a:r>
              <a:rPr lang="en" sz="22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Then drag </a:t>
            </a:r>
            <a:r>
              <a:rPr lang="en" sz="2200" b="0" i="1" u="none" strike="noStrike" cap="none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Age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into filters and select at least and then enter 18</a:t>
            </a:r>
            <a:endParaRPr sz="22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There are many ways to filter by variable and it’s important when presenting data to explain what parts of the data are filtered out to avoid being misleading.</a:t>
            </a:r>
            <a:endParaRPr sz="22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Calculations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25" name="Google Shape;225;p41"/>
          <p:cNvSpPr txBox="1">
            <a:spLocks noGrp="1"/>
          </p:cNvSpPr>
          <p:nvPr>
            <p:ph type="body" idx="1"/>
          </p:nvPr>
        </p:nvSpPr>
        <p:spPr>
          <a:xfrm>
            <a:off x="605800" y="1200325"/>
            <a:ext cx="8087100" cy="38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●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Just summing up the data isn’t always the best way to view it. Tableau allows for you to do many different mathematical calculations on the data.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●"/>
            </a:pP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Return to Sheet 4 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Right-click 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on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lang="en" sz="1600" b="0" i="1" u="none" strike="noStrike" cap="none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Number of Records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in Rows self  </a:t>
            </a:r>
            <a:r>
              <a:rPr lang="en" sz="1600" b="1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&gt; Quick Table Calculation &gt; Percent of Total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If you double click on the measure in Rows 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self,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it will show the calculation that Tableau uses to get the result:</a:t>
            </a:r>
            <a:r>
              <a:rPr lang="en" sz="1600" u="none" strike="noStrike" cap="none" dirty="0">
                <a:solidFill>
                  <a:srgbClr val="000000"/>
                </a:solidFill>
                <a:latin typeface="Maven Pro Regular" pitchFamily="2" charset="77"/>
                <a:sym typeface="Arial"/>
              </a:rPr>
              <a:t> </a:t>
            </a:r>
            <a:r>
              <a:rPr lang="en" sz="1600" b="0" i="0" u="none" strike="noStrike" cap="none" dirty="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SUM(</a:t>
            </a:r>
            <a:r>
              <a:rPr lang="en" sz="16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[Number of Records]</a:t>
            </a:r>
            <a:r>
              <a:rPr lang="en" sz="1600" b="0" i="0" u="none" strike="noStrike" cap="none" dirty="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/ </a:t>
            </a:r>
            <a:r>
              <a:rPr lang="en" sz="1600" b="0" i="0" u="none" strike="noStrike" cap="none" dirty="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TOTAL(SUM(</a:t>
            </a:r>
            <a:r>
              <a:rPr lang="en" sz="16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[Number of Records]</a:t>
            </a:r>
            <a:r>
              <a:rPr lang="en" sz="1600" b="0" i="0" u="none" strike="noStrike" cap="none" dirty="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600" b="0" i="0" u="none" strike="noStrike" cap="none" dirty="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■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Tableau offers many functions that are very similar if not the same as the ones in SQL or Excel.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■"/>
            </a:pPr>
            <a:r>
              <a:rPr lang="en" sz="1600" b="0" i="0" u="sng" strike="noStrike" cap="none" dirty="0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http://onlinehelp.tableau.com/current/pro/desktop/en-us/functions_all_categories.html</a:t>
            </a:r>
            <a:endParaRPr sz="16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" sz="16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What percentage of passengers were male survivors?</a:t>
            </a:r>
            <a:endParaRPr sz="16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Calculations (continued)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31" name="Google Shape;231;p42"/>
          <p:cNvSpPr txBox="1">
            <a:spLocks noGrp="1"/>
          </p:cNvSpPr>
          <p:nvPr>
            <p:ph type="body" idx="1"/>
          </p:nvPr>
        </p:nvSpPr>
        <p:spPr>
          <a:xfrm>
            <a:off x="398700" y="1143250"/>
            <a:ext cx="8346600" cy="3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●"/>
            </a:pP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Add a new sheet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Add </a:t>
            </a:r>
            <a:r>
              <a:rPr lang="en" sz="1600" b="0" i="1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Ticket Class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en" sz="1600" b="0" i="1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Age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to 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olumns and 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ows self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This chart doesn’t tell us much with the sum of all the ages so we will change it to average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1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Right Click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i="1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sz="1600" b="0" i="1" u="none" strike="noStrike" cap="none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ge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&gt; </a:t>
            </a:r>
            <a:r>
              <a:rPr lang="en" sz="1600" b="1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Measure (SUM) &gt; Average</a:t>
            </a:r>
            <a:endParaRPr sz="1600" b="1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●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Is there a relationship between age and ticket class?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●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Tableau also allows us to create </a:t>
            </a:r>
            <a:r>
              <a:rPr lang="en" sz="1600" b="0" i="0" u="sng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our own variables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Let’s create a variable to represent the size of a passengers family.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1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Right Click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 the Measures area </a:t>
            </a:r>
            <a:r>
              <a:rPr lang="en" sz="1600" b="1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&gt; Create Calculated Field…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dirty="0">
                <a:solidFill>
                  <a:schemeClr val="dk1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Name the field </a:t>
            </a:r>
            <a:r>
              <a:rPr lang="en" sz="1600" b="0" i="1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Family Size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dirty="0">
                <a:solidFill>
                  <a:schemeClr val="dk1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 the body, type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+ </a:t>
            </a:r>
            <a:r>
              <a:rPr lang="en" sz="16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[Parch]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6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[Sib </a:t>
            </a:r>
            <a:r>
              <a:rPr lang="en" sz="1600" b="0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Sp</a:t>
            </a:r>
            <a:r>
              <a:rPr lang="en" sz="16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60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(notice Tablea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 offers autocomplete)</a:t>
            </a:r>
            <a:r>
              <a:rPr lang="en" sz="160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60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dirty="0">
                <a:solidFill>
                  <a:schemeClr val="dk1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On a new sheet visualize this in a histogram.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●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What does this distribution of family size mean?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Agenda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628375" y="1470500"/>
            <a:ext cx="7705800" cy="31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Getting Started</a:t>
            </a:r>
            <a:endParaRPr sz="20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Tableau Environment</a:t>
            </a:r>
            <a:endParaRPr sz="20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Visualizing Data</a:t>
            </a:r>
            <a:endParaRPr sz="20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Marks &amp; Customizing the View</a:t>
            </a:r>
            <a:endParaRPr sz="20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Filtering, Calculations, &amp; Analytics</a:t>
            </a:r>
            <a:endParaRPr sz="20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Sharing</a:t>
            </a:r>
            <a:endParaRPr sz="20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Hands-On</a:t>
            </a:r>
            <a:endParaRPr sz="20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Further Learning</a:t>
            </a:r>
            <a:endParaRPr sz="20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Analytics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37" name="Google Shape;237;p43"/>
          <p:cNvSpPr txBox="1">
            <a:spLocks noGrp="1"/>
          </p:cNvSpPr>
          <p:nvPr>
            <p:ph type="body" idx="1"/>
          </p:nvPr>
        </p:nvSpPr>
        <p:spPr>
          <a:xfrm>
            <a:off x="639350" y="1533225"/>
            <a:ext cx="78567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The Analytics pane provides quick and easy access to common analytic features in Tableau.</a:t>
            </a:r>
            <a:endParaRPr sz="2200" b="0" i="0" u="none" strike="noStrike" cap="none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You can use this pane to add average lines, trend lines, totals and more.</a:t>
            </a:r>
            <a:endParaRPr sz="2200" b="0" i="0" u="none" strike="noStrike" cap="none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>
                <a:solidFill>
                  <a:srgbClr val="333333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Try adding a</a:t>
            </a: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n average</a:t>
            </a: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line to your scatter plot</a:t>
            </a:r>
            <a:endParaRPr sz="22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>
                <a:solidFill>
                  <a:srgbClr val="333333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Try adding </a:t>
            </a: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totals to your text table.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en" sz="36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Sharing</a:t>
            </a:r>
            <a:endParaRPr sz="36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 dirty="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Sharing</a:t>
            </a:r>
            <a:endParaRPr sz="2800" b="1" i="0" u="none" strike="noStrike" cap="none" dirty="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48" name="Google Shape;248;p45"/>
          <p:cNvSpPr txBox="1">
            <a:spLocks noGrp="1"/>
          </p:cNvSpPr>
          <p:nvPr>
            <p:ph type="body" idx="1"/>
          </p:nvPr>
        </p:nvSpPr>
        <p:spPr>
          <a:xfrm>
            <a:off x="487200" y="1168375"/>
            <a:ext cx="79962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</a:pPr>
            <a:r>
              <a:rPr lang="en" sz="1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 share or present your findings the easiest way is to just export an image.</a:t>
            </a:r>
            <a:endParaRPr sz="19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○"/>
            </a:pPr>
            <a:r>
              <a:rPr lang="en" sz="1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On any worksheet go to </a:t>
            </a:r>
            <a:r>
              <a:rPr lang="en" sz="1900" b="1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Worksheet &gt; Export &gt; Image…</a:t>
            </a:r>
            <a:endParaRPr sz="1900" b="1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○"/>
            </a:pPr>
            <a:r>
              <a:rPr lang="en" sz="1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It will give you options on Titles, Legends, Captions, and more.</a:t>
            </a:r>
            <a:endParaRPr sz="19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</a:pPr>
            <a:r>
              <a:rPr lang="en" sz="1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If you want to show a collection of visualizations you will be better off </a:t>
            </a:r>
            <a:r>
              <a:rPr lang="en" sz="1900" b="0" i="0" u="sng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creating a dashboard and/or a story</a:t>
            </a:r>
            <a:r>
              <a:rPr lang="en" sz="1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and exporting that.</a:t>
            </a:r>
            <a:endParaRPr sz="19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</a:pPr>
            <a:r>
              <a:rPr lang="en" sz="1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If you are collaborating with another Tableau user you can share the .twbx file or just a .twb if they have the data.</a:t>
            </a:r>
            <a:endParaRPr sz="19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</a:pPr>
            <a:r>
              <a:rPr lang="en" sz="1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If you need your visualizations to be interactive you can publish sheets to a Tableau Server. You can make a Tableau Public account to share your visualizations publically for free.</a:t>
            </a:r>
            <a:endParaRPr sz="19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B6296-0EA8-E64D-AF08-ECF84829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Action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8FE65-AFBD-4441-A173-7D291FA257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dashboard using your worksheets</a:t>
            </a:r>
          </a:p>
          <a:p>
            <a:r>
              <a:rPr lang="en-US" dirty="0"/>
              <a:t>Share it on the Tableau Public</a:t>
            </a:r>
          </a:p>
          <a:p>
            <a:r>
              <a:rPr lang="en-US" dirty="0"/>
              <a:t>Show the visualization to the instructors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2818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Tableau Public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54" name="Google Shape;254;p46"/>
          <p:cNvSpPr txBox="1">
            <a:spLocks noGrp="1"/>
          </p:cNvSpPr>
          <p:nvPr>
            <p:ph type="body" idx="1"/>
          </p:nvPr>
        </p:nvSpPr>
        <p:spPr>
          <a:xfrm>
            <a:off x="595550" y="1597875"/>
            <a:ext cx="7938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Example: </a:t>
            </a:r>
            <a:r>
              <a:rPr lang="en" sz="22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https://public.tableau.com/profile/jeho.park4543#!/vizhome/DataVizwithTableau_0/Dashboard1</a:t>
            </a:r>
            <a:r>
              <a:rPr lang="en" sz="2200" u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Example: </a:t>
            </a:r>
            <a:r>
              <a:rPr lang="en" sz="2200" b="0" i="0" u="sng" strike="noStrike" cap="non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http://publichealthintelligence.org/content/global-overview-magnitude-disparities-and-trend-infant-mortality-world-1950-2011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en" sz="36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Hands-On</a:t>
            </a:r>
            <a:endParaRPr sz="36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Significant Volcanic Eruptions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65" name="Google Shape;265;p48"/>
          <p:cNvSpPr txBox="1">
            <a:spLocks noGrp="1"/>
          </p:cNvSpPr>
          <p:nvPr>
            <p:ph type="body" idx="1"/>
          </p:nvPr>
        </p:nvSpPr>
        <p:spPr>
          <a:xfrm>
            <a:off x="477000" y="1216650"/>
            <a:ext cx="8007900" cy="38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</a:pPr>
            <a:r>
              <a:rPr lang="en" sz="1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Open ‘significantvolcanoeruptions.xlsx’ in Tableau</a:t>
            </a:r>
            <a:endParaRPr sz="19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unito"/>
              <a:buChar char="○"/>
            </a:pPr>
            <a:r>
              <a:rPr lang="en" sz="19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 global listing of over 600 volcanic eruptions from 4360 BC to the present via Significant Volcanic Eruptions Database. </a:t>
            </a:r>
            <a:endParaRPr sz="19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unito"/>
              <a:buChar char="○"/>
            </a:pPr>
            <a:r>
              <a:rPr lang="en" sz="19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 significant eruption is classified as one that meets at least one of the following criteria:</a:t>
            </a:r>
            <a:endParaRPr sz="19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unito"/>
              <a:buChar char="■"/>
            </a:pPr>
            <a:r>
              <a:rPr lang="en" sz="19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caused fatalities</a:t>
            </a:r>
            <a:endParaRPr sz="19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unito"/>
              <a:buChar char="■"/>
            </a:pPr>
            <a:r>
              <a:rPr lang="en" sz="19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caused moderate damage (approximately $1 million or more)</a:t>
            </a:r>
            <a:endParaRPr sz="19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unito"/>
              <a:buChar char="■"/>
            </a:pPr>
            <a:r>
              <a:rPr lang="en" sz="19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Volcanic Explosivity Index (VEI) of 6 or greater</a:t>
            </a:r>
            <a:endParaRPr sz="19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unito"/>
              <a:buChar char="■"/>
            </a:pPr>
            <a:r>
              <a:rPr lang="en" sz="19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generated a tsunami</a:t>
            </a:r>
            <a:endParaRPr sz="19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unito"/>
              <a:buChar char="■"/>
            </a:pPr>
            <a:r>
              <a:rPr lang="en" sz="19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associated with a significant earthquake.</a:t>
            </a:r>
            <a:endParaRPr sz="19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19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Significant Volcanic Eruptions (cont.)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71" name="Google Shape;271;p49"/>
          <p:cNvSpPr txBox="1">
            <a:spLocks noGrp="1"/>
          </p:cNvSpPr>
          <p:nvPr>
            <p:ph type="body" idx="1"/>
          </p:nvPr>
        </p:nvSpPr>
        <p:spPr>
          <a:xfrm>
            <a:off x="573950" y="1212750"/>
            <a:ext cx="8100900" cy="3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Create visualizations to answer some of these questions: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AutoNum type="alphaLcPeriod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What were the most dangerous volcanoes? (by VEI, by Deaths)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AutoNum type="alphaLcPeriod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What country has had the most significant volcanic eruptions? 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AutoNum type="alphaLcPeriod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Where is Deception Island located? 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AutoNum type="alphaLcPeriod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How many volcanoes had both an associated earthquake and tsunami?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AutoNum type="alphaLcPeriod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After 1995, which year had the most deaths by volcanic eruptions?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AutoNum type="alphaLcPeriod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Which volcano has the </a:t>
            </a:r>
            <a:r>
              <a:rPr lang="en" sz="1800" dirty="0">
                <a:latin typeface="Nunito"/>
                <a:ea typeface="Nunito"/>
                <a:cs typeface="Nunito"/>
                <a:sym typeface="Nunito"/>
              </a:rPr>
              <a:t>highest 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elevation?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AutoNum type="alphaLcPeriod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Is there anything else you found interesting?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If you wish, create a Tableau Public account and publish your findings in a dashboard.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en" sz="36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Further Learning</a:t>
            </a:r>
            <a:endParaRPr sz="36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Further Learning: Topics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2" name="Google Shape;282;p51"/>
          <p:cNvSpPr txBox="1">
            <a:spLocks noGrp="1"/>
          </p:cNvSpPr>
          <p:nvPr>
            <p:ph type="body" idx="1"/>
          </p:nvPr>
        </p:nvSpPr>
        <p:spPr>
          <a:xfrm>
            <a:off x="607150" y="1676550"/>
            <a:ext cx="8170500" cy="30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Formatting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 Cleaning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Advanced Calculations and Expressions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Advanced Chart Types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 Integration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Geospatial Analysis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Forecasting / Trend Lines / Regression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B6B7C-C27C-5248-93EF-39B7305E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aven Pro Medium" pitchFamily="2" charset="77"/>
              </a:rPr>
              <a:t>After this workshop, you will be able to…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A397A-F3C2-0C40-8BBF-52409C3B6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Create different worksheets to visualize various insights of your data</a:t>
            </a:r>
          </a:p>
          <a:p>
            <a:r>
              <a:rPr lang="en-US" sz="2800" dirty="0"/>
              <a:t>Create Tableau Dashboard showing meaningful data visualization</a:t>
            </a:r>
          </a:p>
          <a:p>
            <a:r>
              <a:rPr lang="en-US" sz="2800" dirty="0"/>
              <a:t>Share Tableau Dashboard on Tableau Public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61255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Further Learning: Resources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8" name="Google Shape;288;p52"/>
          <p:cNvSpPr txBox="1">
            <a:spLocks noGrp="1"/>
          </p:cNvSpPr>
          <p:nvPr>
            <p:ph type="body" idx="1"/>
          </p:nvPr>
        </p:nvSpPr>
        <p:spPr>
          <a:xfrm>
            <a:off x="610375" y="1092525"/>
            <a:ext cx="8031000" cy="39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Learning Resources: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Tableau.com/learn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Explore Tableau Public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Tutorialspoint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YouTube / Blog Posts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 Sources: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Kaggle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Data.gov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Data.world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Los Angeles Open Data (</a:t>
            </a:r>
            <a:r>
              <a:rPr lang="en" sz="2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https://data.lacity.org</a:t>
            </a:r>
            <a:r>
              <a:rPr lang="en" sz="2000">
                <a:latin typeface="Nunito"/>
                <a:ea typeface="Nunito"/>
                <a:cs typeface="Nunito"/>
                <a:sym typeface="Nunito"/>
              </a:rPr>
              <a:t> )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UCI Machine Learning Repository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8AAF5-CA62-BA41-AA44-326F9CE1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ven Pro" pitchFamily="2" charset="77"/>
                <a:ea typeface="Apple Symbols" panose="02000000000000000000" pitchFamily="2" charset="-79"/>
                <a:cs typeface="Apple Symbols" panose="02000000000000000000" pitchFamily="2" charset="-79"/>
              </a:rPr>
              <a:t>Just some basics about Tableau</a:t>
            </a:r>
          </a:p>
        </p:txBody>
      </p:sp>
    </p:spTree>
    <p:extLst>
      <p:ext uri="{BB962C8B-B14F-4D97-AF65-F5344CB8AC3E}">
        <p14:creationId xmlns:p14="http://schemas.microsoft.com/office/powerpoint/2010/main" val="1847622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 dirty="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What is Tableau?</a:t>
            </a:r>
            <a:endParaRPr sz="2800" b="1" i="0" u="none" strike="noStrike" cap="none" dirty="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453725"/>
            <a:ext cx="39747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</a:pPr>
            <a:r>
              <a:rPr lang="en" sz="2400" b="0" i="0" u="none" strike="noStrike" cap="none" dirty="0">
                <a:latin typeface="Nunito"/>
                <a:ea typeface="Nunito"/>
                <a:cs typeface="Nunito"/>
                <a:sym typeface="Nunito"/>
              </a:rPr>
              <a:t>Tableau is one of the fastest evolving business intelligence and data visualization tools.</a:t>
            </a:r>
            <a:endParaRPr sz="2400" b="0" i="0" u="none" strike="noStrike" cap="none" dirty="0"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</a:pPr>
            <a:r>
              <a:rPr lang="en" sz="2400" b="0" i="0" u="none" strike="noStrike" cap="none" dirty="0">
                <a:latin typeface="Nunito"/>
                <a:ea typeface="Nunito"/>
                <a:cs typeface="Nunito"/>
                <a:sym typeface="Nunito"/>
              </a:rPr>
              <a:t>Tableau software was founded in 2003</a:t>
            </a:r>
            <a:endParaRPr sz="2400" b="0" i="0" u="none" strike="noStrike" cap="none" dirty="0"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2400" u="none" strike="noStrike" cap="none" dirty="0">
              <a:ea typeface="Arial"/>
              <a:sym typeface="Arial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850" y="550625"/>
            <a:ext cx="4220174" cy="42201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7"/>
          <p:cNvCxnSpPr/>
          <p:nvPr/>
        </p:nvCxnSpPr>
        <p:spPr>
          <a:xfrm>
            <a:off x="6571550" y="1079300"/>
            <a:ext cx="724800" cy="523500"/>
          </a:xfrm>
          <a:prstGeom prst="straightConnector1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1" name="Google Shape;81;p17"/>
          <p:cNvSpPr txBox="1"/>
          <p:nvPr/>
        </p:nvSpPr>
        <p:spPr>
          <a:xfrm>
            <a:off x="4286400" y="206225"/>
            <a:ext cx="46602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highlight>
                  <a:srgbClr val="FFFFFF"/>
                </a:highlight>
                <a:latin typeface="Maven Pro Regular" pitchFamily="2" charset="77"/>
              </a:rPr>
              <a:t>Magic Quadrant for Analytics and Business Intelligence Platforms</a:t>
            </a:r>
            <a:endParaRPr dirty="0">
              <a:latin typeface="Maven Pro Regular" pitchFamily="2" charset="77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4525850" y="4770775"/>
            <a:ext cx="27705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rgbClr val="757575"/>
                </a:solidFill>
                <a:highlight>
                  <a:srgbClr val="FFFFFF"/>
                </a:highlight>
                <a:latin typeface="Maven Pro Regular" pitchFamily="2" charset="77"/>
              </a:rPr>
              <a:t>Source: Gartner (February 2018)</a:t>
            </a:r>
            <a:endParaRPr dirty="0">
              <a:latin typeface="Maven Pro Regular" pitchFamily="2" charset="7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What can you do with Tableau?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r>
              <a:rPr lang="en" sz="1300" u="sng" dirty="0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https://public.tableau.com/en-us/s/gallery/analyzing-ums?gallery=votd</a:t>
            </a:r>
            <a:r>
              <a:rPr lang="en" sz="1300" dirty="0">
                <a:latin typeface="Nunito"/>
                <a:ea typeface="Nunito"/>
                <a:cs typeface="Nunito"/>
                <a:sym typeface="Nunito"/>
              </a:rPr>
              <a:t> </a:t>
            </a:r>
            <a:endParaRPr sz="13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13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Installing Tableau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550475" y="1509450"/>
            <a:ext cx="8100000" cy="3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Install the free trial of Tableau here:</a:t>
            </a:r>
            <a:endParaRPr sz="18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 b="0" i="0" u="sng" strike="noStrike" cap="non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https://www.tableau.com/products/trial</a:t>
            </a:r>
            <a:endParaRPr sz="18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 continue using Tableau after the trial students and instructors can apply for a free license here:</a:t>
            </a:r>
            <a:endParaRPr sz="18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 b="0" i="0" u="sng" strike="noStrike" cap="non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https://www.tableau.com/academic</a:t>
            </a:r>
            <a:endParaRPr sz="18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18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3159</TotalTime>
  <Words>2615</Words>
  <Application>Microsoft Macintosh PowerPoint</Application>
  <PresentationFormat>On-screen Show (16:9)</PresentationFormat>
  <Paragraphs>263</Paragraphs>
  <Slides>51</Slides>
  <Notes>43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Maven Pro Regular</vt:lpstr>
      <vt:lpstr>Nunito</vt:lpstr>
      <vt:lpstr>Arial</vt:lpstr>
      <vt:lpstr>Courier New</vt:lpstr>
      <vt:lpstr>Maven Pro</vt:lpstr>
      <vt:lpstr>Maven Pro Medium</vt:lpstr>
      <vt:lpstr>Apple Symbols</vt:lpstr>
      <vt:lpstr>Simple Light</vt:lpstr>
      <vt:lpstr>Data Visualization with Tableau for Beginners</vt:lpstr>
      <vt:lpstr>Instructors</vt:lpstr>
      <vt:lpstr>Instructors</vt:lpstr>
      <vt:lpstr>Agenda</vt:lpstr>
      <vt:lpstr>After this workshop, you will be able to…</vt:lpstr>
      <vt:lpstr>Just some basics about Tableau</vt:lpstr>
      <vt:lpstr>What is Tableau?</vt:lpstr>
      <vt:lpstr>What can you do with Tableau?</vt:lpstr>
      <vt:lpstr>Installing Tableau</vt:lpstr>
      <vt:lpstr>PowerPoint Presentation</vt:lpstr>
      <vt:lpstr>PowerPoint Presentation</vt:lpstr>
      <vt:lpstr>PowerPoint Presentation</vt:lpstr>
      <vt:lpstr>Connecting to Data</vt:lpstr>
      <vt:lpstr>Connecting to Data</vt:lpstr>
      <vt:lpstr>Tableau Environment &gt;&gt; Data types, Workbooks, Sheets, and interface</vt:lpstr>
      <vt:lpstr>Dimensions and Measures</vt:lpstr>
      <vt:lpstr>Questions</vt:lpstr>
      <vt:lpstr>Workbooks and Sheets </vt:lpstr>
      <vt:lpstr>Workbooks and Sheets (cont.) </vt:lpstr>
      <vt:lpstr>Action</vt:lpstr>
      <vt:lpstr>PowerPoint Presentation</vt:lpstr>
      <vt:lpstr>Visualizing Data</vt:lpstr>
      <vt:lpstr>Visualizing Numerical Data</vt:lpstr>
      <vt:lpstr>Action and Question</vt:lpstr>
      <vt:lpstr>Histogram</vt:lpstr>
      <vt:lpstr>Action and Question</vt:lpstr>
      <vt:lpstr>Scatter Plot</vt:lpstr>
      <vt:lpstr>Action and Question</vt:lpstr>
      <vt:lpstr>Text Tables</vt:lpstr>
      <vt:lpstr>Action and Question</vt:lpstr>
      <vt:lpstr>Bar Chart / Stacked Bars / Pie Chart</vt:lpstr>
      <vt:lpstr>Marks &amp; Customizing the View</vt:lpstr>
      <vt:lpstr>Color</vt:lpstr>
      <vt:lpstr>More on Customizing the View</vt:lpstr>
      <vt:lpstr>Aliases &amp; Formatting</vt:lpstr>
      <vt:lpstr>Filtering, Calculations, &amp; Analytics</vt:lpstr>
      <vt:lpstr>Filtering</vt:lpstr>
      <vt:lpstr>Calculations</vt:lpstr>
      <vt:lpstr>Calculations (continued)</vt:lpstr>
      <vt:lpstr>Analytics</vt:lpstr>
      <vt:lpstr>Sharing</vt:lpstr>
      <vt:lpstr>Sharing</vt:lpstr>
      <vt:lpstr>Action</vt:lpstr>
      <vt:lpstr>Tableau Public</vt:lpstr>
      <vt:lpstr>Hands-On</vt:lpstr>
      <vt:lpstr>Significant Volcanic Eruptions</vt:lpstr>
      <vt:lpstr>Significant Volcanic Eruptions (cont.)</vt:lpstr>
      <vt:lpstr>Further Learning</vt:lpstr>
      <vt:lpstr>Further Learning: Topics</vt:lpstr>
      <vt:lpstr>Further Learning: Resources</vt:lpstr>
      <vt:lpstr>Thank you!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with Tableau for Beginners</dc:title>
  <cp:lastModifiedBy>Park, Jeho</cp:lastModifiedBy>
  <cp:revision>25</cp:revision>
  <dcterms:modified xsi:type="dcterms:W3CDTF">2019-08-19T15:39:07Z</dcterms:modified>
</cp:coreProperties>
</file>