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64" r:id="rId5"/>
    <p:sldId id="257" r:id="rId6"/>
    <p:sldId id="274" r:id="rId7"/>
    <p:sldId id="278" r:id="rId8"/>
    <p:sldId id="260" r:id="rId9"/>
    <p:sldId id="276" r:id="rId10"/>
    <p:sldId id="273" r:id="rId11"/>
    <p:sldId id="270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30" d="100"/>
          <a:sy n="130" d="100"/>
        </p:scale>
        <p:origin x="4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0/10/13/nyregion/big-tech-nyc-office-spac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inance.yahoo.com/news/why-americas-tech-giants-are-flocking-to-one-part-of-nyc-130830663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F656-4D48-6B4E-9237-F1B96C6B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06609"/>
            <a:ext cx="8825658" cy="2677648"/>
          </a:xfrm>
        </p:spPr>
        <p:txBody>
          <a:bodyPr/>
          <a:lstStyle/>
          <a:p>
            <a:r>
              <a:rPr lang="en-US" dirty="0" err="1"/>
              <a:t>WomenTechWomenYes</a:t>
            </a:r>
            <a:r>
              <a:rPr lang="en-US" dirty="0"/>
              <a:t> </a:t>
            </a:r>
            <a:r>
              <a:rPr lang="en-US" i="1" dirty="0"/>
              <a:t>(WTWY)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E79071-0854-1B43-A1CF-FF7FED5F3969}"/>
              </a:ext>
            </a:extLst>
          </p:cNvPr>
          <p:cNvSpPr txBox="1">
            <a:spLocks/>
          </p:cNvSpPr>
          <p:nvPr/>
        </p:nvSpPr>
        <p:spPr bwMode="gray">
          <a:xfrm>
            <a:off x="1154955" y="5547618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By Cheryl McGowan 9/17/2021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8B4AAF-5ADB-D047-9B43-7D83BDC46F9E}"/>
              </a:ext>
            </a:extLst>
          </p:cNvPr>
          <p:cNvSpPr txBox="1">
            <a:spLocks/>
          </p:cNvSpPr>
          <p:nvPr/>
        </p:nvSpPr>
        <p:spPr bwMode="gray">
          <a:xfrm>
            <a:off x="1154955" y="418425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Street Team Placement Recommendations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2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B7F322-F911-B749-8FAD-942CFC80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Further Analysis to Improve Outcomes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B5F7-8345-AA42-8076-EA23BFC1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Start Up Tech Company Analysis similar to the Big Tech analysis, in order to ensure a diverse group is reached</a:t>
            </a:r>
          </a:p>
          <a:p>
            <a:r>
              <a:rPr lang="en-US" sz="1700" dirty="0">
                <a:solidFill>
                  <a:schemeClr val="tx1"/>
                </a:solidFill>
              </a:rPr>
              <a:t>Further Data Segmentation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Segment the data into time intervals of am, pm and lunch intervals to the traffic patterns to further fine tune high traffic times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Days/Weeks/Months - Include graphs for days of the week, weeks of the month and months of the year to determine traffic peaks and valleys</a:t>
            </a:r>
          </a:p>
          <a:p>
            <a:r>
              <a:rPr lang="en-US" sz="1700" dirty="0">
                <a:solidFill>
                  <a:schemeClr val="tx1"/>
                </a:solidFill>
              </a:rPr>
              <a:t>Additional Data Sources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Commercial Real Estate Data, connect to MTA data for easier updates for use in </a:t>
            </a:r>
            <a:r>
              <a:rPr lang="en-US" sz="1700" dirty="0" err="1">
                <a:solidFill>
                  <a:schemeClr val="tx1"/>
                </a:solidFill>
              </a:rPr>
              <a:t>futuer</a:t>
            </a:r>
            <a:r>
              <a:rPr lang="en-US" sz="1700" dirty="0">
                <a:solidFill>
                  <a:schemeClr val="tx1"/>
                </a:solidFill>
              </a:rPr>
              <a:t> WTWY event planning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Mapping software to improve proximity of station entrances to tech companies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WTWY membership list – compare with Big Tech and Start up lists to see where more awareness is and is needed</a:t>
            </a:r>
          </a:p>
        </p:txBody>
      </p:sp>
    </p:spTree>
    <p:extLst>
      <p:ext uri="{BB962C8B-B14F-4D97-AF65-F5344CB8AC3E}">
        <p14:creationId xmlns:p14="http://schemas.microsoft.com/office/powerpoint/2010/main" val="20912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945BB-5EFB-364F-8222-262BF6C3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0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Sources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B5C2C-6352-364E-B79E-07CC8BC0CA12}"/>
              </a:ext>
            </a:extLst>
          </p:cNvPr>
          <p:cNvSpPr txBox="1"/>
          <p:nvPr/>
        </p:nvSpPr>
        <p:spPr>
          <a:xfrm>
            <a:off x="1643448" y="1360276"/>
            <a:ext cx="7661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https://www.nytimes.com/2020/10/13/nyregion/big-tech-nyc-office-space.html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https://finance.yahoo.com/news/why-americas-tech-giants-are-flocking-to-one-part-of-nyc-130830663.html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data.cityofnewyork.us</a:t>
            </a:r>
            <a:r>
              <a:rPr lang="en-US" dirty="0"/>
              <a:t>/Transportation/Subway-Entrances/drex-xx56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A3DB87-CDFA-2B49-AF0E-7EAF25B219EB}"/>
              </a:ext>
            </a:extLst>
          </p:cNvPr>
          <p:cNvSpPr txBox="1">
            <a:spLocks/>
          </p:cNvSpPr>
          <p:nvPr/>
        </p:nvSpPr>
        <p:spPr>
          <a:xfrm>
            <a:off x="6744929" y="1241266"/>
            <a:ext cx="4798142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Appendix</a:t>
            </a:r>
          </a:p>
          <a:p>
            <a:pPr>
              <a:spcAft>
                <a:spcPts val="600"/>
              </a:spcAft>
            </a:pPr>
            <a:endParaRPr lang="en-US" sz="5400" dirty="0">
              <a:solidFill>
                <a:srgbClr val="EBEBEB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5400" dirty="0">
                <a:solidFill>
                  <a:srgbClr val="EBEBEB"/>
                </a:solidFill>
              </a:rPr>
              <a:t>B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ig tech office locations and nearest subway stations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3AB29B-C156-D14E-BE0C-FA2EC9CE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25358"/>
              </p:ext>
            </p:extLst>
          </p:nvPr>
        </p:nvGraphicFramePr>
        <p:xfrm>
          <a:off x="1690673" y="1113063"/>
          <a:ext cx="3824420" cy="4628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925">
                  <a:extLst>
                    <a:ext uri="{9D8B030D-6E8A-4147-A177-3AD203B41FA5}">
                      <a16:colId xmlns:a16="http://schemas.microsoft.com/office/drawing/2014/main" val="3406621065"/>
                    </a:ext>
                  </a:extLst>
                </a:gridCol>
                <a:gridCol w="1426648">
                  <a:extLst>
                    <a:ext uri="{9D8B030D-6E8A-4147-A177-3AD203B41FA5}">
                      <a16:colId xmlns:a16="http://schemas.microsoft.com/office/drawing/2014/main" val="3665236182"/>
                    </a:ext>
                  </a:extLst>
                </a:gridCol>
                <a:gridCol w="1440847">
                  <a:extLst>
                    <a:ext uri="{9D8B030D-6E8A-4147-A177-3AD203B41FA5}">
                      <a16:colId xmlns:a16="http://schemas.microsoft.com/office/drawing/2014/main" val="1922201966"/>
                    </a:ext>
                  </a:extLst>
                </a:gridCol>
              </a:tblGrid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Column1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Column2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Column3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746902530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Big Tech Company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Office Address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Subway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4139026264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Apple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100 Fifth Ave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 / 6 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713816652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NetFlix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888 Broadway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 / 6 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510819230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85th 10th Ave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 / 8 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947668246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Pier 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 / 8 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912515596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450 W 15th Street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 / 8 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943473640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Chelsea Market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 / 8 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669340190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NetFlix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80 8th Ave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 / 8 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507289523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NetFlix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245 W17th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 / 8 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533645578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Facebook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225 Park Ave 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St- Union Sq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675529579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NetFlix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888 Broadway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14 St- Union Sq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186595645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111 8th Ave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18 Street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449801673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111 8th Ave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18 Street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649876803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NetFlix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245 W17th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18 Street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958703558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Facebook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225 Park Ave 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280913105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NetFlix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245 W17th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33599877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NetFlix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888 Broadway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852884869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NetFlix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888 Broadway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23rd station at 5th ave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23588169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NetFlix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245 W17th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23rd Street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04806534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Facebook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770 Broadway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 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4261385892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 W 34th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33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797961985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Facebook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 Hudson yards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34-Hudson Yards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93015224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Facebook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50 Hudson yards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34-Hudson Yards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932161412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Facebook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55 Hudson Yards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34-Hudson Yards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684422944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 Manhattan 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34-Hudson Yards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934928331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 Manhattan West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34th and Penn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975492508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230 W 41st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34th and Penn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532104723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 W 34th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34th and Penn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54659718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 W 34th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34th Herald Sq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667334067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230 W 41st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42 st Bryant Park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544249974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230 W 41st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42nd st port authority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032055457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1350 Avenue of the Americas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 avenue 53 st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894169147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1350 Avenue of the Americas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57 Street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543927609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1350 Avenue of the Americas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 Avenue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3824708835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410 10th Ave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79th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360374729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Facebook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770 Broadway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 Street Station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585906681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410 10th Ave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81st Museum of </a:t>
                      </a:r>
                      <a:r>
                        <a:rPr lang="en-US" sz="500" u="none" strike="noStrike" dirty="0" err="1">
                          <a:effectLst/>
                        </a:rPr>
                        <a:t>Natual</a:t>
                      </a:r>
                      <a:r>
                        <a:rPr lang="en-US" sz="500" u="none" strike="noStrike" dirty="0">
                          <a:effectLst/>
                        </a:rPr>
                        <a:t> History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680222142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Facebook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770 Broadway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Astor Pl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654691582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350 W Broadway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Canal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667123554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315 Hudson Street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Houston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953904859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345 Hudson Street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Houston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4024246028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550 Washington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Houston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560003444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315 Hudson Street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Spring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906618038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345 Hudson Street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Spring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2075353021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Google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550 Washington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Spring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1387996970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350 W Broadway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Spring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69195115"/>
                  </a:ext>
                </a:extLst>
              </a:tr>
              <a:tr h="9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Amazon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230 W 41st 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Times Sq 42nd </a:t>
                      </a:r>
                      <a:r>
                        <a:rPr lang="en-US" sz="500" u="none" strike="noStrike" dirty="0" err="1">
                          <a:effectLst/>
                        </a:rPr>
                        <a:t>st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/>
                </a:tc>
                <a:extLst>
                  <a:ext uri="{0D108BD9-81ED-4DB2-BD59-A6C34878D82A}">
                    <a16:rowId xmlns:a16="http://schemas.microsoft.com/office/drawing/2014/main" val="41757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5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DE834-EAA3-7949-96AE-E32DC6AD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Goals</a:t>
            </a:r>
          </a:p>
        </p:txBody>
      </p:sp>
      <p:pic>
        <p:nvPicPr>
          <p:cNvPr id="7170" name="Picture 2" descr="MTA R46 (Q) Train @ 86 St - a photo on Flickriver">
            <a:extLst>
              <a:ext uri="{FF2B5EF4-FFF2-40B4-BE49-F238E27FC236}">
                <a16:creationId xmlns:a16="http://schemas.microsoft.com/office/drawing/2014/main" id="{E2D3EA2F-72AF-7045-B543-82BBEDB46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159"/>
          <a:stretch/>
        </p:blipFill>
        <p:spPr bwMode="auto">
          <a:xfrm>
            <a:off x="6879049" y="480060"/>
            <a:ext cx="4825273" cy="2948940"/>
          </a:xfrm>
          <a:custGeom>
            <a:avLst/>
            <a:gdLst/>
            <a:ahLst/>
            <a:cxnLst/>
            <a:rect l="l" t="t" r="r" b="b"/>
            <a:pathLst>
              <a:path w="4825273" h="2948940">
                <a:moveTo>
                  <a:pt x="0" y="0"/>
                </a:moveTo>
                <a:lnTo>
                  <a:pt x="2646616" y="0"/>
                </a:lnTo>
                <a:lnTo>
                  <a:pt x="4664497" y="0"/>
                </a:lnTo>
                <a:lnTo>
                  <a:pt x="4825273" y="0"/>
                </a:lnTo>
                <a:lnTo>
                  <a:pt x="4825273" y="2948940"/>
                </a:lnTo>
                <a:lnTo>
                  <a:pt x="221394" y="2948940"/>
                </a:lnTo>
                <a:lnTo>
                  <a:pt x="221394" y="2876858"/>
                </a:lnTo>
                <a:lnTo>
                  <a:pt x="222335" y="2750941"/>
                </a:lnTo>
                <a:lnTo>
                  <a:pt x="221394" y="2623814"/>
                </a:lnTo>
                <a:lnTo>
                  <a:pt x="219512" y="2494871"/>
                </a:lnTo>
                <a:lnTo>
                  <a:pt x="217787" y="2365928"/>
                </a:lnTo>
                <a:lnTo>
                  <a:pt x="214023" y="2235169"/>
                </a:lnTo>
                <a:lnTo>
                  <a:pt x="210103" y="2103199"/>
                </a:lnTo>
                <a:lnTo>
                  <a:pt x="205555" y="1971229"/>
                </a:lnTo>
                <a:lnTo>
                  <a:pt x="199125" y="1838048"/>
                </a:lnTo>
                <a:lnTo>
                  <a:pt x="191441" y="1703656"/>
                </a:lnTo>
                <a:lnTo>
                  <a:pt x="184071" y="1568660"/>
                </a:lnTo>
                <a:lnTo>
                  <a:pt x="174662" y="1433663"/>
                </a:lnTo>
                <a:lnTo>
                  <a:pt x="163371" y="1296850"/>
                </a:lnTo>
                <a:lnTo>
                  <a:pt x="152080" y="1161853"/>
                </a:lnTo>
                <a:lnTo>
                  <a:pt x="139063" y="1024435"/>
                </a:lnTo>
                <a:lnTo>
                  <a:pt x="124793" y="886411"/>
                </a:lnTo>
                <a:lnTo>
                  <a:pt x="109738" y="750203"/>
                </a:lnTo>
                <a:lnTo>
                  <a:pt x="92174" y="612180"/>
                </a:lnTo>
                <a:lnTo>
                  <a:pt x="73356" y="474761"/>
                </a:lnTo>
                <a:lnTo>
                  <a:pt x="54694" y="336738"/>
                </a:lnTo>
                <a:lnTo>
                  <a:pt x="32897" y="199320"/>
                </a:lnTo>
                <a:lnTo>
                  <a:pt x="10628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5EBE-6D8E-F549-AB80-44D29BC7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81" y="1930870"/>
            <a:ext cx="6110960" cy="45426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Provide recommendations on the best subway stations to place WTWY street teams at in order to gather email addresses of people interested in attending the annual gala and/or donating to the organization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Identify  NYC area MTA subway stations with the most traffic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Compare those stations to Big Tech companies office locations to find target audience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Provide insight into the minimum, maximum and average number of volunteers needed to cover these stations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172" name="Picture 4" descr="MTA Turnstile Traffic Analysis to Optimize Street Engagements | by Tan  Pengshi Alvin | Towards Data Science">
            <a:extLst>
              <a:ext uri="{FF2B5EF4-FFF2-40B4-BE49-F238E27FC236}">
                <a16:creationId xmlns:a16="http://schemas.microsoft.com/office/drawing/2014/main" id="{2A511E8C-82E1-D641-A116-2EAFAC9C5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0388"/>
          <a:stretch/>
        </p:blipFill>
        <p:spPr bwMode="auto">
          <a:xfrm>
            <a:off x="6774510" y="3429000"/>
            <a:ext cx="4929808" cy="2948940"/>
          </a:xfrm>
          <a:custGeom>
            <a:avLst/>
            <a:gdLst/>
            <a:ahLst/>
            <a:cxnLst/>
            <a:rect l="l" t="t" r="r" b="b"/>
            <a:pathLst>
              <a:path w="4929808" h="2948940">
                <a:moveTo>
                  <a:pt x="325929" y="0"/>
                </a:moveTo>
                <a:lnTo>
                  <a:pt x="4929808" y="0"/>
                </a:lnTo>
                <a:lnTo>
                  <a:pt x="4929808" y="2948940"/>
                </a:lnTo>
                <a:lnTo>
                  <a:pt x="4769032" y="2948940"/>
                </a:lnTo>
                <a:lnTo>
                  <a:pt x="2751151" y="2948940"/>
                </a:lnTo>
                <a:lnTo>
                  <a:pt x="0" y="2948940"/>
                </a:lnTo>
                <a:lnTo>
                  <a:pt x="0" y="2948045"/>
                </a:lnTo>
                <a:lnTo>
                  <a:pt x="103291" y="2948045"/>
                </a:lnTo>
                <a:lnTo>
                  <a:pt x="112340" y="2889373"/>
                </a:lnTo>
                <a:lnTo>
                  <a:pt x="123631" y="2813097"/>
                </a:lnTo>
                <a:lnTo>
                  <a:pt x="135550" y="2722292"/>
                </a:lnTo>
                <a:lnTo>
                  <a:pt x="149820" y="2614536"/>
                </a:lnTo>
                <a:lnTo>
                  <a:pt x="164875" y="2495279"/>
                </a:lnTo>
                <a:lnTo>
                  <a:pt x="180714" y="2360888"/>
                </a:lnTo>
                <a:lnTo>
                  <a:pt x="197494" y="2214389"/>
                </a:lnTo>
                <a:lnTo>
                  <a:pt x="214273" y="2055177"/>
                </a:lnTo>
                <a:lnTo>
                  <a:pt x="231367" y="1885675"/>
                </a:lnTo>
                <a:lnTo>
                  <a:pt x="247205" y="1702854"/>
                </a:lnTo>
                <a:lnTo>
                  <a:pt x="262417" y="1511558"/>
                </a:lnTo>
                <a:lnTo>
                  <a:pt x="276217" y="1309365"/>
                </a:lnTo>
                <a:lnTo>
                  <a:pt x="289390" y="1098697"/>
                </a:lnTo>
                <a:lnTo>
                  <a:pt x="301779" y="878949"/>
                </a:lnTo>
                <a:lnTo>
                  <a:pt x="306170" y="766351"/>
                </a:lnTo>
                <a:lnTo>
                  <a:pt x="311031" y="651331"/>
                </a:lnTo>
                <a:lnTo>
                  <a:pt x="315579" y="534495"/>
                </a:lnTo>
                <a:lnTo>
                  <a:pt x="318558" y="417054"/>
                </a:lnTo>
                <a:lnTo>
                  <a:pt x="321224" y="297191"/>
                </a:lnTo>
                <a:lnTo>
                  <a:pt x="324047" y="176118"/>
                </a:lnTo>
                <a:lnTo>
                  <a:pt x="325929" y="5262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AE85D-4761-0349-8551-B5FD2798E12C}"/>
              </a:ext>
            </a:extLst>
          </p:cNvPr>
          <p:cNvSpPr txBox="1"/>
          <p:nvPr/>
        </p:nvSpPr>
        <p:spPr>
          <a:xfrm>
            <a:off x="7531445" y="6473569"/>
            <a:ext cx="4485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Photos by ABC7NY.com and Paula Silva on </a:t>
            </a:r>
            <a:r>
              <a:rPr lang="en-US" sz="1000" dirty="0" err="1">
                <a:solidFill>
                  <a:schemeClr val="bg1"/>
                </a:solidFill>
              </a:rPr>
              <a:t>Unsplash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8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AC2D-E19E-0F4A-A17F-9ED702CB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Sources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4543-8495-3A42-95F5-B32A4FC2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endParaRPr lang="en-US" sz="1600" dirty="0"/>
          </a:p>
          <a:p>
            <a:r>
              <a:rPr lang="en-US" sz="1600" dirty="0" err="1"/>
              <a:t>SQLAlchemy</a:t>
            </a:r>
            <a:r>
              <a:rPr lang="en-US" sz="1600" dirty="0"/>
              <a:t>, Pandas and matplotlib were used to analyze, clean, filter, sort and visualize the data. </a:t>
            </a:r>
          </a:p>
          <a:p>
            <a:r>
              <a:rPr lang="en-US" sz="1600" dirty="0"/>
              <a:t>MTA publicly available data set on daily entries and exits from turnstiles</a:t>
            </a:r>
          </a:p>
          <a:p>
            <a:r>
              <a:rPr lang="en-US" sz="1600" dirty="0"/>
              <a:t>One feature that describes the data is cumulative daily entries per turnstile and station YTD 9/3/2021.</a:t>
            </a:r>
          </a:p>
          <a:p>
            <a:endParaRPr lang="en-US" sz="16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4B32DD-9EA1-BA49-B872-201DB373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516587"/>
            <a:ext cx="6158802" cy="158589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01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3218F-3E12-DD43-9697-19071438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33" y="732098"/>
            <a:ext cx="4177867" cy="1391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Methodology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Examine Station Traffic Volume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125F3D70-E939-467B-B0FC-7C358B84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>
            <a:normAutofit/>
          </a:bodyPr>
          <a:lstStyle/>
          <a:p>
            <a:r>
              <a:rPr lang="en-US"/>
              <a:t>Highest volume station is the 34th Street Penn Station. </a:t>
            </a:r>
          </a:p>
          <a:p>
            <a:r>
              <a:rPr lang="en-US"/>
              <a:t>Positioning volunteers at this station will be important to capturing people interested in supporting women in technology</a:t>
            </a:r>
          </a:p>
          <a:p>
            <a:r>
              <a:rPr lang="en-US"/>
              <a:t>Facebook leased office space at the post office complex next to Penn Station (1)</a:t>
            </a:r>
          </a:p>
          <a:p>
            <a:endParaRPr lang="en-US"/>
          </a:p>
        </p:txBody>
      </p:sp>
      <p:sp>
        <p:nvSpPr>
          <p:cNvPr id="194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8DC1E-6A9F-7B49-AADC-6FF348D9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83" y="838200"/>
            <a:ext cx="7360438" cy="55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F9CB3-0362-C440-AD44-D94D49ED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Identify Big Tech Co Office Locations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4E4F42D-09C8-49AB-8C99-10641AFE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Why America’s tech giants are flocking to one part of NYC </a:t>
            </a:r>
          </a:p>
          <a:p>
            <a:r>
              <a:rPr lang="en-US" i="1" dirty="0"/>
              <a:t>Shows a concentration of tech workers in Manhattan</a:t>
            </a:r>
          </a:p>
          <a:p>
            <a:r>
              <a:rPr lang="en-US" i="1" dirty="0">
                <a:solidFill>
                  <a:schemeClr val="tx1"/>
                </a:solidFill>
              </a:rPr>
              <a:t>Layer on to determine Street Team Placement Recommendations for Big Tech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In Priority order</a:t>
            </a:r>
          </a:p>
          <a:p>
            <a:r>
              <a:rPr lang="en-US" i="1" dirty="0"/>
              <a:t>Yahoo Finance article by Sarah Paynter and Krystal Hu from January 5, 2020:</a:t>
            </a:r>
          </a:p>
          <a:p>
            <a:endParaRPr lang="en-US" i="1" dirty="0"/>
          </a:p>
        </p:txBody>
      </p:sp>
      <p:pic>
        <p:nvPicPr>
          <p:cNvPr id="1026" name="Picture 2" descr="(David Foster/Yahoo Finance) ">
            <a:extLst>
              <a:ext uri="{FF2B5EF4-FFF2-40B4-BE49-F238E27FC236}">
                <a16:creationId xmlns:a16="http://schemas.microsoft.com/office/drawing/2014/main" id="{39AC1E7A-35B5-8A46-89DB-947DEC0F25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885"/>
          <a:stretch/>
        </p:blipFill>
        <p:spPr bwMode="auto"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4828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0FD1F09-1DE3-CF44-90D6-76EEBEA9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50" y="1168840"/>
            <a:ext cx="9324546" cy="5588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55942D-E915-8A4B-80FB-AB56865485D3}"/>
              </a:ext>
            </a:extLst>
          </p:cNvPr>
          <p:cNvSpPr/>
          <p:nvPr/>
        </p:nvSpPr>
        <p:spPr>
          <a:xfrm>
            <a:off x="956276" y="432486"/>
            <a:ext cx="6787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Compare Big Tech Co Office Locations and Station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1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A7F5-281B-BF4E-8A09-63BD517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Teams  MINIMUM for success =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BF85-9C56-154C-AD84-D949C69D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One Street Team at each location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34th and Penn Station  –  overall busiest and 4 Amazon Offices in the area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14 St / 6 AV – the only location for Apple and 1 location for Netflix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23rd St – 2 locations for Netflix, 1 location for Facebook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34 Hudson Yards Station – 4 locations for Facebook, 1 for Amazon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14 St / 8 AV – 4 Locations for Google, 2 for Netflix</a:t>
            </a:r>
          </a:p>
          <a:p>
            <a:r>
              <a:rPr lang="en-US" dirty="0"/>
              <a:t>Covers the Big Tech Office Locations</a:t>
            </a:r>
          </a:p>
        </p:txBody>
      </p:sp>
    </p:spTree>
    <p:extLst>
      <p:ext uri="{BB962C8B-B14F-4D97-AF65-F5344CB8AC3E}">
        <p14:creationId xmlns:p14="http://schemas.microsoft.com/office/powerpoint/2010/main" val="5389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F9CB3-0362-C440-AD44-D94D49ED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Tech Start Ups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4E4F42D-09C8-49AB-8C99-10641AFE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The End of 2018 Marks A Diverse New York Startup Ecosystem</a:t>
            </a:r>
          </a:p>
          <a:p>
            <a:pPr fontAlgn="base"/>
            <a:r>
              <a:rPr lang="en-US" dirty="0"/>
              <a:t>“NYC stands out as one of the most diverse business scenes in the world: 19% of founders are women, compared to the 16% global average, and 25% are immigrant founders, compared to the 19% global average.”</a:t>
            </a:r>
          </a:p>
          <a:p>
            <a:pPr fontAlgn="base"/>
            <a:r>
              <a:rPr lang="en-US" i="1" dirty="0">
                <a:solidFill>
                  <a:schemeClr val="tx1"/>
                </a:solidFill>
              </a:rPr>
              <a:t>FINSMES Article published Sep 5, 2018 </a:t>
            </a:r>
          </a:p>
          <a:p>
            <a:pPr fontAlgn="base"/>
            <a:endParaRPr lang="en-US" dirty="0"/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E3DDB-721C-074C-A970-1F3FB76888A5}"/>
              </a:ext>
            </a:extLst>
          </p:cNvPr>
          <p:cNvSpPr txBox="1"/>
          <p:nvPr/>
        </p:nvSpPr>
        <p:spPr>
          <a:xfrm>
            <a:off x="5353024" y="6078727"/>
            <a:ext cx="607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FINSMES – Real Time VC and Private Equity Deals and News</a:t>
            </a:r>
          </a:p>
          <a:p>
            <a:r>
              <a:rPr lang="en-US" sz="800" dirty="0">
                <a:solidFill>
                  <a:schemeClr val="bg1"/>
                </a:solidFill>
              </a:rPr>
              <a:t>https://</a:t>
            </a:r>
            <a:r>
              <a:rPr lang="en-US" sz="800" dirty="0" err="1">
                <a:solidFill>
                  <a:schemeClr val="bg1"/>
                </a:solidFill>
              </a:rPr>
              <a:t>www.finsmes.com</a:t>
            </a:r>
            <a:r>
              <a:rPr lang="en-US" sz="800" dirty="0">
                <a:solidFill>
                  <a:schemeClr val="bg1"/>
                </a:solidFill>
              </a:rPr>
              <a:t>/2018/09/the-end-of-2018-marks-a-diverse-new-york-startup-ecosystem.html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98245A-505F-9744-9BD5-8A66C19E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52" y="1321904"/>
            <a:ext cx="7528320" cy="43562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E4FBB-4562-8F4D-A9EE-A6F479168A3E}"/>
              </a:ext>
            </a:extLst>
          </p:cNvPr>
          <p:cNvSpPr/>
          <p:nvPr/>
        </p:nvSpPr>
        <p:spPr>
          <a:xfrm>
            <a:off x="4790188" y="400577"/>
            <a:ext cx="4452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Max # of Street Teams = 35</a:t>
            </a:r>
          </a:p>
          <a:p>
            <a:r>
              <a:rPr lang="en-US" b="1" i="1" dirty="0">
                <a:solidFill>
                  <a:schemeClr val="bg2"/>
                </a:solidFill>
              </a:rPr>
              <a:t>		15 Big Tech + 20 Start Ups </a:t>
            </a:r>
          </a:p>
        </p:txBody>
      </p:sp>
    </p:spTree>
    <p:extLst>
      <p:ext uri="{BB962C8B-B14F-4D97-AF65-F5344CB8AC3E}">
        <p14:creationId xmlns:p14="http://schemas.microsoft.com/office/powerpoint/2010/main" val="4054890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51B769-BB9A-5F43-B285-1FE7F8F9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84750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2200" dirty="0">
                <a:solidFill>
                  <a:schemeClr val="tx1"/>
                </a:solidFill>
              </a:rPr>
              <a:t>Street Team Placement Recommendations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	for Big Tech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 In Priority order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3 teams per location for top 2 locations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2 team for next 3 busiest stations and Apple location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1 team for remaining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1 location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0C49-B28B-F54A-8737-7ED8A704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209957"/>
            <a:ext cx="5738321" cy="4589018"/>
          </a:xfrm>
        </p:spPr>
        <p:txBody>
          <a:bodyPr anchor="ctr">
            <a:normAutofit fontScale="92500"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34th and Penn Station – 3 locations for Amazon</a:t>
            </a:r>
          </a:p>
          <a:p>
            <a:r>
              <a:rPr lang="en-US" dirty="0">
                <a:solidFill>
                  <a:schemeClr val="tx1"/>
                </a:solidFill>
              </a:rPr>
              <a:t>23rd St – 2 locations for Netflix, 1 location for Facebook</a:t>
            </a:r>
          </a:p>
          <a:p>
            <a:r>
              <a:rPr lang="en-US" dirty="0">
                <a:solidFill>
                  <a:schemeClr val="tx1"/>
                </a:solidFill>
              </a:rPr>
              <a:t>34 Hudson Yards Station – 4 locations for Facebook, 1 for Amazon</a:t>
            </a:r>
          </a:p>
          <a:p>
            <a:r>
              <a:rPr lang="en-US" dirty="0">
                <a:solidFill>
                  <a:schemeClr val="tx1"/>
                </a:solidFill>
              </a:rPr>
              <a:t>14 St Union Sq – 1 location for Facebook, 1 for Netflix</a:t>
            </a:r>
          </a:p>
          <a:p>
            <a:r>
              <a:rPr lang="en-US" dirty="0">
                <a:solidFill>
                  <a:schemeClr val="tx1"/>
                </a:solidFill>
              </a:rPr>
              <a:t>14 St / 8 AV – 4 Locations for Google, 2 for Netflix</a:t>
            </a:r>
          </a:p>
          <a:p>
            <a:r>
              <a:rPr lang="en-US" dirty="0">
                <a:solidFill>
                  <a:schemeClr val="tx1"/>
                </a:solidFill>
              </a:rPr>
              <a:t>14 St / 6 AV – the only location for Apple and 1 location for Netflix</a:t>
            </a:r>
          </a:p>
          <a:p>
            <a:r>
              <a:rPr lang="en-US" dirty="0">
                <a:solidFill>
                  <a:schemeClr val="tx1"/>
                </a:solidFill>
              </a:rPr>
              <a:t>18 Street Station – 2 locations for Google and 1 for Netflix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6C5D5-3C19-AC46-B258-75BF2B0CB450}"/>
              </a:ext>
            </a:extLst>
          </p:cNvPr>
          <p:cNvSpPr txBox="1"/>
          <p:nvPr/>
        </p:nvSpPr>
        <p:spPr>
          <a:xfrm>
            <a:off x="2861187" y="658761"/>
            <a:ext cx="588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Optimum # of Street Teams = 15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209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743</TotalTime>
  <Words>1142</Words>
  <Application>Microsoft Macintosh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WomenTechWomenYes (WTWY)</vt:lpstr>
      <vt:lpstr>Project Goals</vt:lpstr>
      <vt:lpstr>Data Sources and Tools</vt:lpstr>
      <vt:lpstr>Methodology  Examine Station Traffic Volume</vt:lpstr>
      <vt:lpstr>Identify Big Tech Co Office Locations</vt:lpstr>
      <vt:lpstr>PowerPoint Presentation</vt:lpstr>
      <vt:lpstr>Street Teams  MINIMUM for success = 5</vt:lpstr>
      <vt:lpstr>Tech Start Ups</vt:lpstr>
      <vt:lpstr>Street Team Placement Recommendations   for Big Tech  In Priority order  3 teams per location for top 2 locations  2 team for next 3 busiest stations and Apple location  1 team for remaining 1 location </vt:lpstr>
      <vt:lpstr>Further Analysis to Improve Outcomes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WomenTechWomenYes (WTWY)</dc:title>
  <dc:creator>Cheryl Harpt</dc:creator>
  <cp:lastModifiedBy>Cheryl Harpt</cp:lastModifiedBy>
  <cp:revision>24</cp:revision>
  <dcterms:created xsi:type="dcterms:W3CDTF">2021-09-15T21:40:30Z</dcterms:created>
  <dcterms:modified xsi:type="dcterms:W3CDTF">2021-09-17T14:34:19Z</dcterms:modified>
</cp:coreProperties>
</file>