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60" r:id="rId5"/>
    <p:sldId id="262" r:id="rId6"/>
    <p:sldId id="263" r:id="rId7"/>
    <p:sldId id="258" r:id="rId8"/>
    <p:sldId id="270" r:id="rId9"/>
    <p:sldId id="261" r:id="rId10"/>
    <p:sldId id="257" r:id="rId11"/>
    <p:sldId id="271" r:id="rId12"/>
    <p:sldId id="274" r:id="rId13"/>
    <p:sldId id="275" r:id="rId14"/>
    <p:sldId id="273" r:id="rId15"/>
    <p:sldId id="259" r:id="rId16"/>
    <p:sldId id="272" r:id="rId17"/>
    <p:sldId id="269" r:id="rId18"/>
    <p:sldId id="276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111" d="100"/>
          <a:sy n="111" d="100"/>
        </p:scale>
        <p:origin x="-20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72FAF4-7302-4571-AEB4-9F5BDAF93C3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2CE2E8C-CF5A-4930-B64A-373E9B5F6C6B}">
      <dgm:prSet/>
      <dgm:spPr/>
      <dgm:t>
        <a:bodyPr/>
        <a:lstStyle/>
        <a:p>
          <a:pPr>
            <a:defRPr cap="all"/>
          </a:pPr>
          <a:r>
            <a:rPr lang="en-US"/>
            <a:t>Split data into </a:t>
          </a:r>
        </a:p>
      </dgm:t>
    </dgm:pt>
    <dgm:pt modelId="{62776546-164C-478B-929E-792C1930A0D8}" type="parTrans" cxnId="{4A880467-1713-4F09-AB0D-41471513644E}">
      <dgm:prSet/>
      <dgm:spPr/>
      <dgm:t>
        <a:bodyPr/>
        <a:lstStyle/>
        <a:p>
          <a:endParaRPr lang="en-US"/>
        </a:p>
      </dgm:t>
    </dgm:pt>
    <dgm:pt modelId="{CE113470-5260-4DA6-98EA-04BA06C2562C}" type="sibTrans" cxnId="{4A880467-1713-4F09-AB0D-41471513644E}">
      <dgm:prSet/>
      <dgm:spPr/>
      <dgm:t>
        <a:bodyPr/>
        <a:lstStyle/>
        <a:p>
          <a:endParaRPr lang="en-US"/>
        </a:p>
      </dgm:t>
    </dgm:pt>
    <dgm:pt modelId="{EA5ED130-33DC-4056-82BB-0D51305348C5}">
      <dgm:prSet/>
      <dgm:spPr/>
      <dgm:t>
        <a:bodyPr/>
        <a:lstStyle/>
        <a:p>
          <a:pPr>
            <a:defRPr cap="all"/>
          </a:pPr>
          <a:r>
            <a:rPr lang="en-US" dirty="0"/>
            <a:t>Train </a:t>
          </a:r>
        </a:p>
      </dgm:t>
    </dgm:pt>
    <dgm:pt modelId="{EA66D0EA-1597-4503-A6D7-125576C0FA82}" type="sibTrans" cxnId="{50E48B8A-373F-47F7-AA1B-4883A0C544EF}">
      <dgm:prSet/>
      <dgm:spPr/>
      <dgm:t>
        <a:bodyPr/>
        <a:lstStyle/>
        <a:p>
          <a:endParaRPr lang="en-US"/>
        </a:p>
      </dgm:t>
    </dgm:pt>
    <dgm:pt modelId="{C25AFECD-2AE6-4D65-ACA7-B7935532BB9F}" type="parTrans" cxnId="{50E48B8A-373F-47F7-AA1B-4883A0C544EF}">
      <dgm:prSet/>
      <dgm:spPr/>
      <dgm:t>
        <a:bodyPr/>
        <a:lstStyle/>
        <a:p>
          <a:endParaRPr lang="en-US"/>
        </a:p>
      </dgm:t>
    </dgm:pt>
    <dgm:pt modelId="{0EA9C2FA-6245-4C5F-9E14-DF2CDF0412C1}">
      <dgm:prSet/>
      <dgm:spPr/>
      <dgm:t>
        <a:bodyPr/>
        <a:lstStyle/>
        <a:p>
          <a:pPr>
            <a:defRPr cap="all"/>
          </a:pPr>
          <a:r>
            <a:rPr lang="en-US" dirty="0"/>
            <a:t>Test </a:t>
          </a:r>
        </a:p>
        <a:p>
          <a:pPr>
            <a:defRPr cap="all"/>
          </a:pPr>
          <a:endParaRPr lang="en-US" dirty="0"/>
        </a:p>
      </dgm:t>
    </dgm:pt>
    <dgm:pt modelId="{ACF2EBD7-500B-41A2-96C7-32C78CD21EF9}" type="sibTrans" cxnId="{CE4608A4-C5FA-4B86-B1AD-F5E9CE75EAE0}">
      <dgm:prSet/>
      <dgm:spPr/>
      <dgm:t>
        <a:bodyPr/>
        <a:lstStyle/>
        <a:p>
          <a:endParaRPr lang="en-US"/>
        </a:p>
      </dgm:t>
    </dgm:pt>
    <dgm:pt modelId="{C4605BE7-9508-4BEE-B1EC-2DEAE1A41F83}" type="parTrans" cxnId="{CE4608A4-C5FA-4B86-B1AD-F5E9CE75EAE0}">
      <dgm:prSet/>
      <dgm:spPr/>
      <dgm:t>
        <a:bodyPr/>
        <a:lstStyle/>
        <a:p>
          <a:endParaRPr lang="en-US"/>
        </a:p>
      </dgm:t>
    </dgm:pt>
    <dgm:pt modelId="{BE3023AC-F709-4AA0-9E31-5540B8F7D318}">
      <dgm:prSet/>
      <dgm:spPr/>
      <dgm:t>
        <a:bodyPr/>
        <a:lstStyle/>
        <a:p>
          <a:pPr>
            <a:defRPr cap="all"/>
          </a:pPr>
          <a:r>
            <a:rPr lang="en-US" dirty="0"/>
            <a:t>Validate </a:t>
          </a:r>
        </a:p>
      </dgm:t>
    </dgm:pt>
    <dgm:pt modelId="{A37EF7F1-6702-4BFC-A313-04EB7CAD8081}" type="sibTrans" cxnId="{358D872A-7BF6-4115-923E-6E050715DA47}">
      <dgm:prSet/>
      <dgm:spPr/>
      <dgm:t>
        <a:bodyPr/>
        <a:lstStyle/>
        <a:p>
          <a:endParaRPr lang="en-US"/>
        </a:p>
      </dgm:t>
    </dgm:pt>
    <dgm:pt modelId="{054C4806-ADA0-43D0-8662-8E2AA82C4D52}" type="parTrans" cxnId="{358D872A-7BF6-4115-923E-6E050715DA47}">
      <dgm:prSet/>
      <dgm:spPr/>
      <dgm:t>
        <a:bodyPr/>
        <a:lstStyle/>
        <a:p>
          <a:endParaRPr lang="en-US"/>
        </a:p>
      </dgm:t>
    </dgm:pt>
    <dgm:pt modelId="{6305AFA2-5F19-47A7-A70D-AF4F0CBC418F}" type="pres">
      <dgm:prSet presAssocID="{DA72FAF4-7302-4571-AEB4-9F5BDAF93C39}" presName="root" presStyleCnt="0">
        <dgm:presLayoutVars>
          <dgm:dir/>
          <dgm:resizeHandles val="exact"/>
        </dgm:presLayoutVars>
      </dgm:prSet>
      <dgm:spPr/>
    </dgm:pt>
    <dgm:pt modelId="{B9C41BA3-6E93-4A52-9C8C-31E5935BE997}" type="pres">
      <dgm:prSet presAssocID="{D2CE2E8C-CF5A-4930-B64A-373E9B5F6C6B}" presName="compNode" presStyleCnt="0"/>
      <dgm:spPr/>
    </dgm:pt>
    <dgm:pt modelId="{D8A8FFAD-F6C9-4873-AF16-5C4307EA6F3D}" type="pres">
      <dgm:prSet presAssocID="{D2CE2E8C-CF5A-4930-B64A-373E9B5F6C6B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2029B67-C986-4323-BD40-5BE238AAE24D}" type="pres">
      <dgm:prSet presAssocID="{D2CE2E8C-CF5A-4930-B64A-373E9B5F6C6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E94AE53-0C57-4030-AC08-3723C6C2B31E}" type="pres">
      <dgm:prSet presAssocID="{D2CE2E8C-CF5A-4930-B64A-373E9B5F6C6B}" presName="spaceRect" presStyleCnt="0"/>
      <dgm:spPr/>
    </dgm:pt>
    <dgm:pt modelId="{92F3CD83-F09D-4E3B-8CA1-88F5E7E62E02}" type="pres">
      <dgm:prSet presAssocID="{D2CE2E8C-CF5A-4930-B64A-373E9B5F6C6B}" presName="textRect" presStyleLbl="revTx" presStyleIdx="0" presStyleCnt="4">
        <dgm:presLayoutVars>
          <dgm:chMax val="1"/>
          <dgm:chPref val="1"/>
        </dgm:presLayoutVars>
      </dgm:prSet>
      <dgm:spPr/>
    </dgm:pt>
    <dgm:pt modelId="{25187AC6-7817-4ADE-8972-C6B61D6B738E}" type="pres">
      <dgm:prSet presAssocID="{CE113470-5260-4DA6-98EA-04BA06C2562C}" presName="sibTrans" presStyleCnt="0"/>
      <dgm:spPr/>
    </dgm:pt>
    <dgm:pt modelId="{5F38269F-21F9-4AE9-85C5-973B0B59CA9F}" type="pres">
      <dgm:prSet presAssocID="{EA5ED130-33DC-4056-82BB-0D51305348C5}" presName="compNode" presStyleCnt="0"/>
      <dgm:spPr/>
    </dgm:pt>
    <dgm:pt modelId="{08362560-F200-4067-B956-9251383D25C6}" type="pres">
      <dgm:prSet presAssocID="{EA5ED130-33DC-4056-82BB-0D51305348C5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E40012F-66F9-4DBF-B99C-63E18FD646C1}" type="pres">
      <dgm:prSet presAssocID="{EA5ED130-33DC-4056-82BB-0D51305348C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0A98ED4B-1F34-40F8-AE30-BDCAB31CEF7D}" type="pres">
      <dgm:prSet presAssocID="{EA5ED130-33DC-4056-82BB-0D51305348C5}" presName="spaceRect" presStyleCnt="0"/>
      <dgm:spPr/>
    </dgm:pt>
    <dgm:pt modelId="{A3E0D9B8-1CE4-4F31-820C-FA5866E455BE}" type="pres">
      <dgm:prSet presAssocID="{EA5ED130-33DC-4056-82BB-0D51305348C5}" presName="textRect" presStyleLbl="revTx" presStyleIdx="1" presStyleCnt="4">
        <dgm:presLayoutVars>
          <dgm:chMax val="1"/>
          <dgm:chPref val="1"/>
        </dgm:presLayoutVars>
      </dgm:prSet>
      <dgm:spPr/>
    </dgm:pt>
    <dgm:pt modelId="{5F8FD333-4EAC-4AE2-A857-CC7763A2724B}" type="pres">
      <dgm:prSet presAssocID="{EA66D0EA-1597-4503-A6D7-125576C0FA82}" presName="sibTrans" presStyleCnt="0"/>
      <dgm:spPr/>
    </dgm:pt>
    <dgm:pt modelId="{8D839684-05A7-4BFA-8E5F-D6CFEFD30462}" type="pres">
      <dgm:prSet presAssocID="{BE3023AC-F709-4AA0-9E31-5540B8F7D318}" presName="compNode" presStyleCnt="0"/>
      <dgm:spPr/>
    </dgm:pt>
    <dgm:pt modelId="{65E7D99C-8E33-4574-B931-AB9DF43BB372}" type="pres">
      <dgm:prSet presAssocID="{BE3023AC-F709-4AA0-9E31-5540B8F7D318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C814E24-AAC9-4262-BA73-3838D8B20DB9}" type="pres">
      <dgm:prSet presAssocID="{BE3023AC-F709-4AA0-9E31-5540B8F7D31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81593A5-C261-4A61-BAE0-A253EFEF5049}" type="pres">
      <dgm:prSet presAssocID="{BE3023AC-F709-4AA0-9E31-5540B8F7D318}" presName="spaceRect" presStyleCnt="0"/>
      <dgm:spPr/>
    </dgm:pt>
    <dgm:pt modelId="{99A621F3-4CEC-4B05-9B6B-64FC0789E4B7}" type="pres">
      <dgm:prSet presAssocID="{BE3023AC-F709-4AA0-9E31-5540B8F7D318}" presName="textRect" presStyleLbl="revTx" presStyleIdx="2" presStyleCnt="4">
        <dgm:presLayoutVars>
          <dgm:chMax val="1"/>
          <dgm:chPref val="1"/>
        </dgm:presLayoutVars>
      </dgm:prSet>
      <dgm:spPr/>
    </dgm:pt>
    <dgm:pt modelId="{F5A40629-14AB-4583-B12F-9080A6BE82E3}" type="pres">
      <dgm:prSet presAssocID="{A37EF7F1-6702-4BFC-A313-04EB7CAD8081}" presName="sibTrans" presStyleCnt="0"/>
      <dgm:spPr/>
    </dgm:pt>
    <dgm:pt modelId="{0E1354BA-50EF-40B6-B667-8210969E9C54}" type="pres">
      <dgm:prSet presAssocID="{0EA9C2FA-6245-4C5F-9E14-DF2CDF0412C1}" presName="compNode" presStyleCnt="0"/>
      <dgm:spPr/>
    </dgm:pt>
    <dgm:pt modelId="{596209EB-4AF6-4330-951E-F489A8EF2B0A}" type="pres">
      <dgm:prSet presAssocID="{0EA9C2FA-6245-4C5F-9E14-DF2CDF0412C1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7DCB6C2-A661-46EF-8BF9-3D203B2CA038}" type="pres">
      <dgm:prSet presAssocID="{0EA9C2FA-6245-4C5F-9E14-DF2CDF0412C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D5E9044B-5781-49D3-8DB3-D77325994D50}" type="pres">
      <dgm:prSet presAssocID="{0EA9C2FA-6245-4C5F-9E14-DF2CDF0412C1}" presName="spaceRect" presStyleCnt="0"/>
      <dgm:spPr/>
    </dgm:pt>
    <dgm:pt modelId="{43F1F6A8-A500-408C-BB13-ED530F7F94B0}" type="pres">
      <dgm:prSet presAssocID="{0EA9C2FA-6245-4C5F-9E14-DF2CDF0412C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58D872A-7BF6-4115-923E-6E050715DA47}" srcId="{DA72FAF4-7302-4571-AEB4-9F5BDAF93C39}" destId="{BE3023AC-F709-4AA0-9E31-5540B8F7D318}" srcOrd="2" destOrd="0" parTransId="{054C4806-ADA0-43D0-8662-8E2AA82C4D52}" sibTransId="{A37EF7F1-6702-4BFC-A313-04EB7CAD8081}"/>
    <dgm:cxn modelId="{A0BD3935-6CB1-47BF-B679-8BC47F42F8CC}" type="presOf" srcId="{0EA9C2FA-6245-4C5F-9E14-DF2CDF0412C1}" destId="{43F1F6A8-A500-408C-BB13-ED530F7F94B0}" srcOrd="0" destOrd="0" presId="urn:microsoft.com/office/officeart/2018/5/layout/IconLeafLabelList"/>
    <dgm:cxn modelId="{EB97744E-C3A4-488E-862C-F264E8B86020}" type="presOf" srcId="{DA72FAF4-7302-4571-AEB4-9F5BDAF93C39}" destId="{6305AFA2-5F19-47A7-A70D-AF4F0CBC418F}" srcOrd="0" destOrd="0" presId="urn:microsoft.com/office/officeart/2018/5/layout/IconLeafLabelList"/>
    <dgm:cxn modelId="{7C6BDB5B-2355-4997-BBEA-3DCEE934BD75}" type="presOf" srcId="{D2CE2E8C-CF5A-4930-B64A-373E9B5F6C6B}" destId="{92F3CD83-F09D-4E3B-8CA1-88F5E7E62E02}" srcOrd="0" destOrd="0" presId="urn:microsoft.com/office/officeart/2018/5/layout/IconLeafLabelList"/>
    <dgm:cxn modelId="{4A880467-1713-4F09-AB0D-41471513644E}" srcId="{DA72FAF4-7302-4571-AEB4-9F5BDAF93C39}" destId="{D2CE2E8C-CF5A-4930-B64A-373E9B5F6C6B}" srcOrd="0" destOrd="0" parTransId="{62776546-164C-478B-929E-792C1930A0D8}" sibTransId="{CE113470-5260-4DA6-98EA-04BA06C2562C}"/>
    <dgm:cxn modelId="{50E48B8A-373F-47F7-AA1B-4883A0C544EF}" srcId="{DA72FAF4-7302-4571-AEB4-9F5BDAF93C39}" destId="{EA5ED130-33DC-4056-82BB-0D51305348C5}" srcOrd="1" destOrd="0" parTransId="{C25AFECD-2AE6-4D65-ACA7-B7935532BB9F}" sibTransId="{EA66D0EA-1597-4503-A6D7-125576C0FA82}"/>
    <dgm:cxn modelId="{CE4608A4-C5FA-4B86-B1AD-F5E9CE75EAE0}" srcId="{DA72FAF4-7302-4571-AEB4-9F5BDAF93C39}" destId="{0EA9C2FA-6245-4C5F-9E14-DF2CDF0412C1}" srcOrd="3" destOrd="0" parTransId="{C4605BE7-9508-4BEE-B1EC-2DEAE1A41F83}" sibTransId="{ACF2EBD7-500B-41A2-96C7-32C78CD21EF9}"/>
    <dgm:cxn modelId="{E9B5FAA4-ACFD-4659-A9B7-291292D261FE}" type="presOf" srcId="{BE3023AC-F709-4AA0-9E31-5540B8F7D318}" destId="{99A621F3-4CEC-4B05-9B6B-64FC0789E4B7}" srcOrd="0" destOrd="0" presId="urn:microsoft.com/office/officeart/2018/5/layout/IconLeafLabelList"/>
    <dgm:cxn modelId="{55748AD9-FE44-45F0-9696-B6BB04484414}" type="presOf" srcId="{EA5ED130-33DC-4056-82BB-0D51305348C5}" destId="{A3E0D9B8-1CE4-4F31-820C-FA5866E455BE}" srcOrd="0" destOrd="0" presId="urn:microsoft.com/office/officeart/2018/5/layout/IconLeafLabelList"/>
    <dgm:cxn modelId="{064D13DB-5389-4C17-9BF0-AC548CFCA5DA}" type="presParOf" srcId="{6305AFA2-5F19-47A7-A70D-AF4F0CBC418F}" destId="{B9C41BA3-6E93-4A52-9C8C-31E5935BE997}" srcOrd="0" destOrd="0" presId="urn:microsoft.com/office/officeart/2018/5/layout/IconLeafLabelList"/>
    <dgm:cxn modelId="{32619BEE-4FDF-467B-8AD0-F7BDD2D03F46}" type="presParOf" srcId="{B9C41BA3-6E93-4A52-9C8C-31E5935BE997}" destId="{D8A8FFAD-F6C9-4873-AF16-5C4307EA6F3D}" srcOrd="0" destOrd="0" presId="urn:microsoft.com/office/officeart/2018/5/layout/IconLeafLabelList"/>
    <dgm:cxn modelId="{D51C9B38-349E-4969-ADCA-9BBCE765CD9C}" type="presParOf" srcId="{B9C41BA3-6E93-4A52-9C8C-31E5935BE997}" destId="{42029B67-C986-4323-BD40-5BE238AAE24D}" srcOrd="1" destOrd="0" presId="urn:microsoft.com/office/officeart/2018/5/layout/IconLeafLabelList"/>
    <dgm:cxn modelId="{D74FAD04-9F75-4AE7-98C2-FC38FDD6366F}" type="presParOf" srcId="{B9C41BA3-6E93-4A52-9C8C-31E5935BE997}" destId="{DE94AE53-0C57-4030-AC08-3723C6C2B31E}" srcOrd="2" destOrd="0" presId="urn:microsoft.com/office/officeart/2018/5/layout/IconLeafLabelList"/>
    <dgm:cxn modelId="{FB948C46-D8AA-4370-B70F-084907135301}" type="presParOf" srcId="{B9C41BA3-6E93-4A52-9C8C-31E5935BE997}" destId="{92F3CD83-F09D-4E3B-8CA1-88F5E7E62E02}" srcOrd="3" destOrd="0" presId="urn:microsoft.com/office/officeart/2018/5/layout/IconLeafLabelList"/>
    <dgm:cxn modelId="{46D901BD-87FF-4771-B6B3-08F66E78F43E}" type="presParOf" srcId="{6305AFA2-5F19-47A7-A70D-AF4F0CBC418F}" destId="{25187AC6-7817-4ADE-8972-C6B61D6B738E}" srcOrd="1" destOrd="0" presId="urn:microsoft.com/office/officeart/2018/5/layout/IconLeafLabelList"/>
    <dgm:cxn modelId="{A9D6C493-AC20-4653-820A-EA57FC4949F0}" type="presParOf" srcId="{6305AFA2-5F19-47A7-A70D-AF4F0CBC418F}" destId="{5F38269F-21F9-4AE9-85C5-973B0B59CA9F}" srcOrd="2" destOrd="0" presId="urn:microsoft.com/office/officeart/2018/5/layout/IconLeafLabelList"/>
    <dgm:cxn modelId="{8C8EBE9B-91E1-44DE-86B4-F24F4E0476DD}" type="presParOf" srcId="{5F38269F-21F9-4AE9-85C5-973B0B59CA9F}" destId="{08362560-F200-4067-B956-9251383D25C6}" srcOrd="0" destOrd="0" presId="urn:microsoft.com/office/officeart/2018/5/layout/IconLeafLabelList"/>
    <dgm:cxn modelId="{A7C5201E-C59B-4658-B0F0-98BB1D4FB88F}" type="presParOf" srcId="{5F38269F-21F9-4AE9-85C5-973B0B59CA9F}" destId="{5E40012F-66F9-4DBF-B99C-63E18FD646C1}" srcOrd="1" destOrd="0" presId="urn:microsoft.com/office/officeart/2018/5/layout/IconLeafLabelList"/>
    <dgm:cxn modelId="{62A0D1F9-479D-48D7-8DEF-42992792EA83}" type="presParOf" srcId="{5F38269F-21F9-4AE9-85C5-973B0B59CA9F}" destId="{0A98ED4B-1F34-40F8-AE30-BDCAB31CEF7D}" srcOrd="2" destOrd="0" presId="urn:microsoft.com/office/officeart/2018/5/layout/IconLeafLabelList"/>
    <dgm:cxn modelId="{1D3B0107-9943-4902-A81C-C2171DCF24CC}" type="presParOf" srcId="{5F38269F-21F9-4AE9-85C5-973B0B59CA9F}" destId="{A3E0D9B8-1CE4-4F31-820C-FA5866E455BE}" srcOrd="3" destOrd="0" presId="urn:microsoft.com/office/officeart/2018/5/layout/IconLeafLabelList"/>
    <dgm:cxn modelId="{62C54D36-589F-43F0-8193-1EBF457FF4C6}" type="presParOf" srcId="{6305AFA2-5F19-47A7-A70D-AF4F0CBC418F}" destId="{5F8FD333-4EAC-4AE2-A857-CC7763A2724B}" srcOrd="3" destOrd="0" presId="urn:microsoft.com/office/officeart/2018/5/layout/IconLeafLabelList"/>
    <dgm:cxn modelId="{A7407815-FEC3-4F77-9D87-C2C553FAABA7}" type="presParOf" srcId="{6305AFA2-5F19-47A7-A70D-AF4F0CBC418F}" destId="{8D839684-05A7-4BFA-8E5F-D6CFEFD30462}" srcOrd="4" destOrd="0" presId="urn:microsoft.com/office/officeart/2018/5/layout/IconLeafLabelList"/>
    <dgm:cxn modelId="{F3C52CC6-72B2-431F-AC87-0AD4060647DC}" type="presParOf" srcId="{8D839684-05A7-4BFA-8E5F-D6CFEFD30462}" destId="{65E7D99C-8E33-4574-B931-AB9DF43BB372}" srcOrd="0" destOrd="0" presId="urn:microsoft.com/office/officeart/2018/5/layout/IconLeafLabelList"/>
    <dgm:cxn modelId="{1F330044-61C9-49B2-BC63-CAE883A81188}" type="presParOf" srcId="{8D839684-05A7-4BFA-8E5F-D6CFEFD30462}" destId="{AC814E24-AAC9-4262-BA73-3838D8B20DB9}" srcOrd="1" destOrd="0" presId="urn:microsoft.com/office/officeart/2018/5/layout/IconLeafLabelList"/>
    <dgm:cxn modelId="{2C6CB4D9-5B86-4835-ABED-19E0256CA39C}" type="presParOf" srcId="{8D839684-05A7-4BFA-8E5F-D6CFEFD30462}" destId="{C81593A5-C261-4A61-BAE0-A253EFEF5049}" srcOrd="2" destOrd="0" presId="urn:microsoft.com/office/officeart/2018/5/layout/IconLeafLabelList"/>
    <dgm:cxn modelId="{3C0B13CC-35A1-4E51-B7E8-167C7AEE415A}" type="presParOf" srcId="{8D839684-05A7-4BFA-8E5F-D6CFEFD30462}" destId="{99A621F3-4CEC-4B05-9B6B-64FC0789E4B7}" srcOrd="3" destOrd="0" presId="urn:microsoft.com/office/officeart/2018/5/layout/IconLeafLabelList"/>
    <dgm:cxn modelId="{B5FD7FD6-6DC0-4CA4-B0C7-73B006A76087}" type="presParOf" srcId="{6305AFA2-5F19-47A7-A70D-AF4F0CBC418F}" destId="{F5A40629-14AB-4583-B12F-9080A6BE82E3}" srcOrd="5" destOrd="0" presId="urn:microsoft.com/office/officeart/2018/5/layout/IconLeafLabelList"/>
    <dgm:cxn modelId="{0D86F79C-38E2-44E2-A115-617E8E03FA62}" type="presParOf" srcId="{6305AFA2-5F19-47A7-A70D-AF4F0CBC418F}" destId="{0E1354BA-50EF-40B6-B667-8210969E9C54}" srcOrd="6" destOrd="0" presId="urn:microsoft.com/office/officeart/2018/5/layout/IconLeafLabelList"/>
    <dgm:cxn modelId="{C22A0D33-75E3-4CDB-8162-9502F016D155}" type="presParOf" srcId="{0E1354BA-50EF-40B6-B667-8210969E9C54}" destId="{596209EB-4AF6-4330-951E-F489A8EF2B0A}" srcOrd="0" destOrd="0" presId="urn:microsoft.com/office/officeart/2018/5/layout/IconLeafLabelList"/>
    <dgm:cxn modelId="{C2904F99-474A-4105-8D8E-1DD707CEADC8}" type="presParOf" srcId="{0E1354BA-50EF-40B6-B667-8210969E9C54}" destId="{F7DCB6C2-A661-46EF-8BF9-3D203B2CA038}" srcOrd="1" destOrd="0" presId="urn:microsoft.com/office/officeart/2018/5/layout/IconLeafLabelList"/>
    <dgm:cxn modelId="{79782E75-3DF8-404C-A3EB-D2EF267B28CF}" type="presParOf" srcId="{0E1354BA-50EF-40B6-B667-8210969E9C54}" destId="{D5E9044B-5781-49D3-8DB3-D77325994D50}" srcOrd="2" destOrd="0" presId="urn:microsoft.com/office/officeart/2018/5/layout/IconLeafLabelList"/>
    <dgm:cxn modelId="{B51D28C5-EF45-4401-8795-A247BE755FE6}" type="presParOf" srcId="{0E1354BA-50EF-40B6-B667-8210969E9C54}" destId="{43F1F6A8-A500-408C-BB13-ED530F7F94B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6B9823-3AAB-4802-B99F-5E819690E1E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30F2E53-C540-443D-B328-E041186C76B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Standardize the data </a:t>
          </a:r>
        </a:p>
      </dgm:t>
    </dgm:pt>
    <dgm:pt modelId="{ED786662-356B-40C0-B223-70048CBDA46E}" type="parTrans" cxnId="{96DE2FAF-C1DE-4AD0-8930-F0CDE51B7C28}">
      <dgm:prSet/>
      <dgm:spPr/>
      <dgm:t>
        <a:bodyPr/>
        <a:lstStyle/>
        <a:p>
          <a:endParaRPr lang="en-US"/>
        </a:p>
      </dgm:t>
    </dgm:pt>
    <dgm:pt modelId="{B6813B44-6FB9-4A5F-856B-EA692A2476C4}" type="sibTrans" cxnId="{96DE2FAF-C1DE-4AD0-8930-F0CDE51B7C28}">
      <dgm:prSet/>
      <dgm:spPr/>
      <dgm:t>
        <a:bodyPr/>
        <a:lstStyle/>
        <a:p>
          <a:endParaRPr lang="en-US"/>
        </a:p>
      </dgm:t>
    </dgm:pt>
    <dgm:pt modelId="{FC286C11-EB8B-4D12-BCC2-7B8ECC4D0E4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Scale of worldwide gross and runtime is out of proportion which could be affecting the model</a:t>
          </a:r>
        </a:p>
      </dgm:t>
    </dgm:pt>
    <dgm:pt modelId="{768D57C0-2585-4622-99B4-0DC72F3C0D3C}" type="parTrans" cxnId="{C21DE086-486D-41C9-8A79-64EB83BB3330}">
      <dgm:prSet/>
      <dgm:spPr/>
      <dgm:t>
        <a:bodyPr/>
        <a:lstStyle/>
        <a:p>
          <a:endParaRPr lang="en-US"/>
        </a:p>
      </dgm:t>
    </dgm:pt>
    <dgm:pt modelId="{CB6AAB24-E0AD-4BB1-99D7-F5C62DAFB8BA}" type="sibTrans" cxnId="{C21DE086-486D-41C9-8A79-64EB83BB3330}">
      <dgm:prSet/>
      <dgm:spPr/>
      <dgm:t>
        <a:bodyPr/>
        <a:lstStyle/>
        <a:p>
          <a:endParaRPr lang="en-US"/>
        </a:p>
      </dgm:t>
    </dgm:pt>
    <dgm:pt modelId="{D220CD79-AC89-9A44-8BFB-D81889B1B1C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Use  Log, square root or Box-Cox to transform the target and reduce Heteroskedasticy </a:t>
          </a:r>
        </a:p>
      </dgm:t>
    </dgm:pt>
    <dgm:pt modelId="{A92803EB-CAEE-A14F-A8D8-9FBB1C79C55A}" type="parTrans" cxnId="{97AC70DA-9C53-3F40-9B9A-A7D0A8B8FA1A}">
      <dgm:prSet/>
      <dgm:spPr/>
    </dgm:pt>
    <dgm:pt modelId="{BAA22D27-6D51-1C4B-8157-366141E2DA11}" type="sibTrans" cxnId="{97AC70DA-9C53-3F40-9B9A-A7D0A8B8FA1A}">
      <dgm:prSet/>
      <dgm:spPr/>
    </dgm:pt>
    <dgm:pt modelId="{BDEFBE00-1B71-48BF-8B2D-42BBAFD05F1C}" type="pres">
      <dgm:prSet presAssocID="{D96B9823-3AAB-4802-B99F-5E819690E1EE}" presName="root" presStyleCnt="0">
        <dgm:presLayoutVars>
          <dgm:dir/>
          <dgm:resizeHandles val="exact"/>
        </dgm:presLayoutVars>
      </dgm:prSet>
      <dgm:spPr/>
    </dgm:pt>
    <dgm:pt modelId="{5E3F0A13-7C7C-4B92-8A07-3D772D8906B4}" type="pres">
      <dgm:prSet presAssocID="{B30F2E53-C540-443D-B328-E041186C76B4}" presName="compNode" presStyleCnt="0"/>
      <dgm:spPr/>
    </dgm:pt>
    <dgm:pt modelId="{C29BCEB8-4004-4C6D-9E6E-B27723643151}" type="pres">
      <dgm:prSet presAssocID="{B30F2E53-C540-443D-B328-E041186C76B4}" presName="iconBgRect" presStyleLbl="bgShp" presStyleIdx="0" presStyleCnt="3"/>
      <dgm:spPr/>
    </dgm:pt>
    <dgm:pt modelId="{72BC303F-4826-4326-ACD5-F07400A8B2F9}" type="pres">
      <dgm:prSet presAssocID="{B30F2E53-C540-443D-B328-E041186C76B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9F53D8E-C2D6-4A49-A6B3-E3AEF5DA86F7}" type="pres">
      <dgm:prSet presAssocID="{B30F2E53-C540-443D-B328-E041186C76B4}" presName="spaceRect" presStyleCnt="0"/>
      <dgm:spPr/>
    </dgm:pt>
    <dgm:pt modelId="{51E0A77E-569E-4323-898E-FD0A4F013E0C}" type="pres">
      <dgm:prSet presAssocID="{B30F2E53-C540-443D-B328-E041186C76B4}" presName="textRect" presStyleLbl="revTx" presStyleIdx="0" presStyleCnt="3">
        <dgm:presLayoutVars>
          <dgm:chMax val="1"/>
          <dgm:chPref val="1"/>
        </dgm:presLayoutVars>
      </dgm:prSet>
      <dgm:spPr/>
    </dgm:pt>
    <dgm:pt modelId="{4C789ECD-0466-4908-8D65-BD197394F262}" type="pres">
      <dgm:prSet presAssocID="{B6813B44-6FB9-4A5F-856B-EA692A2476C4}" presName="sibTrans" presStyleCnt="0"/>
      <dgm:spPr/>
    </dgm:pt>
    <dgm:pt modelId="{E102B8EF-6DFA-467C-8E46-00B59E4BEF38}" type="pres">
      <dgm:prSet presAssocID="{FC286C11-EB8B-4D12-BCC2-7B8ECC4D0E4D}" presName="compNode" presStyleCnt="0"/>
      <dgm:spPr/>
    </dgm:pt>
    <dgm:pt modelId="{CDA10CD6-8E8C-48DA-8F79-3C4B5BC76773}" type="pres">
      <dgm:prSet presAssocID="{FC286C11-EB8B-4D12-BCC2-7B8ECC4D0E4D}" presName="iconBgRect" presStyleLbl="bgShp" presStyleIdx="1" presStyleCnt="3"/>
      <dgm:spPr/>
    </dgm:pt>
    <dgm:pt modelId="{A481AD97-106C-4E1F-B155-DC445572291C}" type="pres">
      <dgm:prSet presAssocID="{FC286C11-EB8B-4D12-BCC2-7B8ECC4D0E4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9AFCCEE-94E4-400D-AF9F-8F2B1EF0EC96}" type="pres">
      <dgm:prSet presAssocID="{FC286C11-EB8B-4D12-BCC2-7B8ECC4D0E4D}" presName="spaceRect" presStyleCnt="0"/>
      <dgm:spPr/>
    </dgm:pt>
    <dgm:pt modelId="{5A111DE7-95BA-4511-B87F-8BF14B9F9583}" type="pres">
      <dgm:prSet presAssocID="{FC286C11-EB8B-4D12-BCC2-7B8ECC4D0E4D}" presName="textRect" presStyleLbl="revTx" presStyleIdx="1" presStyleCnt="3">
        <dgm:presLayoutVars>
          <dgm:chMax val="1"/>
          <dgm:chPref val="1"/>
        </dgm:presLayoutVars>
      </dgm:prSet>
      <dgm:spPr/>
    </dgm:pt>
    <dgm:pt modelId="{6D4A14E2-76F1-E54D-9631-71EC76A3F96E}" type="pres">
      <dgm:prSet presAssocID="{CB6AAB24-E0AD-4BB1-99D7-F5C62DAFB8BA}" presName="sibTrans" presStyleCnt="0"/>
      <dgm:spPr/>
    </dgm:pt>
    <dgm:pt modelId="{CB0D58C8-1816-F34D-9A40-9735F96AE880}" type="pres">
      <dgm:prSet presAssocID="{D220CD79-AC89-9A44-8BFB-D81889B1B1C0}" presName="compNode" presStyleCnt="0"/>
      <dgm:spPr/>
    </dgm:pt>
    <dgm:pt modelId="{E93E7EB0-581F-F447-8F19-4252060B497B}" type="pres">
      <dgm:prSet presAssocID="{D220CD79-AC89-9A44-8BFB-D81889B1B1C0}" presName="iconBgRect" presStyleLbl="bgShp" presStyleIdx="2" presStyleCnt="3"/>
      <dgm:spPr/>
    </dgm:pt>
    <dgm:pt modelId="{B81634AD-B71C-4940-9917-AE6662A830ED}" type="pres">
      <dgm:prSet presAssocID="{D220CD79-AC89-9A44-8BFB-D81889B1B1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15A5714E-FDA9-D648-B358-14E53139CC7B}" type="pres">
      <dgm:prSet presAssocID="{D220CD79-AC89-9A44-8BFB-D81889B1B1C0}" presName="spaceRect" presStyleCnt="0"/>
      <dgm:spPr/>
    </dgm:pt>
    <dgm:pt modelId="{FBB220A8-6BF5-AD40-A259-7C2A5702824B}" type="pres">
      <dgm:prSet presAssocID="{D220CD79-AC89-9A44-8BFB-D81889B1B1C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9880147-D9FC-A54E-A1AD-D73BD3C4D441}" type="presOf" srcId="{D220CD79-AC89-9A44-8BFB-D81889B1B1C0}" destId="{FBB220A8-6BF5-AD40-A259-7C2A5702824B}" srcOrd="0" destOrd="0" presId="urn:microsoft.com/office/officeart/2018/5/layout/IconCircleLabelList"/>
    <dgm:cxn modelId="{93A1DC51-C295-4EB7-B1CA-8955E3FD6500}" type="presOf" srcId="{B30F2E53-C540-443D-B328-E041186C76B4}" destId="{51E0A77E-569E-4323-898E-FD0A4F013E0C}" srcOrd="0" destOrd="0" presId="urn:microsoft.com/office/officeart/2018/5/layout/IconCircleLabelList"/>
    <dgm:cxn modelId="{C21DE086-486D-41C9-8A79-64EB83BB3330}" srcId="{D96B9823-3AAB-4802-B99F-5E819690E1EE}" destId="{FC286C11-EB8B-4D12-BCC2-7B8ECC4D0E4D}" srcOrd="1" destOrd="0" parTransId="{768D57C0-2585-4622-99B4-0DC72F3C0D3C}" sibTransId="{CB6AAB24-E0AD-4BB1-99D7-F5C62DAFB8BA}"/>
    <dgm:cxn modelId="{7214E2A3-A70E-4B71-8F32-4E1F5381A2A5}" type="presOf" srcId="{D96B9823-3AAB-4802-B99F-5E819690E1EE}" destId="{BDEFBE00-1B71-48BF-8B2D-42BBAFD05F1C}" srcOrd="0" destOrd="0" presId="urn:microsoft.com/office/officeart/2018/5/layout/IconCircleLabelList"/>
    <dgm:cxn modelId="{96DE2FAF-C1DE-4AD0-8930-F0CDE51B7C28}" srcId="{D96B9823-3AAB-4802-B99F-5E819690E1EE}" destId="{B30F2E53-C540-443D-B328-E041186C76B4}" srcOrd="0" destOrd="0" parTransId="{ED786662-356B-40C0-B223-70048CBDA46E}" sibTransId="{B6813B44-6FB9-4A5F-856B-EA692A2476C4}"/>
    <dgm:cxn modelId="{A3921BBE-7D8E-4B75-82DD-6518DA088A9F}" type="presOf" srcId="{FC286C11-EB8B-4D12-BCC2-7B8ECC4D0E4D}" destId="{5A111DE7-95BA-4511-B87F-8BF14B9F9583}" srcOrd="0" destOrd="0" presId="urn:microsoft.com/office/officeart/2018/5/layout/IconCircleLabelList"/>
    <dgm:cxn modelId="{97AC70DA-9C53-3F40-9B9A-A7D0A8B8FA1A}" srcId="{D96B9823-3AAB-4802-B99F-5E819690E1EE}" destId="{D220CD79-AC89-9A44-8BFB-D81889B1B1C0}" srcOrd="2" destOrd="0" parTransId="{A92803EB-CAEE-A14F-A8D8-9FBB1C79C55A}" sibTransId="{BAA22D27-6D51-1C4B-8157-366141E2DA11}"/>
    <dgm:cxn modelId="{D212E7F7-82D6-45C9-B298-9433E599629B}" type="presParOf" srcId="{BDEFBE00-1B71-48BF-8B2D-42BBAFD05F1C}" destId="{5E3F0A13-7C7C-4B92-8A07-3D772D8906B4}" srcOrd="0" destOrd="0" presId="urn:microsoft.com/office/officeart/2018/5/layout/IconCircleLabelList"/>
    <dgm:cxn modelId="{184751DF-C0CF-4535-9325-DA6BA6AA05E7}" type="presParOf" srcId="{5E3F0A13-7C7C-4B92-8A07-3D772D8906B4}" destId="{C29BCEB8-4004-4C6D-9E6E-B27723643151}" srcOrd="0" destOrd="0" presId="urn:microsoft.com/office/officeart/2018/5/layout/IconCircleLabelList"/>
    <dgm:cxn modelId="{1DAF0434-C5C1-40A8-A99B-76D75E862047}" type="presParOf" srcId="{5E3F0A13-7C7C-4B92-8A07-3D772D8906B4}" destId="{72BC303F-4826-4326-ACD5-F07400A8B2F9}" srcOrd="1" destOrd="0" presId="urn:microsoft.com/office/officeart/2018/5/layout/IconCircleLabelList"/>
    <dgm:cxn modelId="{03EDBABB-71CA-4564-87DB-8FEE64FE5E1C}" type="presParOf" srcId="{5E3F0A13-7C7C-4B92-8A07-3D772D8906B4}" destId="{F9F53D8E-C2D6-4A49-A6B3-E3AEF5DA86F7}" srcOrd="2" destOrd="0" presId="urn:microsoft.com/office/officeart/2018/5/layout/IconCircleLabelList"/>
    <dgm:cxn modelId="{2FEC7C40-AE1B-4464-ACE0-1214686CDE7F}" type="presParOf" srcId="{5E3F0A13-7C7C-4B92-8A07-3D772D8906B4}" destId="{51E0A77E-569E-4323-898E-FD0A4F013E0C}" srcOrd="3" destOrd="0" presId="urn:microsoft.com/office/officeart/2018/5/layout/IconCircleLabelList"/>
    <dgm:cxn modelId="{AD054E55-ECC3-42C6-881B-FA148DCC3A93}" type="presParOf" srcId="{BDEFBE00-1B71-48BF-8B2D-42BBAFD05F1C}" destId="{4C789ECD-0466-4908-8D65-BD197394F262}" srcOrd="1" destOrd="0" presId="urn:microsoft.com/office/officeart/2018/5/layout/IconCircleLabelList"/>
    <dgm:cxn modelId="{128A57A3-D117-4EEF-8F3B-C9CD1F332441}" type="presParOf" srcId="{BDEFBE00-1B71-48BF-8B2D-42BBAFD05F1C}" destId="{E102B8EF-6DFA-467C-8E46-00B59E4BEF38}" srcOrd="2" destOrd="0" presId="urn:microsoft.com/office/officeart/2018/5/layout/IconCircleLabelList"/>
    <dgm:cxn modelId="{C1E3987A-9B15-45F8-B256-17A310EF6178}" type="presParOf" srcId="{E102B8EF-6DFA-467C-8E46-00B59E4BEF38}" destId="{CDA10CD6-8E8C-48DA-8F79-3C4B5BC76773}" srcOrd="0" destOrd="0" presId="urn:microsoft.com/office/officeart/2018/5/layout/IconCircleLabelList"/>
    <dgm:cxn modelId="{3CDF043D-C145-46E0-BD5A-4F89A4579DB8}" type="presParOf" srcId="{E102B8EF-6DFA-467C-8E46-00B59E4BEF38}" destId="{A481AD97-106C-4E1F-B155-DC445572291C}" srcOrd="1" destOrd="0" presId="urn:microsoft.com/office/officeart/2018/5/layout/IconCircleLabelList"/>
    <dgm:cxn modelId="{719D3CD3-5B54-4561-BB8D-218960261C8B}" type="presParOf" srcId="{E102B8EF-6DFA-467C-8E46-00B59E4BEF38}" destId="{E9AFCCEE-94E4-400D-AF9F-8F2B1EF0EC96}" srcOrd="2" destOrd="0" presId="urn:microsoft.com/office/officeart/2018/5/layout/IconCircleLabelList"/>
    <dgm:cxn modelId="{1D646FC6-4A26-4B96-BAD4-3974E8DFD871}" type="presParOf" srcId="{E102B8EF-6DFA-467C-8E46-00B59E4BEF38}" destId="{5A111DE7-95BA-4511-B87F-8BF14B9F9583}" srcOrd="3" destOrd="0" presId="urn:microsoft.com/office/officeart/2018/5/layout/IconCircleLabelList"/>
    <dgm:cxn modelId="{FDD4FE8C-9D99-BB4B-AFF5-3114DD3268AB}" type="presParOf" srcId="{BDEFBE00-1B71-48BF-8B2D-42BBAFD05F1C}" destId="{6D4A14E2-76F1-E54D-9631-71EC76A3F96E}" srcOrd="3" destOrd="0" presId="urn:microsoft.com/office/officeart/2018/5/layout/IconCircleLabelList"/>
    <dgm:cxn modelId="{5F6600C0-DFAC-BE47-A804-93FF7E61D437}" type="presParOf" srcId="{BDEFBE00-1B71-48BF-8B2D-42BBAFD05F1C}" destId="{CB0D58C8-1816-F34D-9A40-9735F96AE880}" srcOrd="4" destOrd="0" presId="urn:microsoft.com/office/officeart/2018/5/layout/IconCircleLabelList"/>
    <dgm:cxn modelId="{5D670C49-B6CC-C54E-AD31-D6D27DED644E}" type="presParOf" srcId="{CB0D58C8-1816-F34D-9A40-9735F96AE880}" destId="{E93E7EB0-581F-F447-8F19-4252060B497B}" srcOrd="0" destOrd="0" presId="urn:microsoft.com/office/officeart/2018/5/layout/IconCircleLabelList"/>
    <dgm:cxn modelId="{E0FCD4E3-589B-D242-B0CD-BA337D20F41D}" type="presParOf" srcId="{CB0D58C8-1816-F34D-9A40-9735F96AE880}" destId="{B81634AD-B71C-4940-9917-AE6662A830ED}" srcOrd="1" destOrd="0" presId="urn:microsoft.com/office/officeart/2018/5/layout/IconCircleLabelList"/>
    <dgm:cxn modelId="{6D059BA8-85BD-B14A-BC68-25D85C93101A}" type="presParOf" srcId="{CB0D58C8-1816-F34D-9A40-9735F96AE880}" destId="{15A5714E-FDA9-D648-B358-14E53139CC7B}" srcOrd="2" destOrd="0" presId="urn:microsoft.com/office/officeart/2018/5/layout/IconCircleLabelList"/>
    <dgm:cxn modelId="{9F1A97EB-B814-5B47-B493-CB1F81DC8A08}" type="presParOf" srcId="{CB0D58C8-1816-F34D-9A40-9735F96AE880}" destId="{FBB220A8-6BF5-AD40-A259-7C2A5702824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8FFAD-F6C9-4873-AF16-5C4307EA6F3D}">
      <dsp:nvSpPr>
        <dsp:cNvPr id="0" name=""/>
        <dsp:cNvSpPr/>
      </dsp:nvSpPr>
      <dsp:spPr>
        <a:xfrm>
          <a:off x="523095" y="459521"/>
          <a:ext cx="1441902" cy="144190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029B67-C986-4323-BD40-5BE238AAE24D}">
      <dsp:nvSpPr>
        <dsp:cNvPr id="0" name=""/>
        <dsp:cNvSpPr/>
      </dsp:nvSpPr>
      <dsp:spPr>
        <a:xfrm>
          <a:off x="830385" y="766811"/>
          <a:ext cx="827321" cy="8273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3CD83-F09D-4E3B-8CA1-88F5E7E62E02}">
      <dsp:nvSpPr>
        <dsp:cNvPr id="0" name=""/>
        <dsp:cNvSpPr/>
      </dsp:nvSpPr>
      <dsp:spPr>
        <a:xfrm>
          <a:off x="62159" y="2350541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Split data into </a:t>
          </a:r>
        </a:p>
      </dsp:txBody>
      <dsp:txXfrm>
        <a:off x="62159" y="2350541"/>
        <a:ext cx="2363775" cy="720000"/>
      </dsp:txXfrm>
    </dsp:sp>
    <dsp:sp modelId="{08362560-F200-4067-B956-9251383D25C6}">
      <dsp:nvSpPr>
        <dsp:cNvPr id="0" name=""/>
        <dsp:cNvSpPr/>
      </dsp:nvSpPr>
      <dsp:spPr>
        <a:xfrm>
          <a:off x="3300530" y="459521"/>
          <a:ext cx="1441902" cy="144190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40012F-66F9-4DBF-B99C-63E18FD646C1}">
      <dsp:nvSpPr>
        <dsp:cNvPr id="0" name=""/>
        <dsp:cNvSpPr/>
      </dsp:nvSpPr>
      <dsp:spPr>
        <a:xfrm>
          <a:off x="3607821" y="766811"/>
          <a:ext cx="827321" cy="8273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0D9B8-1CE4-4F31-820C-FA5866E455BE}">
      <dsp:nvSpPr>
        <dsp:cNvPr id="0" name=""/>
        <dsp:cNvSpPr/>
      </dsp:nvSpPr>
      <dsp:spPr>
        <a:xfrm>
          <a:off x="2839594" y="2350541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Train </a:t>
          </a:r>
        </a:p>
      </dsp:txBody>
      <dsp:txXfrm>
        <a:off x="2839594" y="2350541"/>
        <a:ext cx="2363775" cy="720000"/>
      </dsp:txXfrm>
    </dsp:sp>
    <dsp:sp modelId="{65E7D99C-8E33-4574-B931-AB9DF43BB372}">
      <dsp:nvSpPr>
        <dsp:cNvPr id="0" name=""/>
        <dsp:cNvSpPr/>
      </dsp:nvSpPr>
      <dsp:spPr>
        <a:xfrm>
          <a:off x="6077966" y="459521"/>
          <a:ext cx="1441902" cy="144190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14E24-AAC9-4262-BA73-3838D8B20DB9}">
      <dsp:nvSpPr>
        <dsp:cNvPr id="0" name=""/>
        <dsp:cNvSpPr/>
      </dsp:nvSpPr>
      <dsp:spPr>
        <a:xfrm>
          <a:off x="6385257" y="766811"/>
          <a:ext cx="827321" cy="8273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621F3-4CEC-4B05-9B6B-64FC0789E4B7}">
      <dsp:nvSpPr>
        <dsp:cNvPr id="0" name=""/>
        <dsp:cNvSpPr/>
      </dsp:nvSpPr>
      <dsp:spPr>
        <a:xfrm>
          <a:off x="5617030" y="2350541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Validate </a:t>
          </a:r>
        </a:p>
      </dsp:txBody>
      <dsp:txXfrm>
        <a:off x="5617030" y="2350541"/>
        <a:ext cx="2363775" cy="720000"/>
      </dsp:txXfrm>
    </dsp:sp>
    <dsp:sp modelId="{596209EB-4AF6-4330-951E-F489A8EF2B0A}">
      <dsp:nvSpPr>
        <dsp:cNvPr id="0" name=""/>
        <dsp:cNvSpPr/>
      </dsp:nvSpPr>
      <dsp:spPr>
        <a:xfrm>
          <a:off x="8855402" y="459521"/>
          <a:ext cx="1441902" cy="1441902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DCB6C2-A661-46EF-8BF9-3D203B2CA038}">
      <dsp:nvSpPr>
        <dsp:cNvPr id="0" name=""/>
        <dsp:cNvSpPr/>
      </dsp:nvSpPr>
      <dsp:spPr>
        <a:xfrm>
          <a:off x="9162692" y="766811"/>
          <a:ext cx="827321" cy="8273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1F6A8-A500-408C-BB13-ED530F7F94B0}">
      <dsp:nvSpPr>
        <dsp:cNvPr id="0" name=""/>
        <dsp:cNvSpPr/>
      </dsp:nvSpPr>
      <dsp:spPr>
        <a:xfrm>
          <a:off x="8394465" y="2350541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Test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100" kern="1200" dirty="0"/>
        </a:p>
      </dsp:txBody>
      <dsp:txXfrm>
        <a:off x="8394465" y="2350541"/>
        <a:ext cx="236377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BCEB8-4004-4C6D-9E6E-B27723643151}">
      <dsp:nvSpPr>
        <dsp:cNvPr id="0" name=""/>
        <dsp:cNvSpPr/>
      </dsp:nvSpPr>
      <dsp:spPr>
        <a:xfrm>
          <a:off x="664949" y="122530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BC303F-4826-4326-ACD5-F07400A8B2F9}">
      <dsp:nvSpPr>
        <dsp:cNvPr id="0" name=""/>
        <dsp:cNvSpPr/>
      </dsp:nvSpPr>
      <dsp:spPr>
        <a:xfrm>
          <a:off x="1081762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0A77E-569E-4323-898E-FD0A4F013E0C}">
      <dsp:nvSpPr>
        <dsp:cNvPr id="0" name=""/>
        <dsp:cNvSpPr/>
      </dsp:nvSpPr>
      <dsp:spPr>
        <a:xfrm>
          <a:off x="39731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Standardize the data </a:t>
          </a:r>
        </a:p>
      </dsp:txBody>
      <dsp:txXfrm>
        <a:off x="39731" y="2687531"/>
        <a:ext cx="3206250" cy="720000"/>
      </dsp:txXfrm>
    </dsp:sp>
    <dsp:sp modelId="{CDA10CD6-8E8C-48DA-8F79-3C4B5BC76773}">
      <dsp:nvSpPr>
        <dsp:cNvPr id="0" name=""/>
        <dsp:cNvSpPr/>
      </dsp:nvSpPr>
      <dsp:spPr>
        <a:xfrm>
          <a:off x="4432293" y="122530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81AD97-106C-4E1F-B155-DC445572291C}">
      <dsp:nvSpPr>
        <dsp:cNvPr id="0" name=""/>
        <dsp:cNvSpPr/>
      </dsp:nvSpPr>
      <dsp:spPr>
        <a:xfrm>
          <a:off x="4849106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111DE7-95BA-4511-B87F-8BF14B9F9583}">
      <dsp:nvSpPr>
        <dsp:cNvPr id="0" name=""/>
        <dsp:cNvSpPr/>
      </dsp:nvSpPr>
      <dsp:spPr>
        <a:xfrm>
          <a:off x="3807075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Scale of worldwide gross and runtime is out of proportion which could be affecting the model</a:t>
          </a:r>
        </a:p>
      </dsp:txBody>
      <dsp:txXfrm>
        <a:off x="3807075" y="2687531"/>
        <a:ext cx="3206250" cy="720000"/>
      </dsp:txXfrm>
    </dsp:sp>
    <dsp:sp modelId="{E93E7EB0-581F-F447-8F19-4252060B497B}">
      <dsp:nvSpPr>
        <dsp:cNvPr id="0" name=""/>
        <dsp:cNvSpPr/>
      </dsp:nvSpPr>
      <dsp:spPr>
        <a:xfrm>
          <a:off x="8199637" y="122530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634AD-B71C-4940-9917-AE6662A830ED}">
      <dsp:nvSpPr>
        <dsp:cNvPr id="0" name=""/>
        <dsp:cNvSpPr/>
      </dsp:nvSpPr>
      <dsp:spPr>
        <a:xfrm>
          <a:off x="8616450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220A8-6BF5-AD40-A259-7C2A5702824B}">
      <dsp:nvSpPr>
        <dsp:cNvPr id="0" name=""/>
        <dsp:cNvSpPr/>
      </dsp:nvSpPr>
      <dsp:spPr>
        <a:xfrm>
          <a:off x="7574418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Use  Log, square root or Box-Cox to transform the target and reduce Heteroskedasticy </a:t>
          </a:r>
        </a:p>
      </dsp:txBody>
      <dsp:txXfrm>
        <a:off x="7574418" y="2687531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ock market graph on display">
            <a:extLst>
              <a:ext uri="{FF2B5EF4-FFF2-40B4-BE49-F238E27FC236}">
                <a16:creationId xmlns:a16="http://schemas.microsoft.com/office/drawing/2014/main" id="{573EA399-B43C-444C-9294-340E3AE3E1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0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FF3D86-2916-4F9F-9752-304810CF5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048875-14D1-4CC7-8AC3-7ABC73AAA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4EFE2C-3F17-7B48-A9C2-606749F71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3014139"/>
            <a:ext cx="9448800" cy="1825096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of Box Office Revenue for the Film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01C9A-E36B-F44C-8BAA-8891BD494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42935"/>
            <a:ext cx="9448800" cy="685800"/>
          </a:xfrm>
        </p:spPr>
        <p:txBody>
          <a:bodyPr>
            <a:normAutofit/>
          </a:bodyPr>
          <a:lstStyle/>
          <a:p>
            <a:r>
              <a:rPr lang="en-US" sz="1700" dirty="0"/>
              <a:t>By Cheryl McGowan Nov 2021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92003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5" name="Picture 9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244538-290E-40DA-A93A-14BB3E6CF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1999" cy="4543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D39986-F5A9-CD4A-8DF5-0A0F5D7F9B8F}"/>
              </a:ext>
            </a:extLst>
          </p:cNvPr>
          <p:cNvSpPr txBox="1"/>
          <p:nvPr/>
        </p:nvSpPr>
        <p:spPr>
          <a:xfrm>
            <a:off x="5615888" y="673240"/>
            <a:ext cx="5951914" cy="3446373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latin typeface="+mj-lt"/>
                <a:ea typeface="+mj-ea"/>
                <a:cs typeface="+mj-cs"/>
              </a:rPr>
              <a:t>Predictions</a:t>
            </a: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latin typeface="+mj-lt"/>
                <a:ea typeface="+mj-ea"/>
                <a:cs typeface="+mj-cs"/>
              </a:rPr>
              <a:t>And</a:t>
            </a: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latin typeface="+mj-lt"/>
                <a:ea typeface="+mj-ea"/>
                <a:cs typeface="+mj-cs"/>
              </a:rPr>
              <a:t>Interpretations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1DF3B3-9DBC-445D-AE4E-A62E5A9B8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9663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Light bulb on yellow background with sketched light beams and cord">
            <a:extLst>
              <a:ext uri="{FF2B5EF4-FFF2-40B4-BE49-F238E27FC236}">
                <a16:creationId xmlns:a16="http://schemas.microsoft.com/office/drawing/2014/main" id="{94B89C8F-DB7F-4FAC-B92E-89D88A4A46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260" r="7002"/>
          <a:stretch/>
        </p:blipFill>
        <p:spPr>
          <a:xfrm>
            <a:off x="-4" y="10"/>
            <a:ext cx="4654291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51F80E8-0CAC-410E-B59A-29FDDC357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01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69C6-4927-3942-B5B7-3470AB51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Performance</a:t>
            </a:r>
          </a:p>
        </p:txBody>
      </p:sp>
      <p:pic>
        <p:nvPicPr>
          <p:cNvPr id="3" name="Picture 14" descr="Star Wars - Wikipedia">
            <a:extLst>
              <a:ext uri="{FF2B5EF4-FFF2-40B4-BE49-F238E27FC236}">
                <a16:creationId xmlns:a16="http://schemas.microsoft.com/office/drawing/2014/main" id="{8605854A-E5C1-834B-B4CE-D3E62F700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9804" y="1806714"/>
            <a:ext cx="3401568" cy="162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rvel Comics - Wikipedia">
            <a:extLst>
              <a:ext uri="{FF2B5EF4-FFF2-40B4-BE49-F238E27FC236}">
                <a16:creationId xmlns:a16="http://schemas.microsoft.com/office/drawing/2014/main" id="{8F47AF0E-0621-EC4B-9EE5-66B6F6F1D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971" y="3892550"/>
            <a:ext cx="4508500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2E117B-D371-594B-A4D8-40659AA4F5DF}"/>
              </a:ext>
            </a:extLst>
          </p:cNvPr>
          <p:cNvSpPr txBox="1"/>
          <p:nvPr/>
        </p:nvSpPr>
        <p:spPr>
          <a:xfrm>
            <a:off x="6771504" y="2067034"/>
            <a:ext cx="26167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Brand</a:t>
            </a:r>
          </a:p>
          <a:p>
            <a:r>
              <a:rPr lang="en-US" sz="2800" dirty="0"/>
              <a:t>Franchise</a:t>
            </a:r>
          </a:p>
          <a:p>
            <a:r>
              <a:rPr lang="en-US" sz="2800" dirty="0"/>
              <a:t>Budget </a:t>
            </a:r>
          </a:p>
          <a:p>
            <a:r>
              <a:rPr lang="en-US" sz="2800" dirty="0"/>
              <a:t>Runtime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97D7A3-D1F8-B34B-8E9B-9AC096A5A05E}"/>
              </a:ext>
            </a:extLst>
          </p:cNvPr>
          <p:cNvSpPr txBox="1"/>
          <p:nvPr/>
        </p:nvSpPr>
        <p:spPr>
          <a:xfrm>
            <a:off x="6502622" y="5266453"/>
            <a:ext cx="5312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 features R2 = .425, .433, .395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E7A5E6-CAE3-3D40-9644-4E5AE2F6F536}"/>
              </a:ext>
            </a:extLst>
          </p:cNvPr>
          <p:cNvSpPr txBox="1"/>
          <p:nvPr/>
        </p:nvSpPr>
        <p:spPr>
          <a:xfrm>
            <a:off x="6125917" y="5780429"/>
            <a:ext cx="5689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Budget only R2 = .325, .234, .275</a:t>
            </a:r>
          </a:p>
        </p:txBody>
      </p:sp>
    </p:spTree>
    <p:extLst>
      <p:ext uri="{BB962C8B-B14F-4D97-AF65-F5344CB8AC3E}">
        <p14:creationId xmlns:p14="http://schemas.microsoft.com/office/powerpoint/2010/main" val="392506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D993AC9-3A4A-4CF2-9BEF-8002E58F6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1">
            <a:extLst>
              <a:ext uri="{FF2B5EF4-FFF2-40B4-BE49-F238E27FC236}">
                <a16:creationId xmlns:a16="http://schemas.microsoft.com/office/drawing/2014/main" id="{DE4144AD-8278-4A35-8DF4-1629E2896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 w="31750">
            <a:solidFill>
              <a:srgbClr val="5999C3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F82E09-3E5A-BE45-9EDF-C39D78DCB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165" y="873252"/>
            <a:ext cx="7807669" cy="5111496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2532648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7DF0F4-26CB-764A-8BEE-092457626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78" y="1359784"/>
            <a:ext cx="5295900" cy="3467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6682C3-1F2C-F941-9B91-C699C8C3D7A9}"/>
              </a:ext>
            </a:extLst>
          </p:cNvPr>
          <p:cNvSpPr txBox="1"/>
          <p:nvPr/>
        </p:nvSpPr>
        <p:spPr>
          <a:xfrm>
            <a:off x="1319515" y="5313550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RegPlot</a:t>
            </a:r>
            <a:r>
              <a:rPr lang="en-US" dirty="0"/>
              <a:t> – Showing the LR Model Fit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13EAF4-ECA1-604B-A839-086EFAEC7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59784"/>
            <a:ext cx="5573692" cy="3467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9F6905-36A0-964A-A015-D1BB45B4178D}"/>
              </a:ext>
            </a:extLst>
          </p:cNvPr>
          <p:cNvSpPr txBox="1"/>
          <p:nvPr/>
        </p:nvSpPr>
        <p:spPr>
          <a:xfrm>
            <a:off x="6599500" y="5313791"/>
            <a:ext cx="497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 Residuals – Showing Heteroskedasticity</a:t>
            </a:r>
          </a:p>
        </p:txBody>
      </p:sp>
    </p:spTree>
    <p:extLst>
      <p:ext uri="{BB962C8B-B14F-4D97-AF65-F5344CB8AC3E}">
        <p14:creationId xmlns:p14="http://schemas.microsoft.com/office/powerpoint/2010/main" val="1031841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30FD700-069E-45B7-99EE-9FD40B196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BF32B3-5EA4-7B43-8F80-FCD74853C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Future Work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3D653D42-5573-44BE-B152-7B5BDCB787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7225285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6785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F08C83-8BB1-4D44-BB25-BCE1A7FEB4D4}"/>
              </a:ext>
            </a:extLst>
          </p:cNvPr>
          <p:cNvSpPr txBox="1"/>
          <p:nvPr/>
        </p:nvSpPr>
        <p:spPr>
          <a:xfrm>
            <a:off x="4065373" y="2310713"/>
            <a:ext cx="3855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Questions?  </a:t>
            </a:r>
          </a:p>
        </p:txBody>
      </p:sp>
    </p:spTree>
    <p:extLst>
      <p:ext uri="{BB962C8B-B14F-4D97-AF65-F5344CB8AC3E}">
        <p14:creationId xmlns:p14="http://schemas.microsoft.com/office/powerpoint/2010/main" val="4111191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FF4F03-C027-D047-BA16-F24CE3884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185" y="709775"/>
            <a:ext cx="4737904" cy="5438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C59D3D-B429-2042-85CB-0F865060C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688" y="1752600"/>
            <a:ext cx="51816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5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B04C17-27C4-004F-A605-B5657AC37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665" y="759940"/>
            <a:ext cx="5627464" cy="53381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E3A777-2C49-7F4C-873F-2D3E95C3567B}"/>
              </a:ext>
            </a:extLst>
          </p:cNvPr>
          <p:cNvSpPr txBox="1"/>
          <p:nvPr/>
        </p:nvSpPr>
        <p:spPr>
          <a:xfrm>
            <a:off x="8279027" y="2224216"/>
            <a:ext cx="35060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Pairplot</a:t>
            </a:r>
            <a:r>
              <a:rPr lang="en-US" dirty="0"/>
              <a:t> </a:t>
            </a:r>
          </a:p>
          <a:p>
            <a:r>
              <a:rPr lang="en-US" dirty="0"/>
              <a:t>Showing Multicollinearity in</a:t>
            </a:r>
          </a:p>
          <a:p>
            <a:r>
              <a:rPr lang="en-US" dirty="0"/>
              <a:t>Domestic Gross, International </a:t>
            </a:r>
          </a:p>
          <a:p>
            <a:r>
              <a:rPr lang="en-US" dirty="0"/>
              <a:t>Gross and Worldwide Gross</a:t>
            </a:r>
          </a:p>
        </p:txBody>
      </p:sp>
    </p:spTree>
    <p:extLst>
      <p:ext uri="{BB962C8B-B14F-4D97-AF65-F5344CB8AC3E}">
        <p14:creationId xmlns:p14="http://schemas.microsoft.com/office/powerpoint/2010/main" val="1879403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B5D03A-ACC8-FD4C-91C2-6F432C46A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684" y="740780"/>
            <a:ext cx="5727725" cy="5567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663B41-C0E6-444D-BE8F-3C4B2D25A029}"/>
              </a:ext>
            </a:extLst>
          </p:cNvPr>
          <p:cNvSpPr txBox="1"/>
          <p:nvPr/>
        </p:nvSpPr>
        <p:spPr>
          <a:xfrm>
            <a:off x="8394540" y="1940479"/>
            <a:ext cx="6094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Pairplot</a:t>
            </a:r>
            <a:r>
              <a:rPr lang="en-US" dirty="0"/>
              <a:t> </a:t>
            </a:r>
          </a:p>
          <a:p>
            <a:r>
              <a:rPr lang="en-US" dirty="0"/>
              <a:t>Showing final feature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505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D13A5C-9ACF-3840-B97B-A94ED50BF950}"/>
              </a:ext>
            </a:extLst>
          </p:cNvPr>
          <p:cNvSpPr txBox="1"/>
          <p:nvPr/>
        </p:nvSpPr>
        <p:spPr>
          <a:xfrm>
            <a:off x="1679713" y="2286000"/>
            <a:ext cx="26789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Imdb.com</a:t>
            </a:r>
            <a:endParaRPr lang="en-US" dirty="0"/>
          </a:p>
          <a:p>
            <a:r>
              <a:rPr lang="en-US" dirty="0" err="1"/>
              <a:t>Disneyplus.com</a:t>
            </a:r>
            <a:endParaRPr lang="en-US" dirty="0"/>
          </a:p>
          <a:p>
            <a:r>
              <a:rPr lang="en-US" dirty="0" err="1"/>
              <a:t>Express.co.uk</a:t>
            </a:r>
            <a:endParaRPr lang="en-US" dirty="0"/>
          </a:p>
          <a:p>
            <a:r>
              <a:rPr lang="en-US" dirty="0" err="1"/>
              <a:t>En.Wikipedia.org</a:t>
            </a:r>
            <a:endParaRPr lang="en-US" dirty="0"/>
          </a:p>
          <a:p>
            <a:r>
              <a:rPr lang="en-US" dirty="0" err="1"/>
              <a:t>Collider.com</a:t>
            </a:r>
            <a:endParaRPr lang="en-US" dirty="0"/>
          </a:p>
          <a:p>
            <a:r>
              <a:rPr lang="en-US" dirty="0" err="1"/>
              <a:t>Cnet.com</a:t>
            </a:r>
            <a:endParaRPr lang="en-US" dirty="0"/>
          </a:p>
          <a:p>
            <a:r>
              <a:rPr lang="en-US" dirty="0" err="1"/>
              <a:t>Appletreemovies.com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2A3B36-2291-5840-9B77-C6C464829963}"/>
              </a:ext>
            </a:extLst>
          </p:cNvPr>
          <p:cNvSpPr txBox="1"/>
          <p:nvPr/>
        </p:nvSpPr>
        <p:spPr>
          <a:xfrm>
            <a:off x="5015769" y="1280536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Image Credits</a:t>
            </a:r>
          </a:p>
        </p:txBody>
      </p:sp>
    </p:spTree>
    <p:extLst>
      <p:ext uri="{BB962C8B-B14F-4D97-AF65-F5344CB8AC3E}">
        <p14:creationId xmlns:p14="http://schemas.microsoft.com/office/powerpoint/2010/main" val="390491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2466EDEE-ADE4-4756-868D-1D431CB1EF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t="12798" b="29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3FF3D86-2916-4F9F-9752-304810CF5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048875-14D1-4CC7-8AC3-7ABC73AAA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9EBCD0-D57C-BF4C-BA65-1F985C515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567" y="1257950"/>
            <a:ext cx="944880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/>
              <a:t>The Problem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E569B1-6D08-1646-B901-7ECF08A1D96F}"/>
              </a:ext>
            </a:extLst>
          </p:cNvPr>
          <p:cNvSpPr/>
          <p:nvPr/>
        </p:nvSpPr>
        <p:spPr>
          <a:xfrm>
            <a:off x="1099751" y="3620646"/>
            <a:ext cx="103796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-apple-system"/>
              </a:rPr>
              <a:t>A movie producer is specifically interested in what type of movie to produce next.  Can we predict </a:t>
            </a:r>
            <a:r>
              <a:rPr lang="en-US" sz="3200">
                <a:latin typeface="-apple-system"/>
              </a:rPr>
              <a:t>what features influence </a:t>
            </a:r>
            <a:r>
              <a:rPr lang="en-US" sz="3200" dirty="0">
                <a:latin typeface="-apple-system"/>
              </a:rPr>
              <a:t>a movies success at the Box Office?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1742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EC3BBC63-DC19-41B8-AB81-E30CC21AE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87CAEF2-F22C-4F37-B4E4-C70558C0B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2" name="Picture 1" descr="A poster of a group of people&#10;&#10;Description automatically generated with medium confidence">
            <a:extLst>
              <a:ext uri="{FF2B5EF4-FFF2-40B4-BE49-F238E27FC236}">
                <a16:creationId xmlns:a16="http://schemas.microsoft.com/office/drawing/2014/main" id="{5D2E52A7-4A72-E94D-9450-E901B8FCB1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r="2" b="9624"/>
          <a:stretch/>
        </p:blipFill>
        <p:spPr>
          <a:xfrm>
            <a:off x="20" y="14014"/>
            <a:ext cx="6095980" cy="6843986"/>
          </a:xfrm>
          <a:prstGeom prst="rect">
            <a:avLst/>
          </a:prstGeom>
        </p:spPr>
      </p:pic>
      <p:pic>
        <p:nvPicPr>
          <p:cNvPr id="3" name="Picture 2" descr="A person in a suit holding an object&#10;&#10;Description automatically generated with low confidence">
            <a:extLst>
              <a:ext uri="{FF2B5EF4-FFF2-40B4-BE49-F238E27FC236}">
                <a16:creationId xmlns:a16="http://schemas.microsoft.com/office/drawing/2014/main" id="{56AB1B3C-A39C-9441-9E51-729D317F99E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40000"/>
          </a:blip>
          <a:srcRect t="1080" r="1" b="33953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FF83E5-D544-FE42-937F-3EF0FFFB0B6D}"/>
              </a:ext>
            </a:extLst>
          </p:cNvPr>
          <p:cNvSpPr txBox="1"/>
          <p:nvPr/>
        </p:nvSpPr>
        <p:spPr>
          <a:xfrm>
            <a:off x="1545220" y="2683081"/>
            <a:ext cx="9448800" cy="1825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cap="all" dirty="0">
                <a:latin typeface="+mj-lt"/>
                <a:ea typeface="+mj-ea"/>
                <a:cs typeface="+mj-cs"/>
              </a:rPr>
              <a:t>Global Entertainment 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cap="all" dirty="0">
                <a:latin typeface="+mj-lt"/>
                <a:ea typeface="+mj-ea"/>
                <a:cs typeface="+mj-cs"/>
              </a:rPr>
              <a:t>$100 Billion 2020</a:t>
            </a:r>
          </a:p>
        </p:txBody>
      </p:sp>
    </p:spTree>
    <p:extLst>
      <p:ext uri="{BB962C8B-B14F-4D97-AF65-F5344CB8AC3E}">
        <p14:creationId xmlns:p14="http://schemas.microsoft.com/office/powerpoint/2010/main" val="355176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F82BF3E2-EB0E-40D6-8835-2367A5316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8480" y="1563968"/>
            <a:ext cx="6043520" cy="5294033"/>
          </a:xfrm>
          <a:custGeom>
            <a:avLst/>
            <a:gdLst>
              <a:gd name="connsiteX0" fmla="*/ 3600823 w 6043520"/>
              <a:gd name="connsiteY0" fmla="*/ 0 h 5294033"/>
              <a:gd name="connsiteX1" fmla="*/ 5891281 w 6043520"/>
              <a:gd name="connsiteY1" fmla="*/ 822253 h 5294033"/>
              <a:gd name="connsiteX2" fmla="*/ 6043520 w 6043520"/>
              <a:gd name="connsiteY2" fmla="*/ 960617 h 5294033"/>
              <a:gd name="connsiteX3" fmla="*/ 6043520 w 6043520"/>
              <a:gd name="connsiteY3" fmla="*/ 5294033 h 5294033"/>
              <a:gd name="connsiteX4" fmla="*/ 423445 w 6043520"/>
              <a:gd name="connsiteY4" fmla="*/ 5294033 h 5294033"/>
              <a:gd name="connsiteX5" fmla="*/ 282971 w 6043520"/>
              <a:gd name="connsiteY5" fmla="*/ 5002426 h 5294033"/>
              <a:gd name="connsiteX6" fmla="*/ 0 w 6043520"/>
              <a:gd name="connsiteY6" fmla="*/ 3600823 h 5294033"/>
              <a:gd name="connsiteX7" fmla="*/ 3600823 w 6043520"/>
              <a:gd name="connsiteY7" fmla="*/ 0 h 529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3520" h="5294033">
                <a:moveTo>
                  <a:pt x="3600823" y="0"/>
                </a:moveTo>
                <a:cubicBezTo>
                  <a:pt x="4470871" y="0"/>
                  <a:pt x="5268847" y="308574"/>
                  <a:pt x="5891281" y="822253"/>
                </a:cubicBezTo>
                <a:lnTo>
                  <a:pt x="6043520" y="960617"/>
                </a:lnTo>
                <a:lnTo>
                  <a:pt x="6043520" y="5294033"/>
                </a:lnTo>
                <a:lnTo>
                  <a:pt x="423445" y="5294033"/>
                </a:lnTo>
                <a:lnTo>
                  <a:pt x="282971" y="5002426"/>
                </a:lnTo>
                <a:cubicBezTo>
                  <a:pt x="100759" y="4571630"/>
                  <a:pt x="0" y="4097993"/>
                  <a:pt x="0" y="3600823"/>
                </a:cubicBezTo>
                <a:cubicBezTo>
                  <a:pt x="0" y="1612143"/>
                  <a:pt x="1612143" y="0"/>
                  <a:pt x="360082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CB6FFAAC-8A48-4FBF-BAFE-BAD367694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3728" y="1699214"/>
            <a:ext cx="5908273" cy="5158786"/>
          </a:xfrm>
          <a:custGeom>
            <a:avLst/>
            <a:gdLst>
              <a:gd name="connsiteX0" fmla="*/ 3465576 w 5908273"/>
              <a:gd name="connsiteY0" fmla="*/ 0 h 5158786"/>
              <a:gd name="connsiteX1" fmla="*/ 5670004 w 5908273"/>
              <a:gd name="connsiteY1" fmla="*/ 791369 h 5158786"/>
              <a:gd name="connsiteX2" fmla="*/ 5908273 w 5908273"/>
              <a:gd name="connsiteY2" fmla="*/ 1007923 h 5158786"/>
              <a:gd name="connsiteX3" fmla="*/ 5908273 w 5908273"/>
              <a:gd name="connsiteY3" fmla="*/ 5158786 h 5158786"/>
              <a:gd name="connsiteX4" fmla="*/ 443374 w 5908273"/>
              <a:gd name="connsiteY4" fmla="*/ 5158786 h 5158786"/>
              <a:gd name="connsiteX5" fmla="*/ 418277 w 5908273"/>
              <a:gd name="connsiteY5" fmla="*/ 5117476 h 5158786"/>
              <a:gd name="connsiteX6" fmla="*/ 0 w 5908273"/>
              <a:gd name="connsiteY6" fmla="*/ 3465576 h 5158786"/>
              <a:gd name="connsiteX7" fmla="*/ 3465576 w 5908273"/>
              <a:gd name="connsiteY7" fmla="*/ 0 h 515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08273" h="5158786">
                <a:moveTo>
                  <a:pt x="3465576" y="0"/>
                </a:moveTo>
                <a:cubicBezTo>
                  <a:pt x="4302945" y="0"/>
                  <a:pt x="5070948" y="296984"/>
                  <a:pt x="5670004" y="791369"/>
                </a:cubicBezTo>
                <a:lnTo>
                  <a:pt x="5908273" y="1007923"/>
                </a:lnTo>
                <a:lnTo>
                  <a:pt x="5908273" y="5158786"/>
                </a:lnTo>
                <a:lnTo>
                  <a:pt x="443374" y="5158786"/>
                </a:lnTo>
                <a:lnTo>
                  <a:pt x="418277" y="5117476"/>
                </a:lnTo>
                <a:cubicBezTo>
                  <a:pt x="151523" y="4626427"/>
                  <a:pt x="0" y="4063697"/>
                  <a:pt x="0" y="3465576"/>
                </a:cubicBezTo>
                <a:cubicBezTo>
                  <a:pt x="0" y="1551591"/>
                  <a:pt x="1551591" y="0"/>
                  <a:pt x="34655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481E86DD-89E6-42B2-8675-84B7C56BF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50534" y="1716727"/>
            <a:ext cx="4572000" cy="45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440EF577-B6F8-4C57-B956-AB860B38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7694" y="1853886"/>
            <a:ext cx="4297680" cy="4297680"/>
          </a:xfrm>
          <a:custGeom>
            <a:avLst/>
            <a:gdLst>
              <a:gd name="connsiteX0" fmla="*/ 2148840 w 4297680"/>
              <a:gd name="connsiteY0" fmla="*/ 0 h 4297680"/>
              <a:gd name="connsiteX1" fmla="*/ 4297680 w 4297680"/>
              <a:gd name="connsiteY1" fmla="*/ 2148840 h 4297680"/>
              <a:gd name="connsiteX2" fmla="*/ 2148840 w 4297680"/>
              <a:gd name="connsiteY2" fmla="*/ 4297680 h 4297680"/>
              <a:gd name="connsiteX3" fmla="*/ 0 w 4297680"/>
              <a:gd name="connsiteY3" fmla="*/ 2148840 h 4297680"/>
              <a:gd name="connsiteX4" fmla="*/ 2148840 w 4297680"/>
              <a:gd name="connsiteY4" fmla="*/ 0 h 429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7680" h="4297680">
                <a:moveTo>
                  <a:pt x="2148840" y="0"/>
                </a:moveTo>
                <a:cubicBezTo>
                  <a:pt x="3335612" y="0"/>
                  <a:pt x="4297680" y="962068"/>
                  <a:pt x="4297680" y="2148840"/>
                </a:cubicBezTo>
                <a:cubicBezTo>
                  <a:pt x="4297680" y="3335612"/>
                  <a:pt x="3335612" y="4297680"/>
                  <a:pt x="2148840" y="4297680"/>
                </a:cubicBezTo>
                <a:cubicBezTo>
                  <a:pt x="962068" y="4297680"/>
                  <a:pt x="0" y="3335612"/>
                  <a:pt x="0" y="2148840"/>
                </a:cubicBezTo>
                <a:cubicBezTo>
                  <a:pt x="0" y="962068"/>
                  <a:pt x="962068" y="0"/>
                  <a:pt x="21488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EA518CE4-E4D4-4D8A-980F-6D692AC9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55454" cy="4845530"/>
          </a:xfrm>
          <a:custGeom>
            <a:avLst/>
            <a:gdLst>
              <a:gd name="connsiteX0" fmla="*/ 0 w 5155454"/>
              <a:gd name="connsiteY0" fmla="*/ 0 h 4845530"/>
              <a:gd name="connsiteX1" fmla="*/ 4766270 w 5155454"/>
              <a:gd name="connsiteY1" fmla="*/ 0 h 4845530"/>
              <a:gd name="connsiteX2" fmla="*/ 4896671 w 5155454"/>
              <a:gd name="connsiteY2" fmla="*/ 270697 h 4845530"/>
              <a:gd name="connsiteX3" fmla="*/ 5155454 w 5155454"/>
              <a:gd name="connsiteY3" fmla="*/ 1552495 h 4845530"/>
              <a:gd name="connsiteX4" fmla="*/ 1862419 w 5155454"/>
              <a:gd name="connsiteY4" fmla="*/ 4845530 h 4845530"/>
              <a:gd name="connsiteX5" fmla="*/ 21252 w 5155454"/>
              <a:gd name="connsiteY5" fmla="*/ 4283132 h 4845530"/>
              <a:gd name="connsiteX6" fmla="*/ 0 w 5155454"/>
              <a:gd name="connsiteY6" fmla="*/ 4267240 h 484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5454" h="4845530">
                <a:moveTo>
                  <a:pt x="0" y="0"/>
                </a:moveTo>
                <a:lnTo>
                  <a:pt x="4766270" y="0"/>
                </a:lnTo>
                <a:lnTo>
                  <a:pt x="4896671" y="270697"/>
                </a:lnTo>
                <a:cubicBezTo>
                  <a:pt x="5063308" y="664671"/>
                  <a:pt x="5155454" y="1097822"/>
                  <a:pt x="5155454" y="1552495"/>
                </a:cubicBezTo>
                <a:cubicBezTo>
                  <a:pt x="5155454" y="3371188"/>
                  <a:pt x="3681112" y="4845530"/>
                  <a:pt x="1862419" y="4845530"/>
                </a:cubicBezTo>
                <a:cubicBezTo>
                  <a:pt x="1180409" y="4845530"/>
                  <a:pt x="546824" y="4638201"/>
                  <a:pt x="21252" y="4283132"/>
                </a:cubicBezTo>
                <a:lnTo>
                  <a:pt x="0" y="426724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5E6FAE32-AB12-4E77-A677-F6BD5D71A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17099" cy="4718647"/>
          </a:xfrm>
          <a:custGeom>
            <a:avLst/>
            <a:gdLst>
              <a:gd name="connsiteX0" fmla="*/ 0 w 5017099"/>
              <a:gd name="connsiteY0" fmla="*/ 0 h 4718647"/>
              <a:gd name="connsiteX1" fmla="*/ 4599738 w 5017099"/>
              <a:gd name="connsiteY1" fmla="*/ 0 h 4718647"/>
              <a:gd name="connsiteX2" fmla="*/ 4636346 w 5017099"/>
              <a:gd name="connsiteY2" fmla="*/ 60259 h 4718647"/>
              <a:gd name="connsiteX3" fmla="*/ 5017099 w 5017099"/>
              <a:gd name="connsiteY3" fmla="*/ 1563967 h 4718647"/>
              <a:gd name="connsiteX4" fmla="*/ 1862419 w 5017099"/>
              <a:gd name="connsiteY4" fmla="*/ 4718647 h 4718647"/>
              <a:gd name="connsiteX5" fmla="*/ 98607 w 5017099"/>
              <a:gd name="connsiteY5" fmla="*/ 4179877 h 4718647"/>
              <a:gd name="connsiteX6" fmla="*/ 0 w 5017099"/>
              <a:gd name="connsiteY6" fmla="*/ 4106140 h 4718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7099" h="4718647">
                <a:moveTo>
                  <a:pt x="0" y="0"/>
                </a:moveTo>
                <a:lnTo>
                  <a:pt x="4599738" y="0"/>
                </a:lnTo>
                <a:lnTo>
                  <a:pt x="4636346" y="60259"/>
                </a:lnTo>
                <a:cubicBezTo>
                  <a:pt x="4879170" y="507256"/>
                  <a:pt x="5017099" y="1019504"/>
                  <a:pt x="5017099" y="1563967"/>
                </a:cubicBezTo>
                <a:cubicBezTo>
                  <a:pt x="5017099" y="3306249"/>
                  <a:pt x="3604701" y="4718647"/>
                  <a:pt x="1862419" y="4718647"/>
                </a:cubicBezTo>
                <a:cubicBezTo>
                  <a:pt x="1209063" y="4718647"/>
                  <a:pt x="602098" y="4520029"/>
                  <a:pt x="98607" y="4179877"/>
                </a:cubicBezTo>
                <a:lnTo>
                  <a:pt x="0" y="41061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12" descr="Introduction to Machine Learning for Beginners | by Ayush Pant | Towards  Data Science">
            <a:extLst>
              <a:ext uri="{FF2B5EF4-FFF2-40B4-BE49-F238E27FC236}">
                <a16:creationId xmlns:a16="http://schemas.microsoft.com/office/drawing/2014/main" id="{CBB5B24F-B3CC-454E-A223-B4E468372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705" y="1069756"/>
            <a:ext cx="3217333" cy="200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python™">
            <a:extLst>
              <a:ext uri="{FF2B5EF4-FFF2-40B4-BE49-F238E27FC236}">
                <a16:creationId xmlns:a16="http://schemas.microsoft.com/office/drawing/2014/main" id="{3156B126-24A8-2E4C-983C-98FB6A2A9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54404" y="683481"/>
            <a:ext cx="2026839" cy="57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atplotlib Tutorial - javatpoint">
            <a:extLst>
              <a:ext uri="{FF2B5EF4-FFF2-40B4-BE49-F238E27FC236}">
                <a16:creationId xmlns:a16="http://schemas.microsoft.com/office/drawing/2014/main" id="{050AE032-06D1-D243-896D-6A4AA6801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9683" y="3176419"/>
            <a:ext cx="2069129" cy="206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2F6B32C1-BA91-470A-8C1B-33264F8B2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62313" y="-1"/>
            <a:ext cx="4444096" cy="3211788"/>
          </a:xfrm>
          <a:custGeom>
            <a:avLst/>
            <a:gdLst>
              <a:gd name="connsiteX0" fmla="*/ 5102 w 4444096"/>
              <a:gd name="connsiteY0" fmla="*/ 0 h 3211788"/>
              <a:gd name="connsiteX1" fmla="*/ 4444096 w 4444096"/>
              <a:gd name="connsiteY1" fmla="*/ 0 h 3211788"/>
              <a:gd name="connsiteX2" fmla="*/ 4444096 w 4444096"/>
              <a:gd name="connsiteY2" fmla="*/ 2908319 h 3211788"/>
              <a:gd name="connsiteX3" fmla="*/ 4321598 w 4444096"/>
              <a:gd name="connsiteY3" fmla="*/ 2967330 h 3211788"/>
              <a:gd name="connsiteX4" fmla="*/ 3110753 w 4444096"/>
              <a:gd name="connsiteY4" fmla="*/ 3211788 h 3211788"/>
              <a:gd name="connsiteX5" fmla="*/ 0 w 4444096"/>
              <a:gd name="connsiteY5" fmla="*/ 101035 h 321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4096" h="3211788">
                <a:moveTo>
                  <a:pt x="5102" y="0"/>
                </a:moveTo>
                <a:lnTo>
                  <a:pt x="4444096" y="0"/>
                </a:lnTo>
                <a:lnTo>
                  <a:pt x="4444096" y="2908319"/>
                </a:lnTo>
                <a:lnTo>
                  <a:pt x="4321598" y="2967330"/>
                </a:lnTo>
                <a:cubicBezTo>
                  <a:pt x="3949433" y="3124742"/>
                  <a:pt x="3540258" y="3211788"/>
                  <a:pt x="3110753" y="3211788"/>
                </a:cubicBezTo>
                <a:cubicBezTo>
                  <a:pt x="1392732" y="3211788"/>
                  <a:pt x="0" y="1819056"/>
                  <a:pt x="0" y="10103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459570ED-BE4C-49E8-86BC-A81140CFE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8700" y="-1"/>
            <a:ext cx="4277711" cy="3045402"/>
          </a:xfrm>
          <a:custGeom>
            <a:avLst/>
            <a:gdLst>
              <a:gd name="connsiteX0" fmla="*/ 5102 w 4277711"/>
              <a:gd name="connsiteY0" fmla="*/ 0 h 3045402"/>
              <a:gd name="connsiteX1" fmla="*/ 4277711 w 4277711"/>
              <a:gd name="connsiteY1" fmla="*/ 0 h 3045402"/>
              <a:gd name="connsiteX2" fmla="*/ 4277711 w 4277711"/>
              <a:gd name="connsiteY2" fmla="*/ 2723810 h 3045402"/>
              <a:gd name="connsiteX3" fmla="*/ 4090449 w 4277711"/>
              <a:gd name="connsiteY3" fmla="*/ 2814019 h 3045402"/>
              <a:gd name="connsiteX4" fmla="*/ 2944368 w 4277711"/>
              <a:gd name="connsiteY4" fmla="*/ 3045402 h 3045402"/>
              <a:gd name="connsiteX5" fmla="*/ 0 w 4277711"/>
              <a:gd name="connsiteY5" fmla="*/ 101034 h 304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711" h="3045402">
                <a:moveTo>
                  <a:pt x="5102" y="0"/>
                </a:moveTo>
                <a:lnTo>
                  <a:pt x="4277711" y="0"/>
                </a:lnTo>
                <a:lnTo>
                  <a:pt x="4277711" y="2723810"/>
                </a:lnTo>
                <a:lnTo>
                  <a:pt x="4090449" y="2814019"/>
                </a:lnTo>
                <a:cubicBezTo>
                  <a:pt x="3738190" y="2963012"/>
                  <a:pt x="3350901" y="3045402"/>
                  <a:pt x="2944368" y="3045402"/>
                </a:cubicBezTo>
                <a:cubicBezTo>
                  <a:pt x="1318238" y="3045402"/>
                  <a:pt x="0" y="1727164"/>
                  <a:pt x="0" y="1010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4" descr="Discussion of seaborn logo · Issue #2243 · mwaskom/seaborn · GitHub">
            <a:extLst>
              <a:ext uri="{FF2B5EF4-FFF2-40B4-BE49-F238E27FC236}">
                <a16:creationId xmlns:a16="http://schemas.microsoft.com/office/drawing/2014/main" id="{02D0DF06-EB44-C145-953B-58780CBC1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59828" y="806728"/>
            <a:ext cx="2706938" cy="81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andas (software) - Wikipedia">
            <a:extLst>
              <a:ext uri="{FF2B5EF4-FFF2-40B4-BE49-F238E27FC236}">
                <a16:creationId xmlns:a16="http://schemas.microsoft.com/office/drawing/2014/main" id="{2C25C521-C593-514E-B23C-033C8E6F9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7095" y="5258164"/>
            <a:ext cx="1932019" cy="78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eautiful Soup 4 | Funthon">
            <a:extLst>
              <a:ext uri="{FF2B5EF4-FFF2-40B4-BE49-F238E27FC236}">
                <a16:creationId xmlns:a16="http://schemas.microsoft.com/office/drawing/2014/main" id="{EA01D88E-995A-7E45-938E-B779D472F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18496" y="5532784"/>
            <a:ext cx="2194488" cy="94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eautiful Soup 4 | Funthon">
            <a:extLst>
              <a:ext uri="{FF2B5EF4-FFF2-40B4-BE49-F238E27FC236}">
                <a16:creationId xmlns:a16="http://schemas.microsoft.com/office/drawing/2014/main" id="{9D64C7BE-B962-BB4B-A986-37BF07C81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726" y="4399006"/>
            <a:ext cx="3559895" cy="153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22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D5C713-F62F-A24E-97FF-0CCE570A0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965200"/>
            <a:ext cx="6170943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/>
              <a:t>Data</a:t>
            </a:r>
            <a:br>
              <a:rPr lang="en-US" sz="5400" dirty="0"/>
            </a:br>
            <a:br>
              <a:rPr lang="en-US" sz="5400" dirty="0"/>
            </a:br>
            <a:r>
              <a:rPr lang="en-US" dirty="0">
                <a:latin typeface="Century Gothic" panose="020B0502020202020204" pitchFamily="34" charset="0"/>
              </a:rPr>
              <a:t>Box</a:t>
            </a:r>
            <a:br>
              <a:rPr lang="en-US" dirty="0">
                <a:latin typeface="Century Gothic" panose="020B0502020202020204" pitchFamily="34" charset="0"/>
              </a:rPr>
            </a:br>
            <a:r>
              <a:rPr lang="en-US" dirty="0">
                <a:latin typeface="Century Gothic" panose="020B0502020202020204" pitchFamily="34" charset="0"/>
              </a:rPr>
              <a:t>office</a:t>
            </a:r>
            <a:br>
              <a:rPr lang="en-US" dirty="0">
                <a:latin typeface="Century Gothic" panose="020B0502020202020204" pitchFamily="34" charset="0"/>
              </a:rPr>
            </a:br>
            <a:r>
              <a:rPr lang="en-US" dirty="0" err="1">
                <a:latin typeface="Century Gothic" panose="020B0502020202020204" pitchFamily="34" charset="0"/>
              </a:rPr>
              <a:t>mojo</a:t>
            </a:r>
            <a:r>
              <a:rPr lang="en-US" dirty="0" err="1"/>
              <a:t>.com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B5611-B09E-F845-A58B-D44281B82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130" y="816113"/>
            <a:ext cx="3367361" cy="53859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START</a:t>
            </a:r>
          </a:p>
          <a:p>
            <a:r>
              <a:rPr lang="en-US" sz="2000" dirty="0">
                <a:solidFill>
                  <a:schemeClr val="tx1"/>
                </a:solidFill>
              </a:rPr>
              <a:t>Beautiful Soup </a:t>
            </a:r>
          </a:p>
          <a:p>
            <a:r>
              <a:rPr lang="en-US" sz="2000" dirty="0">
                <a:solidFill>
                  <a:schemeClr val="tx1"/>
                </a:solidFill>
              </a:rPr>
              <a:t>Requests Library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Webscrape</a:t>
            </a:r>
            <a:r>
              <a:rPr lang="en-US" sz="2000" dirty="0">
                <a:solidFill>
                  <a:schemeClr val="tx1"/>
                </a:solidFill>
              </a:rPr>
              <a:t> the data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RESULT</a:t>
            </a:r>
          </a:p>
          <a:p>
            <a:r>
              <a:rPr lang="en-US" sz="2000" dirty="0">
                <a:solidFill>
                  <a:schemeClr val="tx1"/>
                </a:solidFill>
              </a:rPr>
              <a:t>1991 Observations </a:t>
            </a:r>
          </a:p>
          <a:p>
            <a:r>
              <a:rPr lang="en-US" sz="2000" dirty="0">
                <a:solidFill>
                  <a:schemeClr val="tx1"/>
                </a:solidFill>
              </a:rPr>
              <a:t>10 features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30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7244538-290E-40DA-A93A-14BB3E6CF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1999" cy="4543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026780-6D98-1743-96B2-41B9F6A6A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5888" y="673241"/>
            <a:ext cx="5951914" cy="1026350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Assumptions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FC4C3-ACFC-7446-814D-17328324E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27375" y="1836118"/>
            <a:ext cx="6150976" cy="3868374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Removed data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Duplicates in Movie Title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Runtime / Budget </a:t>
            </a:r>
            <a:r>
              <a:rPr lang="en-US" dirty="0" err="1">
                <a:solidFill>
                  <a:schemeClr val="tx1"/>
                </a:solidFill>
              </a:rPr>
              <a:t>NaN</a:t>
            </a:r>
            <a:endParaRPr lang="en-US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Outliers budget over $270,000,000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Multicollinearity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Domestic Total Gross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International total gross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B1DF3B3-9DBC-445D-AE4E-A62E5A9B8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9663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6C7F2F8F-891D-48A3-B15A-C84E2744E1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350" r="27348" b="-1"/>
          <a:stretch/>
        </p:blipFill>
        <p:spPr>
          <a:xfrm>
            <a:off x="-4" y="10"/>
            <a:ext cx="4654291" cy="6857990"/>
          </a:xfrm>
          <a:prstGeom prst="rect">
            <a:avLst/>
          </a:prstGeom>
        </p:spPr>
      </p:pic>
      <p:sp>
        <p:nvSpPr>
          <p:cNvPr id="34" name="Rectangle 29">
            <a:extLst>
              <a:ext uri="{FF2B5EF4-FFF2-40B4-BE49-F238E27FC236}">
                <a16:creationId xmlns:a16="http://schemas.microsoft.com/office/drawing/2014/main" id="{F51F80E8-0CAC-410E-B59A-29FDDC357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7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ADB2E7-3485-8840-9646-A16FC3E9E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0" y="764373"/>
            <a:ext cx="6832600" cy="12930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Observation/Rows = 901</a:t>
            </a:r>
            <a:br>
              <a:rPr lang="en-US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Features  =     7</a:t>
            </a:r>
            <a:br>
              <a:rPr lang="en-US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Video camera">
            <a:extLst>
              <a:ext uri="{FF2B5EF4-FFF2-40B4-BE49-F238E27FC236}">
                <a16:creationId xmlns:a16="http://schemas.microsoft.com/office/drawing/2014/main" id="{6E3A3C77-7D1F-415C-B593-29DCE829B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705" y="1744060"/>
            <a:ext cx="3644962" cy="36449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B39033-36BD-C643-AE02-E62191A004DD}"/>
              </a:ext>
            </a:extLst>
          </p:cNvPr>
          <p:cNvSpPr txBox="1"/>
          <p:nvPr/>
        </p:nvSpPr>
        <p:spPr>
          <a:xfrm>
            <a:off x="5747026" y="2323769"/>
            <a:ext cx="5345044" cy="339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Movie Title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$ Budget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Genre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Brand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Franchise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Release Date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Runtime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60AE14-F066-F34C-B155-549D9245FDB6}"/>
              </a:ext>
            </a:extLst>
          </p:cNvPr>
          <p:cNvSpPr txBox="1"/>
          <p:nvPr/>
        </p:nvSpPr>
        <p:spPr>
          <a:xfrm>
            <a:off x="3715474" y="5879940"/>
            <a:ext cx="591700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Target = $ Worldwide Total Gross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9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45B9-D058-494F-8C00-27F7A09E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4"/>
            <a:ext cx="10820399" cy="1850518"/>
          </a:xfrm>
        </p:spPr>
        <p:txBody>
          <a:bodyPr/>
          <a:lstStyle/>
          <a:p>
            <a:r>
              <a:rPr lang="en-US" dirty="0"/>
              <a:t>Feature Engineering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69E5A-C3EA-3449-AB22-20AAB26A4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899" y="1962012"/>
            <a:ext cx="10490200" cy="185051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Dummy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Brand – Yes/No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Franchise Yes/No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Genre increased model complexity and overfitting</a:t>
            </a:r>
          </a:p>
        </p:txBody>
      </p:sp>
    </p:spTree>
    <p:extLst>
      <p:ext uri="{BB962C8B-B14F-4D97-AF65-F5344CB8AC3E}">
        <p14:creationId xmlns:p14="http://schemas.microsoft.com/office/powerpoint/2010/main" val="2950132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030FD700-069E-45B7-99EE-9FD40B196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21043C-AB16-E741-8B0A-2352AE840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Linear Regression Model</a:t>
            </a:r>
          </a:p>
        </p:txBody>
      </p:sp>
      <p:graphicFrame>
        <p:nvGraphicFramePr>
          <p:cNvPr id="36" name="TextBox 2">
            <a:extLst>
              <a:ext uri="{FF2B5EF4-FFF2-40B4-BE49-F238E27FC236}">
                <a16:creationId xmlns:a16="http://schemas.microsoft.com/office/drawing/2014/main" id="{B6B4EF50-0028-4BAD-8AA4-67A27D7820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4789096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928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2023</TotalTime>
  <Words>280</Words>
  <Application>Microsoft Macintosh PowerPoint</Application>
  <PresentationFormat>Widescreen</PresentationFormat>
  <Paragraphs>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-apple-system</vt:lpstr>
      <vt:lpstr>Arial</vt:lpstr>
      <vt:lpstr>Calibri</vt:lpstr>
      <vt:lpstr>Century Gothic</vt:lpstr>
      <vt:lpstr>Vapor Trail</vt:lpstr>
      <vt:lpstr>Analysis of Box Office Revenue for the Film Industry</vt:lpstr>
      <vt:lpstr>The Problem</vt:lpstr>
      <vt:lpstr>PowerPoint Presentation</vt:lpstr>
      <vt:lpstr>PowerPoint Presentation</vt:lpstr>
      <vt:lpstr>Data  Box office mojo.com </vt:lpstr>
      <vt:lpstr>Assumptions</vt:lpstr>
      <vt:lpstr>Observation/Rows = 901 Features  =     7 </vt:lpstr>
      <vt:lpstr>Feature Engineering  </vt:lpstr>
      <vt:lpstr>Linear Regression Model</vt:lpstr>
      <vt:lpstr>PowerPoint Presentation</vt:lpstr>
      <vt:lpstr>Best Performance</vt:lpstr>
      <vt:lpstr>PowerPoint Presentation</vt:lpstr>
      <vt:lpstr>PowerPoint Presentation</vt:lpstr>
      <vt:lpstr>Future Work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Cheryl Harpt</dc:creator>
  <cp:lastModifiedBy>Cheryl Harpt</cp:lastModifiedBy>
  <cp:revision>30</cp:revision>
  <dcterms:created xsi:type="dcterms:W3CDTF">2021-09-26T02:53:21Z</dcterms:created>
  <dcterms:modified xsi:type="dcterms:W3CDTF">2021-11-10T01:04:45Z</dcterms:modified>
</cp:coreProperties>
</file>