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59" r:id="rId6"/>
    <p:sldId id="264" r:id="rId7"/>
    <p:sldId id="282" r:id="rId8"/>
    <p:sldId id="283" r:id="rId9"/>
    <p:sldId id="284" r:id="rId10"/>
    <p:sldId id="28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F7"/>
    <a:srgbClr val="C6E8FB"/>
    <a:srgbClr val="FFC3D9"/>
    <a:srgbClr val="FFB3CE"/>
    <a:srgbClr val="83CA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1" d="100"/>
          <a:sy n="81"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4309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CF697-96D6-47D1-B6DC-DAA34580DD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7576E9-60C3-4BE7-B72A-425DE47B99C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089F26-5EB4-43B9-8BA1-B5DF3BEED2A5}"/>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id="{A1D1F14B-8AB3-4C6F-ABB4-E558D42934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0B5FF-7AC1-45B9-8FEB-579FEFAEBE65}"/>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26287047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080A8B-701E-44D4-B890-33EEB65F4E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BBBF6B-17C9-4BF3-A9FF-C399A896D2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8F8F9C-10C2-4599-B0B3-0EAF25F2D902}"/>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id="{E7900F1B-F227-4D2B-B7DA-04034C7915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160C4E-56C0-4BD1-85D8-282EF7A36CD7}"/>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9090046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0691E17-EFD7-47B7-A2CD-64F097728E2C}"/>
              </a:ext>
            </a:extLst>
          </p:cNvPr>
          <p:cNvPicPr>
            <a:picLocks noChangeAspect="1"/>
          </p:cNvPicPr>
          <p:nvPr userDrawn="1"/>
        </p:nvPicPr>
        <p:blipFill rotWithShape="1">
          <a:blip r:embed="rId2"/>
          <a:srcRect l="12291" t="63316" r="15700" b="14080"/>
          <a:stretch/>
        </p:blipFill>
        <p:spPr>
          <a:xfrm flipV="1">
            <a:off x="-2" y="4791074"/>
            <a:ext cx="12167085" cy="2066925"/>
          </a:xfrm>
          <a:prstGeom prst="rect">
            <a:avLst/>
          </a:prstGeom>
        </p:spPr>
      </p:pic>
      <p:pic>
        <p:nvPicPr>
          <p:cNvPr id="11" name="图片 10">
            <a:extLst>
              <a:ext uri="{FF2B5EF4-FFF2-40B4-BE49-F238E27FC236}">
                <a16:creationId xmlns:a16="http://schemas.microsoft.com/office/drawing/2014/main" id="{3CDDC821-C6DD-40A8-AB0D-F579C27B276F}"/>
              </a:ext>
            </a:extLst>
          </p:cNvPr>
          <p:cNvPicPr>
            <a:picLocks noChangeAspect="1"/>
          </p:cNvPicPr>
          <p:nvPr userDrawn="1"/>
        </p:nvPicPr>
        <p:blipFill rotWithShape="1">
          <a:blip r:embed="rId3"/>
          <a:srcRect l="63466" t="28447"/>
          <a:stretch/>
        </p:blipFill>
        <p:spPr>
          <a:xfrm>
            <a:off x="-3" y="-1"/>
            <a:ext cx="3986139" cy="2909217"/>
          </a:xfrm>
          <a:prstGeom prst="rect">
            <a:avLst/>
          </a:prstGeom>
        </p:spPr>
      </p:pic>
      <p:pic>
        <p:nvPicPr>
          <p:cNvPr id="12" name="图片 11">
            <a:extLst>
              <a:ext uri="{FF2B5EF4-FFF2-40B4-BE49-F238E27FC236}">
                <a16:creationId xmlns:a16="http://schemas.microsoft.com/office/drawing/2014/main" id="{8F0FCCC7-AB31-4BF3-991D-05F5261EE851}"/>
              </a:ext>
            </a:extLst>
          </p:cNvPr>
          <p:cNvPicPr>
            <a:picLocks noChangeAspect="1"/>
          </p:cNvPicPr>
          <p:nvPr userDrawn="1"/>
        </p:nvPicPr>
        <p:blipFill rotWithShape="1">
          <a:blip r:embed="rId3"/>
          <a:srcRect t="55305" r="61039"/>
          <a:stretch/>
        </p:blipFill>
        <p:spPr>
          <a:xfrm>
            <a:off x="7916181" y="-1"/>
            <a:ext cx="4250902" cy="1817230"/>
          </a:xfrm>
          <a:prstGeom prst="rect">
            <a:avLst/>
          </a:prstGeom>
        </p:spPr>
      </p:pic>
      <p:sp>
        <p:nvSpPr>
          <p:cNvPr id="13" name="矩形 12">
            <a:extLst>
              <a:ext uri="{FF2B5EF4-FFF2-40B4-BE49-F238E27FC236}">
                <a16:creationId xmlns:a16="http://schemas.microsoft.com/office/drawing/2014/main" id="{345A6830-9DCF-4458-9205-C8E575413F45}"/>
              </a:ext>
            </a:extLst>
          </p:cNvPr>
          <p:cNvSpPr/>
          <p:nvPr userDrawn="1"/>
        </p:nvSpPr>
        <p:spPr>
          <a:xfrm>
            <a:off x="4734452" y="225363"/>
            <a:ext cx="2698175" cy="523220"/>
          </a:xfrm>
          <a:prstGeom prst="rect">
            <a:avLst/>
          </a:prstGeom>
        </p:spPr>
        <p:txBody>
          <a:bodyPr wrap="none">
            <a:spAutoFit/>
          </a:bodyPr>
          <a:lstStyle/>
          <a:p>
            <a:r>
              <a:rPr lang="zh-CN" altLang="en-US" sz="2800" dirty="0">
                <a:solidFill>
                  <a:schemeClr val="bg1">
                    <a:lumMod val="50000"/>
                  </a:schemeClr>
                </a:solidFill>
                <a:latin typeface="微软雅黑" panose="020B0503020204020204" pitchFamily="34" charset="-122"/>
                <a:ea typeface="微软雅黑" panose="020B0503020204020204" pitchFamily="34" charset="-122"/>
              </a:rPr>
              <a:t>请输入你的题目</a:t>
            </a:r>
          </a:p>
        </p:txBody>
      </p:sp>
    </p:spTree>
    <p:extLst>
      <p:ext uri="{BB962C8B-B14F-4D97-AF65-F5344CB8AC3E}">
        <p14:creationId xmlns:p14="http://schemas.microsoft.com/office/powerpoint/2010/main" val="13347915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70699-C7E8-474D-9A5D-C72AAE4BFD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817686-8CFE-4936-AE61-6928DF22C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0DF2C9-9CC8-4D01-9A9E-32008CA07C42}"/>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id="{D7EB41F0-7038-4558-A273-C71066CDE7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375CC-AF68-4C51-B9F7-B47D02941855}"/>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26047470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15BCB-4B2A-4CC1-9128-03E4813BD3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04AD78-BDF9-4EA9-B9B6-0610FF0D4DF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FD9573C-0816-4CCA-9B5F-4D5C6FF05B0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251909-8DD4-466A-B68E-4497F2672176}"/>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6" name="页脚占位符 5">
            <a:extLst>
              <a:ext uri="{FF2B5EF4-FFF2-40B4-BE49-F238E27FC236}">
                <a16:creationId xmlns:a16="http://schemas.microsoft.com/office/drawing/2014/main" id="{14604570-112A-4E9C-AD88-278DD57985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160FD2-5C3D-41FE-89E9-7DE2AB0187A1}"/>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31131495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052A2-EAAA-4F79-9705-2B279B4783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A0A2A0-1CF8-407E-A91F-FA7A62E71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C4C37E7-125C-4050-A157-40BF639740C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495CC8F-7CAF-4A48-A184-F854C3B36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B8BBCCE-2E59-4DF0-9CDA-C2C442E3DBC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13265C-59EF-418D-9B1F-41CAD2B644CF}"/>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8" name="页脚占位符 7">
            <a:extLst>
              <a:ext uri="{FF2B5EF4-FFF2-40B4-BE49-F238E27FC236}">
                <a16:creationId xmlns:a16="http://schemas.microsoft.com/office/drawing/2014/main" id="{EF214A43-64D6-4A57-8595-32AAB599EE4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0A19E1-BF97-41FE-8E79-78EDE21C870A}"/>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14492717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269EC-66D3-42F3-9FCF-05BD3CC148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5FCAD5-6CB9-4526-9AAF-8487B3013DA8}"/>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4" name="页脚占位符 3">
            <a:extLst>
              <a:ext uri="{FF2B5EF4-FFF2-40B4-BE49-F238E27FC236}">
                <a16:creationId xmlns:a16="http://schemas.microsoft.com/office/drawing/2014/main" id="{110C0AF7-3336-41A1-A7BC-41FE8BF9BB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E66A3C-EADB-4A7B-A369-5546F84A4458}"/>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20537010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58CA1E0-9905-482D-8E33-6FFB44196C61}"/>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3" name="页脚占位符 2">
            <a:extLst>
              <a:ext uri="{FF2B5EF4-FFF2-40B4-BE49-F238E27FC236}">
                <a16:creationId xmlns:a16="http://schemas.microsoft.com/office/drawing/2014/main" id="{B2148A04-566B-490C-87C8-B29A262204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28D982-903E-4DFB-B74D-1E81ADBF7101}"/>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31833363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879FB-C192-4810-AA03-F46E726B9A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19058C-2765-4D15-B2BC-17AA491BE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1724438-0C3F-43B8-810A-CD64B5C7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964F9F-6495-4A13-B954-91E84BF302E0}"/>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6" name="页脚占位符 5">
            <a:extLst>
              <a:ext uri="{FF2B5EF4-FFF2-40B4-BE49-F238E27FC236}">
                <a16:creationId xmlns:a16="http://schemas.microsoft.com/office/drawing/2014/main" id="{C2CF7C31-8528-4FE0-B6FE-C38AF6A9C7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A897BD-55F8-4894-AE64-9AADE864BEBF}"/>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222045472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C63CC-9265-43DA-9ED7-7544D213B9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CBB387-6748-403A-B4F8-0BAE9D437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B372D5-4C77-4856-BE9C-99B8C033D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8F3C319-AF24-46B3-9C9A-C3AFCB0A5C4F}"/>
              </a:ext>
            </a:extLst>
          </p:cNvPr>
          <p:cNvSpPr>
            <a:spLocks noGrp="1"/>
          </p:cNvSpPr>
          <p:nvPr>
            <p:ph type="dt" sz="half" idx="10"/>
          </p:nvPr>
        </p:nvSpPr>
        <p:spPr/>
        <p:txBody>
          <a:bodyPr/>
          <a:lstStyle/>
          <a:p>
            <a:fld id="{B667AF6A-A86C-412B-BF95-2CDDD32B05B2}" type="datetimeFigureOut">
              <a:rPr lang="zh-CN" altLang="en-US" smtClean="0"/>
              <a:t>2022/5/28</a:t>
            </a:fld>
            <a:endParaRPr lang="zh-CN" altLang="en-US"/>
          </a:p>
        </p:txBody>
      </p:sp>
      <p:sp>
        <p:nvSpPr>
          <p:cNvPr id="6" name="页脚占位符 5">
            <a:extLst>
              <a:ext uri="{FF2B5EF4-FFF2-40B4-BE49-F238E27FC236}">
                <a16:creationId xmlns:a16="http://schemas.microsoft.com/office/drawing/2014/main" id="{016445F2-F6AC-4DD1-8E45-12D0C071B0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A5F518-CF72-44D3-A902-E25B9FF1BA5B}"/>
              </a:ext>
            </a:extLst>
          </p:cNvPr>
          <p:cNvSpPr>
            <a:spLocks noGrp="1"/>
          </p:cNvSpPr>
          <p:nvPr>
            <p:ph type="sldNum" sz="quarter" idx="12"/>
          </p:nvPr>
        </p:nvSpPr>
        <p:spPr/>
        <p:txBody>
          <a:body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9551525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4C19B7-6A40-4638-8C86-BDD25BCBB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548D4C-769A-45AA-86E6-0D0A36DBB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9B5C5E-DE9B-4123-9039-5F431B383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7AF6A-A86C-412B-BF95-2CDDD32B05B2}"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id="{6D02FD7C-1966-4464-ACBE-44BEC2DDC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3C559F-6EC8-48F0-8E0B-573FFFAAD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0B447-3E74-41E3-B4A5-FFBA095AFA7B}" type="slidenum">
              <a:rPr lang="zh-CN" altLang="en-US" smtClean="0"/>
              <a:t>‹#›</a:t>
            </a:fld>
            <a:endParaRPr lang="zh-CN" altLang="en-US"/>
          </a:p>
        </p:txBody>
      </p:sp>
    </p:spTree>
    <p:extLst>
      <p:ext uri="{BB962C8B-B14F-4D97-AF65-F5344CB8AC3E}">
        <p14:creationId xmlns:p14="http://schemas.microsoft.com/office/powerpoint/2010/main" val="40221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B44622-29A5-4A61-BA66-C5CBD8B188E2}"/>
              </a:ext>
            </a:extLst>
          </p:cNvPr>
          <p:cNvPicPr>
            <a:picLocks noChangeAspect="1"/>
          </p:cNvPicPr>
          <p:nvPr/>
        </p:nvPicPr>
        <p:blipFill rotWithShape="1">
          <a:blip r:embed="rId2"/>
          <a:srcRect l="12291" t="58212" r="15700" b="14080"/>
          <a:stretch/>
        </p:blipFill>
        <p:spPr>
          <a:xfrm>
            <a:off x="-1" y="0"/>
            <a:ext cx="12167085" cy="2533649"/>
          </a:xfrm>
          <a:prstGeom prst="rect">
            <a:avLst/>
          </a:prstGeom>
        </p:spPr>
      </p:pic>
      <p:pic>
        <p:nvPicPr>
          <p:cNvPr id="6" name="图片 5">
            <a:extLst>
              <a:ext uri="{FF2B5EF4-FFF2-40B4-BE49-F238E27FC236}">
                <a16:creationId xmlns:a16="http://schemas.microsoft.com/office/drawing/2014/main" id="{9010745D-FEAC-4974-86A3-D7B8F645F9AB}"/>
              </a:ext>
            </a:extLst>
          </p:cNvPr>
          <p:cNvPicPr>
            <a:picLocks noChangeAspect="1"/>
          </p:cNvPicPr>
          <p:nvPr/>
        </p:nvPicPr>
        <p:blipFill rotWithShape="1">
          <a:blip r:embed="rId2"/>
          <a:srcRect l="12291" t="63316" r="15700" b="14080"/>
          <a:stretch/>
        </p:blipFill>
        <p:spPr>
          <a:xfrm flipV="1">
            <a:off x="-2" y="4791074"/>
            <a:ext cx="12167085" cy="2066925"/>
          </a:xfrm>
          <a:prstGeom prst="rect">
            <a:avLst/>
          </a:prstGeom>
        </p:spPr>
      </p:pic>
      <p:sp>
        <p:nvSpPr>
          <p:cNvPr id="7" name="文本框 6">
            <a:extLst>
              <a:ext uri="{FF2B5EF4-FFF2-40B4-BE49-F238E27FC236}">
                <a16:creationId xmlns:a16="http://schemas.microsoft.com/office/drawing/2014/main" id="{D4016842-50D7-47AF-8007-259C8AF43C90}"/>
              </a:ext>
            </a:extLst>
          </p:cNvPr>
          <p:cNvSpPr txBox="1"/>
          <p:nvPr/>
        </p:nvSpPr>
        <p:spPr>
          <a:xfrm>
            <a:off x="4059237" y="2305050"/>
            <a:ext cx="3570208" cy="2123658"/>
          </a:xfrm>
          <a:prstGeom prst="rect">
            <a:avLst/>
          </a:prstGeom>
          <a:noFill/>
        </p:spPr>
        <p:txBody>
          <a:bodyPr wrap="none" rtlCol="0">
            <a:spAutoFit/>
          </a:bodyPr>
          <a:lstStyle/>
          <a:p>
            <a:pPr algn="ctr"/>
            <a:r>
              <a:rPr lang="zh-CN" altLang="en-US" sz="6600" b="1" dirty="0">
                <a:solidFill>
                  <a:srgbClr val="FFC3D9"/>
                </a:solidFill>
                <a:latin typeface="微软雅黑" panose="020B0503020204020204" pitchFamily="34" charset="-122"/>
                <a:ea typeface="微软雅黑" panose="020B0503020204020204" pitchFamily="34" charset="-122"/>
              </a:rPr>
              <a:t>惯性筛</a:t>
            </a:r>
            <a:endParaRPr lang="en-US" altLang="zh-CN" sz="6600" b="1" dirty="0">
              <a:solidFill>
                <a:srgbClr val="FFC3D9"/>
              </a:solidFill>
              <a:latin typeface="微软雅黑" panose="020B0503020204020204" pitchFamily="34" charset="-122"/>
              <a:ea typeface="微软雅黑" panose="020B0503020204020204" pitchFamily="34" charset="-122"/>
            </a:endParaRPr>
          </a:p>
          <a:p>
            <a:pPr algn="ctr"/>
            <a:r>
              <a:rPr lang="zh-CN" altLang="en-US" sz="6600" b="1" dirty="0">
                <a:solidFill>
                  <a:srgbClr val="9AD3F7"/>
                </a:solidFill>
                <a:latin typeface="微软雅黑" panose="020B0503020204020204" pitchFamily="34" charset="-122"/>
                <a:ea typeface="微软雅黑" panose="020B0503020204020204" pitchFamily="34" charset="-122"/>
              </a:rPr>
              <a:t>课程设计</a:t>
            </a:r>
          </a:p>
        </p:txBody>
      </p:sp>
      <p:grpSp>
        <p:nvGrpSpPr>
          <p:cNvPr id="14" name="组合 13">
            <a:extLst>
              <a:ext uri="{FF2B5EF4-FFF2-40B4-BE49-F238E27FC236}">
                <a16:creationId xmlns:a16="http://schemas.microsoft.com/office/drawing/2014/main" id="{580E73BC-D888-4CEC-9ACC-0D64C5BD2C02}"/>
              </a:ext>
            </a:extLst>
          </p:cNvPr>
          <p:cNvGrpSpPr/>
          <p:nvPr/>
        </p:nvGrpSpPr>
        <p:grpSpPr>
          <a:xfrm>
            <a:off x="3426965" y="2819400"/>
            <a:ext cx="1085850" cy="1676400"/>
            <a:chOff x="3057525" y="2819400"/>
            <a:chExt cx="1085850" cy="1676400"/>
          </a:xfrm>
        </p:grpSpPr>
        <p:cxnSp>
          <p:nvCxnSpPr>
            <p:cNvPr id="9" name="直接连接符 8">
              <a:extLst>
                <a:ext uri="{FF2B5EF4-FFF2-40B4-BE49-F238E27FC236}">
                  <a16:creationId xmlns:a16="http://schemas.microsoft.com/office/drawing/2014/main" id="{9F5FC4F2-333B-44B6-9B11-D41FDE2D36AC}"/>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8042DA4-2EAC-427B-AE62-43656BCE8BED}"/>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4042AC0-9EF4-409C-BED1-E2AC9D6EA3EB}"/>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EFB3C684-F064-4DC7-B4C7-BE0FDA18FE7C}"/>
              </a:ext>
            </a:extLst>
          </p:cNvPr>
          <p:cNvGrpSpPr/>
          <p:nvPr/>
        </p:nvGrpSpPr>
        <p:grpSpPr>
          <a:xfrm flipH="1">
            <a:off x="7145785" y="2819400"/>
            <a:ext cx="1085850" cy="1676400"/>
            <a:chOff x="3057525" y="2819400"/>
            <a:chExt cx="1085850" cy="1676400"/>
          </a:xfrm>
        </p:grpSpPr>
        <p:cxnSp>
          <p:nvCxnSpPr>
            <p:cNvPr id="16" name="直接连接符 15">
              <a:extLst>
                <a:ext uri="{FF2B5EF4-FFF2-40B4-BE49-F238E27FC236}">
                  <a16:creationId xmlns:a16="http://schemas.microsoft.com/office/drawing/2014/main" id="{233A1B61-6AD4-4D69-B705-9C79D5570559}"/>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A693104-34F6-426A-A372-32AF9FF9948D}"/>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8A3305E-31DA-4D5F-BCF9-16C52D7A27D3}"/>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sp>
        <p:nvSpPr>
          <p:cNvPr id="19" name="矩形 18">
            <a:extLst>
              <a:ext uri="{FF2B5EF4-FFF2-40B4-BE49-F238E27FC236}">
                <a16:creationId xmlns:a16="http://schemas.microsoft.com/office/drawing/2014/main" id="{FEEB0E99-1E33-4184-8BCA-5EA53B4A4D19}"/>
              </a:ext>
            </a:extLst>
          </p:cNvPr>
          <p:cNvSpPr/>
          <p:nvPr/>
        </p:nvSpPr>
        <p:spPr>
          <a:xfrm>
            <a:off x="4567237" y="4320272"/>
            <a:ext cx="2524125" cy="276999"/>
          </a:xfrm>
          <a:prstGeom prst="rect">
            <a:avLst/>
          </a:prstGeom>
        </p:spPr>
        <p:txBody>
          <a:bodyPr wrap="square">
            <a:spAutoFit/>
          </a:bodyPr>
          <a:lstStyle/>
          <a:p>
            <a:pPr algn="ctr"/>
            <a:r>
              <a:rPr lang="zh-CN" altLang="en-US" sz="1200" dirty="0">
                <a:solidFill>
                  <a:schemeClr val="bg1">
                    <a:lumMod val="50000"/>
                  </a:schemeClr>
                </a:solidFill>
              </a:rPr>
              <a:t>答辩人姓名</a:t>
            </a:r>
            <a:endParaRPr lang="en-US" altLang="zh-CN" sz="1200" dirty="0">
              <a:solidFill>
                <a:schemeClr val="bg1">
                  <a:lumMod val="50000"/>
                </a:schemeClr>
              </a:solidFill>
            </a:endParaRPr>
          </a:p>
        </p:txBody>
      </p:sp>
    </p:spTree>
    <p:extLst>
      <p:ext uri="{BB962C8B-B14F-4D97-AF65-F5344CB8AC3E}">
        <p14:creationId xmlns:p14="http://schemas.microsoft.com/office/powerpoint/2010/main" val="410561901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C720801-ACA6-413C-8D87-AA2AFF1E45CB}"/>
              </a:ext>
            </a:extLst>
          </p:cNvPr>
          <p:cNvPicPr>
            <a:picLocks noChangeAspect="1"/>
          </p:cNvPicPr>
          <p:nvPr/>
        </p:nvPicPr>
        <p:blipFill rotWithShape="1">
          <a:blip r:embed="rId2"/>
          <a:srcRect l="12291" t="63316" r="15700" b="14080"/>
          <a:stretch/>
        </p:blipFill>
        <p:spPr>
          <a:xfrm flipV="1">
            <a:off x="-2" y="4791074"/>
            <a:ext cx="12167085" cy="2066925"/>
          </a:xfrm>
          <a:prstGeom prst="rect">
            <a:avLst/>
          </a:prstGeom>
        </p:spPr>
      </p:pic>
      <p:grpSp>
        <p:nvGrpSpPr>
          <p:cNvPr id="5" name="组合 4">
            <a:extLst>
              <a:ext uri="{FF2B5EF4-FFF2-40B4-BE49-F238E27FC236}">
                <a16:creationId xmlns:a16="http://schemas.microsoft.com/office/drawing/2014/main" id="{04F611E1-6BB1-4337-AB68-38C742783808}"/>
              </a:ext>
            </a:extLst>
          </p:cNvPr>
          <p:cNvGrpSpPr/>
          <p:nvPr/>
        </p:nvGrpSpPr>
        <p:grpSpPr>
          <a:xfrm>
            <a:off x="2847975" y="1714500"/>
            <a:ext cx="1085850" cy="1676400"/>
            <a:chOff x="3057525" y="2819400"/>
            <a:chExt cx="1085850" cy="1676400"/>
          </a:xfrm>
        </p:grpSpPr>
        <p:cxnSp>
          <p:nvCxnSpPr>
            <p:cNvPr id="6" name="直接连接符 5">
              <a:extLst>
                <a:ext uri="{FF2B5EF4-FFF2-40B4-BE49-F238E27FC236}">
                  <a16:creationId xmlns:a16="http://schemas.microsoft.com/office/drawing/2014/main" id="{52399686-4832-4B94-AF3D-12709B9731D5}"/>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3EC87BB-AEF1-4B8F-935D-01290C0D1FE7}"/>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DE3E63A-9C38-4399-A982-8AEAE1789944}"/>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589ECFBF-0657-4414-BA78-8D14660D083D}"/>
              </a:ext>
            </a:extLst>
          </p:cNvPr>
          <p:cNvGrpSpPr/>
          <p:nvPr/>
        </p:nvGrpSpPr>
        <p:grpSpPr>
          <a:xfrm flipH="1">
            <a:off x="7305675" y="1714500"/>
            <a:ext cx="1085850" cy="1676400"/>
            <a:chOff x="3057525" y="2819400"/>
            <a:chExt cx="1085850" cy="1676400"/>
          </a:xfrm>
        </p:grpSpPr>
        <p:cxnSp>
          <p:nvCxnSpPr>
            <p:cNvPr id="10" name="直接连接符 9">
              <a:extLst>
                <a:ext uri="{FF2B5EF4-FFF2-40B4-BE49-F238E27FC236}">
                  <a16:creationId xmlns:a16="http://schemas.microsoft.com/office/drawing/2014/main" id="{A6E3B42A-3CA6-41DD-A756-A163BD1C3D93}"/>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754018B-064C-47BA-89D1-DCDF997CA0AC}"/>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8E9CBC3-B6EF-458E-9A23-22693C996366}"/>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F78F40C8-5A24-4117-A11C-26CF3F39D1A6}"/>
              </a:ext>
            </a:extLst>
          </p:cNvPr>
          <p:cNvSpPr/>
          <p:nvPr/>
        </p:nvSpPr>
        <p:spPr>
          <a:xfrm>
            <a:off x="3252597" y="1192704"/>
            <a:ext cx="5346954" cy="2308324"/>
          </a:xfrm>
          <a:prstGeom prst="rect">
            <a:avLst/>
          </a:prstGeom>
        </p:spPr>
        <p:txBody>
          <a:bodyPr wrap="square">
            <a:spAutoFit/>
          </a:bodyPr>
          <a:lstStyle/>
          <a:p>
            <a:pPr>
              <a:lnSpc>
                <a:spcPct val="150000"/>
              </a:lnSpc>
            </a:pPr>
            <a:r>
              <a:rPr lang="en-US" altLang="zh-CN" sz="9600" b="1" dirty="0">
                <a:solidFill>
                  <a:srgbClr val="9AD3F7"/>
                </a:solidFill>
              </a:rPr>
              <a:t>THANKS</a:t>
            </a:r>
            <a:endParaRPr lang="zh-CN" altLang="en-US" sz="9600" b="1" dirty="0">
              <a:solidFill>
                <a:srgbClr val="9AD3F7"/>
              </a:solidFill>
            </a:endParaRPr>
          </a:p>
        </p:txBody>
      </p:sp>
    </p:spTree>
    <p:extLst>
      <p:ext uri="{BB962C8B-B14F-4D97-AF65-F5344CB8AC3E}">
        <p14:creationId xmlns:p14="http://schemas.microsoft.com/office/powerpoint/2010/main" val="406240826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6DB980-155D-4A87-BD41-F02559F15EA5}"/>
              </a:ext>
            </a:extLst>
          </p:cNvPr>
          <p:cNvPicPr>
            <a:picLocks noChangeAspect="1"/>
          </p:cNvPicPr>
          <p:nvPr/>
        </p:nvPicPr>
        <p:blipFill rotWithShape="1">
          <a:blip r:embed="rId2"/>
          <a:srcRect r="15177" b="16138"/>
          <a:stretch/>
        </p:blipFill>
        <p:spPr>
          <a:xfrm>
            <a:off x="4254055" y="2552701"/>
            <a:ext cx="7937945" cy="4305300"/>
          </a:xfrm>
          <a:prstGeom prst="rect">
            <a:avLst/>
          </a:prstGeom>
        </p:spPr>
      </p:pic>
      <p:grpSp>
        <p:nvGrpSpPr>
          <p:cNvPr id="3" name="组合 2">
            <a:extLst>
              <a:ext uri="{FF2B5EF4-FFF2-40B4-BE49-F238E27FC236}">
                <a16:creationId xmlns:a16="http://schemas.microsoft.com/office/drawing/2014/main" id="{8E171A89-7309-4A54-8183-934576E3348B}"/>
              </a:ext>
            </a:extLst>
          </p:cNvPr>
          <p:cNvGrpSpPr/>
          <p:nvPr/>
        </p:nvGrpSpPr>
        <p:grpSpPr>
          <a:xfrm>
            <a:off x="1181100" y="895350"/>
            <a:ext cx="1968222" cy="552450"/>
            <a:chOff x="1181100" y="895350"/>
            <a:chExt cx="1968222" cy="552450"/>
          </a:xfrm>
        </p:grpSpPr>
        <p:sp>
          <p:nvSpPr>
            <p:cNvPr id="7" name="椭圆 6">
              <a:extLst>
                <a:ext uri="{FF2B5EF4-FFF2-40B4-BE49-F238E27FC236}">
                  <a16:creationId xmlns:a16="http://schemas.microsoft.com/office/drawing/2014/main" id="{FEDE98DB-3825-4719-B5FA-6B6F0B332740}"/>
                </a:ext>
              </a:extLst>
            </p:cNvPr>
            <p:cNvSpPr/>
            <p:nvPr/>
          </p:nvSpPr>
          <p:spPr>
            <a:xfrm>
              <a:off x="1181100" y="895350"/>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264E132-BFEE-46C3-B57C-24EB41BF23EB}"/>
                </a:ext>
              </a:extLst>
            </p:cNvPr>
            <p:cNvSpPr/>
            <p:nvPr/>
          </p:nvSpPr>
          <p:spPr>
            <a:xfrm>
              <a:off x="1733550" y="940742"/>
              <a:ext cx="1415772"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题目分析</a:t>
              </a:r>
            </a:p>
          </p:txBody>
        </p:sp>
        <p:sp>
          <p:nvSpPr>
            <p:cNvPr id="9" name="文本框 8">
              <a:extLst>
                <a:ext uri="{FF2B5EF4-FFF2-40B4-BE49-F238E27FC236}">
                  <a16:creationId xmlns:a16="http://schemas.microsoft.com/office/drawing/2014/main" id="{B3F87768-C587-499F-8384-D9652795932B}"/>
                </a:ext>
              </a:extLst>
            </p:cNvPr>
            <p:cNvSpPr txBox="1"/>
            <p:nvPr/>
          </p:nvSpPr>
          <p:spPr>
            <a:xfrm>
              <a:off x="1181100" y="917287"/>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2D97A300-B854-4034-8A5E-A7466947C9DA}"/>
              </a:ext>
            </a:extLst>
          </p:cNvPr>
          <p:cNvGrpSpPr/>
          <p:nvPr/>
        </p:nvGrpSpPr>
        <p:grpSpPr>
          <a:xfrm>
            <a:off x="4072652" y="1285875"/>
            <a:ext cx="4071223" cy="1781175"/>
            <a:chOff x="4072652" y="1285875"/>
            <a:chExt cx="4071223" cy="1781175"/>
          </a:xfrm>
        </p:grpSpPr>
        <p:cxnSp>
          <p:nvCxnSpPr>
            <p:cNvPr id="11" name="直接连接符 10">
              <a:extLst>
                <a:ext uri="{FF2B5EF4-FFF2-40B4-BE49-F238E27FC236}">
                  <a16:creationId xmlns:a16="http://schemas.microsoft.com/office/drawing/2014/main" id="{00BF7FF7-5984-4066-B8AC-DAB957619E39}"/>
                </a:ext>
              </a:extLst>
            </p:cNvPr>
            <p:cNvCxnSpPr/>
            <p:nvPr/>
          </p:nvCxnSpPr>
          <p:spPr>
            <a:xfrm>
              <a:off x="4072652" y="1285875"/>
              <a:ext cx="3966448" cy="1704975"/>
            </a:xfrm>
            <a:prstGeom prst="line">
              <a:avLst/>
            </a:prstGeom>
            <a:ln>
              <a:solidFill>
                <a:srgbClr val="FFC3D9"/>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4249C5E5-5F59-4158-BBFD-3930AFDAE547}"/>
                </a:ext>
              </a:extLst>
            </p:cNvPr>
            <p:cNvSpPr/>
            <p:nvPr/>
          </p:nvSpPr>
          <p:spPr>
            <a:xfrm>
              <a:off x="8020050" y="2943225"/>
              <a:ext cx="123825" cy="123825"/>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D36BBF1B-79D3-4FCE-8220-4D821981A6F3}"/>
              </a:ext>
            </a:extLst>
          </p:cNvPr>
          <p:cNvGrpSpPr/>
          <p:nvPr/>
        </p:nvGrpSpPr>
        <p:grpSpPr>
          <a:xfrm>
            <a:off x="1431223" y="2045644"/>
            <a:ext cx="2894556" cy="552450"/>
            <a:chOff x="1431223" y="2045644"/>
            <a:chExt cx="2894556" cy="552450"/>
          </a:xfrm>
        </p:grpSpPr>
        <p:sp>
          <p:nvSpPr>
            <p:cNvPr id="13" name="椭圆 12">
              <a:extLst>
                <a:ext uri="{FF2B5EF4-FFF2-40B4-BE49-F238E27FC236}">
                  <a16:creationId xmlns:a16="http://schemas.microsoft.com/office/drawing/2014/main" id="{4EE700D1-5CA7-42B4-B74B-F90FACABB3B1}"/>
                </a:ext>
              </a:extLst>
            </p:cNvPr>
            <p:cNvSpPr/>
            <p:nvPr/>
          </p:nvSpPr>
          <p:spPr>
            <a:xfrm>
              <a:off x="1434227" y="2045644"/>
              <a:ext cx="552450" cy="552450"/>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E6B49E9-9C43-4C11-A80B-DB3B1F7B55E2}"/>
                </a:ext>
              </a:extLst>
            </p:cNvPr>
            <p:cNvSpPr/>
            <p:nvPr/>
          </p:nvSpPr>
          <p:spPr>
            <a:xfrm>
              <a:off x="1986677" y="2091036"/>
              <a:ext cx="2339102"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工作原理及组成</a:t>
              </a:r>
            </a:p>
          </p:txBody>
        </p:sp>
        <p:sp>
          <p:nvSpPr>
            <p:cNvPr id="15" name="文本框 14">
              <a:extLst>
                <a:ext uri="{FF2B5EF4-FFF2-40B4-BE49-F238E27FC236}">
                  <a16:creationId xmlns:a16="http://schemas.microsoft.com/office/drawing/2014/main" id="{E8DDA29C-018C-43F3-BAF3-4C6EC9902C4B}"/>
                </a:ext>
              </a:extLst>
            </p:cNvPr>
            <p:cNvSpPr txBox="1"/>
            <p:nvPr/>
          </p:nvSpPr>
          <p:spPr>
            <a:xfrm>
              <a:off x="1431223" y="2045644"/>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69700D36-4627-4984-9A50-283037D1EC60}"/>
              </a:ext>
            </a:extLst>
          </p:cNvPr>
          <p:cNvGrpSpPr/>
          <p:nvPr/>
        </p:nvGrpSpPr>
        <p:grpSpPr>
          <a:xfrm>
            <a:off x="1062752" y="3229573"/>
            <a:ext cx="3507105" cy="552450"/>
            <a:chOff x="1062752" y="3229573"/>
            <a:chExt cx="3507105" cy="552450"/>
          </a:xfrm>
        </p:grpSpPr>
        <p:sp>
          <p:nvSpPr>
            <p:cNvPr id="16" name="椭圆 15">
              <a:extLst>
                <a:ext uri="{FF2B5EF4-FFF2-40B4-BE49-F238E27FC236}">
                  <a16:creationId xmlns:a16="http://schemas.microsoft.com/office/drawing/2014/main" id="{BA3704A0-B452-488D-9B1C-F470D6DA378D}"/>
                </a:ext>
              </a:extLst>
            </p:cNvPr>
            <p:cNvSpPr/>
            <p:nvPr/>
          </p:nvSpPr>
          <p:spPr>
            <a:xfrm>
              <a:off x="1062752" y="3229573"/>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44A36B0-797A-4994-8E65-FA8A10BA174A}"/>
                </a:ext>
              </a:extLst>
            </p:cNvPr>
            <p:cNvSpPr/>
            <p:nvPr/>
          </p:nvSpPr>
          <p:spPr>
            <a:xfrm>
              <a:off x="1615202" y="3274965"/>
              <a:ext cx="2954655"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传动方案对比与选择</a:t>
              </a:r>
            </a:p>
          </p:txBody>
        </p:sp>
        <p:sp>
          <p:nvSpPr>
            <p:cNvPr id="18" name="文本框 17">
              <a:extLst>
                <a:ext uri="{FF2B5EF4-FFF2-40B4-BE49-F238E27FC236}">
                  <a16:creationId xmlns:a16="http://schemas.microsoft.com/office/drawing/2014/main" id="{4DB80892-1586-46DF-B891-251692FBD6B9}"/>
                </a:ext>
              </a:extLst>
            </p:cNvPr>
            <p:cNvSpPr txBox="1"/>
            <p:nvPr/>
          </p:nvSpPr>
          <p:spPr>
            <a:xfrm>
              <a:off x="1062752" y="3251510"/>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F207E9EF-D8CF-45BB-A015-466D9AEC1FF3}"/>
              </a:ext>
            </a:extLst>
          </p:cNvPr>
          <p:cNvGrpSpPr/>
          <p:nvPr/>
        </p:nvGrpSpPr>
        <p:grpSpPr>
          <a:xfrm>
            <a:off x="1577813" y="4319398"/>
            <a:ext cx="1386438" cy="567527"/>
            <a:chOff x="1577813" y="4319398"/>
            <a:chExt cx="1386438" cy="567527"/>
          </a:xfrm>
        </p:grpSpPr>
        <p:sp>
          <p:nvSpPr>
            <p:cNvPr id="19" name="椭圆 18">
              <a:extLst>
                <a:ext uri="{FF2B5EF4-FFF2-40B4-BE49-F238E27FC236}">
                  <a16:creationId xmlns:a16="http://schemas.microsoft.com/office/drawing/2014/main" id="{745D1F5E-07B9-47EE-8C2C-43C9FC99AF64}"/>
                </a:ext>
              </a:extLst>
            </p:cNvPr>
            <p:cNvSpPr/>
            <p:nvPr/>
          </p:nvSpPr>
          <p:spPr>
            <a:xfrm>
              <a:off x="1611582" y="4334475"/>
              <a:ext cx="552450" cy="552450"/>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1A07D36-5633-4547-B6C3-224B80D4B80F}"/>
                </a:ext>
              </a:extLst>
            </p:cNvPr>
            <p:cNvSpPr/>
            <p:nvPr/>
          </p:nvSpPr>
          <p:spPr>
            <a:xfrm>
              <a:off x="2164032" y="4379867"/>
              <a:ext cx="800219"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总结</a:t>
              </a:r>
            </a:p>
          </p:txBody>
        </p:sp>
        <p:sp>
          <p:nvSpPr>
            <p:cNvPr id="21" name="文本框 20">
              <a:extLst>
                <a:ext uri="{FF2B5EF4-FFF2-40B4-BE49-F238E27FC236}">
                  <a16:creationId xmlns:a16="http://schemas.microsoft.com/office/drawing/2014/main" id="{0830CACB-530B-49FA-8AFC-6F1BD73E6FED}"/>
                </a:ext>
              </a:extLst>
            </p:cNvPr>
            <p:cNvSpPr txBox="1"/>
            <p:nvPr/>
          </p:nvSpPr>
          <p:spPr>
            <a:xfrm>
              <a:off x="1577813" y="4319398"/>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a16="http://schemas.microsoft.com/office/drawing/2014/main" id="{7537D60B-B07C-4185-A086-1A55695601CB}"/>
              </a:ext>
            </a:extLst>
          </p:cNvPr>
          <p:cNvGrpSpPr/>
          <p:nvPr/>
        </p:nvGrpSpPr>
        <p:grpSpPr>
          <a:xfrm>
            <a:off x="4411054" y="2409417"/>
            <a:ext cx="3858850" cy="1357913"/>
            <a:chOff x="4114474" y="2717971"/>
            <a:chExt cx="3858850" cy="1357913"/>
          </a:xfrm>
        </p:grpSpPr>
        <p:cxnSp>
          <p:nvCxnSpPr>
            <p:cNvPr id="22" name="直接连接符 21">
              <a:extLst>
                <a:ext uri="{FF2B5EF4-FFF2-40B4-BE49-F238E27FC236}">
                  <a16:creationId xmlns:a16="http://schemas.microsoft.com/office/drawing/2014/main" id="{D7365D8B-ABC3-4387-BA45-7F2F85986B57}"/>
                </a:ext>
              </a:extLst>
            </p:cNvPr>
            <p:cNvCxnSpPr>
              <a:cxnSpLocks/>
            </p:cNvCxnSpPr>
            <p:nvPr/>
          </p:nvCxnSpPr>
          <p:spPr>
            <a:xfrm>
              <a:off x="4114474" y="2717971"/>
              <a:ext cx="3754075" cy="1281713"/>
            </a:xfrm>
            <a:prstGeom prst="line">
              <a:avLst/>
            </a:prstGeom>
            <a:ln>
              <a:solidFill>
                <a:srgbClr val="9AD3F7"/>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71B8DAB5-81F6-49A1-88A2-598CDE8B7473}"/>
                </a:ext>
              </a:extLst>
            </p:cNvPr>
            <p:cNvSpPr/>
            <p:nvPr/>
          </p:nvSpPr>
          <p:spPr>
            <a:xfrm>
              <a:off x="7849499" y="3952059"/>
              <a:ext cx="123825" cy="123825"/>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C9FCD2DF-333D-4C49-AE98-87B0A91EFE83}"/>
              </a:ext>
            </a:extLst>
          </p:cNvPr>
          <p:cNvGrpSpPr/>
          <p:nvPr/>
        </p:nvGrpSpPr>
        <p:grpSpPr>
          <a:xfrm>
            <a:off x="4569857" y="3505798"/>
            <a:ext cx="3213395" cy="1137123"/>
            <a:chOff x="4350517" y="4134396"/>
            <a:chExt cx="3213395" cy="1137123"/>
          </a:xfrm>
        </p:grpSpPr>
        <p:cxnSp>
          <p:nvCxnSpPr>
            <p:cNvPr id="25" name="直接连接符 24">
              <a:extLst>
                <a:ext uri="{FF2B5EF4-FFF2-40B4-BE49-F238E27FC236}">
                  <a16:creationId xmlns:a16="http://schemas.microsoft.com/office/drawing/2014/main" id="{4AF452F3-D89A-4B17-B901-4AE58015DED9}"/>
                </a:ext>
              </a:extLst>
            </p:cNvPr>
            <p:cNvCxnSpPr>
              <a:cxnSpLocks/>
              <a:stCxn id="17" idx="3"/>
            </p:cNvCxnSpPr>
            <p:nvPr/>
          </p:nvCxnSpPr>
          <p:spPr>
            <a:xfrm>
              <a:off x="4350517" y="4134396"/>
              <a:ext cx="3108620" cy="1060923"/>
            </a:xfrm>
            <a:prstGeom prst="line">
              <a:avLst/>
            </a:prstGeom>
            <a:ln>
              <a:solidFill>
                <a:srgbClr val="FFC3D9"/>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2538921F-000E-4814-83EA-5A00D41CD17A}"/>
                </a:ext>
              </a:extLst>
            </p:cNvPr>
            <p:cNvSpPr/>
            <p:nvPr/>
          </p:nvSpPr>
          <p:spPr>
            <a:xfrm>
              <a:off x="7440087" y="5147694"/>
              <a:ext cx="123825" cy="123825"/>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BBFB687A-4DC2-4F3B-A09A-E5951A52B4AB}"/>
              </a:ext>
            </a:extLst>
          </p:cNvPr>
          <p:cNvGrpSpPr/>
          <p:nvPr/>
        </p:nvGrpSpPr>
        <p:grpSpPr>
          <a:xfrm>
            <a:off x="4555337" y="4642921"/>
            <a:ext cx="3380315" cy="152400"/>
            <a:chOff x="4183597" y="5119119"/>
            <a:chExt cx="3380315" cy="152400"/>
          </a:xfrm>
        </p:grpSpPr>
        <p:cxnSp>
          <p:nvCxnSpPr>
            <p:cNvPr id="30" name="直接连接符 29">
              <a:extLst>
                <a:ext uri="{FF2B5EF4-FFF2-40B4-BE49-F238E27FC236}">
                  <a16:creationId xmlns:a16="http://schemas.microsoft.com/office/drawing/2014/main" id="{B57734FB-FE2B-490C-8391-011C67AEE635}"/>
                </a:ext>
              </a:extLst>
            </p:cNvPr>
            <p:cNvCxnSpPr>
              <a:cxnSpLocks/>
            </p:cNvCxnSpPr>
            <p:nvPr/>
          </p:nvCxnSpPr>
          <p:spPr>
            <a:xfrm>
              <a:off x="4183597" y="5119119"/>
              <a:ext cx="3275540" cy="76200"/>
            </a:xfrm>
            <a:prstGeom prst="line">
              <a:avLst/>
            </a:prstGeom>
            <a:ln>
              <a:solidFill>
                <a:srgbClr val="9AD3F7"/>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60AAF326-2521-46BD-9358-80987504DC03}"/>
                </a:ext>
              </a:extLst>
            </p:cNvPr>
            <p:cNvSpPr/>
            <p:nvPr/>
          </p:nvSpPr>
          <p:spPr>
            <a:xfrm>
              <a:off x="7440087" y="5147694"/>
              <a:ext cx="123825" cy="123825"/>
            </a:xfrm>
            <a:prstGeom prst="ellipse">
              <a:avLst/>
            </a:prstGeom>
            <a:solidFill>
              <a:srgbClr val="9AD3F7"/>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extLst>
              <a:ext uri="{FF2B5EF4-FFF2-40B4-BE49-F238E27FC236}">
                <a16:creationId xmlns:a16="http://schemas.microsoft.com/office/drawing/2014/main" id="{0D1A3090-B9B2-4789-B3B9-6C674A3C5E4F}"/>
              </a:ext>
            </a:extLst>
          </p:cNvPr>
          <p:cNvSpPr/>
          <p:nvPr/>
        </p:nvSpPr>
        <p:spPr>
          <a:xfrm>
            <a:off x="7337781" y="372713"/>
            <a:ext cx="4491422" cy="1015663"/>
          </a:xfrm>
          <a:prstGeom prst="rect">
            <a:avLst/>
          </a:prstGeom>
        </p:spPr>
        <p:txBody>
          <a:bodyPr wrap="none">
            <a:spAutoFit/>
          </a:bodyPr>
          <a:lstStyle/>
          <a:p>
            <a:r>
              <a:rPr lang="zh-CN" altLang="en-US" sz="6000" b="1" dirty="0">
                <a:solidFill>
                  <a:srgbClr val="FFC3D9"/>
                </a:solidFill>
                <a:latin typeface="微软雅黑" panose="020B0503020204020204" pitchFamily="34" charset="-122"/>
                <a:ea typeface="微软雅黑" panose="020B0503020204020204" pitchFamily="34" charset="-122"/>
              </a:rPr>
              <a:t>CON</a:t>
            </a:r>
            <a:r>
              <a:rPr lang="zh-CN" altLang="en-US" sz="6000" b="1" dirty="0">
                <a:solidFill>
                  <a:srgbClr val="9AD3F7"/>
                </a:solidFill>
                <a:latin typeface="微软雅黑" panose="020B0503020204020204" pitchFamily="34" charset="-122"/>
                <a:ea typeface="微软雅黑" panose="020B0503020204020204" pitchFamily="34" charset="-122"/>
              </a:rPr>
              <a:t>TENT</a:t>
            </a:r>
            <a:r>
              <a:rPr lang="zh-CN" altLang="en-US" sz="6000" b="1" dirty="0">
                <a:solidFill>
                  <a:srgbClr val="FFC3D9"/>
                </a:solidFill>
                <a:latin typeface="微软雅黑" panose="020B0503020204020204" pitchFamily="34" charset="-122"/>
                <a:ea typeface="微软雅黑" panose="020B0503020204020204" pitchFamily="34" charset="-122"/>
              </a:rPr>
              <a:t>S</a:t>
            </a:r>
          </a:p>
        </p:txBody>
      </p:sp>
    </p:spTree>
    <p:extLst>
      <p:ext uri="{BB962C8B-B14F-4D97-AF65-F5344CB8AC3E}">
        <p14:creationId xmlns:p14="http://schemas.microsoft.com/office/powerpoint/2010/main" val="285054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69">
            <a:extLst>
              <a:ext uri="{FF2B5EF4-FFF2-40B4-BE49-F238E27FC236}">
                <a16:creationId xmlns:a16="http://schemas.microsoft.com/office/drawing/2014/main" id="{ACD200D9-4AB6-4535-8FF4-81D134BEF62E}"/>
              </a:ext>
            </a:extLst>
          </p:cNvPr>
          <p:cNvSpPr/>
          <p:nvPr/>
        </p:nvSpPr>
        <p:spPr>
          <a:xfrm>
            <a:off x="4113267" y="3206649"/>
            <a:ext cx="2377499" cy="19423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8C720801-ACA6-413C-8D87-AA2AFF1E45CB}"/>
              </a:ext>
            </a:extLst>
          </p:cNvPr>
          <p:cNvPicPr>
            <a:picLocks noChangeAspect="1"/>
          </p:cNvPicPr>
          <p:nvPr/>
        </p:nvPicPr>
        <p:blipFill rotWithShape="1">
          <a:blip r:embed="rId2"/>
          <a:srcRect l="12291" t="63316" r="15700" b="14080"/>
          <a:stretch/>
        </p:blipFill>
        <p:spPr>
          <a:xfrm flipV="1">
            <a:off x="24915" y="4811235"/>
            <a:ext cx="12167085" cy="2066925"/>
          </a:xfrm>
          <a:prstGeom prst="rect">
            <a:avLst/>
          </a:prstGeom>
        </p:spPr>
      </p:pic>
      <p:grpSp>
        <p:nvGrpSpPr>
          <p:cNvPr id="5" name="组合 4">
            <a:extLst>
              <a:ext uri="{FF2B5EF4-FFF2-40B4-BE49-F238E27FC236}">
                <a16:creationId xmlns:a16="http://schemas.microsoft.com/office/drawing/2014/main" id="{04F611E1-6BB1-4337-AB68-38C742783808}"/>
              </a:ext>
            </a:extLst>
          </p:cNvPr>
          <p:cNvGrpSpPr/>
          <p:nvPr/>
        </p:nvGrpSpPr>
        <p:grpSpPr>
          <a:xfrm>
            <a:off x="1354669" y="1000314"/>
            <a:ext cx="1157711" cy="2066923"/>
            <a:chOff x="3057525" y="2819400"/>
            <a:chExt cx="1085850" cy="1676400"/>
          </a:xfrm>
        </p:grpSpPr>
        <p:cxnSp>
          <p:nvCxnSpPr>
            <p:cNvPr id="6" name="直接连接符 5">
              <a:extLst>
                <a:ext uri="{FF2B5EF4-FFF2-40B4-BE49-F238E27FC236}">
                  <a16:creationId xmlns:a16="http://schemas.microsoft.com/office/drawing/2014/main" id="{52399686-4832-4B94-AF3D-12709B9731D5}"/>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3EC87BB-AEF1-4B8F-935D-01290C0D1FE7}"/>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DE3E63A-9C38-4399-A982-8AEAE1789944}"/>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589ECFBF-0657-4414-BA78-8D14660D083D}"/>
              </a:ext>
            </a:extLst>
          </p:cNvPr>
          <p:cNvGrpSpPr/>
          <p:nvPr/>
        </p:nvGrpSpPr>
        <p:grpSpPr>
          <a:xfrm flipH="1">
            <a:off x="5812370" y="1000315"/>
            <a:ext cx="1085850" cy="1654235"/>
            <a:chOff x="3057525" y="2819400"/>
            <a:chExt cx="1085850" cy="1676400"/>
          </a:xfrm>
        </p:grpSpPr>
        <p:cxnSp>
          <p:nvCxnSpPr>
            <p:cNvPr id="10" name="直接连接符 9">
              <a:extLst>
                <a:ext uri="{FF2B5EF4-FFF2-40B4-BE49-F238E27FC236}">
                  <a16:creationId xmlns:a16="http://schemas.microsoft.com/office/drawing/2014/main" id="{A6E3B42A-3CA6-41DD-A756-A163BD1C3D93}"/>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754018B-064C-47BA-89D1-DCDF997CA0AC}"/>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8E9CBC3-B6EF-458E-9A23-22693C996366}"/>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A587CBB7-FE45-4625-B2B6-F527A8F9B84B}"/>
              </a:ext>
            </a:extLst>
          </p:cNvPr>
          <p:cNvGrpSpPr/>
          <p:nvPr/>
        </p:nvGrpSpPr>
        <p:grpSpPr>
          <a:xfrm>
            <a:off x="2565654" y="733615"/>
            <a:ext cx="1968222" cy="552450"/>
            <a:chOff x="4058959" y="1447800"/>
            <a:chExt cx="1968222" cy="552450"/>
          </a:xfrm>
        </p:grpSpPr>
        <p:sp>
          <p:nvSpPr>
            <p:cNvPr id="13" name="椭圆 12">
              <a:extLst>
                <a:ext uri="{FF2B5EF4-FFF2-40B4-BE49-F238E27FC236}">
                  <a16:creationId xmlns:a16="http://schemas.microsoft.com/office/drawing/2014/main" id="{E641520B-66E9-4DBB-99B9-6143D3B7A3A5}"/>
                </a:ext>
              </a:extLst>
            </p:cNvPr>
            <p:cNvSpPr/>
            <p:nvPr/>
          </p:nvSpPr>
          <p:spPr>
            <a:xfrm>
              <a:off x="4058959" y="1447800"/>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58698C-1808-4E81-9E33-2DBD10C5C98B}"/>
                </a:ext>
              </a:extLst>
            </p:cNvPr>
            <p:cNvSpPr/>
            <p:nvPr/>
          </p:nvSpPr>
          <p:spPr>
            <a:xfrm>
              <a:off x="4611409" y="1493192"/>
              <a:ext cx="1415772"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题目分析</a:t>
              </a:r>
            </a:p>
          </p:txBody>
        </p:sp>
        <p:sp>
          <p:nvSpPr>
            <p:cNvPr id="15" name="文本框 14">
              <a:extLst>
                <a:ext uri="{FF2B5EF4-FFF2-40B4-BE49-F238E27FC236}">
                  <a16:creationId xmlns:a16="http://schemas.microsoft.com/office/drawing/2014/main" id="{1A839394-6AF8-4733-8F7C-6F912320BD0C}"/>
                </a:ext>
              </a:extLst>
            </p:cNvPr>
            <p:cNvSpPr txBox="1"/>
            <p:nvPr/>
          </p:nvSpPr>
          <p:spPr>
            <a:xfrm>
              <a:off x="4058959" y="1469737"/>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F78F40C8-5A24-4117-A11C-26CF3F39D1A6}"/>
              </a:ext>
            </a:extLst>
          </p:cNvPr>
          <p:cNvSpPr/>
          <p:nvPr/>
        </p:nvSpPr>
        <p:spPr>
          <a:xfrm>
            <a:off x="1788058" y="1327858"/>
            <a:ext cx="4676775" cy="1296637"/>
          </a:xfrm>
          <a:prstGeom prst="rect">
            <a:avLst/>
          </a:prstGeom>
        </p:spPr>
        <p:txBody>
          <a:bodyPr wrap="square">
            <a:spAutoFit/>
          </a:bodyPr>
          <a:lstStyle/>
          <a:p>
            <a:pPr>
              <a:lnSpc>
                <a:spcPct val="150000"/>
              </a:lnSpc>
            </a:pPr>
            <a:r>
              <a:rPr lang="zh-CN" altLang="en-US" b="1" dirty="0">
                <a:solidFill>
                  <a:schemeClr val="bg1">
                    <a:lumMod val="50000"/>
                  </a:schemeClr>
                </a:solidFill>
              </a:rPr>
              <a:t>       利用物体在没有受到外界作用力下保持静止状态或匀速直线运动状态的性质，来分离不同大小的物体。</a:t>
            </a:r>
            <a:endParaRPr lang="en-US" altLang="zh-CN" b="1" dirty="0">
              <a:solidFill>
                <a:schemeClr val="bg1">
                  <a:lumMod val="50000"/>
                </a:schemeClr>
              </a:solidFill>
            </a:endParaRPr>
          </a:p>
        </p:txBody>
      </p:sp>
      <p:grpSp>
        <p:nvGrpSpPr>
          <p:cNvPr id="32" name="Group 23">
            <a:extLst>
              <a:ext uri="{FF2B5EF4-FFF2-40B4-BE49-F238E27FC236}">
                <a16:creationId xmlns:a16="http://schemas.microsoft.com/office/drawing/2014/main" id="{0CA167BF-B0E6-493B-9637-E93ACD18C202}"/>
              </a:ext>
            </a:extLst>
          </p:cNvPr>
          <p:cNvGrpSpPr/>
          <p:nvPr/>
        </p:nvGrpSpPr>
        <p:grpSpPr>
          <a:xfrm>
            <a:off x="4122536" y="3637367"/>
            <a:ext cx="2368230" cy="1171596"/>
            <a:chOff x="160066" y="1847639"/>
            <a:chExt cx="2368230" cy="1171596"/>
          </a:xfrm>
        </p:grpSpPr>
        <p:sp>
          <p:nvSpPr>
            <p:cNvPr id="33" name="Oval 55">
              <a:extLst>
                <a:ext uri="{FF2B5EF4-FFF2-40B4-BE49-F238E27FC236}">
                  <a16:creationId xmlns:a16="http://schemas.microsoft.com/office/drawing/2014/main" id="{A2EE8EBC-FF0F-4BE6-A5A0-5096C4D15BB4}"/>
                </a:ext>
              </a:extLst>
            </p:cNvPr>
            <p:cNvSpPr/>
            <p:nvPr/>
          </p:nvSpPr>
          <p:spPr>
            <a:xfrm>
              <a:off x="160066" y="1847639"/>
              <a:ext cx="2368230" cy="11715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6">
              <a:extLst>
                <a:ext uri="{FF2B5EF4-FFF2-40B4-BE49-F238E27FC236}">
                  <a16:creationId xmlns:a16="http://schemas.microsoft.com/office/drawing/2014/main" id="{6DA8426C-C8E6-4C3B-8D5F-2D081858F198}"/>
                </a:ext>
              </a:extLst>
            </p:cNvPr>
            <p:cNvSpPr/>
            <p:nvPr/>
          </p:nvSpPr>
          <p:spPr>
            <a:xfrm>
              <a:off x="794759" y="2286096"/>
              <a:ext cx="958437" cy="369332"/>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体积大</a:t>
              </a:r>
              <a:endParaRPr lang="en-US" b="1" dirty="0">
                <a:solidFill>
                  <a:schemeClr val="bg1">
                    <a:lumMod val="65000"/>
                  </a:schemeClr>
                </a:solidFill>
                <a:latin typeface="+mn-ea"/>
                <a:cs typeface="Open Sans" pitchFamily="34" charset="0"/>
              </a:endParaRPr>
            </a:p>
          </p:txBody>
        </p:sp>
      </p:grpSp>
      <p:cxnSp>
        <p:nvCxnSpPr>
          <p:cNvPr id="35" name="Straight Arrow Connector 58">
            <a:extLst>
              <a:ext uri="{FF2B5EF4-FFF2-40B4-BE49-F238E27FC236}">
                <a16:creationId xmlns:a16="http://schemas.microsoft.com/office/drawing/2014/main" id="{BDE92C6E-035F-4822-A15C-B3D35D8B7741}"/>
              </a:ext>
            </a:extLst>
          </p:cNvPr>
          <p:cNvCxnSpPr>
            <a:cxnSpLocks/>
          </p:cNvCxnSpPr>
          <p:nvPr/>
        </p:nvCxnSpPr>
        <p:spPr>
          <a:xfrm flipV="1">
            <a:off x="6142118" y="3775374"/>
            <a:ext cx="779511" cy="33087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70">
            <a:extLst>
              <a:ext uri="{FF2B5EF4-FFF2-40B4-BE49-F238E27FC236}">
                <a16:creationId xmlns:a16="http://schemas.microsoft.com/office/drawing/2014/main" id="{61A1C6E8-455B-42B8-BB9A-DA1B5D3669C0}"/>
              </a:ext>
            </a:extLst>
          </p:cNvPr>
          <p:cNvSpPr/>
          <p:nvPr/>
        </p:nvSpPr>
        <p:spPr>
          <a:xfrm>
            <a:off x="6769605" y="3576250"/>
            <a:ext cx="992545" cy="369332"/>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筛网</a:t>
            </a:r>
            <a:endParaRPr lang="en-US" b="1" dirty="0">
              <a:solidFill>
                <a:schemeClr val="bg1">
                  <a:lumMod val="65000"/>
                </a:schemeClr>
              </a:solidFill>
              <a:latin typeface="+mn-ea"/>
              <a:cs typeface="Open Sans" pitchFamily="34" charset="0"/>
            </a:endParaRPr>
          </a:p>
        </p:txBody>
      </p:sp>
      <p:sp>
        <p:nvSpPr>
          <p:cNvPr id="43" name="Rectangle 70">
            <a:extLst>
              <a:ext uri="{FF2B5EF4-FFF2-40B4-BE49-F238E27FC236}">
                <a16:creationId xmlns:a16="http://schemas.microsoft.com/office/drawing/2014/main" id="{3E5AB840-A1F3-406A-97BD-48425954C963}"/>
              </a:ext>
            </a:extLst>
          </p:cNvPr>
          <p:cNvSpPr/>
          <p:nvPr/>
        </p:nvSpPr>
        <p:spPr>
          <a:xfrm>
            <a:off x="4722164" y="5301178"/>
            <a:ext cx="992545" cy="369332"/>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体积小</a:t>
            </a:r>
            <a:endParaRPr lang="en-US" b="1" dirty="0">
              <a:solidFill>
                <a:schemeClr val="bg1">
                  <a:lumMod val="65000"/>
                </a:schemeClr>
              </a:solidFill>
              <a:latin typeface="+mn-ea"/>
              <a:cs typeface="Open Sans" pitchFamily="34" charset="0"/>
            </a:endParaRPr>
          </a:p>
        </p:txBody>
      </p:sp>
      <p:cxnSp>
        <p:nvCxnSpPr>
          <p:cNvPr id="45" name="Straight Arrow Connector 58">
            <a:extLst>
              <a:ext uri="{FF2B5EF4-FFF2-40B4-BE49-F238E27FC236}">
                <a16:creationId xmlns:a16="http://schemas.microsoft.com/office/drawing/2014/main" id="{967B1243-EDDD-42B5-984A-4AADE52FC523}"/>
              </a:ext>
            </a:extLst>
          </p:cNvPr>
          <p:cNvCxnSpPr>
            <a:cxnSpLocks/>
          </p:cNvCxnSpPr>
          <p:nvPr/>
        </p:nvCxnSpPr>
        <p:spPr>
          <a:xfrm flipV="1">
            <a:off x="6289990" y="4644660"/>
            <a:ext cx="909800" cy="45376"/>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70">
            <a:extLst>
              <a:ext uri="{FF2B5EF4-FFF2-40B4-BE49-F238E27FC236}">
                <a16:creationId xmlns:a16="http://schemas.microsoft.com/office/drawing/2014/main" id="{7947FBC0-DB7D-496F-BEBA-73BC6C1B6CBC}"/>
              </a:ext>
            </a:extLst>
          </p:cNvPr>
          <p:cNvSpPr/>
          <p:nvPr/>
        </p:nvSpPr>
        <p:spPr>
          <a:xfrm>
            <a:off x="7125459" y="4497949"/>
            <a:ext cx="992545" cy="369332"/>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惯性筛</a:t>
            </a:r>
            <a:endParaRPr lang="en-US" b="1" dirty="0">
              <a:solidFill>
                <a:schemeClr val="bg1">
                  <a:lumMod val="65000"/>
                </a:schemeClr>
              </a:solidFill>
              <a:latin typeface="+mn-ea"/>
              <a:cs typeface="Open Sans" pitchFamily="34" charset="0"/>
            </a:endParaRPr>
          </a:p>
        </p:txBody>
      </p:sp>
    </p:spTree>
    <p:extLst>
      <p:ext uri="{BB962C8B-B14F-4D97-AF65-F5344CB8AC3E}">
        <p14:creationId xmlns:p14="http://schemas.microsoft.com/office/powerpoint/2010/main" val="125218017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C720801-ACA6-413C-8D87-AA2AFF1E45CB}"/>
              </a:ext>
            </a:extLst>
          </p:cNvPr>
          <p:cNvPicPr>
            <a:picLocks noChangeAspect="1"/>
          </p:cNvPicPr>
          <p:nvPr/>
        </p:nvPicPr>
        <p:blipFill rotWithShape="1">
          <a:blip r:embed="rId2"/>
          <a:srcRect l="12291" t="63316" r="15700" b="14080"/>
          <a:stretch/>
        </p:blipFill>
        <p:spPr>
          <a:xfrm flipV="1">
            <a:off x="-2" y="4791074"/>
            <a:ext cx="12167085" cy="2066925"/>
          </a:xfrm>
          <a:prstGeom prst="rect">
            <a:avLst/>
          </a:prstGeom>
        </p:spPr>
      </p:pic>
      <p:grpSp>
        <p:nvGrpSpPr>
          <p:cNvPr id="5" name="组合 4">
            <a:extLst>
              <a:ext uri="{FF2B5EF4-FFF2-40B4-BE49-F238E27FC236}">
                <a16:creationId xmlns:a16="http://schemas.microsoft.com/office/drawing/2014/main" id="{04F611E1-6BB1-4337-AB68-38C742783808}"/>
              </a:ext>
            </a:extLst>
          </p:cNvPr>
          <p:cNvGrpSpPr/>
          <p:nvPr/>
        </p:nvGrpSpPr>
        <p:grpSpPr>
          <a:xfrm>
            <a:off x="1354669" y="1000314"/>
            <a:ext cx="1157711" cy="2285936"/>
            <a:chOff x="3057525" y="2819400"/>
            <a:chExt cx="1085850" cy="1676400"/>
          </a:xfrm>
        </p:grpSpPr>
        <p:cxnSp>
          <p:nvCxnSpPr>
            <p:cNvPr id="6" name="直接连接符 5">
              <a:extLst>
                <a:ext uri="{FF2B5EF4-FFF2-40B4-BE49-F238E27FC236}">
                  <a16:creationId xmlns:a16="http://schemas.microsoft.com/office/drawing/2014/main" id="{52399686-4832-4B94-AF3D-12709B9731D5}"/>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3EC87BB-AEF1-4B8F-935D-01290C0D1FE7}"/>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DE3E63A-9C38-4399-A982-8AEAE1789944}"/>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589ECFBF-0657-4414-BA78-8D14660D083D}"/>
              </a:ext>
            </a:extLst>
          </p:cNvPr>
          <p:cNvGrpSpPr/>
          <p:nvPr/>
        </p:nvGrpSpPr>
        <p:grpSpPr>
          <a:xfrm flipH="1">
            <a:off x="5812370" y="1000315"/>
            <a:ext cx="1085850" cy="1885887"/>
            <a:chOff x="3057525" y="2819400"/>
            <a:chExt cx="1085850" cy="1676400"/>
          </a:xfrm>
        </p:grpSpPr>
        <p:cxnSp>
          <p:nvCxnSpPr>
            <p:cNvPr id="10" name="直接连接符 9">
              <a:extLst>
                <a:ext uri="{FF2B5EF4-FFF2-40B4-BE49-F238E27FC236}">
                  <a16:creationId xmlns:a16="http://schemas.microsoft.com/office/drawing/2014/main" id="{A6E3B42A-3CA6-41DD-A756-A163BD1C3D93}"/>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754018B-064C-47BA-89D1-DCDF997CA0AC}"/>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8E9CBC3-B6EF-458E-9A23-22693C996366}"/>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A587CBB7-FE45-4625-B2B6-F527A8F9B84B}"/>
              </a:ext>
            </a:extLst>
          </p:cNvPr>
          <p:cNvGrpSpPr/>
          <p:nvPr/>
        </p:nvGrpSpPr>
        <p:grpSpPr>
          <a:xfrm>
            <a:off x="2565654" y="733615"/>
            <a:ext cx="1968222" cy="552450"/>
            <a:chOff x="4058959" y="1447800"/>
            <a:chExt cx="1968222" cy="552450"/>
          </a:xfrm>
        </p:grpSpPr>
        <p:sp>
          <p:nvSpPr>
            <p:cNvPr id="13" name="椭圆 12">
              <a:extLst>
                <a:ext uri="{FF2B5EF4-FFF2-40B4-BE49-F238E27FC236}">
                  <a16:creationId xmlns:a16="http://schemas.microsoft.com/office/drawing/2014/main" id="{E641520B-66E9-4DBB-99B9-6143D3B7A3A5}"/>
                </a:ext>
              </a:extLst>
            </p:cNvPr>
            <p:cNvSpPr/>
            <p:nvPr/>
          </p:nvSpPr>
          <p:spPr>
            <a:xfrm>
              <a:off x="4058959" y="1447800"/>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58698C-1808-4E81-9E33-2DBD10C5C98B}"/>
                </a:ext>
              </a:extLst>
            </p:cNvPr>
            <p:cNvSpPr/>
            <p:nvPr/>
          </p:nvSpPr>
          <p:spPr>
            <a:xfrm>
              <a:off x="4611409" y="1493192"/>
              <a:ext cx="1415772"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工作原理</a:t>
              </a:r>
            </a:p>
          </p:txBody>
        </p:sp>
        <p:sp>
          <p:nvSpPr>
            <p:cNvPr id="15" name="文本框 14">
              <a:extLst>
                <a:ext uri="{FF2B5EF4-FFF2-40B4-BE49-F238E27FC236}">
                  <a16:creationId xmlns:a16="http://schemas.microsoft.com/office/drawing/2014/main" id="{1A839394-6AF8-4733-8F7C-6F912320BD0C}"/>
                </a:ext>
              </a:extLst>
            </p:cNvPr>
            <p:cNvSpPr txBox="1"/>
            <p:nvPr/>
          </p:nvSpPr>
          <p:spPr>
            <a:xfrm>
              <a:off x="4058959" y="1469737"/>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F78F40C8-5A24-4117-A11C-26CF3F39D1A6}"/>
              </a:ext>
            </a:extLst>
          </p:cNvPr>
          <p:cNvSpPr/>
          <p:nvPr/>
        </p:nvSpPr>
        <p:spPr>
          <a:xfrm>
            <a:off x="1788058" y="1327858"/>
            <a:ext cx="4676775" cy="1712135"/>
          </a:xfrm>
          <a:prstGeom prst="rect">
            <a:avLst/>
          </a:prstGeom>
        </p:spPr>
        <p:txBody>
          <a:bodyPr wrap="square">
            <a:spAutoFit/>
          </a:bodyPr>
          <a:lstStyle/>
          <a:p>
            <a:pPr>
              <a:lnSpc>
                <a:spcPct val="150000"/>
              </a:lnSpc>
            </a:pPr>
            <a:r>
              <a:rPr lang="zh-CN" altLang="en-US" b="1" dirty="0">
                <a:solidFill>
                  <a:schemeClr val="bg1">
                    <a:lumMod val="50000"/>
                  </a:schemeClr>
                </a:solidFill>
              </a:rPr>
              <a:t>       惯性筛的传动轴在电动机的带动下高速旋转，轴上的圆盘及配重物在旋转过程中产生较大的惯性力，筛子在惯性力的作用下高速来回运动，将中、小物料进行筛分。</a:t>
            </a:r>
          </a:p>
        </p:txBody>
      </p:sp>
      <p:grpSp>
        <p:nvGrpSpPr>
          <p:cNvPr id="17" name="组合 16">
            <a:extLst>
              <a:ext uri="{FF2B5EF4-FFF2-40B4-BE49-F238E27FC236}">
                <a16:creationId xmlns:a16="http://schemas.microsoft.com/office/drawing/2014/main" id="{00D2F492-191C-417B-80FC-C4DA56329B9A}"/>
              </a:ext>
            </a:extLst>
          </p:cNvPr>
          <p:cNvGrpSpPr/>
          <p:nvPr/>
        </p:nvGrpSpPr>
        <p:grpSpPr>
          <a:xfrm>
            <a:off x="5214431" y="3276726"/>
            <a:ext cx="1085850" cy="2066924"/>
            <a:chOff x="3057525" y="2819400"/>
            <a:chExt cx="1085850" cy="1676400"/>
          </a:xfrm>
        </p:grpSpPr>
        <p:cxnSp>
          <p:nvCxnSpPr>
            <p:cNvPr id="18" name="直接连接符 17">
              <a:extLst>
                <a:ext uri="{FF2B5EF4-FFF2-40B4-BE49-F238E27FC236}">
                  <a16:creationId xmlns:a16="http://schemas.microsoft.com/office/drawing/2014/main" id="{28EDFA19-637B-47D5-A50E-891F16327E43}"/>
                </a:ext>
              </a:extLst>
            </p:cNvPr>
            <p:cNvCxnSpPr/>
            <p:nvPr/>
          </p:nvCxnSpPr>
          <p:spPr>
            <a:xfrm flipH="1">
              <a:off x="3057525" y="2828925"/>
              <a:ext cx="542925"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2521D18-7877-4EDF-BD6E-E105751A80E6}"/>
                </a:ext>
              </a:extLst>
            </p:cNvPr>
            <p:cNvCxnSpPr/>
            <p:nvPr/>
          </p:nvCxnSpPr>
          <p:spPr>
            <a:xfrm>
              <a:off x="3067050" y="2819400"/>
              <a:ext cx="0" cy="167640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A4E72BD-C853-4164-BD79-DFF134794599}"/>
                </a:ext>
              </a:extLst>
            </p:cNvPr>
            <p:cNvCxnSpPr/>
            <p:nvPr/>
          </p:nvCxnSpPr>
          <p:spPr>
            <a:xfrm>
              <a:off x="3057525" y="4495800"/>
              <a:ext cx="1085850" cy="0"/>
            </a:xfrm>
            <a:prstGeom prst="line">
              <a:avLst/>
            </a:prstGeom>
            <a:ln w="19050">
              <a:solidFill>
                <a:srgbClr val="FFC3D9"/>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001D9AFF-AC9E-4C52-B050-7D8B12F1C884}"/>
              </a:ext>
            </a:extLst>
          </p:cNvPr>
          <p:cNvGrpSpPr/>
          <p:nvPr/>
        </p:nvGrpSpPr>
        <p:grpSpPr>
          <a:xfrm flipH="1">
            <a:off x="9672131" y="3276726"/>
            <a:ext cx="1085850" cy="2066924"/>
            <a:chOff x="3057525" y="2819400"/>
            <a:chExt cx="1085850" cy="1676400"/>
          </a:xfrm>
        </p:grpSpPr>
        <p:cxnSp>
          <p:nvCxnSpPr>
            <p:cNvPr id="22" name="直接连接符 21">
              <a:extLst>
                <a:ext uri="{FF2B5EF4-FFF2-40B4-BE49-F238E27FC236}">
                  <a16:creationId xmlns:a16="http://schemas.microsoft.com/office/drawing/2014/main" id="{D904BC1B-5CA6-47D4-B4BB-4E6E9080A0A0}"/>
                </a:ext>
              </a:extLst>
            </p:cNvPr>
            <p:cNvCxnSpPr/>
            <p:nvPr/>
          </p:nvCxnSpPr>
          <p:spPr>
            <a:xfrm flipH="1">
              <a:off x="3057525" y="2828925"/>
              <a:ext cx="542925"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024E92C-15D4-4339-9587-1C8BEF390C34}"/>
                </a:ext>
              </a:extLst>
            </p:cNvPr>
            <p:cNvCxnSpPr/>
            <p:nvPr/>
          </p:nvCxnSpPr>
          <p:spPr>
            <a:xfrm>
              <a:off x="3067050" y="2819400"/>
              <a:ext cx="0" cy="167640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14D5D4C-94B5-42AA-986F-559C10E1F8E6}"/>
                </a:ext>
              </a:extLst>
            </p:cNvPr>
            <p:cNvCxnSpPr/>
            <p:nvPr/>
          </p:nvCxnSpPr>
          <p:spPr>
            <a:xfrm>
              <a:off x="3057525" y="4495800"/>
              <a:ext cx="1085850" cy="0"/>
            </a:xfrm>
            <a:prstGeom prst="line">
              <a:avLst/>
            </a:prstGeom>
            <a:ln w="19050">
              <a:solidFill>
                <a:srgbClr val="9AD3F7"/>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5EE40893-AF88-4C47-BE58-20DF2395B6CA}"/>
              </a:ext>
            </a:extLst>
          </p:cNvPr>
          <p:cNvGrpSpPr/>
          <p:nvPr/>
        </p:nvGrpSpPr>
        <p:grpSpPr>
          <a:xfrm>
            <a:off x="6425415" y="3010026"/>
            <a:ext cx="1352669" cy="552450"/>
            <a:chOff x="4058959" y="1447800"/>
            <a:chExt cx="1352669" cy="552450"/>
          </a:xfrm>
        </p:grpSpPr>
        <p:sp>
          <p:nvSpPr>
            <p:cNvPr id="26" name="椭圆 25">
              <a:extLst>
                <a:ext uri="{FF2B5EF4-FFF2-40B4-BE49-F238E27FC236}">
                  <a16:creationId xmlns:a16="http://schemas.microsoft.com/office/drawing/2014/main" id="{94276270-AE78-4CD4-8309-60F053EFC862}"/>
                </a:ext>
              </a:extLst>
            </p:cNvPr>
            <p:cNvSpPr/>
            <p:nvPr/>
          </p:nvSpPr>
          <p:spPr>
            <a:xfrm>
              <a:off x="4058959" y="1447800"/>
              <a:ext cx="552450" cy="552450"/>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E00E7EE-D1D4-43B3-844A-C4CD7BD80491}"/>
                </a:ext>
              </a:extLst>
            </p:cNvPr>
            <p:cNvSpPr/>
            <p:nvPr/>
          </p:nvSpPr>
          <p:spPr>
            <a:xfrm>
              <a:off x="4611409" y="1493192"/>
              <a:ext cx="800219" cy="461665"/>
            </a:xfrm>
            <a:prstGeom prst="rect">
              <a:avLst/>
            </a:prstGeom>
          </p:spPr>
          <p:txBody>
            <a:bodyPr wrap="none">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组成</a:t>
              </a:r>
            </a:p>
          </p:txBody>
        </p:sp>
        <p:sp>
          <p:nvSpPr>
            <p:cNvPr id="28" name="文本框 27">
              <a:extLst>
                <a:ext uri="{FF2B5EF4-FFF2-40B4-BE49-F238E27FC236}">
                  <a16:creationId xmlns:a16="http://schemas.microsoft.com/office/drawing/2014/main" id="{CA5A673D-D259-432A-8393-D4F08AD17794}"/>
                </a:ext>
              </a:extLst>
            </p:cNvPr>
            <p:cNvSpPr txBox="1"/>
            <p:nvPr/>
          </p:nvSpPr>
          <p:spPr>
            <a:xfrm>
              <a:off x="4058959" y="1469737"/>
              <a:ext cx="604653"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9" name="矩形 28">
            <a:extLst>
              <a:ext uri="{FF2B5EF4-FFF2-40B4-BE49-F238E27FC236}">
                <a16:creationId xmlns:a16="http://schemas.microsoft.com/office/drawing/2014/main" id="{11033B17-70BD-4795-99B0-4BF7D4ED8789}"/>
              </a:ext>
            </a:extLst>
          </p:cNvPr>
          <p:cNvSpPr/>
          <p:nvPr/>
        </p:nvSpPr>
        <p:spPr>
          <a:xfrm>
            <a:off x="6513590" y="3516717"/>
            <a:ext cx="2377500" cy="1712135"/>
          </a:xfrm>
          <a:prstGeom prst="rect">
            <a:avLst/>
          </a:prstGeom>
        </p:spPr>
        <p:txBody>
          <a:bodyPr wrap="square">
            <a:spAutoFit/>
          </a:bodyPr>
          <a:lstStyle/>
          <a:p>
            <a:pPr>
              <a:lnSpc>
                <a:spcPct val="150000"/>
              </a:lnSpc>
            </a:pPr>
            <a:r>
              <a:rPr lang="en-US" altLang="zh-CN" b="1" dirty="0">
                <a:solidFill>
                  <a:schemeClr val="bg1">
                    <a:lumMod val="50000"/>
                  </a:schemeClr>
                </a:solidFill>
              </a:rPr>
              <a:t>1</a:t>
            </a:r>
            <a:r>
              <a:rPr lang="zh-CN" altLang="en-US" b="1" dirty="0">
                <a:solidFill>
                  <a:schemeClr val="bg1">
                    <a:lumMod val="50000"/>
                  </a:schemeClr>
                </a:solidFill>
              </a:rPr>
              <a:t>、筛箱</a:t>
            </a:r>
            <a:endParaRPr lang="en-US" altLang="zh-CN" b="1" dirty="0">
              <a:solidFill>
                <a:schemeClr val="bg1">
                  <a:lumMod val="50000"/>
                </a:schemeClr>
              </a:solidFill>
            </a:endParaRPr>
          </a:p>
          <a:p>
            <a:pPr>
              <a:lnSpc>
                <a:spcPct val="150000"/>
              </a:lnSpc>
            </a:pPr>
            <a:r>
              <a:rPr lang="en-US" altLang="zh-CN" b="1" dirty="0">
                <a:solidFill>
                  <a:schemeClr val="bg1">
                    <a:lumMod val="50000"/>
                  </a:schemeClr>
                </a:solidFill>
              </a:rPr>
              <a:t>2</a:t>
            </a:r>
            <a:r>
              <a:rPr lang="zh-CN" altLang="en-US" b="1" dirty="0">
                <a:solidFill>
                  <a:schemeClr val="bg1">
                    <a:lumMod val="50000"/>
                  </a:schemeClr>
                </a:solidFill>
              </a:rPr>
              <a:t>、筛网</a:t>
            </a:r>
            <a:endParaRPr lang="en-US" altLang="zh-CN" b="1" dirty="0">
              <a:solidFill>
                <a:schemeClr val="bg1">
                  <a:lumMod val="50000"/>
                </a:schemeClr>
              </a:solidFill>
            </a:endParaRPr>
          </a:p>
          <a:p>
            <a:pPr>
              <a:lnSpc>
                <a:spcPct val="150000"/>
              </a:lnSpc>
            </a:pPr>
            <a:r>
              <a:rPr lang="en-US" altLang="zh-CN" b="1" dirty="0">
                <a:solidFill>
                  <a:schemeClr val="bg1">
                    <a:lumMod val="50000"/>
                  </a:schemeClr>
                </a:solidFill>
              </a:rPr>
              <a:t>3</a:t>
            </a:r>
            <a:r>
              <a:rPr lang="zh-CN" altLang="en-US" b="1" dirty="0">
                <a:solidFill>
                  <a:schemeClr val="bg1">
                    <a:lumMod val="50000"/>
                  </a:schemeClr>
                </a:solidFill>
              </a:rPr>
              <a:t>、传动轴</a:t>
            </a:r>
            <a:endParaRPr lang="en-US" altLang="zh-CN" b="1" dirty="0">
              <a:solidFill>
                <a:schemeClr val="bg1">
                  <a:lumMod val="50000"/>
                </a:schemeClr>
              </a:solidFill>
            </a:endParaRPr>
          </a:p>
          <a:p>
            <a:pPr>
              <a:lnSpc>
                <a:spcPct val="150000"/>
              </a:lnSpc>
            </a:pPr>
            <a:r>
              <a:rPr lang="en-US" altLang="zh-CN" b="1" dirty="0">
                <a:solidFill>
                  <a:schemeClr val="bg1">
                    <a:lumMod val="50000"/>
                  </a:schemeClr>
                </a:solidFill>
              </a:rPr>
              <a:t>4</a:t>
            </a:r>
            <a:r>
              <a:rPr lang="zh-CN" altLang="en-US" b="1" dirty="0">
                <a:solidFill>
                  <a:schemeClr val="bg1">
                    <a:lumMod val="50000"/>
                  </a:schemeClr>
                </a:solidFill>
              </a:rPr>
              <a:t>、电动机</a:t>
            </a:r>
          </a:p>
        </p:txBody>
      </p:sp>
      <p:sp>
        <p:nvSpPr>
          <p:cNvPr id="30" name="矩形 29">
            <a:extLst>
              <a:ext uri="{FF2B5EF4-FFF2-40B4-BE49-F238E27FC236}">
                <a16:creationId xmlns:a16="http://schemas.microsoft.com/office/drawing/2014/main" id="{3BFC5E6C-E6B6-41E4-8969-CFA5B4B76ACF}"/>
              </a:ext>
            </a:extLst>
          </p:cNvPr>
          <p:cNvSpPr/>
          <p:nvPr/>
        </p:nvSpPr>
        <p:spPr>
          <a:xfrm>
            <a:off x="8312386" y="3497046"/>
            <a:ext cx="2377500" cy="881139"/>
          </a:xfrm>
          <a:prstGeom prst="rect">
            <a:avLst/>
          </a:prstGeom>
        </p:spPr>
        <p:txBody>
          <a:bodyPr wrap="square">
            <a:spAutoFit/>
          </a:bodyPr>
          <a:lstStyle/>
          <a:p>
            <a:pPr>
              <a:lnSpc>
                <a:spcPct val="150000"/>
              </a:lnSpc>
            </a:pPr>
            <a:r>
              <a:rPr lang="en-US" altLang="zh-CN" b="1" dirty="0">
                <a:solidFill>
                  <a:schemeClr val="bg1">
                    <a:lumMod val="50000"/>
                  </a:schemeClr>
                </a:solidFill>
              </a:rPr>
              <a:t>5</a:t>
            </a:r>
            <a:r>
              <a:rPr lang="zh-CN" altLang="en-US" b="1" dirty="0">
                <a:solidFill>
                  <a:schemeClr val="bg1">
                    <a:lumMod val="50000"/>
                  </a:schemeClr>
                </a:solidFill>
              </a:rPr>
              <a:t>、轴承</a:t>
            </a:r>
            <a:endParaRPr lang="en-US" altLang="zh-CN" b="1" dirty="0">
              <a:solidFill>
                <a:schemeClr val="bg1">
                  <a:lumMod val="50000"/>
                </a:schemeClr>
              </a:solidFill>
            </a:endParaRPr>
          </a:p>
          <a:p>
            <a:pPr>
              <a:lnSpc>
                <a:spcPct val="150000"/>
              </a:lnSpc>
            </a:pPr>
            <a:r>
              <a:rPr lang="en-US" altLang="zh-CN" b="1" dirty="0">
                <a:solidFill>
                  <a:schemeClr val="bg1">
                    <a:lumMod val="50000"/>
                  </a:schemeClr>
                </a:solidFill>
              </a:rPr>
              <a:t>6</a:t>
            </a:r>
            <a:r>
              <a:rPr lang="zh-CN" altLang="en-US" b="1" dirty="0">
                <a:solidFill>
                  <a:schemeClr val="bg1">
                    <a:lumMod val="50000"/>
                  </a:schemeClr>
                </a:solidFill>
              </a:rPr>
              <a:t>、传动机构等</a:t>
            </a:r>
            <a:endParaRPr lang="en-US" altLang="zh-CN" b="1" dirty="0">
              <a:solidFill>
                <a:schemeClr val="bg1">
                  <a:lumMod val="50000"/>
                </a:schemeClr>
              </a:solidFill>
            </a:endParaRPr>
          </a:p>
        </p:txBody>
      </p:sp>
      <p:pic>
        <p:nvPicPr>
          <p:cNvPr id="1026" name="Picture 2">
            <a:extLst>
              <a:ext uri="{FF2B5EF4-FFF2-40B4-BE49-F238E27FC236}">
                <a16:creationId xmlns:a16="http://schemas.microsoft.com/office/drawing/2014/main" id="{05D1B368-452D-4AB6-9948-6AD03B38E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619" y="205737"/>
            <a:ext cx="3676772" cy="275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0744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55">
            <a:extLst>
              <a:ext uri="{FF2B5EF4-FFF2-40B4-BE49-F238E27FC236}">
                <a16:creationId xmlns:a16="http://schemas.microsoft.com/office/drawing/2014/main" id="{8347ACFC-CDEB-4196-AE24-4BC65362B524}"/>
              </a:ext>
            </a:extLst>
          </p:cNvPr>
          <p:cNvSpPr/>
          <p:nvPr/>
        </p:nvSpPr>
        <p:spPr>
          <a:xfrm>
            <a:off x="9149196" y="2727866"/>
            <a:ext cx="1171596" cy="11715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54">
            <a:extLst>
              <a:ext uri="{FF2B5EF4-FFF2-40B4-BE49-F238E27FC236}">
                <a16:creationId xmlns:a16="http://schemas.microsoft.com/office/drawing/2014/main" id="{424CD2F6-E642-480C-B7D2-5585B74E2283}"/>
              </a:ext>
            </a:extLst>
          </p:cNvPr>
          <p:cNvSpPr/>
          <p:nvPr/>
        </p:nvSpPr>
        <p:spPr>
          <a:xfrm>
            <a:off x="1843341" y="2572785"/>
            <a:ext cx="785818" cy="1323439"/>
          </a:xfrm>
          <a:prstGeom prst="rect">
            <a:avLst/>
          </a:prstGeom>
        </p:spPr>
        <p:txBody>
          <a:bodyPr wrap="square">
            <a:spAutoFit/>
          </a:bodyPr>
          <a:lstStyle/>
          <a:p>
            <a:pPr algn="ctr"/>
            <a:r>
              <a:rPr lang="en-US" sz="8000" dirty="0">
                <a:solidFill>
                  <a:srgbClr val="9AD3F7"/>
                </a:solidFill>
                <a:latin typeface="Open Sans Extrabold" pitchFamily="34" charset="0"/>
                <a:ea typeface="Open Sans Extrabold" pitchFamily="34" charset="0"/>
                <a:cs typeface="Open Sans Extrabold" pitchFamily="34" charset="0"/>
              </a:rPr>
              <a:t>1</a:t>
            </a:r>
            <a:endParaRPr lang="id-ID" sz="8000" dirty="0">
              <a:solidFill>
                <a:srgbClr val="9AD3F7"/>
              </a:solidFill>
              <a:latin typeface="Open Sans Extrabold" pitchFamily="34" charset="0"/>
              <a:ea typeface="Open Sans Extrabold" pitchFamily="34" charset="0"/>
              <a:cs typeface="Open Sans Extrabold" pitchFamily="34" charset="0"/>
            </a:endParaRPr>
          </a:p>
        </p:txBody>
      </p:sp>
      <p:grpSp>
        <p:nvGrpSpPr>
          <p:cNvPr id="3" name="Group 23">
            <a:extLst>
              <a:ext uri="{FF2B5EF4-FFF2-40B4-BE49-F238E27FC236}">
                <a16:creationId xmlns:a16="http://schemas.microsoft.com/office/drawing/2014/main" id="{1CDAAB48-DAAD-43A0-A211-B0095533BFCE}"/>
              </a:ext>
            </a:extLst>
          </p:cNvPr>
          <p:cNvGrpSpPr/>
          <p:nvPr/>
        </p:nvGrpSpPr>
        <p:grpSpPr>
          <a:xfrm>
            <a:off x="2772035" y="1977028"/>
            <a:ext cx="1171596" cy="1171596"/>
            <a:chOff x="1285852" y="1404489"/>
            <a:chExt cx="1171596" cy="1171596"/>
          </a:xfrm>
        </p:grpSpPr>
        <p:sp>
          <p:nvSpPr>
            <p:cNvPr id="4" name="Oval 55">
              <a:extLst>
                <a:ext uri="{FF2B5EF4-FFF2-40B4-BE49-F238E27FC236}">
                  <a16:creationId xmlns:a16="http://schemas.microsoft.com/office/drawing/2014/main" id="{AB7A08F2-06FA-4632-9D83-F2D5D64B30F7}"/>
                </a:ext>
              </a:extLst>
            </p:cNvPr>
            <p:cNvSpPr/>
            <p:nvPr/>
          </p:nvSpPr>
          <p:spPr>
            <a:xfrm>
              <a:off x="1285852" y="1404489"/>
              <a:ext cx="1171596" cy="11715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56">
              <a:extLst>
                <a:ext uri="{FF2B5EF4-FFF2-40B4-BE49-F238E27FC236}">
                  <a16:creationId xmlns:a16="http://schemas.microsoft.com/office/drawing/2014/main" id="{B1031EFD-4AAC-45E7-9F8D-27AA07175F8B}"/>
                </a:ext>
              </a:extLst>
            </p:cNvPr>
            <p:cNvSpPr/>
            <p:nvPr/>
          </p:nvSpPr>
          <p:spPr>
            <a:xfrm>
              <a:off x="1366168" y="1684877"/>
              <a:ext cx="958437" cy="646331"/>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曲柄滑块机构</a:t>
              </a:r>
              <a:endParaRPr lang="en-US" b="1" dirty="0">
                <a:solidFill>
                  <a:schemeClr val="bg1">
                    <a:lumMod val="65000"/>
                  </a:schemeClr>
                </a:solidFill>
                <a:latin typeface="+mn-ea"/>
                <a:cs typeface="Open Sans" pitchFamily="34" charset="0"/>
              </a:endParaRPr>
            </a:p>
          </p:txBody>
        </p:sp>
      </p:grpSp>
      <p:cxnSp>
        <p:nvCxnSpPr>
          <p:cNvPr id="6" name="Straight Arrow Connector 58">
            <a:extLst>
              <a:ext uri="{FF2B5EF4-FFF2-40B4-BE49-F238E27FC236}">
                <a16:creationId xmlns:a16="http://schemas.microsoft.com/office/drawing/2014/main" id="{70ABE852-6A4E-4B45-8912-E7C7381C2E1C}"/>
              </a:ext>
            </a:extLst>
          </p:cNvPr>
          <p:cNvCxnSpPr/>
          <p:nvPr/>
        </p:nvCxnSpPr>
        <p:spPr>
          <a:xfrm>
            <a:off x="3057787" y="3501479"/>
            <a:ext cx="785818" cy="15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ectangle 59">
            <a:extLst>
              <a:ext uri="{FF2B5EF4-FFF2-40B4-BE49-F238E27FC236}">
                <a16:creationId xmlns:a16="http://schemas.microsoft.com/office/drawing/2014/main" id="{79B641D3-EFF7-48DC-8230-BCCA90827F0B}"/>
              </a:ext>
            </a:extLst>
          </p:cNvPr>
          <p:cNvSpPr/>
          <p:nvPr/>
        </p:nvSpPr>
        <p:spPr>
          <a:xfrm>
            <a:off x="4057919" y="2572785"/>
            <a:ext cx="785818" cy="1323439"/>
          </a:xfrm>
          <a:prstGeom prst="rect">
            <a:avLst/>
          </a:prstGeom>
        </p:spPr>
        <p:txBody>
          <a:bodyPr wrap="square">
            <a:spAutoFit/>
          </a:bodyPr>
          <a:lstStyle/>
          <a:p>
            <a:pPr algn="ctr"/>
            <a:r>
              <a:rPr lang="en-US" sz="8000" dirty="0">
                <a:solidFill>
                  <a:srgbClr val="FFC3D9"/>
                </a:solidFill>
                <a:latin typeface="Open Sans Extrabold" pitchFamily="34" charset="0"/>
                <a:ea typeface="Open Sans Extrabold" pitchFamily="34" charset="0"/>
                <a:cs typeface="Open Sans Extrabold" pitchFamily="34" charset="0"/>
              </a:rPr>
              <a:t>2</a:t>
            </a:r>
            <a:endParaRPr lang="id-ID" sz="8000" dirty="0">
              <a:solidFill>
                <a:srgbClr val="FFC3D9"/>
              </a:solidFill>
              <a:latin typeface="Open Sans Extrabold" pitchFamily="34" charset="0"/>
              <a:ea typeface="Open Sans Extrabold" pitchFamily="34" charset="0"/>
              <a:cs typeface="Open Sans Extrabold" pitchFamily="34" charset="0"/>
            </a:endParaRPr>
          </a:p>
        </p:txBody>
      </p:sp>
      <p:grpSp>
        <p:nvGrpSpPr>
          <p:cNvPr id="8" name="Group 22">
            <a:extLst>
              <a:ext uri="{FF2B5EF4-FFF2-40B4-BE49-F238E27FC236}">
                <a16:creationId xmlns:a16="http://schemas.microsoft.com/office/drawing/2014/main" id="{385FE69D-9810-422A-B184-AA135647FE68}"/>
              </a:ext>
            </a:extLst>
          </p:cNvPr>
          <p:cNvGrpSpPr/>
          <p:nvPr/>
        </p:nvGrpSpPr>
        <p:grpSpPr>
          <a:xfrm>
            <a:off x="4995071" y="3715793"/>
            <a:ext cx="1171596" cy="1171596"/>
            <a:chOff x="3508888" y="3143254"/>
            <a:chExt cx="1171596" cy="1171596"/>
          </a:xfrm>
        </p:grpSpPr>
        <p:sp>
          <p:nvSpPr>
            <p:cNvPr id="9" name="Oval 60">
              <a:extLst>
                <a:ext uri="{FF2B5EF4-FFF2-40B4-BE49-F238E27FC236}">
                  <a16:creationId xmlns:a16="http://schemas.microsoft.com/office/drawing/2014/main" id="{BB6C5223-77DD-42AF-BDDE-AA0F695F612F}"/>
                </a:ext>
              </a:extLst>
            </p:cNvPr>
            <p:cNvSpPr/>
            <p:nvPr/>
          </p:nvSpPr>
          <p:spPr>
            <a:xfrm>
              <a:off x="3508888" y="3143254"/>
              <a:ext cx="1171596" cy="1171596"/>
            </a:xfrm>
            <a:prstGeom prst="ellipse">
              <a:avLst/>
            </a:prstGeom>
            <a:solidFill>
              <a:schemeClr val="bg1"/>
            </a:solidFill>
            <a:ln>
              <a:solidFill>
                <a:srgbClr val="FF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1">
              <a:extLst>
                <a:ext uri="{FF2B5EF4-FFF2-40B4-BE49-F238E27FC236}">
                  <a16:creationId xmlns:a16="http://schemas.microsoft.com/office/drawing/2014/main" id="{7A8C086C-6362-445E-8E5F-7759332FE146}"/>
                </a:ext>
              </a:extLst>
            </p:cNvPr>
            <p:cNvSpPr/>
            <p:nvPr/>
          </p:nvSpPr>
          <p:spPr>
            <a:xfrm>
              <a:off x="3589201" y="3427205"/>
              <a:ext cx="992365" cy="646331"/>
            </a:xfrm>
            <a:prstGeom prst="rect">
              <a:avLst/>
            </a:prstGeom>
          </p:spPr>
          <p:txBody>
            <a:bodyPr wrap="square">
              <a:spAutoFit/>
            </a:bodyPr>
            <a:lstStyle/>
            <a:p>
              <a:pPr algn="ctr"/>
              <a:r>
                <a:rPr lang="zh-CN" altLang="en-US" b="1" dirty="0">
                  <a:solidFill>
                    <a:schemeClr val="bg1">
                      <a:lumMod val="65000"/>
                    </a:schemeClr>
                  </a:solidFill>
                  <a:latin typeface="Open Sans" pitchFamily="34" charset="0"/>
                  <a:cs typeface="Open Sans" pitchFamily="34" charset="0"/>
                </a:rPr>
                <a:t>凸轮机构</a:t>
              </a:r>
              <a:endParaRPr lang="en-US" b="1" dirty="0">
                <a:solidFill>
                  <a:schemeClr val="bg1">
                    <a:lumMod val="65000"/>
                  </a:schemeClr>
                </a:solidFill>
                <a:latin typeface="Open Sans" pitchFamily="34" charset="0"/>
                <a:ea typeface="Open Sans" pitchFamily="34" charset="0"/>
                <a:cs typeface="Open Sans" pitchFamily="34" charset="0"/>
              </a:endParaRPr>
            </a:p>
          </p:txBody>
        </p:sp>
      </p:grpSp>
      <p:cxnSp>
        <p:nvCxnSpPr>
          <p:cNvPr id="11" name="Straight Arrow Connector 67">
            <a:extLst>
              <a:ext uri="{FF2B5EF4-FFF2-40B4-BE49-F238E27FC236}">
                <a16:creationId xmlns:a16="http://schemas.microsoft.com/office/drawing/2014/main" id="{F4BDD030-B114-462D-8BF5-B15FDEED92E9}"/>
              </a:ext>
            </a:extLst>
          </p:cNvPr>
          <p:cNvCxnSpPr/>
          <p:nvPr/>
        </p:nvCxnSpPr>
        <p:spPr>
          <a:xfrm>
            <a:off x="5272365" y="3501479"/>
            <a:ext cx="785818" cy="15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68">
            <a:extLst>
              <a:ext uri="{FF2B5EF4-FFF2-40B4-BE49-F238E27FC236}">
                <a16:creationId xmlns:a16="http://schemas.microsoft.com/office/drawing/2014/main" id="{6B5ECDD1-6B5D-45A7-8F10-F9573FF908DD}"/>
              </a:ext>
            </a:extLst>
          </p:cNvPr>
          <p:cNvSpPr/>
          <p:nvPr/>
        </p:nvSpPr>
        <p:spPr>
          <a:xfrm>
            <a:off x="6201059" y="2572785"/>
            <a:ext cx="785818" cy="1323439"/>
          </a:xfrm>
          <a:prstGeom prst="rect">
            <a:avLst/>
          </a:prstGeom>
        </p:spPr>
        <p:txBody>
          <a:bodyPr wrap="square">
            <a:spAutoFit/>
          </a:bodyPr>
          <a:lstStyle/>
          <a:p>
            <a:pPr algn="ctr"/>
            <a:r>
              <a:rPr lang="en-US" sz="8000" dirty="0">
                <a:solidFill>
                  <a:srgbClr val="9AD3F7"/>
                </a:solidFill>
                <a:latin typeface="Open Sans Extrabold" pitchFamily="34" charset="0"/>
                <a:ea typeface="Open Sans Extrabold" pitchFamily="34" charset="0"/>
                <a:cs typeface="Open Sans Extrabold" pitchFamily="34" charset="0"/>
              </a:rPr>
              <a:t>3</a:t>
            </a:r>
            <a:endParaRPr lang="id-ID" sz="8000" dirty="0">
              <a:solidFill>
                <a:srgbClr val="9AD3F7"/>
              </a:solidFill>
              <a:latin typeface="Open Sans Extrabold" pitchFamily="34" charset="0"/>
              <a:ea typeface="Open Sans Extrabold" pitchFamily="34" charset="0"/>
              <a:cs typeface="Open Sans Extrabold" pitchFamily="34" charset="0"/>
            </a:endParaRPr>
          </a:p>
        </p:txBody>
      </p:sp>
      <p:grpSp>
        <p:nvGrpSpPr>
          <p:cNvPr id="13" name="Group 24">
            <a:extLst>
              <a:ext uri="{FF2B5EF4-FFF2-40B4-BE49-F238E27FC236}">
                <a16:creationId xmlns:a16="http://schemas.microsoft.com/office/drawing/2014/main" id="{20E28944-8D84-4E11-AD74-F527B0D999C5}"/>
              </a:ext>
            </a:extLst>
          </p:cNvPr>
          <p:cNvGrpSpPr/>
          <p:nvPr/>
        </p:nvGrpSpPr>
        <p:grpSpPr>
          <a:xfrm>
            <a:off x="7129753" y="1994783"/>
            <a:ext cx="1171596" cy="1171596"/>
            <a:chOff x="5634692" y="1375058"/>
            <a:chExt cx="1171596" cy="1171596"/>
          </a:xfrm>
        </p:grpSpPr>
        <p:sp>
          <p:nvSpPr>
            <p:cNvPr id="14" name="Oval 69">
              <a:extLst>
                <a:ext uri="{FF2B5EF4-FFF2-40B4-BE49-F238E27FC236}">
                  <a16:creationId xmlns:a16="http://schemas.microsoft.com/office/drawing/2014/main" id="{C799EAFE-F1D9-4F1F-9C22-1F0778324F5C}"/>
                </a:ext>
              </a:extLst>
            </p:cNvPr>
            <p:cNvSpPr/>
            <p:nvPr/>
          </p:nvSpPr>
          <p:spPr>
            <a:xfrm>
              <a:off x="5634692" y="1375058"/>
              <a:ext cx="1171596" cy="1171596"/>
            </a:xfrm>
            <a:prstGeom prst="ellipse">
              <a:avLst/>
            </a:prstGeom>
            <a:solidFill>
              <a:schemeClr val="bg1"/>
            </a:solidFill>
            <a:ln>
              <a:solidFill>
                <a:srgbClr val="9AD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70">
              <a:extLst>
                <a:ext uri="{FF2B5EF4-FFF2-40B4-BE49-F238E27FC236}">
                  <a16:creationId xmlns:a16="http://schemas.microsoft.com/office/drawing/2014/main" id="{19D17E08-B293-428F-A627-ADDCC444D706}"/>
                </a:ext>
              </a:extLst>
            </p:cNvPr>
            <p:cNvSpPr/>
            <p:nvPr/>
          </p:nvSpPr>
          <p:spPr>
            <a:xfrm>
              <a:off x="5724217" y="1657935"/>
              <a:ext cx="992545" cy="646331"/>
            </a:xfrm>
            <a:prstGeom prst="rect">
              <a:avLst/>
            </a:prstGeom>
          </p:spPr>
          <p:txBody>
            <a:bodyPr wrap="square">
              <a:spAutoFit/>
            </a:bodyPr>
            <a:lstStyle/>
            <a:p>
              <a:pPr algn="ctr"/>
              <a:r>
                <a:rPr lang="zh-CN" altLang="en-US" b="1" dirty="0">
                  <a:solidFill>
                    <a:schemeClr val="bg1">
                      <a:lumMod val="65000"/>
                    </a:schemeClr>
                  </a:solidFill>
                  <a:latin typeface="+mn-ea"/>
                  <a:cs typeface="Open Sans" pitchFamily="34" charset="0"/>
                </a:rPr>
                <a:t>曲柄摇杆机构</a:t>
              </a:r>
              <a:endParaRPr lang="en-US" b="1" dirty="0">
                <a:solidFill>
                  <a:schemeClr val="bg1">
                    <a:lumMod val="65000"/>
                  </a:schemeClr>
                </a:solidFill>
                <a:latin typeface="+mn-ea"/>
                <a:cs typeface="Open Sans" pitchFamily="34" charset="0"/>
              </a:endParaRPr>
            </a:p>
          </p:txBody>
        </p:sp>
      </p:grpSp>
      <p:sp>
        <p:nvSpPr>
          <p:cNvPr id="21" name="矩形 20">
            <a:extLst>
              <a:ext uri="{FF2B5EF4-FFF2-40B4-BE49-F238E27FC236}">
                <a16:creationId xmlns:a16="http://schemas.microsoft.com/office/drawing/2014/main" id="{6E38F175-085A-4CAF-B95D-D6085E2AFD7F}"/>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传动方案的对比与选择</a:t>
            </a:r>
          </a:p>
        </p:txBody>
      </p:sp>
      <p:sp>
        <p:nvSpPr>
          <p:cNvPr id="17" name="Rectangle 33">
            <a:extLst>
              <a:ext uri="{FF2B5EF4-FFF2-40B4-BE49-F238E27FC236}">
                <a16:creationId xmlns:a16="http://schemas.microsoft.com/office/drawing/2014/main" id="{991E662C-3D13-4EF7-9B02-41014515A131}"/>
              </a:ext>
            </a:extLst>
          </p:cNvPr>
          <p:cNvSpPr/>
          <p:nvPr/>
        </p:nvSpPr>
        <p:spPr>
          <a:xfrm>
            <a:off x="9157856" y="3070485"/>
            <a:ext cx="1210588" cy="584775"/>
          </a:xfrm>
          <a:prstGeom prst="rect">
            <a:avLst/>
          </a:prstGeom>
        </p:spPr>
        <p:txBody>
          <a:bodyPr wrap="none">
            <a:spAutoFit/>
          </a:bodyPr>
          <a:lstStyle/>
          <a:p>
            <a:pPr algn="ctr"/>
            <a:r>
              <a:rPr lang="zh-CN" altLang="en-US" sz="1600" b="1" dirty="0">
                <a:solidFill>
                  <a:schemeClr val="bg1">
                    <a:lumMod val="65000"/>
                  </a:schemeClr>
                </a:solidFill>
                <a:latin typeface="+mn-ea"/>
                <a:cs typeface="Open Sans" pitchFamily="34" charset="0"/>
              </a:rPr>
              <a:t>偏置双曲柄</a:t>
            </a:r>
            <a:br>
              <a:rPr lang="en-US" altLang="zh-CN" sz="1600" b="1" dirty="0">
                <a:solidFill>
                  <a:schemeClr val="bg1">
                    <a:lumMod val="65000"/>
                  </a:schemeClr>
                </a:solidFill>
                <a:latin typeface="+mn-ea"/>
                <a:cs typeface="Open Sans" pitchFamily="34" charset="0"/>
              </a:rPr>
            </a:br>
            <a:r>
              <a:rPr lang="zh-CN" altLang="en-US" sz="1600" b="1" dirty="0">
                <a:solidFill>
                  <a:schemeClr val="bg1">
                    <a:lumMod val="65000"/>
                  </a:schemeClr>
                </a:solidFill>
                <a:latin typeface="+mn-ea"/>
                <a:cs typeface="Open Sans" pitchFamily="34" charset="0"/>
              </a:rPr>
              <a:t>滑块机构</a:t>
            </a:r>
            <a:endParaRPr lang="en-US" sz="1600" b="1" dirty="0">
              <a:solidFill>
                <a:schemeClr val="bg1">
                  <a:lumMod val="65000"/>
                </a:schemeClr>
              </a:solidFill>
              <a:latin typeface="+mn-ea"/>
              <a:cs typeface="Open Sans" pitchFamily="34" charset="0"/>
            </a:endParaRPr>
          </a:p>
        </p:txBody>
      </p:sp>
      <p:sp>
        <p:nvSpPr>
          <p:cNvPr id="20" name="Rectangle 59">
            <a:extLst>
              <a:ext uri="{FF2B5EF4-FFF2-40B4-BE49-F238E27FC236}">
                <a16:creationId xmlns:a16="http://schemas.microsoft.com/office/drawing/2014/main" id="{6F6C0E98-3C19-43E5-8DF2-D3BABE09A361}"/>
              </a:ext>
            </a:extLst>
          </p:cNvPr>
          <p:cNvSpPr/>
          <p:nvPr/>
        </p:nvSpPr>
        <p:spPr>
          <a:xfrm>
            <a:off x="8363378" y="2676305"/>
            <a:ext cx="785818" cy="1323439"/>
          </a:xfrm>
          <a:prstGeom prst="rect">
            <a:avLst/>
          </a:prstGeom>
        </p:spPr>
        <p:txBody>
          <a:bodyPr wrap="square">
            <a:spAutoFit/>
          </a:bodyPr>
          <a:lstStyle/>
          <a:p>
            <a:pPr algn="ctr"/>
            <a:r>
              <a:rPr lang="en-US" sz="8000" dirty="0">
                <a:solidFill>
                  <a:srgbClr val="FFC3D9"/>
                </a:solidFill>
                <a:latin typeface="Open Sans Extrabold" pitchFamily="34" charset="0"/>
                <a:ea typeface="Open Sans Extrabold" pitchFamily="34" charset="0"/>
                <a:cs typeface="Open Sans Extrabold" pitchFamily="34" charset="0"/>
              </a:rPr>
              <a:t>4</a:t>
            </a:r>
            <a:endParaRPr lang="id-ID" sz="8000" dirty="0">
              <a:solidFill>
                <a:srgbClr val="FFC3D9"/>
              </a:solidFill>
              <a:latin typeface="Open Sans Extrabold" pitchFamily="34" charset="0"/>
              <a:ea typeface="Open Sans Extrabold" pitchFamily="34" charset="0"/>
              <a:cs typeface="Open Sans Extrabold" pitchFamily="34" charset="0"/>
            </a:endParaRPr>
          </a:p>
        </p:txBody>
      </p:sp>
      <p:cxnSp>
        <p:nvCxnSpPr>
          <p:cNvPr id="22" name="Straight Arrow Connector 67">
            <a:extLst>
              <a:ext uri="{FF2B5EF4-FFF2-40B4-BE49-F238E27FC236}">
                <a16:creationId xmlns:a16="http://schemas.microsoft.com/office/drawing/2014/main" id="{B614BA33-CA5D-49F8-9FE4-E7BAFC0FF496}"/>
              </a:ext>
            </a:extLst>
          </p:cNvPr>
          <p:cNvCxnSpPr/>
          <p:nvPr/>
        </p:nvCxnSpPr>
        <p:spPr>
          <a:xfrm>
            <a:off x="7254893" y="3655260"/>
            <a:ext cx="785818" cy="15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62161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Arc 324">
            <a:extLst>
              <a:ext uri="{FF2B5EF4-FFF2-40B4-BE49-F238E27FC236}">
                <a16:creationId xmlns:a16="http://schemas.microsoft.com/office/drawing/2014/main" id="{9DC155E9-A487-4B6F-98BF-C88ACD0857ED}"/>
              </a:ext>
            </a:extLst>
          </p:cNvPr>
          <p:cNvSpPr/>
          <p:nvPr/>
        </p:nvSpPr>
        <p:spPr>
          <a:xfrm>
            <a:off x="4586277" y="1762117"/>
            <a:ext cx="1963506" cy="1498466"/>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5" name="Group 343">
            <a:extLst>
              <a:ext uri="{FF2B5EF4-FFF2-40B4-BE49-F238E27FC236}">
                <a16:creationId xmlns:a16="http://schemas.microsoft.com/office/drawing/2014/main" id="{D27532CA-B4A2-415C-8CB7-AD05B52CD19E}"/>
              </a:ext>
            </a:extLst>
          </p:cNvPr>
          <p:cNvGrpSpPr/>
          <p:nvPr/>
        </p:nvGrpSpPr>
        <p:grpSpPr>
          <a:xfrm>
            <a:off x="6086475" y="1976431"/>
            <a:ext cx="3500462" cy="603411"/>
            <a:chOff x="4572000" y="1643056"/>
            <a:chExt cx="3500462" cy="603411"/>
          </a:xfrm>
        </p:grpSpPr>
        <p:sp>
          <p:nvSpPr>
            <p:cNvPr id="286" name="Rectangle 33">
              <a:extLst>
                <a:ext uri="{FF2B5EF4-FFF2-40B4-BE49-F238E27FC236}">
                  <a16:creationId xmlns:a16="http://schemas.microsoft.com/office/drawing/2014/main" id="{73CB5CAF-70FE-4746-B7F4-85D08FFC452B}"/>
                </a:ext>
              </a:extLst>
            </p:cNvPr>
            <p:cNvSpPr/>
            <p:nvPr/>
          </p:nvSpPr>
          <p:spPr>
            <a:xfrm>
              <a:off x="4572000" y="1643056"/>
              <a:ext cx="2031325" cy="461665"/>
            </a:xfrm>
            <a:prstGeom prst="rect">
              <a:avLst/>
            </a:prstGeom>
          </p:spPr>
          <p:txBody>
            <a:bodyPr wrap="none">
              <a:spAutoFit/>
            </a:bodyPr>
            <a:lstStyle/>
            <a:p>
              <a:r>
                <a:rPr lang="zh-CN" altLang="en-US" sz="2400" b="1" dirty="0">
                  <a:solidFill>
                    <a:schemeClr val="bg1">
                      <a:lumMod val="65000"/>
                    </a:schemeClr>
                  </a:solidFill>
                  <a:latin typeface="Open Sans" pitchFamily="34" charset="0"/>
                  <a:ea typeface="Open Sans" pitchFamily="34" charset="0"/>
                  <a:cs typeface="Open Sans" pitchFamily="34" charset="0"/>
                </a:rPr>
                <a:t>曲柄滑块机构</a:t>
              </a:r>
              <a:endParaRPr lang="en-US" sz="2400" b="1" dirty="0">
                <a:solidFill>
                  <a:schemeClr val="bg1">
                    <a:lumMod val="65000"/>
                  </a:schemeClr>
                </a:solidFill>
                <a:latin typeface="Open Sans" pitchFamily="34" charset="0"/>
                <a:ea typeface="Open Sans" pitchFamily="34" charset="0"/>
                <a:cs typeface="Open Sans" pitchFamily="34" charset="0"/>
              </a:endParaRPr>
            </a:p>
          </p:txBody>
        </p:sp>
        <p:sp>
          <p:nvSpPr>
            <p:cNvPr id="287" name="Rectangle 325">
              <a:extLst>
                <a:ext uri="{FF2B5EF4-FFF2-40B4-BE49-F238E27FC236}">
                  <a16:creationId xmlns:a16="http://schemas.microsoft.com/office/drawing/2014/main" id="{80384D86-F9D6-4953-9368-617B18FBDA86}"/>
                </a:ext>
              </a:extLst>
            </p:cNvPr>
            <p:cNvSpPr/>
            <p:nvPr/>
          </p:nvSpPr>
          <p:spPr>
            <a:xfrm>
              <a:off x="4572000" y="2000246"/>
              <a:ext cx="3500462" cy="246221"/>
            </a:xfrm>
            <a:prstGeom prst="rect">
              <a:avLst/>
            </a:prstGeom>
          </p:spPr>
          <p:txBody>
            <a:bodyPr wrap="square">
              <a:spAutoFit/>
            </a:bodyPr>
            <a:lstStyle/>
            <a:p>
              <a:endParaRPr lang="ms-MY" sz="1000" dirty="0">
                <a:solidFill>
                  <a:schemeClr val="bg1">
                    <a:lumMod val="65000"/>
                  </a:schemeClr>
                </a:solidFill>
                <a:latin typeface="Open Sans Light" pitchFamily="34" charset="0"/>
                <a:ea typeface="Open Sans Light" pitchFamily="34" charset="0"/>
                <a:cs typeface="Open Sans Light" pitchFamily="34" charset="0"/>
              </a:endParaRPr>
            </a:p>
          </p:txBody>
        </p:sp>
      </p:grpSp>
      <p:grpSp>
        <p:nvGrpSpPr>
          <p:cNvPr id="288" name="Group 344">
            <a:extLst>
              <a:ext uri="{FF2B5EF4-FFF2-40B4-BE49-F238E27FC236}">
                <a16:creationId xmlns:a16="http://schemas.microsoft.com/office/drawing/2014/main" id="{5883FCEA-C978-453F-B0E7-85D453B88417}"/>
              </a:ext>
            </a:extLst>
          </p:cNvPr>
          <p:cNvGrpSpPr/>
          <p:nvPr/>
        </p:nvGrpSpPr>
        <p:grpSpPr>
          <a:xfrm>
            <a:off x="6157913" y="3119439"/>
            <a:ext cx="4922166" cy="338554"/>
            <a:chOff x="4643438" y="2786064"/>
            <a:chExt cx="4922166" cy="338554"/>
          </a:xfrm>
        </p:grpSpPr>
        <p:sp>
          <p:nvSpPr>
            <p:cNvPr id="289" name="Rectangle 330">
              <a:extLst>
                <a:ext uri="{FF2B5EF4-FFF2-40B4-BE49-F238E27FC236}">
                  <a16:creationId xmlns:a16="http://schemas.microsoft.com/office/drawing/2014/main" id="{8AF5D44D-3B63-4AA7-82BC-270CC56646A7}"/>
                </a:ext>
              </a:extLst>
            </p:cNvPr>
            <p:cNvSpPr/>
            <p:nvPr/>
          </p:nvSpPr>
          <p:spPr>
            <a:xfrm>
              <a:off x="5072066" y="2786064"/>
              <a:ext cx="4493538" cy="338554"/>
            </a:xfrm>
            <a:prstGeom prst="rect">
              <a:avLst/>
            </a:prstGeom>
          </p:spPr>
          <p:txBody>
            <a:bodyPr wrap="none">
              <a:spAutoFit/>
            </a:bodyPr>
            <a:lstStyle/>
            <a:p>
              <a:r>
                <a:rPr lang="zh-CN" altLang="en-US" sz="1600" i="0" dirty="0">
                  <a:solidFill>
                    <a:srgbClr val="333333"/>
                  </a:solidFill>
                  <a:effectLst/>
                  <a:latin typeface="+mn-ea"/>
                </a:rPr>
                <a:t>由曲柄和滑块的组合来实现</a:t>
              </a:r>
              <a:r>
                <a:rPr lang="zh-CN" altLang="en-US" sz="1600" b="1" i="0" dirty="0">
                  <a:solidFill>
                    <a:srgbClr val="333333"/>
                  </a:solidFill>
                  <a:effectLst/>
                  <a:latin typeface="+mn-ea"/>
                </a:rPr>
                <a:t>转动和移动</a:t>
              </a:r>
              <a:r>
                <a:rPr lang="zh-CN" altLang="en-US" sz="1600" i="0" dirty="0">
                  <a:solidFill>
                    <a:srgbClr val="333333"/>
                  </a:solidFill>
                  <a:effectLst/>
                  <a:latin typeface="+mn-ea"/>
                </a:rPr>
                <a:t>相互转换</a:t>
              </a:r>
              <a:endParaRPr lang="en-US" sz="1600" dirty="0">
                <a:solidFill>
                  <a:schemeClr val="bg1">
                    <a:lumMod val="65000"/>
                  </a:schemeClr>
                </a:solidFill>
                <a:latin typeface="+mn-ea"/>
                <a:cs typeface="Open Sans" pitchFamily="34" charset="0"/>
              </a:endParaRPr>
            </a:p>
          </p:txBody>
        </p:sp>
        <p:grpSp>
          <p:nvGrpSpPr>
            <p:cNvPr id="290" name="Group 332">
              <a:extLst>
                <a:ext uri="{FF2B5EF4-FFF2-40B4-BE49-F238E27FC236}">
                  <a16:creationId xmlns:a16="http://schemas.microsoft.com/office/drawing/2014/main" id="{A66AFF4A-F043-4DDA-BEC5-8F9EE4D1A503}"/>
                </a:ext>
              </a:extLst>
            </p:cNvPr>
            <p:cNvGrpSpPr/>
            <p:nvPr/>
          </p:nvGrpSpPr>
          <p:grpSpPr>
            <a:xfrm>
              <a:off x="4643438" y="2786064"/>
              <a:ext cx="288476" cy="288476"/>
              <a:chOff x="4643438" y="2786064"/>
              <a:chExt cx="288476" cy="288476"/>
            </a:xfrm>
          </p:grpSpPr>
          <p:sp>
            <p:nvSpPr>
              <p:cNvPr id="291" name="Oval 326">
                <a:extLst>
                  <a:ext uri="{FF2B5EF4-FFF2-40B4-BE49-F238E27FC236}">
                    <a16:creationId xmlns:a16="http://schemas.microsoft.com/office/drawing/2014/main" id="{7E47627D-6355-441C-9E9B-EBFECD7D2945}"/>
                  </a:ext>
                </a:extLst>
              </p:cNvPr>
              <p:cNvSpPr/>
              <p:nvPr/>
            </p:nvSpPr>
            <p:spPr>
              <a:xfrm>
                <a:off x="4643438" y="2786064"/>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Freeform 26">
                <a:extLst>
                  <a:ext uri="{FF2B5EF4-FFF2-40B4-BE49-F238E27FC236}">
                    <a16:creationId xmlns:a16="http://schemas.microsoft.com/office/drawing/2014/main" id="{5CDB9357-DDD7-45E3-823A-445258E3FF17}"/>
                  </a:ext>
                </a:extLst>
              </p:cNvPr>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93" name="Group 347">
            <a:extLst>
              <a:ext uri="{FF2B5EF4-FFF2-40B4-BE49-F238E27FC236}">
                <a16:creationId xmlns:a16="http://schemas.microsoft.com/office/drawing/2014/main" id="{0118A2C1-16FA-4C7B-BC97-33049F309C86}"/>
              </a:ext>
            </a:extLst>
          </p:cNvPr>
          <p:cNvGrpSpPr/>
          <p:nvPr/>
        </p:nvGrpSpPr>
        <p:grpSpPr>
          <a:xfrm>
            <a:off x="6157913" y="4405323"/>
            <a:ext cx="2049585" cy="338554"/>
            <a:chOff x="4643438" y="4071948"/>
            <a:chExt cx="2049585" cy="338554"/>
          </a:xfrm>
        </p:grpSpPr>
        <p:sp>
          <p:nvSpPr>
            <p:cNvPr id="294" name="Rectangle 336">
              <a:extLst>
                <a:ext uri="{FF2B5EF4-FFF2-40B4-BE49-F238E27FC236}">
                  <a16:creationId xmlns:a16="http://schemas.microsoft.com/office/drawing/2014/main" id="{361DA969-8F6A-4C96-B4E6-CD23CDF8B1BA}"/>
                </a:ext>
              </a:extLst>
            </p:cNvPr>
            <p:cNvSpPr/>
            <p:nvPr/>
          </p:nvSpPr>
          <p:spPr>
            <a:xfrm>
              <a:off x="5072066" y="4071948"/>
              <a:ext cx="1620957" cy="338554"/>
            </a:xfrm>
            <a:prstGeom prst="rect">
              <a:avLst/>
            </a:prstGeom>
          </p:spPr>
          <p:txBody>
            <a:bodyPr wrap="none">
              <a:spAutoFit/>
            </a:bodyPr>
            <a:lstStyle/>
            <a:p>
              <a:r>
                <a:rPr lang="zh-CN" altLang="en-US" sz="1600" dirty="0">
                  <a:solidFill>
                    <a:srgbClr val="333333"/>
                  </a:solidFill>
                  <a:latin typeface="+mn-ea"/>
                </a:rPr>
                <a:t>缺点：</a:t>
              </a:r>
              <a:r>
                <a:rPr lang="zh-CN" altLang="en-US" sz="1600" b="1" dirty="0">
                  <a:solidFill>
                    <a:srgbClr val="333333"/>
                  </a:solidFill>
                  <a:latin typeface="+mn-ea"/>
                </a:rPr>
                <a:t>体积较大</a:t>
              </a:r>
              <a:endParaRPr lang="en-US" sz="1600" b="1" dirty="0">
                <a:solidFill>
                  <a:srgbClr val="333333"/>
                </a:solidFill>
                <a:latin typeface="+mn-ea"/>
              </a:endParaRPr>
            </a:p>
          </p:txBody>
        </p:sp>
        <p:grpSp>
          <p:nvGrpSpPr>
            <p:cNvPr id="295" name="Group 342">
              <a:extLst>
                <a:ext uri="{FF2B5EF4-FFF2-40B4-BE49-F238E27FC236}">
                  <a16:creationId xmlns:a16="http://schemas.microsoft.com/office/drawing/2014/main" id="{D271D99D-0E7F-457F-9F50-72C40954C985}"/>
                </a:ext>
              </a:extLst>
            </p:cNvPr>
            <p:cNvGrpSpPr/>
            <p:nvPr/>
          </p:nvGrpSpPr>
          <p:grpSpPr>
            <a:xfrm>
              <a:off x="4643438" y="4071948"/>
              <a:ext cx="288476" cy="288476"/>
              <a:chOff x="4643438" y="4071948"/>
              <a:chExt cx="288476" cy="288476"/>
            </a:xfrm>
          </p:grpSpPr>
          <p:sp>
            <p:nvSpPr>
              <p:cNvPr id="296" name="Oval 329">
                <a:extLst>
                  <a:ext uri="{FF2B5EF4-FFF2-40B4-BE49-F238E27FC236}">
                    <a16:creationId xmlns:a16="http://schemas.microsoft.com/office/drawing/2014/main" id="{9E851443-3C46-403E-80BE-C12ACEB85CB7}"/>
                  </a:ext>
                </a:extLst>
              </p:cNvPr>
              <p:cNvSpPr/>
              <p:nvPr/>
            </p:nvSpPr>
            <p:spPr>
              <a:xfrm>
                <a:off x="4643438" y="4071948"/>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105">
                <a:extLst>
                  <a:ext uri="{FF2B5EF4-FFF2-40B4-BE49-F238E27FC236}">
                    <a16:creationId xmlns:a16="http://schemas.microsoft.com/office/drawing/2014/main" id="{9CEE2A76-D2EA-45EA-A9C9-2248AB38B5D8}"/>
                  </a:ext>
                </a:extLst>
              </p:cNvPr>
              <p:cNvSpPr>
                <a:spLocks/>
              </p:cNvSpPr>
              <p:nvPr/>
            </p:nvSpPr>
            <p:spPr bwMode="auto">
              <a:xfrm>
                <a:off x="4742079" y="416580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98" name="Group 346">
            <a:extLst>
              <a:ext uri="{FF2B5EF4-FFF2-40B4-BE49-F238E27FC236}">
                <a16:creationId xmlns:a16="http://schemas.microsoft.com/office/drawing/2014/main" id="{000C45AD-68D6-4DA7-94D0-11B50391BD1B}"/>
              </a:ext>
            </a:extLst>
          </p:cNvPr>
          <p:cNvGrpSpPr/>
          <p:nvPr/>
        </p:nvGrpSpPr>
        <p:grpSpPr>
          <a:xfrm>
            <a:off x="6157913" y="3976695"/>
            <a:ext cx="4511797" cy="338554"/>
            <a:chOff x="4643438" y="3643320"/>
            <a:chExt cx="4511797" cy="338554"/>
          </a:xfrm>
        </p:grpSpPr>
        <p:sp>
          <p:nvSpPr>
            <p:cNvPr id="299" name="Rectangle 335">
              <a:extLst>
                <a:ext uri="{FF2B5EF4-FFF2-40B4-BE49-F238E27FC236}">
                  <a16:creationId xmlns:a16="http://schemas.microsoft.com/office/drawing/2014/main" id="{734C3219-286D-48DB-BBE8-15DC86566B4E}"/>
                </a:ext>
              </a:extLst>
            </p:cNvPr>
            <p:cNvSpPr/>
            <p:nvPr/>
          </p:nvSpPr>
          <p:spPr>
            <a:xfrm>
              <a:off x="5072066" y="3643320"/>
              <a:ext cx="4083169" cy="338554"/>
            </a:xfrm>
            <a:prstGeom prst="rect">
              <a:avLst/>
            </a:prstGeom>
          </p:spPr>
          <p:txBody>
            <a:bodyPr wrap="none">
              <a:spAutoFit/>
            </a:bodyPr>
            <a:lstStyle/>
            <a:p>
              <a:r>
                <a:rPr lang="zh-CN" altLang="en-US" sz="1600" dirty="0">
                  <a:solidFill>
                    <a:srgbClr val="333333"/>
                  </a:solidFill>
                  <a:latin typeface="+mn-ea"/>
                </a:rPr>
                <a:t>优点：设置为偏置曲柄滑块则具有</a:t>
              </a:r>
              <a:r>
                <a:rPr lang="zh-CN" altLang="en-US" sz="1600" b="1" dirty="0">
                  <a:solidFill>
                    <a:srgbClr val="333333"/>
                  </a:solidFill>
                  <a:latin typeface="+mn-ea"/>
                </a:rPr>
                <a:t>急回特性</a:t>
              </a:r>
              <a:endParaRPr lang="en-US" sz="1600" b="1" dirty="0">
                <a:solidFill>
                  <a:srgbClr val="333333"/>
                </a:solidFill>
                <a:latin typeface="+mn-ea"/>
              </a:endParaRPr>
            </a:p>
          </p:txBody>
        </p:sp>
        <p:grpSp>
          <p:nvGrpSpPr>
            <p:cNvPr id="300" name="Group 341">
              <a:extLst>
                <a:ext uri="{FF2B5EF4-FFF2-40B4-BE49-F238E27FC236}">
                  <a16:creationId xmlns:a16="http://schemas.microsoft.com/office/drawing/2014/main" id="{EF004F21-E5EB-4D89-9D9A-6F794D954832}"/>
                </a:ext>
              </a:extLst>
            </p:cNvPr>
            <p:cNvGrpSpPr/>
            <p:nvPr/>
          </p:nvGrpSpPr>
          <p:grpSpPr>
            <a:xfrm>
              <a:off x="4643438" y="3643320"/>
              <a:ext cx="288476" cy="288476"/>
              <a:chOff x="4643438" y="3643320"/>
              <a:chExt cx="288476" cy="288476"/>
            </a:xfrm>
          </p:grpSpPr>
          <p:sp>
            <p:nvSpPr>
              <p:cNvPr id="301" name="Oval 328">
                <a:extLst>
                  <a:ext uri="{FF2B5EF4-FFF2-40B4-BE49-F238E27FC236}">
                    <a16:creationId xmlns:a16="http://schemas.microsoft.com/office/drawing/2014/main" id="{8B4C420E-1916-4242-895C-D6984E01F5F4}"/>
                  </a:ext>
                </a:extLst>
              </p:cNvPr>
              <p:cNvSpPr/>
              <p:nvPr/>
            </p:nvSpPr>
            <p:spPr>
              <a:xfrm>
                <a:off x="4643438" y="3643320"/>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Freeform 26">
                <a:extLst>
                  <a:ext uri="{FF2B5EF4-FFF2-40B4-BE49-F238E27FC236}">
                    <a16:creationId xmlns:a16="http://schemas.microsoft.com/office/drawing/2014/main" id="{7E9B1400-9556-4E3C-9B0E-98F38E7EEBAB}"/>
                  </a:ext>
                </a:extLst>
              </p:cNvPr>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03" name="Group 345">
            <a:extLst>
              <a:ext uri="{FF2B5EF4-FFF2-40B4-BE49-F238E27FC236}">
                <a16:creationId xmlns:a16="http://schemas.microsoft.com/office/drawing/2014/main" id="{4D07DF29-363D-48ED-88F4-DE6D2ECC8A31}"/>
              </a:ext>
            </a:extLst>
          </p:cNvPr>
          <p:cNvGrpSpPr/>
          <p:nvPr/>
        </p:nvGrpSpPr>
        <p:grpSpPr>
          <a:xfrm>
            <a:off x="6157913" y="3548067"/>
            <a:ext cx="4716981" cy="338554"/>
            <a:chOff x="4643438" y="3214692"/>
            <a:chExt cx="4716981" cy="338554"/>
          </a:xfrm>
        </p:grpSpPr>
        <p:sp>
          <p:nvSpPr>
            <p:cNvPr id="304" name="Rectangle 334">
              <a:extLst>
                <a:ext uri="{FF2B5EF4-FFF2-40B4-BE49-F238E27FC236}">
                  <a16:creationId xmlns:a16="http://schemas.microsoft.com/office/drawing/2014/main" id="{653D937C-9552-421E-9DFA-2E3B97C0D5EF}"/>
                </a:ext>
              </a:extLst>
            </p:cNvPr>
            <p:cNvSpPr/>
            <p:nvPr/>
          </p:nvSpPr>
          <p:spPr>
            <a:xfrm>
              <a:off x="5072066" y="3214692"/>
              <a:ext cx="4288353" cy="338554"/>
            </a:xfrm>
            <a:prstGeom prst="rect">
              <a:avLst/>
            </a:prstGeom>
          </p:spPr>
          <p:txBody>
            <a:bodyPr wrap="none">
              <a:spAutoFit/>
            </a:bodyPr>
            <a:lstStyle/>
            <a:p>
              <a:r>
                <a:rPr lang="zh-CN" altLang="en-US" sz="1600" dirty="0">
                  <a:solidFill>
                    <a:srgbClr val="333333"/>
                  </a:solidFill>
                  <a:latin typeface="+mn-ea"/>
                </a:rPr>
                <a:t>以曲柄为主动件，把</a:t>
              </a:r>
              <a:r>
                <a:rPr lang="zh-CN" altLang="en-US" sz="1600" b="1" dirty="0">
                  <a:solidFill>
                    <a:srgbClr val="333333"/>
                  </a:solidFill>
                  <a:latin typeface="+mn-ea"/>
                </a:rPr>
                <a:t>整周转动</a:t>
              </a:r>
              <a:r>
                <a:rPr lang="zh-CN" altLang="en-US" sz="1600" dirty="0">
                  <a:solidFill>
                    <a:srgbClr val="333333"/>
                  </a:solidFill>
                  <a:latin typeface="+mn-ea"/>
                </a:rPr>
                <a:t>转换为</a:t>
              </a:r>
              <a:r>
                <a:rPr lang="zh-CN" altLang="en-US" sz="1600" b="1" dirty="0">
                  <a:solidFill>
                    <a:srgbClr val="333333"/>
                  </a:solidFill>
                  <a:latin typeface="+mn-ea"/>
                </a:rPr>
                <a:t>往复</a:t>
              </a:r>
              <a:r>
                <a:rPr lang="zh-CN" altLang="en-US" sz="1600" dirty="0">
                  <a:solidFill>
                    <a:srgbClr val="333333"/>
                  </a:solidFill>
                  <a:latin typeface="+mn-ea"/>
                </a:rPr>
                <a:t>移动</a:t>
              </a:r>
              <a:endParaRPr lang="en-US" sz="1600" dirty="0">
                <a:solidFill>
                  <a:srgbClr val="333333"/>
                </a:solidFill>
                <a:latin typeface="+mn-ea"/>
              </a:endParaRPr>
            </a:p>
          </p:txBody>
        </p:sp>
        <p:grpSp>
          <p:nvGrpSpPr>
            <p:cNvPr id="305" name="Group 333">
              <a:extLst>
                <a:ext uri="{FF2B5EF4-FFF2-40B4-BE49-F238E27FC236}">
                  <a16:creationId xmlns:a16="http://schemas.microsoft.com/office/drawing/2014/main" id="{5BDD6BB2-E0D3-4783-B04D-5F8784351837}"/>
                </a:ext>
              </a:extLst>
            </p:cNvPr>
            <p:cNvGrpSpPr/>
            <p:nvPr/>
          </p:nvGrpSpPr>
          <p:grpSpPr>
            <a:xfrm>
              <a:off x="4643438" y="3214692"/>
              <a:ext cx="288476" cy="288476"/>
              <a:chOff x="4643438" y="3214692"/>
              <a:chExt cx="288476" cy="288476"/>
            </a:xfrm>
          </p:grpSpPr>
          <p:sp>
            <p:nvSpPr>
              <p:cNvPr id="306" name="Oval 327">
                <a:extLst>
                  <a:ext uri="{FF2B5EF4-FFF2-40B4-BE49-F238E27FC236}">
                    <a16:creationId xmlns:a16="http://schemas.microsoft.com/office/drawing/2014/main" id="{BB3A59D1-C7C1-4619-A4C2-535B0E5EC878}"/>
                  </a:ext>
                </a:extLst>
              </p:cNvPr>
              <p:cNvSpPr/>
              <p:nvPr/>
            </p:nvSpPr>
            <p:spPr>
              <a:xfrm>
                <a:off x="4643438" y="3214692"/>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105">
                <a:extLst>
                  <a:ext uri="{FF2B5EF4-FFF2-40B4-BE49-F238E27FC236}">
                    <a16:creationId xmlns:a16="http://schemas.microsoft.com/office/drawing/2014/main" id="{ADC75C9A-C51F-4EF9-A056-8EB1A6B85787}"/>
                  </a:ext>
                </a:extLst>
              </p:cNvPr>
              <p:cNvSpPr>
                <a:spLocks/>
              </p:cNvSpPr>
              <p:nvPr/>
            </p:nvSpPr>
            <p:spPr bwMode="auto">
              <a:xfrm>
                <a:off x="4739688" y="331067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08" name="矩形 307">
            <a:extLst>
              <a:ext uri="{FF2B5EF4-FFF2-40B4-BE49-F238E27FC236}">
                <a16:creationId xmlns:a16="http://schemas.microsoft.com/office/drawing/2014/main" id="{67F1B8E2-7B79-488D-AFF3-ECD563E8A836}"/>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传动方案的对比与选择</a:t>
            </a:r>
          </a:p>
        </p:txBody>
      </p:sp>
      <p:pic>
        <p:nvPicPr>
          <p:cNvPr id="309" name="图片 308">
            <a:extLst>
              <a:ext uri="{FF2B5EF4-FFF2-40B4-BE49-F238E27FC236}">
                <a16:creationId xmlns:a16="http://schemas.microsoft.com/office/drawing/2014/main" id="{857C22DA-FDC6-44AD-AA08-1961CD1A27A1}"/>
              </a:ext>
            </a:extLst>
          </p:cNvPr>
          <p:cNvPicPr>
            <a:picLocks noChangeAspect="1"/>
          </p:cNvPicPr>
          <p:nvPr/>
        </p:nvPicPr>
        <p:blipFill rotWithShape="1">
          <a:blip r:embed="rId2"/>
          <a:srcRect b="14312"/>
          <a:stretch/>
        </p:blipFill>
        <p:spPr>
          <a:xfrm>
            <a:off x="99067" y="1832194"/>
            <a:ext cx="6063706" cy="3431746"/>
          </a:xfrm>
          <a:prstGeom prst="rect">
            <a:avLst/>
          </a:prstGeom>
        </p:spPr>
      </p:pic>
    </p:spTree>
    <p:extLst>
      <p:ext uri="{BB962C8B-B14F-4D97-AF65-F5344CB8AC3E}">
        <p14:creationId xmlns:p14="http://schemas.microsoft.com/office/powerpoint/2010/main" val="168873701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Arc 324">
            <a:extLst>
              <a:ext uri="{FF2B5EF4-FFF2-40B4-BE49-F238E27FC236}">
                <a16:creationId xmlns:a16="http://schemas.microsoft.com/office/drawing/2014/main" id="{9DC155E9-A487-4B6F-98BF-C88ACD0857ED}"/>
              </a:ext>
            </a:extLst>
          </p:cNvPr>
          <p:cNvSpPr/>
          <p:nvPr/>
        </p:nvSpPr>
        <p:spPr>
          <a:xfrm>
            <a:off x="4586277" y="1762117"/>
            <a:ext cx="1963506" cy="1498466"/>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5" name="Group 343">
            <a:extLst>
              <a:ext uri="{FF2B5EF4-FFF2-40B4-BE49-F238E27FC236}">
                <a16:creationId xmlns:a16="http://schemas.microsoft.com/office/drawing/2014/main" id="{D27532CA-B4A2-415C-8CB7-AD05B52CD19E}"/>
              </a:ext>
            </a:extLst>
          </p:cNvPr>
          <p:cNvGrpSpPr/>
          <p:nvPr/>
        </p:nvGrpSpPr>
        <p:grpSpPr>
          <a:xfrm>
            <a:off x="6086475" y="1976431"/>
            <a:ext cx="3500462" cy="603411"/>
            <a:chOff x="4572000" y="1643056"/>
            <a:chExt cx="3500462" cy="603411"/>
          </a:xfrm>
        </p:grpSpPr>
        <p:sp>
          <p:nvSpPr>
            <p:cNvPr id="286" name="Rectangle 33">
              <a:extLst>
                <a:ext uri="{FF2B5EF4-FFF2-40B4-BE49-F238E27FC236}">
                  <a16:creationId xmlns:a16="http://schemas.microsoft.com/office/drawing/2014/main" id="{73CB5CAF-70FE-4746-B7F4-85D08FFC452B}"/>
                </a:ext>
              </a:extLst>
            </p:cNvPr>
            <p:cNvSpPr/>
            <p:nvPr/>
          </p:nvSpPr>
          <p:spPr>
            <a:xfrm>
              <a:off x="4572000" y="1643056"/>
              <a:ext cx="1415772" cy="461665"/>
            </a:xfrm>
            <a:prstGeom prst="rect">
              <a:avLst/>
            </a:prstGeom>
          </p:spPr>
          <p:txBody>
            <a:bodyPr wrap="none">
              <a:spAutoFit/>
            </a:bodyPr>
            <a:lstStyle/>
            <a:p>
              <a:r>
                <a:rPr lang="zh-CN" altLang="en-US" sz="2400" b="1" dirty="0">
                  <a:solidFill>
                    <a:schemeClr val="bg1">
                      <a:lumMod val="65000"/>
                    </a:schemeClr>
                  </a:solidFill>
                  <a:latin typeface="Open Sans" pitchFamily="34" charset="0"/>
                  <a:ea typeface="Open Sans" pitchFamily="34" charset="0"/>
                  <a:cs typeface="Open Sans" pitchFamily="34" charset="0"/>
                </a:rPr>
                <a:t>凸轮机构</a:t>
              </a:r>
              <a:endParaRPr lang="en-US" sz="2400" b="1" dirty="0">
                <a:solidFill>
                  <a:schemeClr val="bg1">
                    <a:lumMod val="65000"/>
                  </a:schemeClr>
                </a:solidFill>
                <a:latin typeface="Open Sans" pitchFamily="34" charset="0"/>
                <a:ea typeface="Open Sans" pitchFamily="34" charset="0"/>
                <a:cs typeface="Open Sans" pitchFamily="34" charset="0"/>
              </a:endParaRPr>
            </a:p>
          </p:txBody>
        </p:sp>
        <p:sp>
          <p:nvSpPr>
            <p:cNvPr id="287" name="Rectangle 325">
              <a:extLst>
                <a:ext uri="{FF2B5EF4-FFF2-40B4-BE49-F238E27FC236}">
                  <a16:creationId xmlns:a16="http://schemas.microsoft.com/office/drawing/2014/main" id="{80384D86-F9D6-4953-9368-617B18FBDA86}"/>
                </a:ext>
              </a:extLst>
            </p:cNvPr>
            <p:cNvSpPr/>
            <p:nvPr/>
          </p:nvSpPr>
          <p:spPr>
            <a:xfrm>
              <a:off x="4572000" y="2000246"/>
              <a:ext cx="3500462" cy="246221"/>
            </a:xfrm>
            <a:prstGeom prst="rect">
              <a:avLst/>
            </a:prstGeom>
          </p:spPr>
          <p:txBody>
            <a:bodyPr wrap="square">
              <a:spAutoFit/>
            </a:bodyPr>
            <a:lstStyle/>
            <a:p>
              <a:endParaRPr lang="ms-MY" sz="1000" dirty="0">
                <a:solidFill>
                  <a:schemeClr val="bg1">
                    <a:lumMod val="65000"/>
                  </a:schemeClr>
                </a:solidFill>
                <a:latin typeface="Open Sans Light" pitchFamily="34" charset="0"/>
                <a:ea typeface="Open Sans Light" pitchFamily="34" charset="0"/>
                <a:cs typeface="Open Sans Light" pitchFamily="34" charset="0"/>
              </a:endParaRPr>
            </a:p>
          </p:txBody>
        </p:sp>
      </p:grpSp>
      <p:grpSp>
        <p:nvGrpSpPr>
          <p:cNvPr id="288" name="Group 344">
            <a:extLst>
              <a:ext uri="{FF2B5EF4-FFF2-40B4-BE49-F238E27FC236}">
                <a16:creationId xmlns:a16="http://schemas.microsoft.com/office/drawing/2014/main" id="{5883FCEA-C978-453F-B0E7-85D453B88417}"/>
              </a:ext>
            </a:extLst>
          </p:cNvPr>
          <p:cNvGrpSpPr/>
          <p:nvPr/>
        </p:nvGrpSpPr>
        <p:grpSpPr>
          <a:xfrm>
            <a:off x="6157913" y="3119439"/>
            <a:ext cx="5332535" cy="338554"/>
            <a:chOff x="4643438" y="2786064"/>
            <a:chExt cx="5332535" cy="338554"/>
          </a:xfrm>
        </p:grpSpPr>
        <p:sp>
          <p:nvSpPr>
            <p:cNvPr id="289" name="Rectangle 330">
              <a:extLst>
                <a:ext uri="{FF2B5EF4-FFF2-40B4-BE49-F238E27FC236}">
                  <a16:creationId xmlns:a16="http://schemas.microsoft.com/office/drawing/2014/main" id="{8AF5D44D-3B63-4AA7-82BC-270CC56646A7}"/>
                </a:ext>
              </a:extLst>
            </p:cNvPr>
            <p:cNvSpPr/>
            <p:nvPr/>
          </p:nvSpPr>
          <p:spPr>
            <a:xfrm>
              <a:off x="5072066" y="2786064"/>
              <a:ext cx="4903907" cy="338554"/>
            </a:xfrm>
            <a:prstGeom prst="rect">
              <a:avLst/>
            </a:prstGeom>
          </p:spPr>
          <p:txBody>
            <a:bodyPr wrap="none">
              <a:spAutoFit/>
            </a:bodyPr>
            <a:lstStyle/>
            <a:p>
              <a:r>
                <a:rPr lang="zh-CN" altLang="en-US" sz="1600" i="0" dirty="0">
                  <a:solidFill>
                    <a:srgbClr val="333333"/>
                  </a:solidFill>
                  <a:effectLst/>
                  <a:latin typeface="+mn-ea"/>
                </a:rPr>
                <a:t>由凸轮，从动件和机架三个基本构件组成的高副机构</a:t>
              </a:r>
              <a:endParaRPr lang="en-US" sz="1600" dirty="0">
                <a:solidFill>
                  <a:schemeClr val="bg1">
                    <a:lumMod val="65000"/>
                  </a:schemeClr>
                </a:solidFill>
                <a:latin typeface="+mn-ea"/>
                <a:cs typeface="Open Sans" pitchFamily="34" charset="0"/>
              </a:endParaRPr>
            </a:p>
          </p:txBody>
        </p:sp>
        <p:grpSp>
          <p:nvGrpSpPr>
            <p:cNvPr id="290" name="Group 332">
              <a:extLst>
                <a:ext uri="{FF2B5EF4-FFF2-40B4-BE49-F238E27FC236}">
                  <a16:creationId xmlns:a16="http://schemas.microsoft.com/office/drawing/2014/main" id="{A66AFF4A-F043-4DDA-BEC5-8F9EE4D1A503}"/>
                </a:ext>
              </a:extLst>
            </p:cNvPr>
            <p:cNvGrpSpPr/>
            <p:nvPr/>
          </p:nvGrpSpPr>
          <p:grpSpPr>
            <a:xfrm>
              <a:off x="4643438" y="2786064"/>
              <a:ext cx="288476" cy="288476"/>
              <a:chOff x="4643438" y="2786064"/>
              <a:chExt cx="288476" cy="288476"/>
            </a:xfrm>
          </p:grpSpPr>
          <p:sp>
            <p:nvSpPr>
              <p:cNvPr id="291" name="Oval 326">
                <a:extLst>
                  <a:ext uri="{FF2B5EF4-FFF2-40B4-BE49-F238E27FC236}">
                    <a16:creationId xmlns:a16="http://schemas.microsoft.com/office/drawing/2014/main" id="{7E47627D-6355-441C-9E9B-EBFECD7D2945}"/>
                  </a:ext>
                </a:extLst>
              </p:cNvPr>
              <p:cNvSpPr/>
              <p:nvPr/>
            </p:nvSpPr>
            <p:spPr>
              <a:xfrm>
                <a:off x="4643438" y="2786064"/>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Freeform 26">
                <a:extLst>
                  <a:ext uri="{FF2B5EF4-FFF2-40B4-BE49-F238E27FC236}">
                    <a16:creationId xmlns:a16="http://schemas.microsoft.com/office/drawing/2014/main" id="{5CDB9357-DDD7-45E3-823A-445258E3FF17}"/>
                  </a:ext>
                </a:extLst>
              </p:cNvPr>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93" name="Group 347">
            <a:extLst>
              <a:ext uri="{FF2B5EF4-FFF2-40B4-BE49-F238E27FC236}">
                <a16:creationId xmlns:a16="http://schemas.microsoft.com/office/drawing/2014/main" id="{0118A2C1-16FA-4C7B-BC97-33049F309C86}"/>
              </a:ext>
            </a:extLst>
          </p:cNvPr>
          <p:cNvGrpSpPr/>
          <p:nvPr/>
        </p:nvGrpSpPr>
        <p:grpSpPr>
          <a:xfrm>
            <a:off x="6157913" y="4590155"/>
            <a:ext cx="2049585" cy="338554"/>
            <a:chOff x="4643438" y="4071948"/>
            <a:chExt cx="2049585" cy="338554"/>
          </a:xfrm>
        </p:grpSpPr>
        <p:sp>
          <p:nvSpPr>
            <p:cNvPr id="294" name="Rectangle 336">
              <a:extLst>
                <a:ext uri="{FF2B5EF4-FFF2-40B4-BE49-F238E27FC236}">
                  <a16:creationId xmlns:a16="http://schemas.microsoft.com/office/drawing/2014/main" id="{361DA969-8F6A-4C96-B4E6-CD23CDF8B1BA}"/>
                </a:ext>
              </a:extLst>
            </p:cNvPr>
            <p:cNvSpPr/>
            <p:nvPr/>
          </p:nvSpPr>
          <p:spPr>
            <a:xfrm>
              <a:off x="5072066" y="4071948"/>
              <a:ext cx="1620957" cy="338554"/>
            </a:xfrm>
            <a:prstGeom prst="rect">
              <a:avLst/>
            </a:prstGeom>
          </p:spPr>
          <p:txBody>
            <a:bodyPr wrap="none">
              <a:spAutoFit/>
            </a:bodyPr>
            <a:lstStyle/>
            <a:p>
              <a:r>
                <a:rPr lang="zh-CN" altLang="en-US" sz="1600" dirty="0">
                  <a:solidFill>
                    <a:srgbClr val="333333"/>
                  </a:solidFill>
                  <a:latin typeface="+mn-ea"/>
                </a:rPr>
                <a:t>缺点：</a:t>
              </a:r>
              <a:r>
                <a:rPr lang="zh-CN" altLang="en-US" sz="1600" b="1" dirty="0">
                  <a:solidFill>
                    <a:srgbClr val="333333"/>
                  </a:solidFill>
                  <a:latin typeface="+mn-ea"/>
                </a:rPr>
                <a:t>制造复杂</a:t>
              </a:r>
              <a:endParaRPr lang="en-US" sz="1600" b="1" dirty="0">
                <a:solidFill>
                  <a:srgbClr val="333333"/>
                </a:solidFill>
                <a:latin typeface="+mn-ea"/>
              </a:endParaRPr>
            </a:p>
          </p:txBody>
        </p:sp>
        <p:grpSp>
          <p:nvGrpSpPr>
            <p:cNvPr id="295" name="Group 342">
              <a:extLst>
                <a:ext uri="{FF2B5EF4-FFF2-40B4-BE49-F238E27FC236}">
                  <a16:creationId xmlns:a16="http://schemas.microsoft.com/office/drawing/2014/main" id="{D271D99D-0E7F-457F-9F50-72C40954C985}"/>
                </a:ext>
              </a:extLst>
            </p:cNvPr>
            <p:cNvGrpSpPr/>
            <p:nvPr/>
          </p:nvGrpSpPr>
          <p:grpSpPr>
            <a:xfrm>
              <a:off x="4643438" y="4071948"/>
              <a:ext cx="288476" cy="288476"/>
              <a:chOff x="4643438" y="4071948"/>
              <a:chExt cx="288476" cy="288476"/>
            </a:xfrm>
          </p:grpSpPr>
          <p:sp>
            <p:nvSpPr>
              <p:cNvPr id="296" name="Oval 329">
                <a:extLst>
                  <a:ext uri="{FF2B5EF4-FFF2-40B4-BE49-F238E27FC236}">
                    <a16:creationId xmlns:a16="http://schemas.microsoft.com/office/drawing/2014/main" id="{9E851443-3C46-403E-80BE-C12ACEB85CB7}"/>
                  </a:ext>
                </a:extLst>
              </p:cNvPr>
              <p:cNvSpPr/>
              <p:nvPr/>
            </p:nvSpPr>
            <p:spPr>
              <a:xfrm>
                <a:off x="4643438" y="4071948"/>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105">
                <a:extLst>
                  <a:ext uri="{FF2B5EF4-FFF2-40B4-BE49-F238E27FC236}">
                    <a16:creationId xmlns:a16="http://schemas.microsoft.com/office/drawing/2014/main" id="{9CEE2A76-D2EA-45EA-A9C9-2248AB38B5D8}"/>
                  </a:ext>
                </a:extLst>
              </p:cNvPr>
              <p:cNvSpPr>
                <a:spLocks/>
              </p:cNvSpPr>
              <p:nvPr/>
            </p:nvSpPr>
            <p:spPr bwMode="auto">
              <a:xfrm>
                <a:off x="4742079" y="416580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98" name="Group 346">
            <a:extLst>
              <a:ext uri="{FF2B5EF4-FFF2-40B4-BE49-F238E27FC236}">
                <a16:creationId xmlns:a16="http://schemas.microsoft.com/office/drawing/2014/main" id="{000C45AD-68D6-4DA7-94D0-11B50391BD1B}"/>
              </a:ext>
            </a:extLst>
          </p:cNvPr>
          <p:cNvGrpSpPr/>
          <p:nvPr/>
        </p:nvGrpSpPr>
        <p:grpSpPr>
          <a:xfrm>
            <a:off x="6157913" y="4161527"/>
            <a:ext cx="3280691" cy="338554"/>
            <a:chOff x="4643438" y="3643320"/>
            <a:chExt cx="3280691" cy="338554"/>
          </a:xfrm>
        </p:grpSpPr>
        <p:sp>
          <p:nvSpPr>
            <p:cNvPr id="299" name="Rectangle 335">
              <a:extLst>
                <a:ext uri="{FF2B5EF4-FFF2-40B4-BE49-F238E27FC236}">
                  <a16:creationId xmlns:a16="http://schemas.microsoft.com/office/drawing/2014/main" id="{734C3219-286D-48DB-BBE8-15DC86566B4E}"/>
                </a:ext>
              </a:extLst>
            </p:cNvPr>
            <p:cNvSpPr/>
            <p:nvPr/>
          </p:nvSpPr>
          <p:spPr>
            <a:xfrm>
              <a:off x="5072066" y="3643320"/>
              <a:ext cx="2852063" cy="338554"/>
            </a:xfrm>
            <a:prstGeom prst="rect">
              <a:avLst/>
            </a:prstGeom>
          </p:spPr>
          <p:txBody>
            <a:bodyPr wrap="none">
              <a:spAutoFit/>
            </a:bodyPr>
            <a:lstStyle/>
            <a:p>
              <a:r>
                <a:rPr lang="zh-CN" altLang="en-US" sz="1600" dirty="0">
                  <a:solidFill>
                    <a:srgbClr val="333333"/>
                  </a:solidFill>
                  <a:latin typeface="+mn-ea"/>
                </a:rPr>
                <a:t>优点：</a:t>
              </a:r>
              <a:r>
                <a:rPr lang="zh-CN" altLang="en-US" sz="1600" b="1" dirty="0">
                  <a:solidFill>
                    <a:srgbClr val="333333"/>
                  </a:solidFill>
                  <a:latin typeface="+mn-ea"/>
                </a:rPr>
                <a:t>运动轨迹可以自行定制</a:t>
              </a:r>
              <a:endParaRPr lang="en-US" sz="1600" b="1" dirty="0">
                <a:solidFill>
                  <a:srgbClr val="333333"/>
                </a:solidFill>
                <a:latin typeface="+mn-ea"/>
              </a:endParaRPr>
            </a:p>
          </p:txBody>
        </p:sp>
        <p:grpSp>
          <p:nvGrpSpPr>
            <p:cNvPr id="300" name="Group 341">
              <a:extLst>
                <a:ext uri="{FF2B5EF4-FFF2-40B4-BE49-F238E27FC236}">
                  <a16:creationId xmlns:a16="http://schemas.microsoft.com/office/drawing/2014/main" id="{EF004F21-E5EB-4D89-9D9A-6F794D954832}"/>
                </a:ext>
              </a:extLst>
            </p:cNvPr>
            <p:cNvGrpSpPr/>
            <p:nvPr/>
          </p:nvGrpSpPr>
          <p:grpSpPr>
            <a:xfrm>
              <a:off x="4643438" y="3643320"/>
              <a:ext cx="288476" cy="288476"/>
              <a:chOff x="4643438" y="3643320"/>
              <a:chExt cx="288476" cy="288476"/>
            </a:xfrm>
          </p:grpSpPr>
          <p:sp>
            <p:nvSpPr>
              <p:cNvPr id="301" name="Oval 328">
                <a:extLst>
                  <a:ext uri="{FF2B5EF4-FFF2-40B4-BE49-F238E27FC236}">
                    <a16:creationId xmlns:a16="http://schemas.microsoft.com/office/drawing/2014/main" id="{8B4C420E-1916-4242-895C-D6984E01F5F4}"/>
                  </a:ext>
                </a:extLst>
              </p:cNvPr>
              <p:cNvSpPr/>
              <p:nvPr/>
            </p:nvSpPr>
            <p:spPr>
              <a:xfrm>
                <a:off x="4643438" y="3643320"/>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Freeform 26">
                <a:extLst>
                  <a:ext uri="{FF2B5EF4-FFF2-40B4-BE49-F238E27FC236}">
                    <a16:creationId xmlns:a16="http://schemas.microsoft.com/office/drawing/2014/main" id="{7E9B1400-9556-4E3C-9B0E-98F38E7EEBAB}"/>
                  </a:ext>
                </a:extLst>
              </p:cNvPr>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03" name="Group 345">
            <a:extLst>
              <a:ext uri="{FF2B5EF4-FFF2-40B4-BE49-F238E27FC236}">
                <a16:creationId xmlns:a16="http://schemas.microsoft.com/office/drawing/2014/main" id="{4D07DF29-363D-48ED-88F4-DE6D2ECC8A31}"/>
              </a:ext>
            </a:extLst>
          </p:cNvPr>
          <p:cNvGrpSpPr/>
          <p:nvPr/>
        </p:nvGrpSpPr>
        <p:grpSpPr>
          <a:xfrm>
            <a:off x="6157913" y="3548067"/>
            <a:ext cx="5332535" cy="584775"/>
            <a:chOff x="4643438" y="3214692"/>
            <a:chExt cx="5332535" cy="584775"/>
          </a:xfrm>
        </p:grpSpPr>
        <p:sp>
          <p:nvSpPr>
            <p:cNvPr id="304" name="Rectangle 334">
              <a:extLst>
                <a:ext uri="{FF2B5EF4-FFF2-40B4-BE49-F238E27FC236}">
                  <a16:creationId xmlns:a16="http://schemas.microsoft.com/office/drawing/2014/main" id="{653D937C-9552-421E-9DFA-2E3B97C0D5EF}"/>
                </a:ext>
              </a:extLst>
            </p:cNvPr>
            <p:cNvSpPr/>
            <p:nvPr/>
          </p:nvSpPr>
          <p:spPr>
            <a:xfrm>
              <a:off x="5072066" y="3214692"/>
              <a:ext cx="4903907" cy="584775"/>
            </a:xfrm>
            <a:prstGeom prst="rect">
              <a:avLst/>
            </a:prstGeom>
          </p:spPr>
          <p:txBody>
            <a:bodyPr wrap="none">
              <a:spAutoFit/>
            </a:bodyPr>
            <a:lstStyle/>
            <a:p>
              <a:r>
                <a:rPr lang="zh-CN" altLang="en-US" sz="1600" dirty="0">
                  <a:solidFill>
                    <a:srgbClr val="333333"/>
                  </a:solidFill>
                  <a:latin typeface="+mn-ea"/>
                </a:rPr>
                <a:t>凸轮的轮廓线或凹槽的形状，可将连续的</a:t>
              </a:r>
              <a:r>
                <a:rPr lang="zh-CN" altLang="en-US" sz="1600" b="1" dirty="0">
                  <a:solidFill>
                    <a:srgbClr val="333333"/>
                  </a:solidFill>
                  <a:latin typeface="+mn-ea"/>
                </a:rPr>
                <a:t>旋转</a:t>
              </a:r>
              <a:r>
                <a:rPr lang="zh-CN" altLang="en-US" sz="1600" dirty="0">
                  <a:solidFill>
                    <a:srgbClr val="333333"/>
                  </a:solidFill>
                  <a:latin typeface="+mn-ea"/>
                </a:rPr>
                <a:t>运动转</a:t>
              </a:r>
              <a:endParaRPr lang="en-US" altLang="zh-CN" sz="1600" dirty="0">
                <a:solidFill>
                  <a:srgbClr val="333333"/>
                </a:solidFill>
                <a:latin typeface="+mn-ea"/>
              </a:endParaRPr>
            </a:p>
            <a:p>
              <a:r>
                <a:rPr lang="zh-CN" altLang="en-US" sz="1600" dirty="0">
                  <a:solidFill>
                    <a:srgbClr val="333333"/>
                  </a:solidFill>
                  <a:latin typeface="+mn-ea"/>
                </a:rPr>
                <a:t>化为</a:t>
              </a:r>
              <a:r>
                <a:rPr lang="zh-CN" altLang="en-US" sz="1600" b="1" dirty="0">
                  <a:solidFill>
                    <a:srgbClr val="333333"/>
                  </a:solidFill>
                  <a:latin typeface="+mn-ea"/>
                </a:rPr>
                <a:t>往复</a:t>
              </a:r>
              <a:r>
                <a:rPr lang="zh-CN" altLang="en-US" sz="1600" dirty="0">
                  <a:solidFill>
                    <a:srgbClr val="333333"/>
                  </a:solidFill>
                  <a:latin typeface="+mn-ea"/>
                </a:rPr>
                <a:t>的直线运动</a:t>
              </a:r>
              <a:endParaRPr lang="en-US" sz="1600" dirty="0">
                <a:solidFill>
                  <a:srgbClr val="333333"/>
                </a:solidFill>
                <a:latin typeface="+mn-ea"/>
              </a:endParaRPr>
            </a:p>
          </p:txBody>
        </p:sp>
        <p:grpSp>
          <p:nvGrpSpPr>
            <p:cNvPr id="305" name="Group 333">
              <a:extLst>
                <a:ext uri="{FF2B5EF4-FFF2-40B4-BE49-F238E27FC236}">
                  <a16:creationId xmlns:a16="http://schemas.microsoft.com/office/drawing/2014/main" id="{5BDD6BB2-E0D3-4783-B04D-5F8784351837}"/>
                </a:ext>
              </a:extLst>
            </p:cNvPr>
            <p:cNvGrpSpPr/>
            <p:nvPr/>
          </p:nvGrpSpPr>
          <p:grpSpPr>
            <a:xfrm>
              <a:off x="4643438" y="3214692"/>
              <a:ext cx="288476" cy="288476"/>
              <a:chOff x="4643438" y="3214692"/>
              <a:chExt cx="288476" cy="288476"/>
            </a:xfrm>
          </p:grpSpPr>
          <p:sp>
            <p:nvSpPr>
              <p:cNvPr id="306" name="Oval 327">
                <a:extLst>
                  <a:ext uri="{FF2B5EF4-FFF2-40B4-BE49-F238E27FC236}">
                    <a16:creationId xmlns:a16="http://schemas.microsoft.com/office/drawing/2014/main" id="{BB3A59D1-C7C1-4619-A4C2-535B0E5EC878}"/>
                  </a:ext>
                </a:extLst>
              </p:cNvPr>
              <p:cNvSpPr/>
              <p:nvPr/>
            </p:nvSpPr>
            <p:spPr>
              <a:xfrm>
                <a:off x="4643438" y="3214692"/>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105">
                <a:extLst>
                  <a:ext uri="{FF2B5EF4-FFF2-40B4-BE49-F238E27FC236}">
                    <a16:creationId xmlns:a16="http://schemas.microsoft.com/office/drawing/2014/main" id="{ADC75C9A-C51F-4EF9-A056-8EB1A6B85787}"/>
                  </a:ext>
                </a:extLst>
              </p:cNvPr>
              <p:cNvSpPr>
                <a:spLocks/>
              </p:cNvSpPr>
              <p:nvPr/>
            </p:nvSpPr>
            <p:spPr bwMode="auto">
              <a:xfrm>
                <a:off x="4739688" y="331067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08" name="矩形 307">
            <a:extLst>
              <a:ext uri="{FF2B5EF4-FFF2-40B4-BE49-F238E27FC236}">
                <a16:creationId xmlns:a16="http://schemas.microsoft.com/office/drawing/2014/main" id="{67F1B8E2-7B79-488D-AFF3-ECD563E8A836}"/>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传动方案的对比与选择</a:t>
            </a:r>
          </a:p>
        </p:txBody>
      </p:sp>
      <p:pic>
        <p:nvPicPr>
          <p:cNvPr id="1026" name="Picture 2">
            <a:extLst>
              <a:ext uri="{FF2B5EF4-FFF2-40B4-BE49-F238E27FC236}">
                <a16:creationId xmlns:a16="http://schemas.microsoft.com/office/drawing/2014/main" id="{1FC96253-4E76-47C6-B9A1-83C628844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08" y="1804272"/>
            <a:ext cx="4810825" cy="330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9723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Arc 324">
            <a:extLst>
              <a:ext uri="{FF2B5EF4-FFF2-40B4-BE49-F238E27FC236}">
                <a16:creationId xmlns:a16="http://schemas.microsoft.com/office/drawing/2014/main" id="{9DC155E9-A487-4B6F-98BF-C88ACD0857ED}"/>
              </a:ext>
            </a:extLst>
          </p:cNvPr>
          <p:cNvSpPr/>
          <p:nvPr/>
        </p:nvSpPr>
        <p:spPr>
          <a:xfrm>
            <a:off x="4586277" y="1762117"/>
            <a:ext cx="1963506" cy="1498466"/>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5" name="Group 343">
            <a:extLst>
              <a:ext uri="{FF2B5EF4-FFF2-40B4-BE49-F238E27FC236}">
                <a16:creationId xmlns:a16="http://schemas.microsoft.com/office/drawing/2014/main" id="{D27532CA-B4A2-415C-8CB7-AD05B52CD19E}"/>
              </a:ext>
            </a:extLst>
          </p:cNvPr>
          <p:cNvGrpSpPr/>
          <p:nvPr/>
        </p:nvGrpSpPr>
        <p:grpSpPr>
          <a:xfrm>
            <a:off x="6086475" y="1976431"/>
            <a:ext cx="3500462" cy="603411"/>
            <a:chOff x="4572000" y="1643056"/>
            <a:chExt cx="3500462" cy="603411"/>
          </a:xfrm>
        </p:grpSpPr>
        <p:sp>
          <p:nvSpPr>
            <p:cNvPr id="286" name="Rectangle 33">
              <a:extLst>
                <a:ext uri="{FF2B5EF4-FFF2-40B4-BE49-F238E27FC236}">
                  <a16:creationId xmlns:a16="http://schemas.microsoft.com/office/drawing/2014/main" id="{73CB5CAF-70FE-4746-B7F4-85D08FFC452B}"/>
                </a:ext>
              </a:extLst>
            </p:cNvPr>
            <p:cNvSpPr/>
            <p:nvPr/>
          </p:nvSpPr>
          <p:spPr>
            <a:xfrm>
              <a:off x="4572000" y="1643056"/>
              <a:ext cx="2031325" cy="461665"/>
            </a:xfrm>
            <a:prstGeom prst="rect">
              <a:avLst/>
            </a:prstGeom>
          </p:spPr>
          <p:txBody>
            <a:bodyPr wrap="none">
              <a:spAutoFit/>
            </a:bodyPr>
            <a:lstStyle/>
            <a:p>
              <a:r>
                <a:rPr lang="zh-CN" altLang="en-US" sz="2400" b="1" dirty="0">
                  <a:solidFill>
                    <a:schemeClr val="bg1">
                      <a:lumMod val="65000"/>
                    </a:schemeClr>
                  </a:solidFill>
                  <a:latin typeface="Open Sans" pitchFamily="34" charset="0"/>
                  <a:ea typeface="Open Sans" pitchFamily="34" charset="0"/>
                  <a:cs typeface="Open Sans" pitchFamily="34" charset="0"/>
                </a:rPr>
                <a:t>曲柄摇杆机构</a:t>
              </a:r>
              <a:endParaRPr lang="en-US" sz="2400" b="1" dirty="0">
                <a:solidFill>
                  <a:schemeClr val="bg1">
                    <a:lumMod val="65000"/>
                  </a:schemeClr>
                </a:solidFill>
                <a:latin typeface="Open Sans" pitchFamily="34" charset="0"/>
                <a:ea typeface="Open Sans" pitchFamily="34" charset="0"/>
                <a:cs typeface="Open Sans" pitchFamily="34" charset="0"/>
              </a:endParaRPr>
            </a:p>
          </p:txBody>
        </p:sp>
        <p:sp>
          <p:nvSpPr>
            <p:cNvPr id="287" name="Rectangle 325">
              <a:extLst>
                <a:ext uri="{FF2B5EF4-FFF2-40B4-BE49-F238E27FC236}">
                  <a16:creationId xmlns:a16="http://schemas.microsoft.com/office/drawing/2014/main" id="{80384D86-F9D6-4953-9368-617B18FBDA86}"/>
                </a:ext>
              </a:extLst>
            </p:cNvPr>
            <p:cNvSpPr/>
            <p:nvPr/>
          </p:nvSpPr>
          <p:spPr>
            <a:xfrm>
              <a:off x="4572000" y="2000246"/>
              <a:ext cx="3500462" cy="246221"/>
            </a:xfrm>
            <a:prstGeom prst="rect">
              <a:avLst/>
            </a:prstGeom>
          </p:spPr>
          <p:txBody>
            <a:bodyPr wrap="square">
              <a:spAutoFit/>
            </a:bodyPr>
            <a:lstStyle/>
            <a:p>
              <a:endParaRPr lang="ms-MY" sz="1000" dirty="0">
                <a:solidFill>
                  <a:schemeClr val="bg1">
                    <a:lumMod val="65000"/>
                  </a:schemeClr>
                </a:solidFill>
                <a:latin typeface="Open Sans Light" pitchFamily="34" charset="0"/>
                <a:ea typeface="Open Sans Light" pitchFamily="34" charset="0"/>
                <a:cs typeface="Open Sans Light" pitchFamily="34" charset="0"/>
              </a:endParaRPr>
            </a:p>
          </p:txBody>
        </p:sp>
      </p:grpSp>
      <p:grpSp>
        <p:nvGrpSpPr>
          <p:cNvPr id="288" name="Group 344">
            <a:extLst>
              <a:ext uri="{FF2B5EF4-FFF2-40B4-BE49-F238E27FC236}">
                <a16:creationId xmlns:a16="http://schemas.microsoft.com/office/drawing/2014/main" id="{5883FCEA-C978-453F-B0E7-85D453B88417}"/>
              </a:ext>
            </a:extLst>
          </p:cNvPr>
          <p:cNvGrpSpPr/>
          <p:nvPr/>
        </p:nvGrpSpPr>
        <p:grpSpPr>
          <a:xfrm>
            <a:off x="6157913" y="3119439"/>
            <a:ext cx="4511797" cy="338554"/>
            <a:chOff x="4643438" y="2786064"/>
            <a:chExt cx="4511797" cy="338554"/>
          </a:xfrm>
        </p:grpSpPr>
        <p:sp>
          <p:nvSpPr>
            <p:cNvPr id="289" name="Rectangle 330">
              <a:extLst>
                <a:ext uri="{FF2B5EF4-FFF2-40B4-BE49-F238E27FC236}">
                  <a16:creationId xmlns:a16="http://schemas.microsoft.com/office/drawing/2014/main" id="{8AF5D44D-3B63-4AA7-82BC-270CC56646A7}"/>
                </a:ext>
              </a:extLst>
            </p:cNvPr>
            <p:cNvSpPr/>
            <p:nvPr/>
          </p:nvSpPr>
          <p:spPr>
            <a:xfrm>
              <a:off x="5072066" y="2786064"/>
              <a:ext cx="4083169" cy="338554"/>
            </a:xfrm>
            <a:prstGeom prst="rect">
              <a:avLst/>
            </a:prstGeom>
          </p:spPr>
          <p:txBody>
            <a:bodyPr wrap="none">
              <a:spAutoFit/>
            </a:bodyPr>
            <a:lstStyle/>
            <a:p>
              <a:r>
                <a:rPr lang="zh-CN" altLang="en-US" sz="1600" i="0" dirty="0">
                  <a:solidFill>
                    <a:srgbClr val="333333"/>
                  </a:solidFill>
                  <a:effectLst/>
                  <a:latin typeface="+mn-ea"/>
                </a:rPr>
                <a:t>由一个曲柄和一个摇杆组成的铰链四杆机构</a:t>
              </a:r>
              <a:endParaRPr lang="en-US" sz="1600" dirty="0">
                <a:solidFill>
                  <a:schemeClr val="bg1">
                    <a:lumMod val="65000"/>
                  </a:schemeClr>
                </a:solidFill>
                <a:latin typeface="+mn-ea"/>
                <a:cs typeface="Open Sans" pitchFamily="34" charset="0"/>
              </a:endParaRPr>
            </a:p>
          </p:txBody>
        </p:sp>
        <p:grpSp>
          <p:nvGrpSpPr>
            <p:cNvPr id="290" name="Group 332">
              <a:extLst>
                <a:ext uri="{FF2B5EF4-FFF2-40B4-BE49-F238E27FC236}">
                  <a16:creationId xmlns:a16="http://schemas.microsoft.com/office/drawing/2014/main" id="{A66AFF4A-F043-4DDA-BEC5-8F9EE4D1A503}"/>
                </a:ext>
              </a:extLst>
            </p:cNvPr>
            <p:cNvGrpSpPr/>
            <p:nvPr/>
          </p:nvGrpSpPr>
          <p:grpSpPr>
            <a:xfrm>
              <a:off x="4643438" y="2786064"/>
              <a:ext cx="288476" cy="288476"/>
              <a:chOff x="4643438" y="2786064"/>
              <a:chExt cx="288476" cy="288476"/>
            </a:xfrm>
          </p:grpSpPr>
          <p:sp>
            <p:nvSpPr>
              <p:cNvPr id="291" name="Oval 326">
                <a:extLst>
                  <a:ext uri="{FF2B5EF4-FFF2-40B4-BE49-F238E27FC236}">
                    <a16:creationId xmlns:a16="http://schemas.microsoft.com/office/drawing/2014/main" id="{7E47627D-6355-441C-9E9B-EBFECD7D2945}"/>
                  </a:ext>
                </a:extLst>
              </p:cNvPr>
              <p:cNvSpPr/>
              <p:nvPr/>
            </p:nvSpPr>
            <p:spPr>
              <a:xfrm>
                <a:off x="4643438" y="2786064"/>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Freeform 26">
                <a:extLst>
                  <a:ext uri="{FF2B5EF4-FFF2-40B4-BE49-F238E27FC236}">
                    <a16:creationId xmlns:a16="http://schemas.microsoft.com/office/drawing/2014/main" id="{5CDB9357-DDD7-45E3-823A-445258E3FF17}"/>
                  </a:ext>
                </a:extLst>
              </p:cNvPr>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93" name="Group 347">
            <a:extLst>
              <a:ext uri="{FF2B5EF4-FFF2-40B4-BE49-F238E27FC236}">
                <a16:creationId xmlns:a16="http://schemas.microsoft.com/office/drawing/2014/main" id="{0118A2C1-16FA-4C7B-BC97-33049F309C86}"/>
              </a:ext>
            </a:extLst>
          </p:cNvPr>
          <p:cNvGrpSpPr/>
          <p:nvPr/>
        </p:nvGrpSpPr>
        <p:grpSpPr>
          <a:xfrm>
            <a:off x="6157913" y="4405323"/>
            <a:ext cx="2870322" cy="338554"/>
            <a:chOff x="4643438" y="4071948"/>
            <a:chExt cx="2870322" cy="338554"/>
          </a:xfrm>
        </p:grpSpPr>
        <p:sp>
          <p:nvSpPr>
            <p:cNvPr id="294" name="Rectangle 336">
              <a:extLst>
                <a:ext uri="{FF2B5EF4-FFF2-40B4-BE49-F238E27FC236}">
                  <a16:creationId xmlns:a16="http://schemas.microsoft.com/office/drawing/2014/main" id="{361DA969-8F6A-4C96-B4E6-CD23CDF8B1BA}"/>
                </a:ext>
              </a:extLst>
            </p:cNvPr>
            <p:cNvSpPr/>
            <p:nvPr/>
          </p:nvSpPr>
          <p:spPr>
            <a:xfrm>
              <a:off x="5072066" y="4071948"/>
              <a:ext cx="2441694" cy="338554"/>
            </a:xfrm>
            <a:prstGeom prst="rect">
              <a:avLst/>
            </a:prstGeom>
          </p:spPr>
          <p:txBody>
            <a:bodyPr wrap="none">
              <a:spAutoFit/>
            </a:bodyPr>
            <a:lstStyle/>
            <a:p>
              <a:r>
                <a:rPr lang="zh-CN" altLang="en-US" sz="1600" dirty="0">
                  <a:solidFill>
                    <a:srgbClr val="333333"/>
                  </a:solidFill>
                  <a:latin typeface="+mn-ea"/>
                </a:rPr>
                <a:t>缺点：</a:t>
              </a:r>
              <a:r>
                <a:rPr lang="zh-CN" altLang="en-US" sz="1600" b="1" dirty="0">
                  <a:solidFill>
                    <a:srgbClr val="333333"/>
                  </a:solidFill>
                  <a:latin typeface="+mn-ea"/>
                </a:rPr>
                <a:t>输出轨迹不好确定</a:t>
              </a:r>
              <a:endParaRPr lang="en-US" sz="1600" b="1" dirty="0">
                <a:solidFill>
                  <a:srgbClr val="333333"/>
                </a:solidFill>
                <a:latin typeface="+mn-ea"/>
              </a:endParaRPr>
            </a:p>
          </p:txBody>
        </p:sp>
        <p:grpSp>
          <p:nvGrpSpPr>
            <p:cNvPr id="295" name="Group 342">
              <a:extLst>
                <a:ext uri="{FF2B5EF4-FFF2-40B4-BE49-F238E27FC236}">
                  <a16:creationId xmlns:a16="http://schemas.microsoft.com/office/drawing/2014/main" id="{D271D99D-0E7F-457F-9F50-72C40954C985}"/>
                </a:ext>
              </a:extLst>
            </p:cNvPr>
            <p:cNvGrpSpPr/>
            <p:nvPr/>
          </p:nvGrpSpPr>
          <p:grpSpPr>
            <a:xfrm>
              <a:off x="4643438" y="4071948"/>
              <a:ext cx="288476" cy="288476"/>
              <a:chOff x="4643438" y="4071948"/>
              <a:chExt cx="288476" cy="288476"/>
            </a:xfrm>
          </p:grpSpPr>
          <p:sp>
            <p:nvSpPr>
              <p:cNvPr id="296" name="Oval 329">
                <a:extLst>
                  <a:ext uri="{FF2B5EF4-FFF2-40B4-BE49-F238E27FC236}">
                    <a16:creationId xmlns:a16="http://schemas.microsoft.com/office/drawing/2014/main" id="{9E851443-3C46-403E-80BE-C12ACEB85CB7}"/>
                  </a:ext>
                </a:extLst>
              </p:cNvPr>
              <p:cNvSpPr/>
              <p:nvPr/>
            </p:nvSpPr>
            <p:spPr>
              <a:xfrm>
                <a:off x="4643438" y="4071948"/>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105">
                <a:extLst>
                  <a:ext uri="{FF2B5EF4-FFF2-40B4-BE49-F238E27FC236}">
                    <a16:creationId xmlns:a16="http://schemas.microsoft.com/office/drawing/2014/main" id="{9CEE2A76-D2EA-45EA-A9C9-2248AB38B5D8}"/>
                  </a:ext>
                </a:extLst>
              </p:cNvPr>
              <p:cNvSpPr>
                <a:spLocks/>
              </p:cNvSpPr>
              <p:nvPr/>
            </p:nvSpPr>
            <p:spPr bwMode="auto">
              <a:xfrm>
                <a:off x="4742079" y="416580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98" name="Group 346">
            <a:extLst>
              <a:ext uri="{FF2B5EF4-FFF2-40B4-BE49-F238E27FC236}">
                <a16:creationId xmlns:a16="http://schemas.microsoft.com/office/drawing/2014/main" id="{000C45AD-68D6-4DA7-94D0-11B50391BD1B}"/>
              </a:ext>
            </a:extLst>
          </p:cNvPr>
          <p:cNvGrpSpPr/>
          <p:nvPr/>
        </p:nvGrpSpPr>
        <p:grpSpPr>
          <a:xfrm>
            <a:off x="6157913" y="3976695"/>
            <a:ext cx="2049585" cy="338554"/>
            <a:chOff x="4643438" y="3643320"/>
            <a:chExt cx="2049585" cy="338554"/>
          </a:xfrm>
        </p:grpSpPr>
        <p:sp>
          <p:nvSpPr>
            <p:cNvPr id="299" name="Rectangle 335">
              <a:extLst>
                <a:ext uri="{FF2B5EF4-FFF2-40B4-BE49-F238E27FC236}">
                  <a16:creationId xmlns:a16="http://schemas.microsoft.com/office/drawing/2014/main" id="{734C3219-286D-48DB-BBE8-15DC86566B4E}"/>
                </a:ext>
              </a:extLst>
            </p:cNvPr>
            <p:cNvSpPr/>
            <p:nvPr/>
          </p:nvSpPr>
          <p:spPr>
            <a:xfrm>
              <a:off x="5072066" y="3643320"/>
              <a:ext cx="1620957" cy="338554"/>
            </a:xfrm>
            <a:prstGeom prst="rect">
              <a:avLst/>
            </a:prstGeom>
          </p:spPr>
          <p:txBody>
            <a:bodyPr wrap="none">
              <a:spAutoFit/>
            </a:bodyPr>
            <a:lstStyle/>
            <a:p>
              <a:r>
                <a:rPr lang="zh-CN" altLang="en-US" sz="1600" dirty="0">
                  <a:solidFill>
                    <a:srgbClr val="333333"/>
                  </a:solidFill>
                  <a:latin typeface="+mn-ea"/>
                </a:rPr>
                <a:t>优点：</a:t>
              </a:r>
              <a:r>
                <a:rPr lang="zh-CN" altLang="en-US" sz="1600" b="1" dirty="0">
                  <a:solidFill>
                    <a:srgbClr val="333333"/>
                  </a:solidFill>
                  <a:latin typeface="+mn-ea"/>
                </a:rPr>
                <a:t>制作简单</a:t>
              </a:r>
              <a:endParaRPr lang="en-US" sz="1600" b="1" dirty="0">
                <a:solidFill>
                  <a:srgbClr val="333333"/>
                </a:solidFill>
                <a:latin typeface="+mn-ea"/>
              </a:endParaRPr>
            </a:p>
          </p:txBody>
        </p:sp>
        <p:grpSp>
          <p:nvGrpSpPr>
            <p:cNvPr id="300" name="Group 341">
              <a:extLst>
                <a:ext uri="{FF2B5EF4-FFF2-40B4-BE49-F238E27FC236}">
                  <a16:creationId xmlns:a16="http://schemas.microsoft.com/office/drawing/2014/main" id="{EF004F21-E5EB-4D89-9D9A-6F794D954832}"/>
                </a:ext>
              </a:extLst>
            </p:cNvPr>
            <p:cNvGrpSpPr/>
            <p:nvPr/>
          </p:nvGrpSpPr>
          <p:grpSpPr>
            <a:xfrm>
              <a:off x="4643438" y="3643320"/>
              <a:ext cx="288476" cy="288476"/>
              <a:chOff x="4643438" y="3643320"/>
              <a:chExt cx="288476" cy="288476"/>
            </a:xfrm>
          </p:grpSpPr>
          <p:sp>
            <p:nvSpPr>
              <p:cNvPr id="301" name="Oval 328">
                <a:extLst>
                  <a:ext uri="{FF2B5EF4-FFF2-40B4-BE49-F238E27FC236}">
                    <a16:creationId xmlns:a16="http://schemas.microsoft.com/office/drawing/2014/main" id="{8B4C420E-1916-4242-895C-D6984E01F5F4}"/>
                  </a:ext>
                </a:extLst>
              </p:cNvPr>
              <p:cNvSpPr/>
              <p:nvPr/>
            </p:nvSpPr>
            <p:spPr>
              <a:xfrm>
                <a:off x="4643438" y="3643320"/>
                <a:ext cx="288476" cy="288476"/>
              </a:xfrm>
              <a:prstGeom prst="ellipse">
                <a:avLst/>
              </a:prstGeom>
              <a:solidFill>
                <a:srgbClr val="FF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Freeform 26">
                <a:extLst>
                  <a:ext uri="{FF2B5EF4-FFF2-40B4-BE49-F238E27FC236}">
                    <a16:creationId xmlns:a16="http://schemas.microsoft.com/office/drawing/2014/main" id="{7E9B1400-9556-4E3C-9B0E-98F38E7EEBAB}"/>
                  </a:ext>
                </a:extLst>
              </p:cNvPr>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03" name="Group 345">
            <a:extLst>
              <a:ext uri="{FF2B5EF4-FFF2-40B4-BE49-F238E27FC236}">
                <a16:creationId xmlns:a16="http://schemas.microsoft.com/office/drawing/2014/main" id="{4D07DF29-363D-48ED-88F4-DE6D2ECC8A31}"/>
              </a:ext>
            </a:extLst>
          </p:cNvPr>
          <p:cNvGrpSpPr/>
          <p:nvPr/>
        </p:nvGrpSpPr>
        <p:grpSpPr>
          <a:xfrm>
            <a:off x="6157913" y="3548067"/>
            <a:ext cx="5948088" cy="338554"/>
            <a:chOff x="4643438" y="3214692"/>
            <a:chExt cx="5948088" cy="338554"/>
          </a:xfrm>
        </p:grpSpPr>
        <p:sp>
          <p:nvSpPr>
            <p:cNvPr id="304" name="Rectangle 334">
              <a:extLst>
                <a:ext uri="{FF2B5EF4-FFF2-40B4-BE49-F238E27FC236}">
                  <a16:creationId xmlns:a16="http://schemas.microsoft.com/office/drawing/2014/main" id="{653D937C-9552-421E-9DFA-2E3B97C0D5EF}"/>
                </a:ext>
              </a:extLst>
            </p:cNvPr>
            <p:cNvSpPr/>
            <p:nvPr/>
          </p:nvSpPr>
          <p:spPr>
            <a:xfrm>
              <a:off x="5072066" y="3214692"/>
              <a:ext cx="5519460" cy="338554"/>
            </a:xfrm>
            <a:prstGeom prst="rect">
              <a:avLst/>
            </a:prstGeom>
          </p:spPr>
          <p:txBody>
            <a:bodyPr wrap="none">
              <a:spAutoFit/>
            </a:bodyPr>
            <a:lstStyle/>
            <a:p>
              <a:r>
                <a:rPr lang="zh-CN" altLang="en-US" sz="1600" dirty="0">
                  <a:solidFill>
                    <a:srgbClr val="333333"/>
                  </a:solidFill>
                  <a:latin typeface="+mn-ea"/>
                </a:rPr>
                <a:t>曲柄为主动件且</a:t>
              </a:r>
              <a:r>
                <a:rPr lang="zh-CN" altLang="en-US" sz="1600" b="1" dirty="0">
                  <a:solidFill>
                    <a:srgbClr val="333333"/>
                  </a:solidFill>
                  <a:latin typeface="+mn-ea"/>
                </a:rPr>
                <a:t>等速</a:t>
              </a:r>
              <a:r>
                <a:rPr lang="zh-CN" altLang="en-US" sz="1600" dirty="0">
                  <a:solidFill>
                    <a:srgbClr val="333333"/>
                  </a:solidFill>
                  <a:latin typeface="+mn-ea"/>
                </a:rPr>
                <a:t>转动，而摇杆为从动件作</a:t>
              </a:r>
              <a:r>
                <a:rPr lang="zh-CN" altLang="en-US" sz="1600" b="1" dirty="0">
                  <a:solidFill>
                    <a:srgbClr val="333333"/>
                  </a:solidFill>
                  <a:latin typeface="+mn-ea"/>
                </a:rPr>
                <a:t>变速往返摆动</a:t>
              </a:r>
              <a:endParaRPr lang="en-US" sz="1600" b="1" dirty="0">
                <a:solidFill>
                  <a:srgbClr val="333333"/>
                </a:solidFill>
                <a:latin typeface="+mn-ea"/>
              </a:endParaRPr>
            </a:p>
          </p:txBody>
        </p:sp>
        <p:grpSp>
          <p:nvGrpSpPr>
            <p:cNvPr id="305" name="Group 333">
              <a:extLst>
                <a:ext uri="{FF2B5EF4-FFF2-40B4-BE49-F238E27FC236}">
                  <a16:creationId xmlns:a16="http://schemas.microsoft.com/office/drawing/2014/main" id="{5BDD6BB2-E0D3-4783-B04D-5F8784351837}"/>
                </a:ext>
              </a:extLst>
            </p:cNvPr>
            <p:cNvGrpSpPr/>
            <p:nvPr/>
          </p:nvGrpSpPr>
          <p:grpSpPr>
            <a:xfrm>
              <a:off x="4643438" y="3214692"/>
              <a:ext cx="288476" cy="288476"/>
              <a:chOff x="4643438" y="3214692"/>
              <a:chExt cx="288476" cy="288476"/>
            </a:xfrm>
          </p:grpSpPr>
          <p:sp>
            <p:nvSpPr>
              <p:cNvPr id="306" name="Oval 327">
                <a:extLst>
                  <a:ext uri="{FF2B5EF4-FFF2-40B4-BE49-F238E27FC236}">
                    <a16:creationId xmlns:a16="http://schemas.microsoft.com/office/drawing/2014/main" id="{BB3A59D1-C7C1-4619-A4C2-535B0E5EC878}"/>
                  </a:ext>
                </a:extLst>
              </p:cNvPr>
              <p:cNvSpPr/>
              <p:nvPr/>
            </p:nvSpPr>
            <p:spPr>
              <a:xfrm>
                <a:off x="4643438" y="3214692"/>
                <a:ext cx="288476" cy="288476"/>
              </a:xfrm>
              <a:prstGeom prst="ellipse">
                <a:avLst/>
              </a:prstGeom>
              <a:solidFill>
                <a:srgbClr val="9AD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105">
                <a:extLst>
                  <a:ext uri="{FF2B5EF4-FFF2-40B4-BE49-F238E27FC236}">
                    <a16:creationId xmlns:a16="http://schemas.microsoft.com/office/drawing/2014/main" id="{ADC75C9A-C51F-4EF9-A056-8EB1A6B85787}"/>
                  </a:ext>
                </a:extLst>
              </p:cNvPr>
              <p:cNvSpPr>
                <a:spLocks/>
              </p:cNvSpPr>
              <p:nvPr/>
            </p:nvSpPr>
            <p:spPr bwMode="auto">
              <a:xfrm>
                <a:off x="4739688" y="331067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08" name="矩形 307">
            <a:extLst>
              <a:ext uri="{FF2B5EF4-FFF2-40B4-BE49-F238E27FC236}">
                <a16:creationId xmlns:a16="http://schemas.microsoft.com/office/drawing/2014/main" id="{67F1B8E2-7B79-488D-AFF3-ECD563E8A836}"/>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传动方案的对比与选择</a:t>
            </a:r>
          </a:p>
        </p:txBody>
      </p:sp>
      <p:pic>
        <p:nvPicPr>
          <p:cNvPr id="2050" name="Picture 2">
            <a:extLst>
              <a:ext uri="{FF2B5EF4-FFF2-40B4-BE49-F238E27FC236}">
                <a16:creationId xmlns:a16="http://schemas.microsoft.com/office/drawing/2014/main" id="{27D886E3-984E-4C89-8438-BEA3ACE19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56" y="2068498"/>
            <a:ext cx="5391934" cy="319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8754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 name="Group 343">
            <a:extLst>
              <a:ext uri="{FF2B5EF4-FFF2-40B4-BE49-F238E27FC236}">
                <a16:creationId xmlns:a16="http://schemas.microsoft.com/office/drawing/2014/main" id="{D27532CA-B4A2-415C-8CB7-AD05B52CD19E}"/>
              </a:ext>
            </a:extLst>
          </p:cNvPr>
          <p:cNvGrpSpPr/>
          <p:nvPr/>
        </p:nvGrpSpPr>
        <p:grpSpPr>
          <a:xfrm>
            <a:off x="1543640" y="1976431"/>
            <a:ext cx="3500462" cy="603411"/>
            <a:chOff x="4572000" y="1643056"/>
            <a:chExt cx="3500462" cy="603411"/>
          </a:xfrm>
        </p:grpSpPr>
        <p:sp>
          <p:nvSpPr>
            <p:cNvPr id="286" name="Rectangle 33">
              <a:extLst>
                <a:ext uri="{FF2B5EF4-FFF2-40B4-BE49-F238E27FC236}">
                  <a16:creationId xmlns:a16="http://schemas.microsoft.com/office/drawing/2014/main" id="{73CB5CAF-70FE-4746-B7F4-85D08FFC452B}"/>
                </a:ext>
              </a:extLst>
            </p:cNvPr>
            <p:cNvSpPr/>
            <p:nvPr/>
          </p:nvSpPr>
          <p:spPr>
            <a:xfrm>
              <a:off x="4572000" y="1643056"/>
              <a:ext cx="2954655" cy="461665"/>
            </a:xfrm>
            <a:prstGeom prst="rect">
              <a:avLst/>
            </a:prstGeom>
          </p:spPr>
          <p:txBody>
            <a:bodyPr wrap="none">
              <a:spAutoFit/>
            </a:bodyPr>
            <a:lstStyle/>
            <a:p>
              <a:r>
                <a:rPr lang="zh-CN" altLang="en-US" sz="2400" b="1" dirty="0">
                  <a:solidFill>
                    <a:schemeClr val="bg1">
                      <a:lumMod val="65000"/>
                    </a:schemeClr>
                  </a:solidFill>
                  <a:latin typeface="Open Sans" pitchFamily="34" charset="0"/>
                  <a:ea typeface="Open Sans" pitchFamily="34" charset="0"/>
                  <a:cs typeface="Open Sans" pitchFamily="34" charset="0"/>
                </a:rPr>
                <a:t>偏置双曲柄滑块机构</a:t>
              </a:r>
              <a:endParaRPr lang="en-US" sz="2400" b="1" dirty="0">
                <a:solidFill>
                  <a:schemeClr val="bg1">
                    <a:lumMod val="65000"/>
                  </a:schemeClr>
                </a:solidFill>
                <a:latin typeface="Open Sans" pitchFamily="34" charset="0"/>
                <a:ea typeface="Open Sans" pitchFamily="34" charset="0"/>
                <a:cs typeface="Open Sans" pitchFamily="34" charset="0"/>
              </a:endParaRPr>
            </a:p>
          </p:txBody>
        </p:sp>
        <p:sp>
          <p:nvSpPr>
            <p:cNvPr id="287" name="Rectangle 325">
              <a:extLst>
                <a:ext uri="{FF2B5EF4-FFF2-40B4-BE49-F238E27FC236}">
                  <a16:creationId xmlns:a16="http://schemas.microsoft.com/office/drawing/2014/main" id="{80384D86-F9D6-4953-9368-617B18FBDA86}"/>
                </a:ext>
              </a:extLst>
            </p:cNvPr>
            <p:cNvSpPr/>
            <p:nvPr/>
          </p:nvSpPr>
          <p:spPr>
            <a:xfrm>
              <a:off x="4572000" y="2000246"/>
              <a:ext cx="3500462" cy="246221"/>
            </a:xfrm>
            <a:prstGeom prst="rect">
              <a:avLst/>
            </a:prstGeom>
          </p:spPr>
          <p:txBody>
            <a:bodyPr wrap="square">
              <a:spAutoFit/>
            </a:bodyPr>
            <a:lstStyle/>
            <a:p>
              <a:endParaRPr lang="ms-MY" sz="1000" dirty="0">
                <a:solidFill>
                  <a:schemeClr val="bg1">
                    <a:lumMod val="65000"/>
                  </a:schemeClr>
                </a:solidFill>
                <a:latin typeface="Open Sans Light" pitchFamily="34" charset="0"/>
                <a:ea typeface="Open Sans Light" pitchFamily="34" charset="0"/>
                <a:cs typeface="Open Sans Light" pitchFamily="34" charset="0"/>
              </a:endParaRPr>
            </a:p>
          </p:txBody>
        </p:sp>
      </p:grpSp>
      <p:sp>
        <p:nvSpPr>
          <p:cNvPr id="308" name="矩形 307">
            <a:extLst>
              <a:ext uri="{FF2B5EF4-FFF2-40B4-BE49-F238E27FC236}">
                <a16:creationId xmlns:a16="http://schemas.microsoft.com/office/drawing/2014/main" id="{67F1B8E2-7B79-488D-AFF3-ECD563E8A836}"/>
              </a:ext>
            </a:extLst>
          </p:cNvPr>
          <p:cNvSpPr/>
          <p:nvPr/>
        </p:nvSpPr>
        <p:spPr>
          <a:xfrm>
            <a:off x="4640094" y="145915"/>
            <a:ext cx="2782110" cy="66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50000"/>
                  </a:schemeClr>
                </a:solidFill>
                <a:latin typeface="+mn-ea"/>
              </a:rPr>
              <a:t>总结</a:t>
            </a:r>
          </a:p>
        </p:txBody>
      </p:sp>
      <p:pic>
        <p:nvPicPr>
          <p:cNvPr id="3" name="图片 2">
            <a:extLst>
              <a:ext uri="{FF2B5EF4-FFF2-40B4-BE49-F238E27FC236}">
                <a16:creationId xmlns:a16="http://schemas.microsoft.com/office/drawing/2014/main" id="{383AED97-FEB3-4562-A313-2E5ADA609EA9}"/>
              </a:ext>
            </a:extLst>
          </p:cNvPr>
          <p:cNvPicPr>
            <a:picLocks noChangeAspect="1"/>
          </p:cNvPicPr>
          <p:nvPr/>
        </p:nvPicPr>
        <p:blipFill>
          <a:blip r:embed="rId2"/>
          <a:stretch>
            <a:fillRect/>
          </a:stretch>
        </p:blipFill>
        <p:spPr>
          <a:xfrm>
            <a:off x="564550" y="2579842"/>
            <a:ext cx="5380884" cy="2958890"/>
          </a:xfrm>
          <a:prstGeom prst="rect">
            <a:avLst/>
          </a:prstGeom>
        </p:spPr>
      </p:pic>
      <p:grpSp>
        <p:nvGrpSpPr>
          <p:cNvPr id="30" name="Group 107">
            <a:extLst>
              <a:ext uri="{FF2B5EF4-FFF2-40B4-BE49-F238E27FC236}">
                <a16:creationId xmlns:a16="http://schemas.microsoft.com/office/drawing/2014/main" id="{CAF54835-200F-4DAB-991D-8751B3C96D77}"/>
              </a:ext>
            </a:extLst>
          </p:cNvPr>
          <p:cNvGrpSpPr/>
          <p:nvPr/>
        </p:nvGrpSpPr>
        <p:grpSpPr>
          <a:xfrm>
            <a:off x="5821632" y="2333621"/>
            <a:ext cx="5170623" cy="2063761"/>
            <a:chOff x="4500562" y="1643056"/>
            <a:chExt cx="3857652" cy="2084638"/>
          </a:xfrm>
        </p:grpSpPr>
        <p:sp>
          <p:nvSpPr>
            <p:cNvPr id="31" name="Rectangle 14">
              <a:extLst>
                <a:ext uri="{FF2B5EF4-FFF2-40B4-BE49-F238E27FC236}">
                  <a16:creationId xmlns:a16="http://schemas.microsoft.com/office/drawing/2014/main" id="{1CA36242-67E0-4F20-8D4E-D84E82ABEDF5}"/>
                </a:ext>
              </a:extLst>
            </p:cNvPr>
            <p:cNvSpPr/>
            <p:nvPr/>
          </p:nvSpPr>
          <p:spPr>
            <a:xfrm>
              <a:off x="4500562" y="1643056"/>
              <a:ext cx="184731" cy="307777"/>
            </a:xfrm>
            <a:prstGeom prst="rect">
              <a:avLst/>
            </a:prstGeom>
          </p:spPr>
          <p:txBody>
            <a:bodyPr wrap="none">
              <a:spAutoFit/>
            </a:bodyPr>
            <a:lstStyle/>
            <a:p>
              <a:endParaRPr lang="en-US" sz="1400" dirty="0">
                <a:solidFill>
                  <a:schemeClr val="bg1">
                    <a:lumMod val="65000"/>
                  </a:schemeClr>
                </a:solidFill>
                <a:latin typeface="Open Sans" pitchFamily="34" charset="0"/>
                <a:ea typeface="Open Sans" pitchFamily="34" charset="0"/>
                <a:cs typeface="Open Sans" pitchFamily="34" charset="0"/>
              </a:endParaRPr>
            </a:p>
          </p:txBody>
        </p:sp>
        <p:sp>
          <p:nvSpPr>
            <p:cNvPr id="32" name="Rectangle 15">
              <a:extLst>
                <a:ext uri="{FF2B5EF4-FFF2-40B4-BE49-F238E27FC236}">
                  <a16:creationId xmlns:a16="http://schemas.microsoft.com/office/drawing/2014/main" id="{C0638067-BB33-43CB-AB36-0E3FC5134906}"/>
                </a:ext>
              </a:extLst>
            </p:cNvPr>
            <p:cNvSpPr/>
            <p:nvPr/>
          </p:nvSpPr>
          <p:spPr>
            <a:xfrm>
              <a:off x="4500562" y="2000246"/>
              <a:ext cx="3857652" cy="1727448"/>
            </a:xfrm>
            <a:prstGeom prst="rect">
              <a:avLst/>
            </a:prstGeom>
          </p:spPr>
          <p:txBody>
            <a:bodyPr wrap="square">
              <a:spAutoFit/>
            </a:bodyPr>
            <a:lstStyle/>
            <a:p>
              <a:pPr>
                <a:lnSpc>
                  <a:spcPct val="150000"/>
                </a:lnSpc>
              </a:pPr>
              <a:r>
                <a:rPr lang="zh-CN" altLang="en-US" dirty="0">
                  <a:latin typeface="+mn-ea"/>
                  <a:cs typeface="Open Sans Light" pitchFamily="34" charset="0"/>
                </a:rPr>
                <a:t>       </a:t>
              </a:r>
              <a:r>
                <a:rPr lang="zh-CN" altLang="en-US" dirty="0">
                  <a:solidFill>
                    <a:schemeClr val="tx1">
                      <a:lumMod val="85000"/>
                      <a:lumOff val="15000"/>
                    </a:schemeClr>
                  </a:solidFill>
                  <a:latin typeface="+mn-ea"/>
                  <a:cs typeface="Open Sans Light" pitchFamily="34" charset="0"/>
                </a:rPr>
                <a:t>曲柄滑块机构制作</a:t>
              </a:r>
              <a:r>
                <a:rPr lang="zh-CN" altLang="en-US" b="1" dirty="0">
                  <a:solidFill>
                    <a:schemeClr val="tx1">
                      <a:lumMod val="85000"/>
                      <a:lumOff val="15000"/>
                    </a:schemeClr>
                  </a:solidFill>
                  <a:latin typeface="+mn-ea"/>
                  <a:cs typeface="Open Sans Light" pitchFamily="34" charset="0"/>
                </a:rPr>
                <a:t>难度中等</a:t>
              </a:r>
              <a:r>
                <a:rPr lang="zh-CN" altLang="en-US" dirty="0">
                  <a:solidFill>
                    <a:schemeClr val="tx1">
                      <a:lumMod val="85000"/>
                      <a:lumOff val="15000"/>
                    </a:schemeClr>
                  </a:solidFill>
                  <a:latin typeface="+mn-ea"/>
                  <a:cs typeface="Open Sans Light" pitchFamily="34" charset="0"/>
                </a:rPr>
                <a:t>，采取偏置方式具有</a:t>
              </a:r>
              <a:r>
                <a:rPr lang="zh-CN" altLang="en-US" b="1" dirty="0">
                  <a:solidFill>
                    <a:schemeClr val="tx1">
                      <a:lumMod val="85000"/>
                      <a:lumOff val="15000"/>
                    </a:schemeClr>
                  </a:solidFill>
                  <a:latin typeface="+mn-ea"/>
                  <a:cs typeface="Open Sans Light" pitchFamily="34" charset="0"/>
                </a:rPr>
                <a:t>急回特性</a:t>
              </a:r>
              <a:r>
                <a:rPr lang="zh-CN" altLang="en-US" dirty="0">
                  <a:solidFill>
                    <a:schemeClr val="tx1">
                      <a:lumMod val="85000"/>
                      <a:lumOff val="15000"/>
                    </a:schemeClr>
                  </a:solidFill>
                  <a:latin typeface="+mn-ea"/>
                  <a:cs typeface="Open Sans Light" pitchFamily="34" charset="0"/>
                </a:rPr>
                <a:t>，可以提高运行效率，采取双曲柄带动滑块的方式可以使运行更加</a:t>
              </a:r>
              <a:r>
                <a:rPr lang="zh-CN" altLang="en-US" b="1" dirty="0">
                  <a:solidFill>
                    <a:schemeClr val="tx1">
                      <a:lumMod val="85000"/>
                      <a:lumOff val="15000"/>
                    </a:schemeClr>
                  </a:solidFill>
                  <a:latin typeface="+mn-ea"/>
                  <a:cs typeface="Open Sans Light" pitchFamily="34" charset="0"/>
                </a:rPr>
                <a:t>简便</a:t>
              </a:r>
              <a:r>
                <a:rPr lang="zh-CN" altLang="en-US" dirty="0">
                  <a:solidFill>
                    <a:schemeClr val="tx1">
                      <a:lumMod val="85000"/>
                      <a:lumOff val="15000"/>
                    </a:schemeClr>
                  </a:solidFill>
                  <a:latin typeface="+mn-ea"/>
                  <a:cs typeface="Open Sans Light" pitchFamily="34" charset="0"/>
                </a:rPr>
                <a:t>，也利于安装。</a:t>
              </a:r>
              <a:endParaRPr lang="ms-MY" dirty="0">
                <a:solidFill>
                  <a:schemeClr val="tx1">
                    <a:lumMod val="85000"/>
                    <a:lumOff val="15000"/>
                  </a:schemeClr>
                </a:solidFill>
                <a:latin typeface="+mn-ea"/>
                <a:cs typeface="Open Sans Light" pitchFamily="34" charset="0"/>
              </a:endParaRPr>
            </a:p>
          </p:txBody>
        </p:sp>
      </p:grpSp>
    </p:spTree>
    <p:extLst>
      <p:ext uri="{BB962C8B-B14F-4D97-AF65-F5344CB8AC3E}">
        <p14:creationId xmlns:p14="http://schemas.microsoft.com/office/powerpoint/2010/main" val="3201359933"/>
      </p:ext>
    </p:extLst>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335</Words>
  <Application>Microsoft Office PowerPoint</Application>
  <PresentationFormat>宽屏</PresentationFormat>
  <Paragraphs>62</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微软雅黑</vt:lpstr>
      <vt:lpstr>Arial</vt:lpstr>
      <vt:lpstr>Open Sans</vt:lpstr>
      <vt:lpstr>Open Sans Extrabold</vt:lpstr>
      <vt:lpstr>Open Sans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hxj</dc:creator>
  <cp:lastModifiedBy>朱 翰宸</cp:lastModifiedBy>
  <cp:revision>46</cp:revision>
  <dcterms:created xsi:type="dcterms:W3CDTF">2017-06-24T04:08:47Z</dcterms:created>
  <dcterms:modified xsi:type="dcterms:W3CDTF">2022-05-28T15:49:16Z</dcterms:modified>
</cp:coreProperties>
</file>