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0275213" cy="42811700"/>
  <p:notesSz cx="6797675" cy="9928225"/>
  <p:defaultTextStyle>
    <a:defPPr>
      <a:defRPr lang="en-US"/>
    </a:defPPr>
    <a:lvl1pPr marL="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17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33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50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67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084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01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18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356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28">
          <p15:clr>
            <a:srgbClr val="A4A3A4"/>
          </p15:clr>
        </p15:guide>
        <p15:guide id="2" orient="horz" pos="11208">
          <p15:clr>
            <a:srgbClr val="A4A3A4"/>
          </p15:clr>
        </p15:guide>
        <p15:guide id="3" orient="horz" pos="6680">
          <p15:clr>
            <a:srgbClr val="A4A3A4"/>
          </p15:clr>
        </p15:guide>
        <p15:guide id="4" orient="horz" pos="8936">
          <p15:clr>
            <a:srgbClr val="A4A3A4"/>
          </p15:clr>
        </p15:guide>
        <p15:guide id="5" orient="horz" pos="13484">
          <p15:clr>
            <a:srgbClr val="A4A3A4"/>
          </p15:clr>
        </p15:guide>
        <p15:guide id="6" orient="horz" pos="15756">
          <p15:clr>
            <a:srgbClr val="A4A3A4"/>
          </p15:clr>
        </p15:guide>
        <p15:guide id="7" orient="horz" pos="18028">
          <p15:clr>
            <a:srgbClr val="A4A3A4"/>
          </p15:clr>
        </p15:guide>
        <p15:guide id="8" orient="horz" pos="20284">
          <p15:clr>
            <a:srgbClr val="A4A3A4"/>
          </p15:clr>
        </p15:guide>
        <p15:guide id="9" orient="horz" pos="22556">
          <p15:clr>
            <a:srgbClr val="A4A3A4"/>
          </p15:clr>
        </p15:guide>
        <p15:guide id="10" orient="horz" pos="4408">
          <p15:clr>
            <a:srgbClr val="A4A3A4"/>
          </p15:clr>
        </p15:guide>
        <p15:guide id="11" pos="18499">
          <p15:clr>
            <a:srgbClr val="A4A3A4"/>
          </p15:clr>
        </p15:guide>
        <p15:guide id="12" pos="14096">
          <p15:clr>
            <a:srgbClr val="A4A3A4"/>
          </p15:clr>
        </p15:guide>
        <p15:guide id="13" pos="16317">
          <p15:clr>
            <a:srgbClr val="A4A3A4"/>
          </p15:clr>
        </p15:guide>
        <p15:guide id="14" pos="543">
          <p15:clr>
            <a:srgbClr val="A4A3A4"/>
          </p15:clr>
        </p15:guide>
        <p15:guide id="15" pos="7271">
          <p15:clr>
            <a:srgbClr val="A4A3A4"/>
          </p15:clr>
        </p15:guide>
        <p15:guide id="16" pos="2775">
          <p15:clr>
            <a:srgbClr val="A4A3A4"/>
          </p15:clr>
        </p15:guide>
        <p15:guide id="17" pos="5015">
          <p15:clr>
            <a:srgbClr val="A4A3A4"/>
          </p15:clr>
        </p15:guide>
        <p15:guide id="18" pos="9521">
          <p15:clr>
            <a:srgbClr val="A4A3A4"/>
          </p15:clr>
        </p15:guide>
        <p15:guide id="19" pos="11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8FA"/>
    <a:srgbClr val="6A8F31"/>
    <a:srgbClr val="2F3246"/>
    <a:srgbClr val="8CA632"/>
    <a:srgbClr val="469CEA"/>
    <a:srgbClr val="61ABED"/>
    <a:srgbClr val="121421"/>
    <a:srgbClr val="A9BA7C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89" autoAdjust="0"/>
    <p:restoredTop sz="94660"/>
  </p:normalViewPr>
  <p:slideViewPr>
    <p:cSldViewPr snapToGrid="0" snapToObjects="1" showGuides="1">
      <p:cViewPr>
        <p:scale>
          <a:sx n="33" d="100"/>
          <a:sy n="33" d="100"/>
        </p:scale>
        <p:origin x="1164" y="-2244"/>
      </p:cViewPr>
      <p:guideLst>
        <p:guide orient="horz" pos="24828"/>
        <p:guide orient="horz" pos="11208"/>
        <p:guide orient="horz" pos="6680"/>
        <p:guide orient="horz" pos="8936"/>
        <p:guide orient="horz" pos="13484"/>
        <p:guide orient="horz" pos="15756"/>
        <p:guide orient="horz" pos="18028"/>
        <p:guide orient="horz" pos="20284"/>
        <p:guide orient="horz" pos="22556"/>
        <p:guide orient="horz" pos="4408"/>
        <p:guide pos="18499"/>
        <p:guide pos="14096"/>
        <p:guide pos="16317"/>
        <p:guide pos="543"/>
        <p:guide pos="7271"/>
        <p:guide pos="2775"/>
        <p:guide pos="5015"/>
        <p:guide pos="9521"/>
        <p:guide pos="11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13299379"/>
            <a:ext cx="25733931" cy="9176767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282" y="24259963"/>
            <a:ext cx="21192649" cy="109407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0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0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88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76283" y="10702928"/>
            <a:ext cx="22548726" cy="228031763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14332" y="10702928"/>
            <a:ext cx="67157362" cy="228031763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5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3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33" y="27510485"/>
            <a:ext cx="25733931" cy="850287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533" y="18145428"/>
            <a:ext cx="25733931" cy="9365056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17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339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50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67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084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01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18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35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48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14332" y="62364364"/>
            <a:ext cx="44850417" cy="176370327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69338" y="62364364"/>
            <a:ext cx="44855671" cy="176370327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4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1" y="1714453"/>
            <a:ext cx="27247692" cy="7135283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583085"/>
            <a:ext cx="13376810" cy="399377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170" indent="0">
              <a:buNone/>
              <a:defRPr sz="9100" b="1"/>
            </a:lvl2pPr>
            <a:lvl3pPr marL="4176339" indent="0">
              <a:buNone/>
              <a:defRPr sz="8200" b="1"/>
            </a:lvl3pPr>
            <a:lvl4pPr marL="6264509" indent="0">
              <a:buNone/>
              <a:defRPr sz="7300" b="1"/>
            </a:lvl4pPr>
            <a:lvl5pPr marL="8352678" indent="0">
              <a:buNone/>
              <a:defRPr sz="7300" b="1"/>
            </a:lvl5pPr>
            <a:lvl6pPr marL="10440848" indent="0">
              <a:buNone/>
              <a:defRPr sz="7300" b="1"/>
            </a:lvl6pPr>
            <a:lvl7pPr marL="12529017" indent="0">
              <a:buNone/>
              <a:defRPr sz="7300" b="1"/>
            </a:lvl7pPr>
            <a:lvl8pPr marL="14617187" indent="0">
              <a:buNone/>
              <a:defRPr sz="7300" b="1"/>
            </a:lvl8pPr>
            <a:lvl9pPr marL="16705356" indent="0">
              <a:buNone/>
              <a:defRPr sz="73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761" y="13576859"/>
            <a:ext cx="13376810" cy="24666281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89" y="9583085"/>
            <a:ext cx="13382065" cy="399377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170" indent="0">
              <a:buNone/>
              <a:defRPr sz="9100" b="1"/>
            </a:lvl2pPr>
            <a:lvl3pPr marL="4176339" indent="0">
              <a:buNone/>
              <a:defRPr sz="8200" b="1"/>
            </a:lvl3pPr>
            <a:lvl4pPr marL="6264509" indent="0">
              <a:buNone/>
              <a:defRPr sz="7300" b="1"/>
            </a:lvl4pPr>
            <a:lvl5pPr marL="8352678" indent="0">
              <a:buNone/>
              <a:defRPr sz="7300" b="1"/>
            </a:lvl5pPr>
            <a:lvl6pPr marL="10440848" indent="0">
              <a:buNone/>
              <a:defRPr sz="7300" b="1"/>
            </a:lvl6pPr>
            <a:lvl7pPr marL="12529017" indent="0">
              <a:buNone/>
              <a:defRPr sz="7300" b="1"/>
            </a:lvl7pPr>
            <a:lvl8pPr marL="14617187" indent="0">
              <a:buNone/>
              <a:defRPr sz="7300" b="1"/>
            </a:lvl8pPr>
            <a:lvl9pPr marL="16705356" indent="0">
              <a:buNone/>
              <a:defRPr sz="73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89" y="13576859"/>
            <a:ext cx="13382065" cy="24666281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97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76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5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3" y="1704540"/>
            <a:ext cx="9960336" cy="7254205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767" y="1704543"/>
            <a:ext cx="16924685" cy="3653860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763" y="8958748"/>
            <a:ext cx="9960336" cy="29284395"/>
          </a:xfrm>
        </p:spPr>
        <p:txBody>
          <a:bodyPr/>
          <a:lstStyle>
            <a:lvl1pPr marL="0" indent="0">
              <a:buNone/>
              <a:defRPr sz="6400"/>
            </a:lvl1pPr>
            <a:lvl2pPr marL="2088170" indent="0">
              <a:buNone/>
              <a:defRPr sz="5500"/>
            </a:lvl2pPr>
            <a:lvl3pPr marL="4176339" indent="0">
              <a:buNone/>
              <a:defRPr sz="4600"/>
            </a:lvl3pPr>
            <a:lvl4pPr marL="6264509" indent="0">
              <a:buNone/>
              <a:defRPr sz="4100"/>
            </a:lvl4pPr>
            <a:lvl5pPr marL="8352678" indent="0">
              <a:buNone/>
              <a:defRPr sz="4100"/>
            </a:lvl5pPr>
            <a:lvl6pPr marL="10440848" indent="0">
              <a:buNone/>
              <a:defRPr sz="4100"/>
            </a:lvl6pPr>
            <a:lvl7pPr marL="12529017" indent="0">
              <a:buNone/>
              <a:defRPr sz="4100"/>
            </a:lvl7pPr>
            <a:lvl8pPr marL="14617187" indent="0">
              <a:buNone/>
              <a:defRPr sz="4100"/>
            </a:lvl8pPr>
            <a:lvl9pPr marL="16705356" indent="0">
              <a:buNone/>
              <a:defRPr sz="41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71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154" y="29968190"/>
            <a:ext cx="18165128" cy="3537914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154" y="3825305"/>
            <a:ext cx="18165128" cy="25687020"/>
          </a:xfrm>
        </p:spPr>
        <p:txBody>
          <a:bodyPr/>
          <a:lstStyle>
            <a:lvl1pPr marL="0" indent="0">
              <a:buNone/>
              <a:defRPr sz="14600"/>
            </a:lvl1pPr>
            <a:lvl2pPr marL="2088170" indent="0">
              <a:buNone/>
              <a:defRPr sz="12800"/>
            </a:lvl2pPr>
            <a:lvl3pPr marL="4176339" indent="0">
              <a:buNone/>
              <a:defRPr sz="11000"/>
            </a:lvl3pPr>
            <a:lvl4pPr marL="6264509" indent="0">
              <a:buNone/>
              <a:defRPr sz="9100"/>
            </a:lvl4pPr>
            <a:lvl5pPr marL="8352678" indent="0">
              <a:buNone/>
              <a:defRPr sz="9100"/>
            </a:lvl5pPr>
            <a:lvl6pPr marL="10440848" indent="0">
              <a:buNone/>
              <a:defRPr sz="9100"/>
            </a:lvl6pPr>
            <a:lvl7pPr marL="12529017" indent="0">
              <a:buNone/>
              <a:defRPr sz="9100"/>
            </a:lvl7pPr>
            <a:lvl8pPr marL="14617187" indent="0">
              <a:buNone/>
              <a:defRPr sz="9100"/>
            </a:lvl8pPr>
            <a:lvl9pPr marL="16705356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154" y="33506104"/>
            <a:ext cx="18165128" cy="5024426"/>
          </a:xfrm>
        </p:spPr>
        <p:txBody>
          <a:bodyPr/>
          <a:lstStyle>
            <a:lvl1pPr marL="0" indent="0">
              <a:buNone/>
              <a:defRPr sz="6400"/>
            </a:lvl1pPr>
            <a:lvl2pPr marL="2088170" indent="0">
              <a:buNone/>
              <a:defRPr sz="5500"/>
            </a:lvl2pPr>
            <a:lvl3pPr marL="4176339" indent="0">
              <a:buNone/>
              <a:defRPr sz="4600"/>
            </a:lvl3pPr>
            <a:lvl4pPr marL="6264509" indent="0">
              <a:buNone/>
              <a:defRPr sz="4100"/>
            </a:lvl4pPr>
            <a:lvl5pPr marL="8352678" indent="0">
              <a:buNone/>
              <a:defRPr sz="4100"/>
            </a:lvl5pPr>
            <a:lvl6pPr marL="10440848" indent="0">
              <a:buNone/>
              <a:defRPr sz="4100"/>
            </a:lvl6pPr>
            <a:lvl7pPr marL="12529017" indent="0">
              <a:buNone/>
              <a:defRPr sz="4100"/>
            </a:lvl7pPr>
            <a:lvl8pPr marL="14617187" indent="0">
              <a:buNone/>
              <a:defRPr sz="4100"/>
            </a:lvl8pPr>
            <a:lvl9pPr marL="16705356" indent="0">
              <a:buNone/>
              <a:defRPr sz="41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6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761" y="1714453"/>
            <a:ext cx="27247692" cy="7135283"/>
          </a:xfrm>
          <a:prstGeom prst="rect">
            <a:avLst/>
          </a:prstGeom>
        </p:spPr>
        <p:txBody>
          <a:bodyPr vert="horz" lIns="417634" tIns="208817" rIns="417634" bIns="208817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989400"/>
            <a:ext cx="27247692" cy="28253743"/>
          </a:xfrm>
          <a:prstGeom prst="rect">
            <a:avLst/>
          </a:prstGeom>
        </p:spPr>
        <p:txBody>
          <a:bodyPr vert="horz" lIns="417634" tIns="208817" rIns="417634" bIns="208817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761" y="39680106"/>
            <a:ext cx="7064216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332FB-83C8-E24C-BAB1-A588F05ACF5F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4031" y="39680106"/>
            <a:ext cx="9587151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7236" y="39680106"/>
            <a:ext cx="7064216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0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8170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27" indent="-1566127" algn="l" defTabSz="2088170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276" indent="-1305106" algn="l" defTabSz="2088170" rtl="0" eaLnBrk="1" latinLnBrk="0" hangingPunct="1">
        <a:spcBef>
          <a:spcPct val="20000"/>
        </a:spcBef>
        <a:buFont typeface="Arial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424" indent="-1044085" algn="l" defTabSz="2088170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593" indent="-1044085" algn="l" defTabSz="2088170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763" indent="-1044085" algn="l" defTabSz="2088170" rtl="0" eaLnBrk="1" latinLnBrk="0" hangingPunct="1">
        <a:spcBef>
          <a:spcPct val="20000"/>
        </a:spcBef>
        <a:buFont typeface="Arial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4933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10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27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441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17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33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50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67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084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01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18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356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hyperlink" Target="http://www.cosmos-fp7.eu/" TargetMode="External"/><Relationship Id="rId18" Type="http://schemas.openxmlformats.org/officeDocument/2006/relationships/image" Target="../media/image10.png"/><Relationship Id="rId26" Type="http://schemas.openxmlformats.org/officeDocument/2006/relationships/image" Target="../media/image1.wmf"/><Relationship Id="rId3" Type="http://schemas.openxmlformats.org/officeDocument/2006/relationships/image" Target="../media/image2.jpg"/><Relationship Id="rId21" Type="http://schemas.openxmlformats.org/officeDocument/2006/relationships/hyperlink" Target="/Users/mike/Projects/nmrML/nmrML/examples/IPB_HopExample/FIDs/FAM013_AHTM.PROTON_04.fid/fid" TargetMode="External"/><Relationship Id="rId7" Type="http://schemas.openxmlformats.org/officeDocument/2006/relationships/image" Target="../media/image6.emf"/><Relationship Id="rId12" Type="http://schemas.openxmlformats.org/officeDocument/2006/relationships/hyperlink" Target="https://github.com/nmrML/nmrML" TargetMode="External"/><Relationship Id="rId17" Type="http://schemas.openxmlformats.org/officeDocument/2006/relationships/hyperlink" Target="http://msi-workgroups.sourceforge.net/" TargetMode="External"/><Relationship Id="rId25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6" Type="http://schemas.openxmlformats.org/officeDocument/2006/relationships/hyperlink" Target="http://www.ebi.ac.uk/metabolights/" TargetMode="External"/><Relationship Id="rId20" Type="http://schemas.openxmlformats.org/officeDocument/2006/relationships/hyperlink" Target="/Users/mike/Projects/nmrML/nmrML/examples/IPB_HopExample/FIDs/FAM013_AHTM.PROTON_04.fid/procpar" TargetMode="Externa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11" Type="http://schemas.openxmlformats.org/officeDocument/2006/relationships/hyperlink" Target="http://www.nmrml.org/" TargetMode="External"/><Relationship Id="rId24" Type="http://schemas.openxmlformats.org/officeDocument/2006/relationships/image" Target="../media/image14.jpg"/><Relationship Id="rId5" Type="http://schemas.openxmlformats.org/officeDocument/2006/relationships/image" Target="../media/image4.png"/><Relationship Id="rId15" Type="http://schemas.openxmlformats.org/officeDocument/2006/relationships/hyperlink" Target="https://groups.google.com/forum/?hl=en#!forum/nmrml/join" TargetMode="External"/><Relationship Id="rId23" Type="http://schemas.openxmlformats.org/officeDocument/2006/relationships/image" Target="../media/image13.jpg"/><Relationship Id="rId28" Type="http://schemas.openxmlformats.org/officeDocument/2006/relationships/image" Target="../media/image16.png"/><Relationship Id="rId10" Type="http://schemas.openxmlformats.org/officeDocument/2006/relationships/image" Target="../media/image9.gif"/><Relationship Id="rId19" Type="http://schemas.openxmlformats.org/officeDocument/2006/relationships/image" Target="../media/image11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hyperlink" Target="mailto:info@nmrml.org" TargetMode="External"/><Relationship Id="rId22" Type="http://schemas.openxmlformats.org/officeDocument/2006/relationships/image" Target="../media/image12.jpg"/><Relationship Id="rId27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hteck 155"/>
          <p:cNvSpPr/>
          <p:nvPr/>
        </p:nvSpPr>
        <p:spPr>
          <a:xfrm>
            <a:off x="832313" y="28594170"/>
            <a:ext cx="27243638" cy="539587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hteck 154"/>
          <p:cNvSpPr/>
          <p:nvPr/>
        </p:nvSpPr>
        <p:spPr>
          <a:xfrm>
            <a:off x="20184052" y="21635633"/>
            <a:ext cx="7595645" cy="395577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hteck 153"/>
          <p:cNvSpPr/>
          <p:nvPr/>
        </p:nvSpPr>
        <p:spPr>
          <a:xfrm>
            <a:off x="20025132" y="8055937"/>
            <a:ext cx="7819823" cy="1043876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0143" y="21833433"/>
            <a:ext cx="5568905" cy="3386998"/>
          </a:xfrm>
          <a:prstGeom prst="rect">
            <a:avLst/>
          </a:prstGeom>
        </p:spPr>
      </p:pic>
      <p:pic>
        <p:nvPicPr>
          <p:cNvPr id="134" name="Picture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278308" y="14059390"/>
            <a:ext cx="7274173" cy="4176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" name="Picture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213878" y="8796298"/>
            <a:ext cx="7438887" cy="5041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9" name="Rechteck 148"/>
          <p:cNvSpPr/>
          <p:nvPr/>
        </p:nvSpPr>
        <p:spPr>
          <a:xfrm>
            <a:off x="10690844" y="12393720"/>
            <a:ext cx="8814283" cy="1317081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hteck 137"/>
          <p:cNvSpPr/>
          <p:nvPr/>
        </p:nvSpPr>
        <p:spPr>
          <a:xfrm>
            <a:off x="754043" y="12393720"/>
            <a:ext cx="9407053" cy="1317081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30275213" cy="4533895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0" y="39469650"/>
            <a:ext cx="30275213" cy="0"/>
          </a:xfrm>
          <a:prstGeom prst="line">
            <a:avLst/>
          </a:prstGeom>
          <a:ln>
            <a:solidFill>
              <a:srgbClr val="6A8F3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9261" y="4957787"/>
            <a:ext cx="2603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need for an open </a:t>
            </a:r>
            <a:r>
              <a:rPr lang="en-US" sz="36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nmr</a:t>
            </a:r>
            <a:r>
              <a:rPr lang="en-US" sz="36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standard</a:t>
            </a:r>
            <a:endParaRPr lang="en-US" sz="3600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48250" y="414279"/>
            <a:ext cx="1766017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65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nmrML</a:t>
            </a:r>
            <a:r>
              <a:rPr lang="en-US" sz="6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an </a:t>
            </a:r>
            <a:r>
              <a:rPr lang="en-US" sz="6500" dirty="0">
                <a:latin typeface="Verdana" pitchFamily="34" charset="0"/>
                <a:ea typeface="Verdana" pitchFamily="34" charset="0"/>
                <a:cs typeface="Verdana" pitchFamily="34" charset="0"/>
              </a:rPr>
              <a:t>XML-based open standard for </a:t>
            </a:r>
            <a:endParaRPr lang="en-US" sz="65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6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NMR </a:t>
            </a:r>
            <a:r>
              <a:rPr lang="en-US" sz="6500" dirty="0">
                <a:latin typeface="Verdana" pitchFamily="34" charset="0"/>
                <a:ea typeface="Verdana" pitchFamily="34" charset="0"/>
                <a:cs typeface="Verdana" pitchFamily="34" charset="0"/>
              </a:rPr>
              <a:t>data </a:t>
            </a:r>
            <a:r>
              <a:rPr lang="en-US" sz="6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storage and exchange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7899" y="5845658"/>
            <a:ext cx="28761281" cy="198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NMR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data is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currently accumulating in local data silos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, hindering distribution and secondary data usage. Cross platform NMR data integration and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comparison is </a:t>
            </a:r>
            <a:r>
              <a:rPr lang="en-US" sz="2800" b="1" dirty="0" smtClean="0">
                <a:solidFill>
                  <a:schemeClr val="accent1"/>
                </a:solidFill>
                <a:latin typeface="Verdana"/>
                <a:cs typeface="Verdana"/>
              </a:rPr>
              <a:t>hindered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by incompatible vendor formats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and the lack of a robust vendor-agnostic NMR data standard.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Data in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proprietary data formats ages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fast, posing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the danger of irreproducible data from older studies. An open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vendor-neutral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storage standard is needed as long-term archival format, if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emerging metabolomics repositories are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to capture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data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from all vendor formats in a persistent way, yet supporting the dynamics in this field.</a:t>
            </a:r>
            <a:endParaRPr lang="ro-RO" sz="2800" dirty="0" err="1">
              <a:solidFill>
                <a:srgbClr val="121421"/>
              </a:solidFill>
              <a:latin typeface="Verdana"/>
              <a:cs typeface="Verdan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034875" y="19509233"/>
            <a:ext cx="9105469" cy="198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To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ease format conversions we deliver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parsers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for </a:t>
            </a:r>
            <a:r>
              <a:rPr lang="en-US" sz="2800" dirty="0" err="1" smtClean="0">
                <a:solidFill>
                  <a:srgbClr val="121421"/>
                </a:solidFill>
                <a:latin typeface="Verdana"/>
                <a:cs typeface="Verdana"/>
              </a:rPr>
              <a:t>Bruker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 and Varian data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formats, which can be used by open NMR processing and analysis software. </a:t>
            </a:r>
            <a:endParaRPr lang="ro-RO" sz="2800" dirty="0">
              <a:solidFill>
                <a:srgbClr val="121421"/>
              </a:solidFill>
              <a:latin typeface="Verdana"/>
              <a:cs typeface="Verdan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025132" y="18819983"/>
            <a:ext cx="272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Parsers</a:t>
            </a:r>
            <a:endParaRPr lang="en-US" sz="3600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2313" y="35376688"/>
            <a:ext cx="13433975" cy="1944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Although coverage is good at raw data capture, the XSD and CV will be expanded for better processed data and </a:t>
            </a:r>
            <a:r>
              <a:rPr lang="en-US" sz="2800" dirty="0" err="1">
                <a:solidFill>
                  <a:srgbClr val="121421"/>
                </a:solidFill>
                <a:latin typeface="Verdana"/>
                <a:cs typeface="Verdana"/>
              </a:rPr>
              <a:t>quantifiction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 data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. Our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standard is accepted by major open source </a:t>
            </a:r>
            <a:r>
              <a:rPr lang="en-US" sz="2800" dirty="0" err="1">
                <a:solidFill>
                  <a:srgbClr val="121421"/>
                </a:solidFill>
                <a:latin typeface="Verdana"/>
                <a:cs typeface="Verdana"/>
              </a:rPr>
              <a:t>nmr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 data processing tools and will serve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the </a:t>
            </a:r>
            <a:r>
              <a:rPr lang="en-US" sz="2800" dirty="0" err="1" smtClean="0">
                <a:solidFill>
                  <a:srgbClr val="121421"/>
                </a:solidFill>
                <a:latin typeface="Verdana"/>
                <a:cs typeface="Verdana"/>
              </a:rPr>
              <a:t>metabolights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 repository with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a stable storage format. </a:t>
            </a:r>
          </a:p>
        </p:txBody>
      </p:sp>
      <p:cxnSp>
        <p:nvCxnSpPr>
          <p:cNvPr id="27" name="Straight Connector 11"/>
          <p:cNvCxnSpPr/>
          <p:nvPr/>
        </p:nvCxnSpPr>
        <p:spPr>
          <a:xfrm>
            <a:off x="0" y="4500869"/>
            <a:ext cx="30275213" cy="0"/>
          </a:xfrm>
          <a:prstGeom prst="line">
            <a:avLst/>
          </a:prstGeom>
          <a:ln w="19050">
            <a:solidFill>
              <a:srgbClr val="6A8F3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5" descr="IPB_Logo_EN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8" r="59796"/>
          <a:stretch>
            <a:fillRect/>
          </a:stretch>
        </p:blipFill>
        <p:spPr>
          <a:xfrm>
            <a:off x="28624406" y="40100622"/>
            <a:ext cx="1003022" cy="1264821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5048250" y="3023795"/>
            <a:ext cx="28483954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rgbClr val="2F3246"/>
                </a:solidFill>
                <a:latin typeface="Verdana"/>
                <a:cs typeface="Verdana"/>
              </a:rPr>
              <a:t>Daniel </a:t>
            </a:r>
            <a:r>
              <a:rPr lang="en-US" sz="2400" b="1" dirty="0" err="1" smtClean="0">
                <a:solidFill>
                  <a:srgbClr val="2F3246"/>
                </a:solidFill>
                <a:latin typeface="Verdana"/>
                <a:cs typeface="Verdana"/>
              </a:rPr>
              <a:t>Schober</a:t>
            </a:r>
            <a:r>
              <a:rPr lang="en-US" sz="2400" b="1" dirty="0" smtClean="0">
                <a:solidFill>
                  <a:srgbClr val="2F3246"/>
                </a:solidFill>
                <a:latin typeface="Verdana"/>
                <a:cs typeface="Verdana"/>
              </a:rPr>
              <a:t> </a:t>
            </a:r>
            <a:r>
              <a:rPr lang="en-US" sz="2400" baseline="30000" dirty="0" smtClean="0">
                <a:solidFill>
                  <a:srgbClr val="2F3246"/>
                </a:solidFill>
                <a:latin typeface="Verdana"/>
                <a:cs typeface="Verdana"/>
              </a:rPr>
              <a:t>1,*</a:t>
            </a:r>
            <a:r>
              <a:rPr lang="en-US" sz="2400" dirty="0" smtClean="0">
                <a:solidFill>
                  <a:srgbClr val="2F3246"/>
                </a:solidFill>
                <a:latin typeface="Verdana"/>
                <a:cs typeface="Verdana"/>
              </a:rPr>
              <a:t>, 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Michael Wilson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2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Daniel Jacob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3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</a:t>
            </a:r>
            <a:r>
              <a:rPr lang="en-US" sz="2400" dirty="0" err="1">
                <a:solidFill>
                  <a:srgbClr val="2F3246"/>
                </a:solidFill>
                <a:latin typeface="Verdana"/>
                <a:cs typeface="Verdana"/>
              </a:rPr>
              <a:t>Annick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 Moing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3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Catherine Deborde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3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Luis de Figueiredo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4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Kenneth Haug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4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Philippe Rocca-Serra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5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John Easton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6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Christian Ludwig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7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Antonio Rosato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8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David Wishart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2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</a:t>
            </a:r>
            <a:r>
              <a:rPr lang="en-US" sz="2400" dirty="0" err="1">
                <a:solidFill>
                  <a:srgbClr val="2F3246"/>
                </a:solidFill>
                <a:latin typeface="Verdana"/>
                <a:cs typeface="Verdana"/>
              </a:rPr>
              <a:t>Christoph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 Steinbeck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4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Reza Salek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4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Steffen Neumann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1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43" y="494876"/>
            <a:ext cx="2417300" cy="2953862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2871919" y="40100622"/>
            <a:ext cx="12011545" cy="2322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Leibniz Institute of Plant Biochemistry, Dept. of Stress and Developmental Biology, Weinberg 3, 06120 Halle, Germany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Department of Computing/Biological Sciences, University of Alberta, Edmonton, Canada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INRA, Univ. 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Bordeaux, </a:t>
            </a:r>
            <a:r>
              <a:rPr lang="en-US" sz="1400" dirty="0" err="1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Metabolome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Facility of Bordeaux Functional Genomics Center, 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71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av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Edouard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Bourlaux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, F-33140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Villenave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d’Ornon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, France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4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European Molecular Biology Laboratory, European Bioinformatics Institute (EMBL-EBI),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Wellcome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Trust Genome Campus,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Hinxton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, Cambridge, CB10 1SD, UK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University of Oxford, e-Research Centre, 7 Keble Road, Oxford, OX1 3QG, UK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6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School of Electronic, Electrical and Computer Engineering, University of Birmingham,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Edgbaston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, Birmingham, B15 2TT, UK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7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School of Cancer Sciences, University of Birmingham,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Edgbaston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, Birmingham, B15 2TT, UK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8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Magnetic Resonance Center (CERM), University of Florence, 50019 Sesto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Fiorentino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(FI), Italy</a:t>
            </a:r>
            <a:endParaRPr lang="en-US" sz="14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90" y="40556274"/>
            <a:ext cx="1547103" cy="1237683"/>
          </a:xfrm>
          <a:prstGeom prst="rect">
            <a:avLst/>
          </a:prstGeom>
        </p:spPr>
      </p:pic>
      <p:sp>
        <p:nvSpPr>
          <p:cNvPr id="26" name="TextBox 20"/>
          <p:cNvSpPr txBox="1"/>
          <p:nvPr/>
        </p:nvSpPr>
        <p:spPr>
          <a:xfrm>
            <a:off x="2680091" y="12540129"/>
            <a:ext cx="5218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nmrML</a:t>
            </a:r>
            <a:r>
              <a:rPr lang="de-DE" sz="36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XML </a:t>
            </a:r>
            <a:r>
              <a:rPr lang="de-DE" sz="36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schema</a:t>
            </a:r>
            <a:endParaRPr lang="en-US" sz="3600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8" name="TextBox 20"/>
          <p:cNvSpPr txBox="1"/>
          <p:nvPr/>
        </p:nvSpPr>
        <p:spPr>
          <a:xfrm>
            <a:off x="12152064" y="12587640"/>
            <a:ext cx="5148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nmrML</a:t>
            </a:r>
            <a:r>
              <a:rPr lang="de-DE" sz="36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36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</a:t>
            </a:r>
            <a:r>
              <a:rPr lang="de-DE" sz="36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36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example</a:t>
            </a:r>
            <a:endParaRPr lang="en-US" sz="3600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1" name="TextBox 20"/>
          <p:cNvSpPr txBox="1"/>
          <p:nvPr/>
        </p:nvSpPr>
        <p:spPr>
          <a:xfrm>
            <a:off x="20278308" y="8229965"/>
            <a:ext cx="4710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nmrML</a:t>
            </a:r>
            <a:r>
              <a:rPr lang="de-DE" sz="36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36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Use</a:t>
            </a:r>
            <a:r>
              <a:rPr lang="de-DE" sz="36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36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Cases</a:t>
            </a:r>
            <a:endParaRPr lang="en-US" sz="3600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2" name="Grafik 3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1249" y="40455459"/>
            <a:ext cx="2379305" cy="852288"/>
          </a:xfrm>
          <a:prstGeom prst="rect">
            <a:avLst/>
          </a:prstGeom>
        </p:spPr>
      </p:pic>
      <p:sp>
        <p:nvSpPr>
          <p:cNvPr id="33" name="TextBox 16"/>
          <p:cNvSpPr txBox="1"/>
          <p:nvPr/>
        </p:nvSpPr>
        <p:spPr>
          <a:xfrm>
            <a:off x="754043" y="9330979"/>
            <a:ext cx="1739458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The </a:t>
            </a:r>
            <a:r>
              <a:rPr lang="de-DE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COSMOS EU </a:t>
            </a:r>
            <a:r>
              <a:rPr lang="de-DE" sz="2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consortium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has teamed up with the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metabolomics standards initiative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to create an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open exchange and storage format for NMR data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. The standard is composed of an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XML schema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(nmrML.xsd) and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an accompanying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controlled </a:t>
            </a:r>
            <a:r>
              <a:rPr lang="en-US" sz="2800" b="1" dirty="0" smtClean="0">
                <a:solidFill>
                  <a:schemeClr val="accent1"/>
                </a:solidFill>
                <a:latin typeface="Verdana"/>
                <a:cs typeface="Verdana"/>
              </a:rPr>
              <a:t>vocabulary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(</a:t>
            </a:r>
            <a:r>
              <a:rPr lang="en-US" sz="2800" dirty="0" err="1" smtClean="0">
                <a:solidFill>
                  <a:srgbClr val="121421"/>
                </a:solidFill>
                <a:latin typeface="Verdana"/>
                <a:cs typeface="Verdana"/>
              </a:rPr>
              <a:t>nmrCV.owl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),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which ensures update flexibility and schema robustness by allowing to outsource more variant and dynamic descriptors into the vocabulary that is referenced from within an </a:t>
            </a:r>
            <a:r>
              <a:rPr lang="en-US" sz="2800" dirty="0" err="1">
                <a:solidFill>
                  <a:srgbClr val="121421"/>
                </a:solidFill>
                <a:latin typeface="Verdana"/>
                <a:cs typeface="Verdana"/>
              </a:rPr>
              <a:t>nmrML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 file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.</a:t>
            </a:r>
            <a:endParaRPr lang="ro-RO" sz="2800" dirty="0">
              <a:solidFill>
                <a:srgbClr val="121421"/>
              </a:solidFill>
              <a:latin typeface="Verdana"/>
              <a:cs typeface="Verdana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17432498" y="35594888"/>
            <a:ext cx="10402543" cy="2944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263" lvl="1" indent="363538" defTabSz="623888">
              <a:lnSpc>
                <a:spcPct val="150000"/>
              </a:lnSpc>
              <a:buFont typeface="Arial" pitchFamily="34" charset="0"/>
              <a:buChar char="•"/>
              <a:tabLst>
                <a:tab pos="363538" algn="l"/>
              </a:tabLst>
            </a:pP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Website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11"/>
              </a:rPr>
              <a:t>http://www.nmrML.org</a:t>
            </a:r>
            <a:endParaRPr lang="de-DE" sz="1800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49263" lvl="1" indent="363538" defTabSz="623888">
              <a:lnSpc>
                <a:spcPct val="150000"/>
              </a:lnSpc>
              <a:buFont typeface="Arial" pitchFamily="34" charset="0"/>
              <a:buChar char="•"/>
              <a:tabLst>
                <a:tab pos="363538" algn="l"/>
              </a:tabLst>
            </a:pPr>
            <a:r>
              <a:rPr lang="de-DE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Github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12"/>
              </a:rPr>
              <a:t>https://github.com/nmrML/nmrML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marL="449263" lvl="1" indent="363538" defTabSz="623888">
              <a:lnSpc>
                <a:spcPct val="150000"/>
              </a:lnSpc>
              <a:buFont typeface="Arial" pitchFamily="34" charset="0"/>
              <a:buChar char="•"/>
              <a:tabLst>
                <a:tab pos="363538" algn="l"/>
              </a:tabLst>
            </a:pPr>
            <a:r>
              <a:rPr lang="de-DE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Cosmos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13"/>
              </a:rPr>
              <a:t>http://www.cosmos-fp7.eu/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</a:p>
          <a:p>
            <a:pPr marL="449263" lvl="1" indent="363538" defTabSz="623888">
              <a:lnSpc>
                <a:spcPct val="150000"/>
              </a:lnSpc>
              <a:buFont typeface="Arial" pitchFamily="34" charset="0"/>
              <a:buChar char="•"/>
              <a:tabLst>
                <a:tab pos="363538" algn="l"/>
              </a:tabLst>
            </a:pP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Email: 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14"/>
              </a:rPr>
              <a:t>info@nmrml.org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marL="449263" lvl="1" indent="363538" defTabSz="623888">
              <a:lnSpc>
                <a:spcPct val="150000"/>
              </a:lnSpc>
              <a:buFont typeface="Arial" pitchFamily="34" charset="0"/>
              <a:buChar char="•"/>
              <a:tabLst>
                <a:tab pos="363538" algn="l"/>
              </a:tabLst>
            </a:pP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Google Group: 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15"/>
              </a:rPr>
              <a:t>https://groups.google.com/forum/?hl=en#!forum/nmrml/join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marL="449263" lvl="1" indent="363538" defTabSz="623888">
              <a:lnSpc>
                <a:spcPct val="150000"/>
              </a:lnSpc>
              <a:buFont typeface="Arial" pitchFamily="34" charset="0"/>
              <a:buChar char="•"/>
              <a:tabLst>
                <a:tab pos="363538" algn="l"/>
              </a:tabLst>
            </a:pP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Metabolights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16"/>
              </a:rPr>
              <a:t>http://www.ebi.ac.uk/metabolights/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</a:p>
          <a:p>
            <a:pPr marL="449263" lvl="1" indent="363538" defTabSz="623888">
              <a:lnSpc>
                <a:spcPct val="150000"/>
              </a:lnSpc>
              <a:buFont typeface="Arial" pitchFamily="34" charset="0"/>
              <a:buChar char="•"/>
              <a:tabLst>
                <a:tab pos="363538" algn="l"/>
              </a:tabLst>
            </a:pP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MSI: 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17"/>
              </a:rPr>
              <a:t>http://msi-workgroups.sourceforge.net/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2274" y="970701"/>
            <a:ext cx="4951503" cy="143873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397" y="28785667"/>
            <a:ext cx="8619020" cy="5088537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10781635" y="13674263"/>
            <a:ext cx="8291457" cy="11105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&lt;</a:t>
            </a:r>
            <a:r>
              <a:rPr lang="en-US" sz="1200" dirty="0" err="1"/>
              <a:t>nmrML</a:t>
            </a:r>
            <a:r>
              <a:rPr lang="en-US" sz="1200" dirty="0"/>
              <a:t> </a:t>
            </a:r>
            <a:r>
              <a:rPr lang="en-US" sz="1200" dirty="0" err="1"/>
              <a:t>xmlns:xsi</a:t>
            </a:r>
            <a:r>
              <a:rPr lang="en-US" sz="1200" dirty="0"/>
              <a:t>="http://www.w3.org/2001/XMLSchema-instance"</a:t>
            </a:r>
            <a:br>
              <a:rPr lang="en-US" sz="1200" dirty="0"/>
            </a:br>
            <a:r>
              <a:rPr lang="en-US" sz="1200" dirty="0"/>
              <a:t> </a:t>
            </a:r>
            <a:r>
              <a:rPr lang="en-US" sz="1200" dirty="0" err="1"/>
              <a:t>xsi:schemaLocation</a:t>
            </a:r>
            <a:r>
              <a:rPr lang="en-US" sz="1200" dirty="0"/>
              <a:t>="http://nmrml.org/schema ../../../xml-schemata/nmrML.xsd"</a:t>
            </a:r>
            <a:br>
              <a:rPr lang="en-US" sz="1200" dirty="0"/>
            </a:br>
            <a:r>
              <a:rPr lang="en-US" sz="1200" dirty="0"/>
              <a:t> </a:t>
            </a:r>
            <a:r>
              <a:rPr lang="en-US" sz="1200" dirty="0" err="1"/>
              <a:t>xmlns</a:t>
            </a:r>
            <a:r>
              <a:rPr lang="en-US" sz="1200" dirty="0"/>
              <a:t>="http://nmrml.org/schema" version="1.0.0"&gt;</a:t>
            </a:r>
          </a:p>
          <a:p>
            <a:r>
              <a:rPr lang="en-US" sz="1200" dirty="0"/>
              <a:t>    &lt;</a:t>
            </a:r>
            <a:r>
              <a:rPr lang="en-US" sz="1200" dirty="0" err="1"/>
              <a:t>cvList</a:t>
            </a:r>
            <a:r>
              <a:rPr lang="en-US" sz="1200" dirty="0"/>
              <a:t> count="2"&gt;</a:t>
            </a:r>
            <a:br>
              <a:rPr lang="en-US" sz="1200" dirty="0"/>
            </a:br>
            <a:r>
              <a:rPr lang="en-US" sz="1200" dirty="0"/>
              <a:t>        &lt;cv </a:t>
            </a:r>
            <a:r>
              <a:rPr lang="en-US" sz="1200" dirty="0" err="1"/>
              <a:t>fullName</a:t>
            </a:r>
            <a:r>
              <a:rPr lang="en-US" sz="1200" dirty="0"/>
              <a:t>="</a:t>
            </a:r>
            <a:r>
              <a:rPr lang="en-US" sz="1200" dirty="0" err="1"/>
              <a:t>nmrML</a:t>
            </a:r>
            <a:r>
              <a:rPr lang="en-US" sz="1200" dirty="0"/>
              <a:t> Controlled Vocabulary" version="0.0.1" id="NMRCV" URI="http://www.nmrml.org/nmrml-cv.0.0.1.owl"/&gt;</a:t>
            </a:r>
            <a:br>
              <a:rPr lang="en-US" sz="1200" dirty="0"/>
            </a:br>
            <a:r>
              <a:rPr lang="en-US" sz="1200" dirty="0"/>
              <a:t>        &lt;cv </a:t>
            </a:r>
            <a:r>
              <a:rPr lang="en-US" sz="1200" dirty="0" err="1"/>
              <a:t>fullName</a:t>
            </a:r>
            <a:r>
              <a:rPr lang="en-US" sz="1200" dirty="0"/>
              <a:t>="Unit Ontology" version="3.2.0" id="UO" URI="http://unit-ontology.googlecode.com/</a:t>
            </a:r>
            <a:r>
              <a:rPr lang="en-US" sz="1200" dirty="0" err="1"/>
              <a:t>svn</a:t>
            </a:r>
            <a:r>
              <a:rPr lang="en-US" sz="1200" dirty="0"/>
              <a:t>/trunk/</a:t>
            </a:r>
            <a:r>
              <a:rPr lang="en-US" sz="1200" dirty="0" err="1"/>
              <a:t>uo.owl</a:t>
            </a:r>
            <a:r>
              <a:rPr lang="en-US" sz="1200" dirty="0"/>
              <a:t>/"/&gt;</a:t>
            </a:r>
            <a:br>
              <a:rPr lang="en-US" sz="1200" dirty="0"/>
            </a:br>
            <a:r>
              <a:rPr lang="en-US" sz="1200" dirty="0"/>
              <a:t>    &lt;/</a:t>
            </a:r>
            <a:r>
              <a:rPr lang="en-US" sz="1200" dirty="0" err="1"/>
              <a:t>cvList</a:t>
            </a:r>
            <a:r>
              <a:rPr lang="en-US" sz="1200" dirty="0"/>
              <a:t>&gt;</a:t>
            </a:r>
          </a:p>
          <a:p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&lt;</a:t>
            </a:r>
            <a:r>
              <a:rPr lang="en-US" sz="1200" dirty="0" err="1"/>
              <a:t>contactList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    &lt;</a:t>
            </a:r>
            <a:r>
              <a:rPr lang="en-US" sz="1200" b="1" dirty="0"/>
              <a:t>contact</a:t>
            </a:r>
            <a:r>
              <a:rPr lang="en-US" sz="1200" dirty="0"/>
              <a:t> id="ID004" </a:t>
            </a:r>
            <a:r>
              <a:rPr lang="en-US" sz="1200" dirty="0" err="1"/>
              <a:t>fullname</a:t>
            </a:r>
            <a:r>
              <a:rPr lang="en-US" sz="1200" dirty="0"/>
              <a:t>="</a:t>
            </a:r>
            <a:r>
              <a:rPr lang="en-US" sz="1200" dirty="0" err="1"/>
              <a:t>Lutger</a:t>
            </a:r>
            <a:r>
              <a:rPr lang="en-US" sz="1200" dirty="0"/>
              <a:t> A. </a:t>
            </a:r>
            <a:r>
              <a:rPr lang="en-US" sz="1200" dirty="0" err="1"/>
              <a:t>Wessjohann</a:t>
            </a:r>
            <a:r>
              <a:rPr lang="en-US" sz="1200" dirty="0"/>
              <a:t>" email="</a:t>
            </a:r>
            <a:r>
              <a:rPr lang="en-US" sz="1200" dirty="0" err="1"/>
              <a:t>Ludger.Wessjohann</a:t>
            </a:r>
            <a:r>
              <a:rPr lang="en-US" sz="1200" dirty="0"/>
              <a:t> [a] ipb-halle.de"/&gt;</a:t>
            </a:r>
            <a:br>
              <a:rPr lang="en-US" sz="1200" dirty="0"/>
            </a:br>
            <a:r>
              <a:rPr lang="en-US" sz="1200" dirty="0"/>
              <a:t>        &lt;contact id="ID044" </a:t>
            </a:r>
            <a:r>
              <a:rPr lang="en-US" sz="1200" dirty="0" err="1"/>
              <a:t>fullname</a:t>
            </a:r>
            <a:r>
              <a:rPr lang="en-US" sz="1200" dirty="0"/>
              <a:t>="Mohamed A. </a:t>
            </a:r>
            <a:r>
              <a:rPr lang="en-US" sz="1200" dirty="0" err="1"/>
              <a:t>Farag</a:t>
            </a:r>
            <a:r>
              <a:rPr lang="en-US" sz="1200" dirty="0"/>
              <a:t>" email="mfarag73 [a] yahoo.com"/&gt;</a:t>
            </a:r>
            <a:br>
              <a:rPr lang="en-US" sz="1200" dirty="0"/>
            </a:br>
            <a:r>
              <a:rPr lang="en-US" sz="1200" dirty="0"/>
              <a:t>    &lt;/</a:t>
            </a:r>
            <a:r>
              <a:rPr lang="en-US" sz="1200" dirty="0" err="1"/>
              <a:t>contactList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&lt;</a:t>
            </a:r>
            <a:r>
              <a:rPr lang="en-US" sz="1200" dirty="0" err="1"/>
              <a:t>sourceFileList</a:t>
            </a:r>
            <a:r>
              <a:rPr lang="en-US" sz="1200" dirty="0"/>
              <a:t> count="2"&gt;</a:t>
            </a:r>
            <a:br>
              <a:rPr lang="en-US" sz="1200" dirty="0"/>
            </a:br>
            <a:r>
              <a:rPr lang="en-US" sz="1200" dirty="0"/>
              <a:t>        &lt;</a:t>
            </a:r>
            <a:r>
              <a:rPr lang="en-US" sz="1200" b="1" dirty="0" err="1"/>
              <a:t>sourceFile</a:t>
            </a:r>
            <a:r>
              <a:rPr lang="en-US" sz="1200" dirty="0"/>
              <a:t> sha1="fd99c095046e2356c7d31154d45353fa79cbc844" </a:t>
            </a:r>
          </a:p>
          <a:p>
            <a:r>
              <a:rPr lang="en-US" sz="1200" dirty="0"/>
              <a:t>	location=</a:t>
            </a:r>
            <a:r>
              <a:rPr lang="en-US" sz="1200" dirty="0">
                <a:hlinkClick r:id="rId20" action="ppaction://hlinkfile"/>
              </a:rPr>
              <a:t>file:///Users/mike/Projects/nmrML/nmrML/examples/IPB_HopExample/FIDs/FAM013_AHTM.PROTON_04.fid/procpar</a:t>
            </a:r>
            <a:endParaRPr lang="en-US" sz="1200" dirty="0"/>
          </a:p>
          <a:p>
            <a:r>
              <a:rPr lang="en-US" sz="1200" dirty="0"/>
              <a:t>	 id="SOURCE_FILE_0" name="</a:t>
            </a:r>
            <a:r>
              <a:rPr lang="en-US" sz="1200" b="1" dirty="0" err="1"/>
              <a:t>procpar</a:t>
            </a:r>
            <a:r>
              <a:rPr lang="en-US" sz="1200" dirty="0"/>
              <a:t>"&gt;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dirty="0" err="1"/>
              <a:t>cvTerm</a:t>
            </a:r>
            <a:r>
              <a:rPr lang="en-US" sz="1200" dirty="0"/>
              <a:t> </a:t>
            </a:r>
            <a:r>
              <a:rPr lang="en-US" sz="1200" dirty="0" err="1"/>
              <a:t>cvRef</a:t>
            </a:r>
            <a:r>
              <a:rPr lang="en-US" sz="1200" dirty="0"/>
              <a:t>="NMRCV" accession="NMR:1400297" name="Varian VNMR Format"/&gt;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dirty="0" err="1"/>
              <a:t>cvTerm</a:t>
            </a:r>
            <a:r>
              <a:rPr lang="en-US" sz="1200" dirty="0"/>
              <a:t> </a:t>
            </a:r>
            <a:r>
              <a:rPr lang="en-US" sz="1200" dirty="0" err="1"/>
              <a:t>cvRef</a:t>
            </a:r>
            <a:r>
              <a:rPr lang="en-US" sz="1200" dirty="0"/>
              <a:t>="NMRCV" accession="NMR:1002006" name="acquisition parameter file"/&gt;</a:t>
            </a:r>
            <a:br>
              <a:rPr lang="en-US" sz="1200" dirty="0"/>
            </a:br>
            <a:r>
              <a:rPr lang="en-US" sz="1200" dirty="0"/>
              <a:t>        &lt;/</a:t>
            </a:r>
            <a:r>
              <a:rPr lang="en-US" sz="1200" dirty="0" err="1"/>
              <a:t>sourceFile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    &lt;</a:t>
            </a:r>
            <a:r>
              <a:rPr lang="en-US" sz="1200" dirty="0" err="1"/>
              <a:t>sourceFile</a:t>
            </a:r>
            <a:r>
              <a:rPr lang="en-US" sz="1200" dirty="0"/>
              <a:t> sha1="e4ffeb41da28b1e9017e72819252ec6d78f8179f“</a:t>
            </a:r>
          </a:p>
          <a:p>
            <a:r>
              <a:rPr lang="en-US" sz="1200" dirty="0"/>
              <a:t>	 location=</a:t>
            </a:r>
            <a:r>
              <a:rPr lang="en-US" sz="1200" dirty="0">
                <a:hlinkClick r:id="rId21" action="ppaction://hlinkfile"/>
              </a:rPr>
              <a:t>file:///Users/mike/Projects/nmrML/nmrML/examples/IPB_HopExample/FIDs/FAM013_AHTM.PROTON_04.fid/fid</a:t>
            </a:r>
            <a:endParaRPr lang="en-US" sz="1200" dirty="0"/>
          </a:p>
          <a:p>
            <a:r>
              <a:rPr lang="en-US" sz="1200" dirty="0" smtClean="0"/>
              <a:t>	 id="SOURCE_FILE_1" name="</a:t>
            </a:r>
            <a:r>
              <a:rPr lang="en-US" sz="1200" b="1" dirty="0" smtClean="0"/>
              <a:t>fid</a:t>
            </a:r>
            <a:r>
              <a:rPr lang="en-US" sz="1200" dirty="0" smtClean="0"/>
              <a:t>"&gt;</a:t>
            </a:r>
            <a:br>
              <a:rPr lang="en-US" sz="1200" dirty="0" smtClean="0"/>
            </a:br>
            <a:r>
              <a:rPr lang="en-US" sz="1200" dirty="0" smtClean="0"/>
              <a:t>            &lt;</a:t>
            </a:r>
            <a:r>
              <a:rPr lang="en-US" sz="1200" dirty="0" err="1" smtClean="0"/>
              <a:t>cvTerm</a:t>
            </a:r>
            <a:r>
              <a:rPr lang="en-US" sz="1200" dirty="0" smtClean="0"/>
              <a:t> </a:t>
            </a:r>
            <a:r>
              <a:rPr lang="en-US" sz="1200" dirty="0" err="1" smtClean="0"/>
              <a:t>cvRef</a:t>
            </a:r>
            <a:r>
              <a:rPr lang="en-US" sz="1200" dirty="0" smtClean="0"/>
              <a:t>="NMRCV" accession="NMR:1400297" name="Varian VNMR Format"/&gt;</a:t>
            </a:r>
            <a:br>
              <a:rPr lang="en-US" sz="1200" dirty="0" smtClean="0"/>
            </a:br>
            <a:r>
              <a:rPr lang="en-US" sz="1200" dirty="0" smtClean="0"/>
              <a:t>            &lt;</a:t>
            </a:r>
            <a:r>
              <a:rPr lang="en-US" sz="1200" dirty="0" err="1" smtClean="0"/>
              <a:t>cvTerm</a:t>
            </a:r>
            <a:r>
              <a:rPr lang="en-US" sz="1200" dirty="0" smtClean="0"/>
              <a:t> </a:t>
            </a:r>
            <a:r>
              <a:rPr lang="en-US" sz="1200" dirty="0" err="1" smtClean="0"/>
              <a:t>cvRef</a:t>
            </a:r>
            <a:r>
              <a:rPr lang="en-US" sz="1200" dirty="0" smtClean="0"/>
              <a:t>="NMRCV" accession="NMR:1400119" name="FID file"/&gt;</a:t>
            </a:r>
            <a:br>
              <a:rPr lang="en-US" sz="1200" dirty="0" smtClean="0"/>
            </a:br>
            <a:r>
              <a:rPr lang="en-US" sz="1200" dirty="0" smtClean="0"/>
              <a:t>        &lt;/</a:t>
            </a:r>
            <a:r>
              <a:rPr lang="en-US" sz="1200" dirty="0" err="1" smtClean="0"/>
              <a:t>sourceFile</a:t>
            </a:r>
            <a:r>
              <a:rPr lang="en-US" sz="1200" dirty="0" smtClean="0"/>
              <a:t>&gt;</a:t>
            </a:r>
            <a:br>
              <a:rPr lang="en-US" sz="1200" dirty="0" smtClean="0"/>
            </a:br>
            <a:r>
              <a:rPr lang="en-US" sz="1200" dirty="0" smtClean="0"/>
              <a:t>    &lt;/</a:t>
            </a:r>
            <a:r>
              <a:rPr lang="en-US" sz="1200" dirty="0" err="1" smtClean="0"/>
              <a:t>sourceFileList</a:t>
            </a:r>
            <a:r>
              <a:rPr lang="en-US" sz="1200" dirty="0" smtClean="0"/>
              <a:t>&gt;</a:t>
            </a:r>
            <a:br>
              <a:rPr lang="en-US" sz="1200" dirty="0" smtClean="0"/>
            </a:br>
            <a:r>
              <a:rPr lang="en-US" sz="1200" dirty="0" smtClean="0"/>
              <a:t>    &lt;</a:t>
            </a:r>
            <a:r>
              <a:rPr lang="en-US" sz="1200" dirty="0" err="1" smtClean="0"/>
              <a:t>softwareList</a:t>
            </a:r>
            <a:r>
              <a:rPr lang="en-US" sz="1200" dirty="0" smtClean="0"/>
              <a:t> count="1"&gt;</a:t>
            </a:r>
            <a:br>
              <a:rPr lang="en-US" sz="1200" dirty="0" smtClean="0"/>
            </a:br>
            <a:r>
              <a:rPr lang="en-US" sz="1200" dirty="0" smtClean="0"/>
              <a:t>        &lt;</a:t>
            </a:r>
            <a:r>
              <a:rPr lang="en-US" sz="1200" b="1" dirty="0" smtClean="0"/>
              <a:t>software</a:t>
            </a:r>
            <a:r>
              <a:rPr lang="en-US" sz="1200" dirty="0" smtClean="0"/>
              <a:t> </a:t>
            </a:r>
            <a:r>
              <a:rPr lang="en-US" sz="1200" dirty="0" err="1" smtClean="0"/>
              <a:t>cvRef</a:t>
            </a:r>
            <a:r>
              <a:rPr lang="en-US" sz="1200" dirty="0" smtClean="0"/>
              <a:t>="NMRCV" accession="NMR:1000277" name="</a:t>
            </a:r>
            <a:r>
              <a:rPr lang="en-US" sz="1200" dirty="0" err="1" smtClean="0"/>
              <a:t>VnmrJ</a:t>
            </a:r>
            <a:r>
              <a:rPr lang="en-US" sz="1200" dirty="0" smtClean="0"/>
              <a:t> software" version="2.2C" id="SOFTWARE_1"/&gt;</a:t>
            </a:r>
            <a:br>
              <a:rPr lang="en-US" sz="1200" dirty="0" smtClean="0"/>
            </a:br>
            <a:r>
              <a:rPr lang="en-US" sz="1200" dirty="0" smtClean="0"/>
              <a:t>    &lt;/so</a:t>
            </a:r>
            <a:r>
              <a:rPr lang="en-US" sz="1200" dirty="0"/>
              <a:t>&lt;</a:t>
            </a:r>
            <a:r>
              <a:rPr lang="en-US" sz="1200" dirty="0" err="1"/>
              <a:t>instrumentConfigurationList</a:t>
            </a:r>
            <a:r>
              <a:rPr lang="en-US" sz="1200" dirty="0"/>
              <a:t> count="4"&gt;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/>
              <a:t>&lt;</a:t>
            </a:r>
            <a:r>
              <a:rPr lang="en-US" sz="1200" b="1" dirty="0" err="1"/>
              <a:t>instrumentConfiguration</a:t>
            </a:r>
            <a:r>
              <a:rPr lang="en-US" sz="1200" b="1" dirty="0"/>
              <a:t> </a:t>
            </a:r>
            <a:r>
              <a:rPr lang="en-US" sz="1200" dirty="0"/>
              <a:t>id="INST_CONFIG_1"&gt;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dirty="0" err="1"/>
              <a:t>cvTerm</a:t>
            </a:r>
            <a:r>
              <a:rPr lang="en-US" sz="1200" dirty="0"/>
              <a:t> </a:t>
            </a:r>
            <a:r>
              <a:rPr lang="en-US" sz="1200" dirty="0" err="1"/>
              <a:t>cvRef</a:t>
            </a:r>
            <a:r>
              <a:rPr lang="en-US" sz="1200" dirty="0"/>
              <a:t>="NMRCV" accession="NMR:1400234" name="</a:t>
            </a:r>
            <a:r>
              <a:rPr lang="en-US" sz="1200" b="1" dirty="0"/>
              <a:t>Varian NMR instrument</a:t>
            </a:r>
            <a:r>
              <a:rPr lang="en-US" sz="1200" dirty="0"/>
              <a:t>"/&gt;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dirty="0" err="1"/>
              <a:t>cvTerm</a:t>
            </a:r>
            <a:r>
              <a:rPr lang="en-US" sz="1200" dirty="0"/>
              <a:t> </a:t>
            </a:r>
            <a:r>
              <a:rPr lang="en-US" sz="1200" dirty="0" err="1"/>
              <a:t>cvRef</a:t>
            </a:r>
            <a:r>
              <a:rPr lang="en-US" sz="1200" dirty="0"/>
              <a:t>="NMRCV" accession="NMR:1000235" name="Varian probe"/&gt;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dirty="0" err="1"/>
              <a:t>cvTerm</a:t>
            </a:r>
            <a:r>
              <a:rPr lang="en-US" sz="1200" dirty="0"/>
              <a:t> </a:t>
            </a:r>
            <a:r>
              <a:rPr lang="en-US" sz="1200" dirty="0" err="1"/>
              <a:t>cvRef</a:t>
            </a:r>
            <a:r>
              <a:rPr lang="en-US" sz="1200" dirty="0"/>
              <a:t>="NMRCV" accession="NMR:1400234" name="Varian NMR instrument"/&gt;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dirty="0" err="1"/>
              <a:t>cvTerm</a:t>
            </a:r>
            <a:r>
              <a:rPr lang="en-US" sz="1200" dirty="0"/>
              <a:t> </a:t>
            </a:r>
            <a:r>
              <a:rPr lang="en-US" sz="1200" dirty="0" err="1"/>
              <a:t>cvRef</a:t>
            </a:r>
            <a:r>
              <a:rPr lang="en-US" sz="1200" dirty="0"/>
              <a:t>="NMRCV" accession="NMR:1000236" name="</a:t>
            </a:r>
            <a:r>
              <a:rPr lang="en-US" sz="1200" b="1" dirty="0"/>
              <a:t>5mm HCN probe</a:t>
            </a:r>
            <a:r>
              <a:rPr lang="en-US" sz="1200" dirty="0"/>
              <a:t>"/&gt;</a:t>
            </a:r>
            <a:br>
              <a:rPr lang="en-US" sz="1200" dirty="0"/>
            </a:br>
            <a:r>
              <a:rPr lang="en-US" sz="1200" dirty="0"/>
              <a:t>        &lt;/</a:t>
            </a:r>
            <a:r>
              <a:rPr lang="en-US" sz="1200" dirty="0" err="1"/>
              <a:t>instrumentConfiguration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&lt;/</a:t>
            </a:r>
            <a:r>
              <a:rPr lang="en-US" sz="1200" dirty="0" err="1"/>
              <a:t>instrumentConfigurationList</a:t>
            </a:r>
            <a:r>
              <a:rPr lang="en-US" sz="1200" dirty="0"/>
              <a:t>&gt;</a:t>
            </a:r>
          </a:p>
          <a:p>
            <a:r>
              <a:rPr lang="en-US" sz="1200" b="1" dirty="0"/>
              <a:t> &lt;acquisition&gt;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    &lt;acquisition1D&gt;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dirty="0" err="1"/>
              <a:t>acquisitionParameterSet</a:t>
            </a:r>
            <a:r>
              <a:rPr lang="en-US" sz="1200" dirty="0"/>
              <a:t> </a:t>
            </a:r>
            <a:r>
              <a:rPr lang="en-US" sz="1200" dirty="0" err="1"/>
              <a:t>numberOfScans</a:t>
            </a:r>
            <a:r>
              <a:rPr lang="en-US" sz="1200" dirty="0"/>
              <a:t>="160" </a:t>
            </a:r>
            <a:r>
              <a:rPr lang="en-US" sz="1200" dirty="0" err="1"/>
              <a:t>numberOfSteadyStateScans</a:t>
            </a:r>
            <a:r>
              <a:rPr lang="en-US" sz="1200" dirty="0"/>
              <a:t>="0"&gt;</a:t>
            </a:r>
            <a:br>
              <a:rPr lang="en-US" sz="1200" dirty="0"/>
            </a:br>
            <a:r>
              <a:rPr lang="en-US" sz="1200" dirty="0"/>
              <a:t>                &lt;</a:t>
            </a:r>
            <a:r>
              <a:rPr lang="en-US" sz="1200" dirty="0" err="1"/>
              <a:t>sampleAcquisitionTemperature</a:t>
            </a:r>
            <a:r>
              <a:rPr lang="en-US" sz="1200" dirty="0"/>
              <a:t> </a:t>
            </a:r>
            <a:r>
              <a:rPr lang="en-US" sz="1200" dirty="0" err="1"/>
              <a:t>unitName</a:t>
            </a:r>
            <a:r>
              <a:rPr lang="en-US" sz="1200" dirty="0"/>
              <a:t>="kelvin" </a:t>
            </a:r>
            <a:r>
              <a:rPr lang="en-US" sz="1200" dirty="0" err="1"/>
              <a:t>unitCvRef</a:t>
            </a:r>
            <a:r>
              <a:rPr lang="en-US" sz="1200" dirty="0"/>
              <a:t>="UO" value="299.15" </a:t>
            </a:r>
            <a:r>
              <a:rPr lang="en-US" sz="1200" dirty="0" err="1"/>
              <a:t>unitAccession</a:t>
            </a:r>
            <a:r>
              <a:rPr lang="en-US" sz="1200" dirty="0"/>
              <a:t>="UO:0000012"/&gt;</a:t>
            </a:r>
            <a:br>
              <a:rPr lang="en-US" sz="1200" dirty="0"/>
            </a:br>
            <a:r>
              <a:rPr lang="en-US" sz="1200" dirty="0"/>
              <a:t>                &lt;</a:t>
            </a:r>
            <a:r>
              <a:rPr lang="en-US" sz="1200" dirty="0" err="1"/>
              <a:t>spinningRate</a:t>
            </a:r>
            <a:r>
              <a:rPr lang="en-US" sz="1200" dirty="0"/>
              <a:t> </a:t>
            </a:r>
            <a:r>
              <a:rPr lang="en-US" sz="1200" dirty="0" err="1"/>
              <a:t>unitName</a:t>
            </a:r>
            <a:r>
              <a:rPr lang="en-US" sz="1200" dirty="0"/>
              <a:t>="hertz" </a:t>
            </a:r>
            <a:r>
              <a:rPr lang="en-US" sz="1200" dirty="0" err="1"/>
              <a:t>unitCvRef</a:t>
            </a:r>
            <a:r>
              <a:rPr lang="en-US" sz="1200" dirty="0"/>
              <a:t>="UO" value="0" </a:t>
            </a:r>
            <a:r>
              <a:rPr lang="en-US" sz="1200" dirty="0" err="1"/>
              <a:t>unitAccession</a:t>
            </a:r>
            <a:r>
              <a:rPr lang="en-US" sz="1200" dirty="0"/>
              <a:t>="UO:0000106"/&gt;</a:t>
            </a:r>
            <a:br>
              <a:rPr lang="en-US" sz="1200" dirty="0"/>
            </a:br>
            <a:r>
              <a:rPr lang="en-US" sz="1200" dirty="0"/>
              <a:t>                &lt;</a:t>
            </a:r>
            <a:r>
              <a:rPr lang="en-US" sz="1200" dirty="0" err="1"/>
              <a:t>relaxationDelay</a:t>
            </a:r>
            <a:r>
              <a:rPr lang="en-US" sz="1200" dirty="0"/>
              <a:t> </a:t>
            </a:r>
            <a:r>
              <a:rPr lang="en-US" sz="1200" dirty="0" err="1"/>
              <a:t>unitName</a:t>
            </a:r>
            <a:r>
              <a:rPr lang="en-US" sz="1200" dirty="0"/>
              <a:t>="second" </a:t>
            </a:r>
            <a:r>
              <a:rPr lang="en-US" sz="1200" dirty="0" err="1"/>
              <a:t>unitCvRef</a:t>
            </a:r>
            <a:r>
              <a:rPr lang="en-US" sz="1200" dirty="0"/>
              <a:t>="UO" value="22.2737024" </a:t>
            </a:r>
            <a:r>
              <a:rPr lang="en-US" sz="1200" dirty="0" err="1"/>
              <a:t>unitAccession</a:t>
            </a:r>
            <a:r>
              <a:rPr lang="en-US" sz="1200" dirty="0"/>
              <a:t>="UO:0000010"/&gt;</a:t>
            </a:r>
            <a:br>
              <a:rPr lang="en-US" sz="1200" dirty="0"/>
            </a:br>
            <a:r>
              <a:rPr lang="en-US" sz="1200" dirty="0"/>
              <a:t>                &lt;</a:t>
            </a:r>
            <a:r>
              <a:rPr lang="en-US" sz="1200" dirty="0" err="1"/>
              <a:t>pulseSequence</a:t>
            </a:r>
            <a:r>
              <a:rPr lang="en-US" sz="1200" dirty="0"/>
              <a:t>/&gt;</a:t>
            </a:r>
            <a:br>
              <a:rPr lang="en-US" sz="1200" dirty="0"/>
            </a:br>
            <a:r>
              <a:rPr lang="en-US" sz="1200" dirty="0"/>
              <a:t>                &lt;</a:t>
            </a:r>
            <a:r>
              <a:rPr lang="en-US" sz="1200" dirty="0" err="1"/>
              <a:t>DirectDimensionParameterSet</a:t>
            </a:r>
            <a:r>
              <a:rPr lang="en-US" sz="1200" dirty="0"/>
              <a:t> </a:t>
            </a:r>
            <a:r>
              <a:rPr lang="en-US" sz="1200" dirty="0" err="1"/>
              <a:t>numberOfDataPoints</a:t>
            </a:r>
            <a:r>
              <a:rPr lang="en-US" sz="1200" dirty="0"/>
              <a:t>="65536" decoupled="false"&gt;</a:t>
            </a:r>
            <a:br>
              <a:rPr lang="en-US" sz="1200" dirty="0"/>
            </a:br>
            <a:r>
              <a:rPr lang="en-US" sz="1200" b="1" dirty="0"/>
              <a:t>                    &lt;</a:t>
            </a:r>
            <a:r>
              <a:rPr lang="en-US" sz="1200" b="1" dirty="0" err="1"/>
              <a:t>acquisitionNucleus</a:t>
            </a:r>
            <a:r>
              <a:rPr lang="en-US" sz="1200" b="1" dirty="0"/>
              <a:t> </a:t>
            </a:r>
            <a:r>
              <a:rPr lang="en-US" sz="1200" b="1" dirty="0" err="1"/>
              <a:t>cvRef</a:t>
            </a:r>
            <a:r>
              <a:rPr lang="en-US" sz="1200" b="1" dirty="0"/>
              <a:t>="NMRCV" accession="NMR:1400151" name="1H"/&gt;</a:t>
            </a:r>
            <a:br>
              <a:rPr lang="en-US" sz="1200" b="1" dirty="0"/>
            </a:br>
            <a:r>
              <a:rPr lang="en-US" sz="1200" dirty="0"/>
              <a:t>                    &lt;gammaB1PulseFieldStrength </a:t>
            </a:r>
            <a:r>
              <a:rPr lang="en-US" sz="1200" dirty="0" err="1"/>
              <a:t>unitName</a:t>
            </a:r>
            <a:r>
              <a:rPr lang="en-US" sz="1200" dirty="0"/>
              <a:t>="hertz" </a:t>
            </a:r>
            <a:r>
              <a:rPr lang="en-US" sz="1200" dirty="0" err="1"/>
              <a:t>unitCvRef</a:t>
            </a:r>
            <a:r>
              <a:rPr lang="en-US" sz="1200" dirty="0"/>
              <a:t>="UO" value="34482.7586207" 	</a:t>
            </a:r>
            <a:r>
              <a:rPr lang="en-US" sz="1200" dirty="0" err="1"/>
              <a:t>unitAccession</a:t>
            </a:r>
            <a:r>
              <a:rPr lang="en-US" sz="1200" dirty="0"/>
              <a:t>="UO:0000106"/&gt;</a:t>
            </a:r>
            <a:br>
              <a:rPr lang="en-US" sz="1200" dirty="0"/>
            </a:br>
            <a:r>
              <a:rPr lang="en-US" sz="1200" b="1" dirty="0"/>
              <a:t>                    &lt;</a:t>
            </a:r>
            <a:r>
              <a:rPr lang="en-US" sz="1200" b="1" dirty="0" err="1"/>
              <a:t>irradiationFrequency</a:t>
            </a:r>
            <a:r>
              <a:rPr lang="en-US" sz="1200" b="1" dirty="0"/>
              <a:t> </a:t>
            </a:r>
            <a:r>
              <a:rPr lang="en-US" sz="1200" b="1" dirty="0" err="1"/>
              <a:t>unitName</a:t>
            </a:r>
            <a:r>
              <a:rPr lang="en-US" sz="1200" b="1" dirty="0"/>
              <a:t>="hertz" </a:t>
            </a:r>
            <a:r>
              <a:rPr lang="en-US" sz="1200" b="1" dirty="0" err="1"/>
              <a:t>unitCvRef</a:t>
            </a:r>
            <a:r>
              <a:rPr lang="en-US" sz="1200" b="1" dirty="0"/>
              <a:t>="UO" value="599.8311617" </a:t>
            </a:r>
            <a:r>
              <a:rPr lang="en-US" sz="1200" b="1" dirty="0" err="1"/>
              <a:t>unitAccession</a:t>
            </a:r>
            <a:r>
              <a:rPr lang="en-US" sz="1200" b="1" dirty="0"/>
              <a:t>="UO:0000106"/&gt;</a:t>
            </a:r>
            <a:br>
              <a:rPr lang="en-US" sz="1200" b="1" dirty="0"/>
            </a:br>
            <a:r>
              <a:rPr lang="en-US" sz="1200" dirty="0"/>
              <a:t>                &lt;/</a:t>
            </a:r>
            <a:r>
              <a:rPr lang="en-US" sz="1200" dirty="0" err="1"/>
              <a:t>DirectDimensionParameterSet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        &lt;/</a:t>
            </a:r>
            <a:r>
              <a:rPr lang="en-US" sz="1200" dirty="0" err="1"/>
              <a:t>acquisitionParameterSet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b="1" dirty="0" err="1"/>
              <a:t>fidData</a:t>
            </a:r>
            <a:r>
              <a:rPr lang="en-US" sz="1200" b="1" dirty="0"/>
              <a:t> </a:t>
            </a:r>
            <a:r>
              <a:rPr lang="en-US" sz="1200" dirty="0" err="1"/>
              <a:t>byteFormat</a:t>
            </a:r>
            <a:r>
              <a:rPr lang="en-US" sz="1200" dirty="0"/>
              <a:t>="Complex128" </a:t>
            </a:r>
            <a:r>
              <a:rPr lang="en-US" sz="1200" dirty="0" err="1"/>
              <a:t>encodedLength</a:t>
            </a:r>
            <a:r>
              <a:rPr lang="en-US" sz="1200" dirty="0"/>
              <a:t>="324160" compressed="true"&gt;eJwMl4dfzl8Ux7U3lYZKy0qiomQ	[…]&lt;/</a:t>
            </a:r>
            <a:r>
              <a:rPr lang="en-US" sz="1200" dirty="0" err="1"/>
              <a:t>fidData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    &lt;/acquisition1D&gt;</a:t>
            </a:r>
            <a:br>
              <a:rPr lang="en-US" sz="1200" dirty="0"/>
            </a:br>
            <a:r>
              <a:rPr lang="en-US" sz="1200" dirty="0"/>
              <a:t>    &lt;/acquisition&gt;</a:t>
            </a:r>
            <a:br>
              <a:rPr lang="en-US" sz="1200" dirty="0"/>
            </a:br>
            <a:r>
              <a:rPr lang="en-US" sz="1200" dirty="0"/>
              <a:t>&lt;/</a:t>
            </a:r>
            <a:r>
              <a:rPr lang="en-US" sz="1200" dirty="0" err="1"/>
              <a:t>nmrML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 err="1" smtClean="0"/>
              <a:t>ftwareList</a:t>
            </a:r>
            <a:r>
              <a:rPr lang="en-US" sz="1200" dirty="0" smtClean="0"/>
              <a:t>&gt;</a:t>
            </a:r>
            <a:endParaRPr lang="en-US" sz="1200" dirty="0"/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47" y="13288788"/>
            <a:ext cx="8650813" cy="11995625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096" y="28980576"/>
            <a:ext cx="5690284" cy="4844669"/>
          </a:xfrm>
          <a:prstGeom prst="rect">
            <a:avLst/>
          </a:prstGeom>
        </p:spPr>
      </p:pic>
      <p:pic>
        <p:nvPicPr>
          <p:cNvPr id="135" name="Grafik 134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4298" y="28980576"/>
            <a:ext cx="11482836" cy="4923266"/>
          </a:xfrm>
          <a:prstGeom prst="rect">
            <a:avLst/>
          </a:prstGeom>
        </p:spPr>
      </p:pic>
      <p:graphicFrame>
        <p:nvGraphicFramePr>
          <p:cNvPr id="136" name="Objekt 1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4514"/>
              </p:ext>
            </p:extLst>
          </p:nvPr>
        </p:nvGraphicFramePr>
        <p:xfrm>
          <a:off x="26466226" y="40426054"/>
          <a:ext cx="160972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r:id="rId25" imgW="155999880" imgH="75692160" progId="">
                  <p:embed/>
                </p:oleObj>
              </mc:Choice>
              <mc:Fallback>
                <p:oleObj r:id="rId25" imgW="155999880" imgH="756921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6466226" y="40426054"/>
                        <a:ext cx="1609725" cy="781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2" name="Picture 2" descr="MetaboLights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2274" y="40556274"/>
            <a:ext cx="1461107" cy="85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TextBox 28"/>
          <p:cNvSpPr txBox="1"/>
          <p:nvPr/>
        </p:nvSpPr>
        <p:spPr>
          <a:xfrm>
            <a:off x="25320535" y="41384264"/>
            <a:ext cx="1145691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50" dirty="0"/>
              <a:t>MetaboLights</a:t>
            </a:r>
          </a:p>
        </p:txBody>
      </p:sp>
      <p:pic>
        <p:nvPicPr>
          <p:cNvPr id="144" name="Picture 4" descr="http://www.bml-nmr.org/images/Logo_Helvetica_642_74.png;jsessionid=710BF4294985881ADBCFDB7C676D4D80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6226" y="41509396"/>
            <a:ext cx="2464302" cy="284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" name="TextBox 20"/>
          <p:cNvSpPr txBox="1"/>
          <p:nvPr/>
        </p:nvSpPr>
        <p:spPr>
          <a:xfrm>
            <a:off x="754043" y="8244356"/>
            <a:ext cx="5041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</a:t>
            </a:r>
            <a:r>
              <a:rPr lang="de-DE" sz="36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nmrML</a:t>
            </a:r>
            <a:r>
              <a:rPr lang="de-DE" sz="36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36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setup</a:t>
            </a:r>
            <a:endParaRPr lang="en-US" sz="3600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6" name="TextBox 16"/>
          <p:cNvSpPr txBox="1"/>
          <p:nvPr/>
        </p:nvSpPr>
        <p:spPr>
          <a:xfrm>
            <a:off x="898119" y="27242890"/>
            <a:ext cx="18479704" cy="104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We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also deliver a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data/content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validator which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checks a file is syntactically well formatted, sufficiently complete and that minimal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information requirements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like the CIMS are met.</a:t>
            </a:r>
            <a:endParaRPr lang="ro-RO" sz="2800" dirty="0">
              <a:solidFill>
                <a:srgbClr val="121421"/>
              </a:solidFill>
              <a:latin typeface="Verdana"/>
              <a:cs typeface="Verdana"/>
            </a:endParaRPr>
          </a:p>
        </p:txBody>
      </p:sp>
      <p:sp>
        <p:nvSpPr>
          <p:cNvPr id="151" name="TextBox 20"/>
          <p:cNvSpPr txBox="1"/>
          <p:nvPr/>
        </p:nvSpPr>
        <p:spPr>
          <a:xfrm>
            <a:off x="832313" y="26397035"/>
            <a:ext cx="272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Validators</a:t>
            </a:r>
            <a:endParaRPr lang="en-US" sz="3600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2" name="TextBox 20"/>
          <p:cNvSpPr txBox="1"/>
          <p:nvPr/>
        </p:nvSpPr>
        <p:spPr>
          <a:xfrm>
            <a:off x="754043" y="34500424"/>
            <a:ext cx="272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Outlook</a:t>
            </a:r>
            <a:endParaRPr lang="en-US" sz="3600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3" name="TextBox 20"/>
          <p:cNvSpPr txBox="1"/>
          <p:nvPr/>
        </p:nvSpPr>
        <p:spPr>
          <a:xfrm>
            <a:off x="17801120" y="34703813"/>
            <a:ext cx="6283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Available</a:t>
            </a:r>
            <a:r>
              <a:rPr lang="de-DE" sz="36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Resources</a:t>
            </a:r>
            <a:endParaRPr lang="en-US" sz="3600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27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554</Words>
  <Application>Microsoft Office PowerPoint</Application>
  <PresentationFormat>Benutzerdefiniert</PresentationFormat>
  <Paragraphs>42</Paragraphs>
  <Slides>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</dc:creator>
  <cp:lastModifiedBy>dschober</cp:lastModifiedBy>
  <cp:revision>85</cp:revision>
  <cp:lastPrinted>2014-05-06T12:39:48Z</cp:lastPrinted>
  <dcterms:created xsi:type="dcterms:W3CDTF">2012-10-29T19:41:39Z</dcterms:created>
  <dcterms:modified xsi:type="dcterms:W3CDTF">2014-05-06T12:49:50Z</dcterms:modified>
</cp:coreProperties>
</file>