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30275213" cy="42811700"/>
  <p:notesSz cx="6797675" cy="9928225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28">
          <p15:clr>
            <a:srgbClr val="A4A3A4"/>
          </p15:clr>
        </p15:guide>
        <p15:guide id="2" orient="horz" pos="11208">
          <p15:clr>
            <a:srgbClr val="A4A3A4"/>
          </p15:clr>
        </p15:guide>
        <p15:guide id="3" orient="horz" pos="6680">
          <p15:clr>
            <a:srgbClr val="A4A3A4"/>
          </p15:clr>
        </p15:guide>
        <p15:guide id="4" orient="horz" pos="8936">
          <p15:clr>
            <a:srgbClr val="A4A3A4"/>
          </p15:clr>
        </p15:guide>
        <p15:guide id="5" orient="horz" pos="13484">
          <p15:clr>
            <a:srgbClr val="A4A3A4"/>
          </p15:clr>
        </p15:guide>
        <p15:guide id="6" orient="horz" pos="15756">
          <p15:clr>
            <a:srgbClr val="A4A3A4"/>
          </p15:clr>
        </p15:guide>
        <p15:guide id="7" orient="horz" pos="18028">
          <p15:clr>
            <a:srgbClr val="A4A3A4"/>
          </p15:clr>
        </p15:guide>
        <p15:guide id="8" orient="horz" pos="20284">
          <p15:clr>
            <a:srgbClr val="A4A3A4"/>
          </p15:clr>
        </p15:guide>
        <p15:guide id="9" orient="horz" pos="22556">
          <p15:clr>
            <a:srgbClr val="A4A3A4"/>
          </p15:clr>
        </p15:guide>
        <p15:guide id="10" orient="horz" pos="4408">
          <p15:clr>
            <a:srgbClr val="A4A3A4"/>
          </p15:clr>
        </p15:guide>
        <p15:guide id="11" pos="18499">
          <p15:clr>
            <a:srgbClr val="A4A3A4"/>
          </p15:clr>
        </p15:guide>
        <p15:guide id="12" pos="14096">
          <p15:clr>
            <a:srgbClr val="A4A3A4"/>
          </p15:clr>
        </p15:guide>
        <p15:guide id="13" pos="16317">
          <p15:clr>
            <a:srgbClr val="A4A3A4"/>
          </p15:clr>
        </p15:guide>
        <p15:guide id="14" pos="543">
          <p15:clr>
            <a:srgbClr val="A4A3A4"/>
          </p15:clr>
        </p15:guide>
        <p15:guide id="15" pos="7271">
          <p15:clr>
            <a:srgbClr val="A4A3A4"/>
          </p15:clr>
        </p15:guide>
        <p15:guide id="16" pos="2775">
          <p15:clr>
            <a:srgbClr val="A4A3A4"/>
          </p15:clr>
        </p15:guide>
        <p15:guide id="17" pos="5015">
          <p15:clr>
            <a:srgbClr val="A4A3A4"/>
          </p15:clr>
        </p15:guide>
        <p15:guide id="18" pos="9521">
          <p15:clr>
            <a:srgbClr val="A4A3A4"/>
          </p15:clr>
        </p15:guide>
        <p15:guide id="19" pos="11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6A8F31"/>
    <a:srgbClr val="2F3246"/>
    <a:srgbClr val="8CA632"/>
    <a:srgbClr val="469CEA"/>
    <a:srgbClr val="61ABED"/>
    <a:srgbClr val="121421"/>
    <a:srgbClr val="A9BA7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 snapToObjects="1" showGuides="1">
      <p:cViewPr>
        <p:scale>
          <a:sx n="33" d="100"/>
          <a:sy n="33" d="100"/>
        </p:scale>
        <p:origin x="1392" y="-2154"/>
      </p:cViewPr>
      <p:guideLst>
        <p:guide orient="horz" pos="24828"/>
        <p:guide orient="horz" pos="11208"/>
        <p:guide orient="horz" pos="6680"/>
        <p:guide orient="horz" pos="8936"/>
        <p:guide orient="horz" pos="13484"/>
        <p:guide orient="horz" pos="15756"/>
        <p:guide orient="horz" pos="18028"/>
        <p:guide orient="horz" pos="20284"/>
        <p:guide orient="horz" pos="22556"/>
        <p:guide orient="horz" pos="4408"/>
        <p:guide pos="18499"/>
        <p:guide pos="14096"/>
        <p:guide pos="16317"/>
        <p:guide pos="543"/>
        <p:guide pos="7271"/>
        <p:guide pos="2775"/>
        <p:guide pos="5015"/>
        <p:guide pos="9521"/>
        <p:guide pos="11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32FB-83C8-E24C-BAB1-A588F05ACF5F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D9E6-7A54-714B-A9A4-C48FA325767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msbi.ipb-halle.de/nmrML/index.php" TargetMode="External"/><Relationship Id="rId18" Type="http://schemas.openxmlformats.org/officeDocument/2006/relationships/hyperlink" Target="/Users/mike/Projects/nmrML/nmrML/examples/IPB_HopExample/FIDs/FAM013_AHTM.PROTON_04.fid/procpar" TargetMode="External"/><Relationship Id="rId26" Type="http://schemas.openxmlformats.org/officeDocument/2006/relationships/image" Target="../media/image15.png"/><Relationship Id="rId3" Type="http://schemas.openxmlformats.org/officeDocument/2006/relationships/image" Target="../media/image2.jpg"/><Relationship Id="rId21" Type="http://schemas.openxmlformats.org/officeDocument/2006/relationships/image" Target="../media/image12.jpg"/><Relationship Id="rId7" Type="http://schemas.openxmlformats.org/officeDocument/2006/relationships/image" Target="../media/image6.emf"/><Relationship Id="rId12" Type="http://schemas.openxmlformats.org/officeDocument/2006/relationships/hyperlink" Target="https://github.com/nmrML/nmrML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groups.google.com/forum/?hl=en#!forum/nmrml/join" TargetMode="External"/><Relationship Id="rId20" Type="http://schemas.openxmlformats.org/officeDocument/2006/relationships/image" Target="../media/image11.jpg"/><Relationship Id="rId29" Type="http://schemas.openxmlformats.org/officeDocument/2006/relationships/hyperlink" Target="http://mibbi.sourceforge.net/projects/CIMR.shtml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hyperlink" Target="http://www.nmrml.org/" TargetMode="External"/><Relationship Id="rId24" Type="http://schemas.openxmlformats.org/officeDocument/2006/relationships/image" Target="../media/image1.wmf"/><Relationship Id="rId5" Type="http://schemas.openxmlformats.org/officeDocument/2006/relationships/image" Target="../media/image4.png"/><Relationship Id="rId15" Type="http://schemas.openxmlformats.org/officeDocument/2006/relationships/hyperlink" Target="mailto:info@nmrml.org" TargetMode="External"/><Relationship Id="rId23" Type="http://schemas.openxmlformats.org/officeDocument/2006/relationships/oleObject" Target="../embeddings/oleObject1.bin"/><Relationship Id="rId28" Type="http://schemas.openxmlformats.org/officeDocument/2006/relationships/hyperlink" Target="http://msi-workgroups.sourceforge.net/" TargetMode="External"/><Relationship Id="rId10" Type="http://schemas.openxmlformats.org/officeDocument/2006/relationships/image" Target="../media/image9.gif"/><Relationship Id="rId19" Type="http://schemas.openxmlformats.org/officeDocument/2006/relationships/hyperlink" Target="/Users/mike/Projects/nmrML/nmrML/examples/IPB_HopExample/FIDs/FAM013_AHTM.PROTON_04.fid/fid" TargetMode="External"/><Relationship Id="rId31" Type="http://schemas.openxmlformats.org/officeDocument/2006/relationships/image" Target="../media/image17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://www.cosmos-fp7.eu/" TargetMode="External"/><Relationship Id="rId22" Type="http://schemas.openxmlformats.org/officeDocument/2006/relationships/image" Target="../media/image13.jpg"/><Relationship Id="rId27" Type="http://schemas.openxmlformats.org/officeDocument/2006/relationships/hyperlink" Target="http://www.ebi.ac.uk/metabolights/" TargetMode="External"/><Relationship Id="rId30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>
          <a:xfrm>
            <a:off x="770594" y="29119711"/>
            <a:ext cx="28856833" cy="59464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hteck 154"/>
          <p:cNvSpPr/>
          <p:nvPr/>
        </p:nvSpPr>
        <p:spPr>
          <a:xfrm>
            <a:off x="20184052" y="22159089"/>
            <a:ext cx="9245128" cy="3955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/>
          <p:cNvSpPr/>
          <p:nvPr/>
        </p:nvSpPr>
        <p:spPr>
          <a:xfrm>
            <a:off x="20025132" y="8055937"/>
            <a:ext cx="9404048" cy="1043876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8" y="22397603"/>
            <a:ext cx="6775808" cy="3386998"/>
          </a:xfrm>
          <a:prstGeom prst="rect">
            <a:avLst/>
          </a:prstGeom>
        </p:spPr>
      </p:pic>
      <p:pic>
        <p:nvPicPr>
          <p:cNvPr id="134" name="Pictur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74671" y="8710905"/>
            <a:ext cx="8855857" cy="417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9490" y="13313165"/>
            <a:ext cx="9109673" cy="50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" name="Rechteck 148"/>
          <p:cNvSpPr/>
          <p:nvPr/>
        </p:nvSpPr>
        <p:spPr>
          <a:xfrm>
            <a:off x="10766282" y="12917176"/>
            <a:ext cx="881428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hteck 137"/>
          <p:cNvSpPr/>
          <p:nvPr/>
        </p:nvSpPr>
        <p:spPr>
          <a:xfrm>
            <a:off x="829481" y="12917176"/>
            <a:ext cx="9407053" cy="131708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0275213" cy="4533895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0" y="39469650"/>
            <a:ext cx="30275213" cy="0"/>
          </a:xfrm>
          <a:prstGeom prst="line">
            <a:avLst/>
          </a:prstGeom>
          <a:ln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261" y="4957787"/>
            <a:ext cx="26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need for an open 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standard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868" y="414279"/>
            <a:ext cx="2015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an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XML-based open standard for </a:t>
            </a:r>
          </a:p>
          <a:p>
            <a:pPr>
              <a:lnSpc>
                <a:spcPct val="120000"/>
              </a:lnSpc>
            </a:pP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NMR </a:t>
            </a:r>
            <a:r>
              <a:rPr lang="en-US" sz="6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sz="6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storage and exchange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99" y="5845658"/>
            <a:ext cx="2876128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is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currently accumulating in local data silos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, hindering distribution and secondary data usage. Cross platform NMR data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access, integration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comparison is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hindered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by incompatible vendor formats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and the lack of a robust vendor-agnostic NMR data standard.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in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proprietary data formats ages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fast, posing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danger of irreproducible data from older studies. An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open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vendor-neutral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storage standard is needed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as long-term archival format, if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emerging metabolomics repositories are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to capture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from all vendor formats in a persistent way, yet supporting the dynamics in this field.</a:t>
            </a:r>
            <a:endParaRPr lang="ro-RO" sz="2800" dirty="0" err="1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17173" y="20051041"/>
            <a:ext cx="9394305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ease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format conversions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we deliver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parsers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Bruker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and Varian data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formats, which can be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incorporated into open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NMR processing and analysis software. 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42953" y="19223128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482" y="36620125"/>
            <a:ext cx="16677468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Although coverage is good at raw data capture, the XSD and CV will be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expanded for better processed data and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quantification </a:t>
            </a:r>
            <a:r>
              <a:rPr lang="en-US" sz="2800" b="1" dirty="0">
                <a:solidFill>
                  <a:schemeClr val="accent1"/>
                </a:solidFill>
                <a:latin typeface="Verdana"/>
                <a:cs typeface="Verdana"/>
              </a:rPr>
              <a:t>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Our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standard is accepted by major open source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NMR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data processing tools and will serve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b="1" dirty="0" err="1" smtClean="0">
                <a:solidFill>
                  <a:schemeClr val="accent1"/>
                </a:solidFill>
                <a:latin typeface="Verdana"/>
                <a:cs typeface="Verdana"/>
              </a:rPr>
              <a:t>MetaboLights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repository with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a stable storage format. </a:t>
            </a:r>
          </a:p>
        </p:txBody>
      </p:sp>
      <p:cxnSp>
        <p:nvCxnSpPr>
          <p:cNvPr id="27" name="Straight Connector 11"/>
          <p:cNvCxnSpPr/>
          <p:nvPr/>
        </p:nvCxnSpPr>
        <p:spPr>
          <a:xfrm>
            <a:off x="0" y="4500869"/>
            <a:ext cx="30275213" cy="0"/>
          </a:xfrm>
          <a:prstGeom prst="line">
            <a:avLst/>
          </a:prstGeom>
          <a:ln w="19050">
            <a:solidFill>
              <a:srgbClr val="6A8F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5" descr="IPB_Logo_EN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59796"/>
          <a:stretch>
            <a:fillRect/>
          </a:stretch>
        </p:blipFill>
        <p:spPr>
          <a:xfrm>
            <a:off x="28624406" y="40100622"/>
            <a:ext cx="1003022" cy="126482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48250" y="3023795"/>
            <a:ext cx="2848395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2F3246"/>
                </a:solidFill>
                <a:latin typeface="Verdana"/>
                <a:cs typeface="Verdana"/>
              </a:rPr>
              <a:t>Daniel </a:t>
            </a:r>
            <a:r>
              <a:rPr lang="en-US" sz="2400" b="1" dirty="0" err="1" smtClean="0">
                <a:solidFill>
                  <a:srgbClr val="2F3246"/>
                </a:solidFill>
                <a:latin typeface="Verdana"/>
                <a:cs typeface="Verdana"/>
              </a:rPr>
              <a:t>Schober</a:t>
            </a:r>
            <a:r>
              <a:rPr lang="en-US" sz="2400" b="1" dirty="0" smtClean="0">
                <a:solidFill>
                  <a:srgbClr val="2F3246"/>
                </a:solidFill>
                <a:latin typeface="Verdana"/>
                <a:cs typeface="Verdana"/>
              </a:rPr>
              <a:t> </a:t>
            </a:r>
            <a:r>
              <a:rPr lang="en-US" sz="2400" baseline="30000" dirty="0" smtClean="0">
                <a:solidFill>
                  <a:srgbClr val="2F3246"/>
                </a:solidFill>
                <a:latin typeface="Verdana"/>
                <a:cs typeface="Verdana"/>
              </a:rPr>
              <a:t>1</a:t>
            </a:r>
            <a:r>
              <a:rPr lang="en-US" sz="2400" dirty="0" smtClean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Michael Wilson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Daniel Jacob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Annick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Moing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Catherine Deborde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3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Luis de Figueiredo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Kenneth Haug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Philippe Rocca-Serra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5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John Easton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6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Christian Ludwig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7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Antonio Rosato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8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David Wishart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</a:t>
            </a:r>
            <a:r>
              <a:rPr lang="en-US" sz="2400" dirty="0" err="1">
                <a:solidFill>
                  <a:srgbClr val="2F3246"/>
                </a:solidFill>
                <a:latin typeface="Verdana"/>
                <a:cs typeface="Verdana"/>
              </a:rPr>
              <a:t>Christoph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 Steinbeck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Reza Salek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4</a:t>
            </a:r>
            <a:r>
              <a:rPr lang="en-US" sz="2400" dirty="0">
                <a:solidFill>
                  <a:srgbClr val="2F3246"/>
                </a:solidFill>
                <a:latin typeface="Verdana"/>
                <a:cs typeface="Verdana"/>
              </a:rPr>
              <a:t>, Steffen Neumann</a:t>
            </a:r>
            <a:r>
              <a:rPr lang="en-US" sz="2400" baseline="30000" dirty="0">
                <a:solidFill>
                  <a:srgbClr val="2F3246"/>
                </a:solidFill>
                <a:latin typeface="Verdana"/>
                <a:cs typeface="Verdana"/>
              </a:rPr>
              <a:t>1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3" y="494876"/>
            <a:ext cx="2417300" cy="295386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871919" y="40100622"/>
            <a:ext cx="12011545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Leibniz Institute of Plant Biochemistry, Dept. of Stress and Developmental Biology, Weinberg 3, 06120 Halle, Germany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Department of Computing/Biological Sciences, University of Alberta, Edmonton, Canada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INRA, Univ.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Bordeaux, </a:t>
            </a:r>
            <a:r>
              <a:rPr lang="en-US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Metabolome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Facility of Bordeaux Functional Genomics Center,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71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Edouard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Bourlaux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F-33140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Villenave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d’Ornon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France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European Molecular Biology Laboratory, European Bioinformatics Institute (EMBL-EBI),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Wellcome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Trust Genome Campus,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Hinxton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Cambridge, CB10 1SD,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University of Oxford, e-Research Centre, 7 Keble Road, Oxford, OX1 3QG,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Electronic, Electrical and Computer Engineering,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School of Cancer Sciences, University of Birmingham,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Edgbaston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Birmingham, B15 2TT, UK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Magnetic Resonance Center (CERM), University of Florence, 50019 Sesto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Fiorentino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(FI), Italy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" y="41441262"/>
            <a:ext cx="1294114" cy="876991"/>
          </a:xfrm>
          <a:prstGeom prst="rect">
            <a:avLst/>
          </a:prstGeom>
        </p:spPr>
      </p:pic>
      <p:sp>
        <p:nvSpPr>
          <p:cNvPr id="26" name="TextBox 20"/>
          <p:cNvSpPr txBox="1"/>
          <p:nvPr/>
        </p:nvSpPr>
        <p:spPr>
          <a:xfrm>
            <a:off x="1962693" y="13043908"/>
            <a:ext cx="677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XML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excerpt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Box 20"/>
          <p:cNvSpPr txBox="1"/>
          <p:nvPr/>
        </p:nvSpPr>
        <p:spPr>
          <a:xfrm>
            <a:off x="12152064" y="13111096"/>
            <a:ext cx="514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20"/>
          <p:cNvSpPr txBox="1"/>
          <p:nvPr/>
        </p:nvSpPr>
        <p:spPr>
          <a:xfrm>
            <a:off x="20259490" y="1319821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9" y="40455459"/>
            <a:ext cx="2379305" cy="8522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754043" y="8737851"/>
            <a:ext cx="1847354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COordination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of Standards in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MetabOlomicS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, </a:t>
            </a:r>
            <a:r>
              <a:rPr lang="de-DE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COSMOS EU </a:t>
            </a:r>
            <a:r>
              <a:rPr lang="de-DE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consortium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has </a:t>
            </a:r>
            <a:r>
              <a:rPr lang="en-US" sz="2800" dirty="0">
                <a:solidFill>
                  <a:srgbClr val="121421"/>
                </a:solidFill>
                <a:latin typeface="Verdana"/>
                <a:cs typeface="Verdana"/>
              </a:rPr>
              <a:t>teamed up with the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metabolomics standards initiative 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to create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open exchange and storage format for NMR data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. We largely follow design principles already established in the Proteomics Standards Initiative (PSI) for the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mzML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data standard for mass spectrometry. The standard is composed of an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XML schema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(nmrML.xsd) and an accompanying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controlled vocabulary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(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nmrCV.owl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), which ensures update flexibility and schema robustness by allowing to outsource more variant and dynamic descriptors into the vocabulary which is referenced from within an </a:t>
            </a:r>
            <a:r>
              <a:rPr lang="en-US" sz="2800" dirty="0" err="1" smtClean="0">
                <a:solidFill>
                  <a:srgbClr val="121421"/>
                </a:solidFill>
                <a:latin typeface="Verdana"/>
                <a:cs typeface="Verdana"/>
              </a:rPr>
              <a:t>nmrML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file.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8031213" y="36470124"/>
            <a:ext cx="104025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Website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1"/>
              </a:rPr>
              <a:t>http://www.nmrML.org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2"/>
              </a:rPr>
              <a:t>https://github.com/nmrML/nmrML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http://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3"/>
              </a:rPr>
              <a:t>msbi.ipb-halle.de/nmrML/index.php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Cosmos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4"/>
              </a:rPr>
              <a:t>http://www.cosmos-fp7.eu/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5"/>
              </a:rPr>
              <a:t>info@nmrml.org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Google Group: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16"/>
              </a:rPr>
              <a:t>https://groups.google.com/forum/?hl=en#!forum/nmrml/join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925" y="1032369"/>
            <a:ext cx="4951503" cy="143873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936132" y="13988035"/>
            <a:ext cx="8291457" cy="1203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/>
              <a:t> </a:t>
            </a:r>
            <a:r>
              <a:rPr lang="en-US" sz="1200" dirty="0" smtClean="0"/>
              <a:t>from a paper: </a:t>
            </a:r>
            <a:r>
              <a:rPr lang="en-US" sz="1200" i="1" dirty="0" err="1" smtClean="0"/>
              <a:t>Farag</a:t>
            </a:r>
            <a:r>
              <a:rPr lang="en-US" sz="1200" i="1" dirty="0"/>
              <a:t>, M., </a:t>
            </a:r>
            <a:r>
              <a:rPr lang="en-US" sz="1200" i="1" dirty="0" err="1"/>
              <a:t>Porzel</a:t>
            </a:r>
            <a:r>
              <a:rPr lang="en-US" sz="1200" i="1" dirty="0"/>
              <a:t>, A., Schmidt, J. &amp; </a:t>
            </a:r>
            <a:r>
              <a:rPr lang="en-US" sz="1200" i="1" dirty="0" err="1"/>
              <a:t>Wessjohann</a:t>
            </a:r>
            <a:r>
              <a:rPr lang="en-US" sz="1200" i="1" dirty="0"/>
              <a:t>, L. </a:t>
            </a:r>
            <a:r>
              <a:rPr lang="en-US" sz="1200" b="1" i="1" dirty="0" smtClean="0"/>
              <a:t>Metabolite </a:t>
            </a:r>
            <a:r>
              <a:rPr lang="en-US" sz="1200" b="1" i="1" dirty="0"/>
              <a:t>profiling and fingerprinting of commercial cultivars of </a:t>
            </a:r>
            <a:r>
              <a:rPr lang="en-US" sz="1200" b="1" i="1" dirty="0" err="1"/>
              <a:t>Humulus</a:t>
            </a:r>
            <a:r>
              <a:rPr lang="en-US" sz="1200" b="1" i="1" dirty="0"/>
              <a:t> </a:t>
            </a:r>
            <a:r>
              <a:rPr lang="en-US" sz="1200" b="1" i="1" dirty="0" err="1"/>
              <a:t>lupulus</a:t>
            </a:r>
            <a:r>
              <a:rPr lang="en-US" sz="1200" b="1" i="1" dirty="0"/>
              <a:t> L. (hop) - a </a:t>
            </a:r>
            <a:r>
              <a:rPr lang="en-US" sz="1200" b="1" i="1" dirty="0" err="1"/>
              <a:t>comparision</a:t>
            </a:r>
            <a:r>
              <a:rPr lang="en-US" sz="1200" b="1" i="1" dirty="0"/>
              <a:t> of MS and NMR methods in </a:t>
            </a:r>
            <a:r>
              <a:rPr lang="en-US" sz="1200" b="1" i="1" dirty="0" smtClean="0"/>
              <a:t>metabolomics</a:t>
            </a:r>
            <a:r>
              <a:rPr lang="en-US" sz="1200" i="1" dirty="0" smtClean="0"/>
              <a:t>,</a:t>
            </a:r>
            <a:r>
              <a:rPr lang="en-US" sz="1200" b="1" i="1" dirty="0" smtClean="0"/>
              <a:t> </a:t>
            </a:r>
            <a:r>
              <a:rPr lang="en-US" sz="1200" i="1" dirty="0" smtClean="0"/>
              <a:t>Metabolomics </a:t>
            </a:r>
            <a:r>
              <a:rPr lang="en-US" sz="1200" i="1" dirty="0"/>
              <a:t>8, 492-507, (2012)</a:t>
            </a:r>
          </a:p>
          <a:p>
            <a:endParaRPr lang="en-US" sz="2000" dirty="0" smtClean="0"/>
          </a:p>
          <a:p>
            <a:r>
              <a:rPr lang="en-US" sz="1200" dirty="0" smtClean="0"/>
              <a:t>&lt;</a:t>
            </a:r>
            <a:r>
              <a:rPr lang="en-US" sz="1200" dirty="0" err="1"/>
              <a:t>nmrML</a:t>
            </a:r>
            <a:r>
              <a:rPr lang="en-US" sz="1200" dirty="0"/>
              <a:t>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="http://www.w3.org/2001/XMLSchema-instance"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xsi:schemaLocation</a:t>
            </a:r>
            <a:r>
              <a:rPr lang="en-US" sz="1200" dirty="0"/>
              <a:t>="http://nmrml.org/schema ../../../xml-schemata/nmrML.xsd"</a:t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err="1"/>
              <a:t>xmlns</a:t>
            </a:r>
            <a:r>
              <a:rPr lang="en-US" sz="1200" dirty="0"/>
              <a:t>="http://nmrml.org/schema" version="1.0.0"&gt;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cvList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nmrML</a:t>
            </a:r>
            <a:r>
              <a:rPr lang="en-US" sz="1200" dirty="0"/>
              <a:t> Controlled Vocabulary" version="0.0.1" id="NMRCV" URI="http://www.nmrml.org/nmrml-cv.0.0.1.owl"/&gt;</a:t>
            </a:r>
            <a:br>
              <a:rPr lang="en-US" sz="1200" dirty="0"/>
            </a:br>
            <a:r>
              <a:rPr lang="en-US" sz="1200" dirty="0"/>
              <a:t>        &lt;cv </a:t>
            </a:r>
            <a:r>
              <a:rPr lang="en-US" sz="1200" dirty="0" err="1"/>
              <a:t>fullName</a:t>
            </a:r>
            <a:r>
              <a:rPr lang="en-US" sz="1200" dirty="0"/>
              <a:t>="Unit Ontology" version="3.2.0" id="UO" URI="http://unit-ontology.googlecode.com/</a:t>
            </a:r>
            <a:r>
              <a:rPr lang="en-US" sz="1200" dirty="0" err="1"/>
              <a:t>svn</a:t>
            </a:r>
            <a:r>
              <a:rPr lang="en-US" sz="1200" dirty="0"/>
              <a:t>/trunk/</a:t>
            </a:r>
            <a:r>
              <a:rPr lang="en-US" sz="1200" dirty="0" err="1"/>
              <a:t>uo.owl</a:t>
            </a:r>
            <a:r>
              <a:rPr lang="en-US" sz="1200" dirty="0"/>
              <a:t>/"/&gt;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cvList</a:t>
            </a:r>
            <a:r>
              <a:rPr lang="en-US" sz="1200" dirty="0"/>
              <a:t>&gt;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/>
              <a:t>contact</a:t>
            </a:r>
            <a:r>
              <a:rPr lang="en-US" sz="1200" dirty="0"/>
              <a:t> id="ID004" </a:t>
            </a:r>
            <a:r>
              <a:rPr lang="en-US" sz="1200" dirty="0" err="1"/>
              <a:t>fullname</a:t>
            </a:r>
            <a:r>
              <a:rPr lang="en-US" sz="1200" dirty="0"/>
              <a:t>="</a:t>
            </a:r>
            <a:r>
              <a:rPr lang="en-US" sz="1200" dirty="0" err="1"/>
              <a:t>Lutger</a:t>
            </a:r>
            <a:r>
              <a:rPr lang="en-US" sz="1200" dirty="0"/>
              <a:t> A. </a:t>
            </a:r>
            <a:r>
              <a:rPr lang="en-US" sz="1200" dirty="0" err="1"/>
              <a:t>Wessjohann</a:t>
            </a:r>
            <a:r>
              <a:rPr lang="en-US" sz="1200" dirty="0"/>
              <a:t>" email="</a:t>
            </a:r>
            <a:r>
              <a:rPr lang="en-US" sz="1200" dirty="0" err="1"/>
              <a:t>Ludger.Wessjohann</a:t>
            </a:r>
            <a:r>
              <a:rPr lang="en-US" sz="1200" dirty="0"/>
              <a:t> [a] ipb-halle.de"/&gt;</a:t>
            </a:r>
            <a:br>
              <a:rPr lang="en-US" sz="1200" dirty="0"/>
            </a:br>
            <a:r>
              <a:rPr lang="en-US" sz="1200" dirty="0"/>
              <a:t>        &lt;contact id="ID044" </a:t>
            </a:r>
            <a:r>
              <a:rPr lang="en-US" sz="1200" dirty="0" err="1"/>
              <a:t>fullname</a:t>
            </a:r>
            <a:r>
              <a:rPr lang="en-US" sz="1200" dirty="0"/>
              <a:t>="Mohamed A. </a:t>
            </a:r>
            <a:r>
              <a:rPr lang="en-US" sz="1200" dirty="0" err="1"/>
              <a:t>Farag</a:t>
            </a:r>
            <a:r>
              <a:rPr lang="en-US" sz="1200" dirty="0"/>
              <a:t>" email="mfarag73 [a] yahoo.com"/&gt;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contactList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sourceFileList</a:t>
            </a:r>
            <a:r>
              <a:rPr lang="en-US" sz="1200" dirty="0"/>
              <a:t> count="2"&gt;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b="1" dirty="0" err="1"/>
              <a:t>sourceFile</a:t>
            </a:r>
            <a:r>
              <a:rPr lang="en-US" sz="1200" dirty="0"/>
              <a:t> sha1="fd99c095046e2356c7d31154d45353fa79cbc844" </a:t>
            </a:r>
          </a:p>
          <a:p>
            <a:r>
              <a:rPr lang="en-US" sz="1200" dirty="0"/>
              <a:t>	location=</a:t>
            </a:r>
            <a:r>
              <a:rPr lang="en-US" sz="1200" dirty="0">
                <a:hlinkClick r:id="rId18" action="ppaction://hlinkfile"/>
              </a:rPr>
              <a:t>file:///Users/mike/Projects/nmrML/nmrML/examples/IPB_HopExample/FIDs/FAM013</a:t>
            </a:r>
            <a:r>
              <a:rPr lang="en-US" sz="1200" dirty="0" smtClean="0">
                <a:hlinkClick r:id="rId18" action="ppaction://hlinkfile"/>
              </a:rPr>
              <a:t>_ </a:t>
            </a:r>
            <a:r>
              <a:rPr lang="en-US" sz="1200" dirty="0" smtClean="0"/>
              <a:t>	                </a:t>
            </a:r>
            <a:r>
              <a:rPr lang="en-US" sz="1200" dirty="0" smtClean="0">
                <a:hlinkClick r:id="rId18" action="ppaction://hlinkfile"/>
              </a:rPr>
              <a:t>AHTM.PROTON_04.fid/</a:t>
            </a:r>
            <a:r>
              <a:rPr lang="en-US" sz="1200" dirty="0" err="1" smtClean="0">
                <a:hlinkClick r:id="rId18" action="ppaction://hlinkfile"/>
              </a:rPr>
              <a:t>procpar</a:t>
            </a:r>
            <a:endParaRPr lang="en-US" sz="1200" dirty="0"/>
          </a:p>
          <a:p>
            <a:r>
              <a:rPr lang="en-US" sz="1200" dirty="0"/>
              <a:t>	 id="SOURCE_FILE_0" name="</a:t>
            </a:r>
            <a:r>
              <a:rPr lang="en-US" sz="1200" b="1" dirty="0" err="1"/>
              <a:t>procpar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accession="NMR:1400297" name="Varian VNMR Format"/&gt;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accession="NMR:1002006" name="acquisition parameter file"/&gt;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sourceFile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</a:t>
            </a:r>
            <a:r>
              <a:rPr lang="en-US" sz="1200" dirty="0" err="1"/>
              <a:t>sourceFile</a:t>
            </a:r>
            <a:r>
              <a:rPr lang="en-US" sz="1200" dirty="0"/>
              <a:t> sha1="e4ffeb41da28b1e9017e72819252ec6d78f8179f“</a:t>
            </a:r>
          </a:p>
          <a:p>
            <a:r>
              <a:rPr lang="en-US" sz="1200" dirty="0"/>
              <a:t>	 location=</a:t>
            </a:r>
            <a:r>
              <a:rPr lang="en-US" sz="1200" dirty="0">
                <a:hlinkClick r:id="rId19" action="ppaction://hlinkfile"/>
              </a:rPr>
              <a:t>file:///Users/mike/Projects/nmrML/nmrML/examples/IPB_HopExample/FIDs/FAM013_AHTM.PROTON_04.fid/fid</a:t>
            </a:r>
            <a:endParaRPr lang="en-US" sz="1200" dirty="0"/>
          </a:p>
          <a:p>
            <a:r>
              <a:rPr lang="en-US" sz="1200" dirty="0" smtClean="0"/>
              <a:t>	 id="SOURCE_FILE_1" name="</a:t>
            </a:r>
            <a:r>
              <a:rPr lang="en-US" sz="1200" b="1" dirty="0" smtClean="0"/>
              <a:t>fid</a:t>
            </a:r>
            <a:r>
              <a:rPr lang="en-US" sz="1200" dirty="0" smtClean="0"/>
              <a:t>"&gt;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accession="NMR:1400297" name="Varian VNMR Format"/&gt;</a:t>
            </a:r>
            <a:br>
              <a:rPr lang="en-US" sz="1200" dirty="0" smtClean="0"/>
            </a:br>
            <a:r>
              <a:rPr lang="en-US" sz="1200" dirty="0" smtClean="0"/>
              <a:t>            &lt;</a:t>
            </a:r>
            <a:r>
              <a:rPr lang="en-US" sz="1200" dirty="0" err="1" smtClean="0"/>
              <a:t>cvTerm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accession="NMR:1400119" name="FID file"/&gt;</a:t>
            </a:r>
            <a:br>
              <a:rPr lang="en-US" sz="1200" dirty="0" smtClean="0"/>
            </a:br>
            <a:r>
              <a:rPr lang="en-US" sz="1200" dirty="0" smtClean="0"/>
              <a:t>        &lt;/</a:t>
            </a:r>
            <a:r>
              <a:rPr lang="en-US" sz="1200" dirty="0" err="1" smtClean="0"/>
              <a:t>sourceFile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&lt;/</a:t>
            </a:r>
            <a:r>
              <a:rPr lang="en-US" sz="1200" dirty="0" err="1" smtClean="0"/>
              <a:t>sourceFileList</a:t>
            </a:r>
            <a:r>
              <a:rPr lang="en-US" sz="1200" dirty="0" smtClean="0"/>
              <a:t>&gt;</a:t>
            </a:r>
            <a:br>
              <a:rPr lang="en-US" sz="1200" dirty="0" smtClean="0"/>
            </a:br>
            <a:r>
              <a:rPr lang="en-US" sz="1200" dirty="0" smtClean="0"/>
              <a:t>    &lt;</a:t>
            </a:r>
            <a:r>
              <a:rPr lang="en-US" sz="1200" dirty="0" err="1" smtClean="0"/>
              <a:t>softwareList</a:t>
            </a:r>
            <a:r>
              <a:rPr lang="en-US" sz="1200" dirty="0" smtClean="0"/>
              <a:t> count="1"&gt;</a:t>
            </a:r>
            <a:br>
              <a:rPr lang="en-US" sz="1200" dirty="0" smtClean="0"/>
            </a:br>
            <a:r>
              <a:rPr lang="en-US" sz="1200" dirty="0" smtClean="0"/>
              <a:t>        &lt;</a:t>
            </a:r>
            <a:r>
              <a:rPr lang="en-US" sz="1200" b="1" dirty="0" smtClean="0"/>
              <a:t>software</a:t>
            </a:r>
            <a:r>
              <a:rPr lang="en-US" sz="1200" dirty="0" smtClean="0"/>
              <a:t> </a:t>
            </a:r>
            <a:r>
              <a:rPr lang="en-US" sz="1200" dirty="0" err="1" smtClean="0"/>
              <a:t>cvRef</a:t>
            </a:r>
            <a:r>
              <a:rPr lang="en-US" sz="1200" dirty="0" smtClean="0"/>
              <a:t>="NMRCV" accession="NMR:1000277" name="</a:t>
            </a:r>
            <a:r>
              <a:rPr lang="en-US" sz="1200" dirty="0" err="1" smtClean="0"/>
              <a:t>VnmrJ</a:t>
            </a:r>
            <a:r>
              <a:rPr lang="en-US" sz="1200" dirty="0" smtClean="0"/>
              <a:t> software" version="2.2C" id="SOFTWARE_1"/&gt;</a:t>
            </a:r>
            <a:br>
              <a:rPr lang="en-US" sz="1200" dirty="0" smtClean="0"/>
            </a:br>
            <a:r>
              <a:rPr lang="en-US" sz="1200" dirty="0" smtClean="0"/>
              <a:t>    &lt;/so</a:t>
            </a:r>
            <a:r>
              <a:rPr lang="en-US" sz="1200" dirty="0"/>
              <a:t>&lt;</a:t>
            </a:r>
            <a:r>
              <a:rPr lang="en-US" sz="1200" dirty="0" err="1"/>
              <a:t>instrumentConfigurationList</a:t>
            </a:r>
            <a:r>
              <a:rPr lang="en-US" sz="1200" dirty="0"/>
              <a:t> count="4"&gt;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/>
              <a:t>&lt;</a:t>
            </a:r>
            <a:r>
              <a:rPr lang="en-US" sz="1200" b="1" dirty="0" err="1"/>
              <a:t>instrumentConfiguration</a:t>
            </a:r>
            <a:r>
              <a:rPr lang="en-US" sz="1200" b="1" dirty="0"/>
              <a:t> </a:t>
            </a:r>
            <a:r>
              <a:rPr lang="en-US" sz="1200" dirty="0"/>
              <a:t>id="INST_CONFIG_1"&gt;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</a:t>
            </a:r>
            <a:r>
              <a:rPr lang="en-US" sz="1200" b="1" dirty="0"/>
              <a:t>Varian NMR instrument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accession="NMR:1000235" name="Varian probe"/&gt;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accession="NMR:1400234" name="Varian NMR instrument"/&gt;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cvTerm</a:t>
            </a:r>
            <a:r>
              <a:rPr lang="en-US" sz="1200" dirty="0"/>
              <a:t> </a:t>
            </a:r>
            <a:r>
              <a:rPr lang="en-US" sz="1200" dirty="0" err="1"/>
              <a:t>cvRef</a:t>
            </a:r>
            <a:r>
              <a:rPr lang="en-US" sz="1200" dirty="0"/>
              <a:t>="NMRCV" accession="NMR:1000236" name="</a:t>
            </a:r>
            <a:r>
              <a:rPr lang="en-US" sz="1200" b="1" dirty="0"/>
              <a:t>5mm HCN probe</a:t>
            </a:r>
            <a:r>
              <a:rPr lang="en-US" sz="1200" dirty="0"/>
              <a:t>"/&gt;</a:t>
            </a:r>
            <a:br>
              <a:rPr lang="en-US" sz="1200" dirty="0"/>
            </a:br>
            <a:r>
              <a:rPr lang="en-US" sz="1200" dirty="0"/>
              <a:t>        &lt;/</a:t>
            </a:r>
            <a:r>
              <a:rPr lang="en-US" sz="1200" dirty="0" err="1"/>
              <a:t>instrumentConfiguration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&lt;/</a:t>
            </a:r>
            <a:r>
              <a:rPr lang="en-US" sz="1200" dirty="0" err="1"/>
              <a:t>instrumentConfigurationList</a:t>
            </a:r>
            <a:r>
              <a:rPr lang="en-US" sz="1200" dirty="0"/>
              <a:t>&gt;</a:t>
            </a:r>
          </a:p>
          <a:p>
            <a:r>
              <a:rPr lang="en-US" sz="1200" b="1" dirty="0"/>
              <a:t> &lt;acquisition&gt;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&lt;acquisition1D&gt;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dirty="0" err="1"/>
              <a:t>acquisitionParameterSet</a:t>
            </a:r>
            <a:r>
              <a:rPr lang="en-US" sz="1200" dirty="0"/>
              <a:t> </a:t>
            </a:r>
            <a:r>
              <a:rPr lang="en-US" sz="1200" dirty="0" err="1"/>
              <a:t>numberOfScans</a:t>
            </a:r>
            <a:r>
              <a:rPr lang="en-US" sz="1200" dirty="0"/>
              <a:t>="160" </a:t>
            </a:r>
            <a:r>
              <a:rPr lang="en-US" sz="1200" dirty="0" err="1"/>
              <a:t>numberOfSteadyStateScans</a:t>
            </a:r>
            <a:r>
              <a:rPr lang="en-US" sz="1200" dirty="0"/>
              <a:t>="0"&gt;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sampleAcquisitionTemperature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="kelvin" </a:t>
            </a:r>
            <a:r>
              <a:rPr lang="en-US" sz="1200" dirty="0" err="1"/>
              <a:t>unitCvRef</a:t>
            </a:r>
            <a:r>
              <a:rPr lang="en-US" sz="1200" dirty="0"/>
              <a:t>="UO" value="299.15" </a:t>
            </a:r>
            <a:r>
              <a:rPr lang="en-US" sz="1200" dirty="0" err="1"/>
              <a:t>unitAccession</a:t>
            </a:r>
            <a:r>
              <a:rPr lang="en-US" sz="1200" dirty="0"/>
              <a:t>="UO:0000012"/&gt;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spinningRate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value="0" 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relaxationDelay</a:t>
            </a:r>
            <a:r>
              <a:rPr lang="en-US" sz="1200" dirty="0"/>
              <a:t> </a:t>
            </a:r>
            <a:r>
              <a:rPr lang="en-US" sz="1200" dirty="0" err="1"/>
              <a:t>unitName</a:t>
            </a:r>
            <a:r>
              <a:rPr lang="en-US" sz="1200" dirty="0"/>
              <a:t>="second" </a:t>
            </a:r>
            <a:r>
              <a:rPr lang="en-US" sz="1200" dirty="0" err="1"/>
              <a:t>unitCvRef</a:t>
            </a:r>
            <a:r>
              <a:rPr lang="en-US" sz="1200" dirty="0"/>
              <a:t>="UO" value="22.2737024" </a:t>
            </a:r>
            <a:r>
              <a:rPr lang="en-US" sz="1200" dirty="0" err="1"/>
              <a:t>unitAccession</a:t>
            </a:r>
            <a:r>
              <a:rPr lang="en-US" sz="1200" dirty="0"/>
              <a:t>="UO:0000010"/&gt;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pulseSequence</a:t>
            </a:r>
            <a:r>
              <a:rPr lang="en-US" sz="1200" dirty="0"/>
              <a:t>/&gt;</a:t>
            </a:r>
            <a:br>
              <a:rPr lang="en-US" sz="1200" dirty="0"/>
            </a:br>
            <a:r>
              <a:rPr lang="en-US" sz="1200" dirty="0"/>
              <a:t>                &lt;</a:t>
            </a:r>
            <a:r>
              <a:rPr lang="en-US" sz="1200" dirty="0" err="1"/>
              <a:t>DirectDimensionParameterSet</a:t>
            </a:r>
            <a:r>
              <a:rPr lang="en-US" sz="1200" dirty="0"/>
              <a:t> </a:t>
            </a:r>
            <a:r>
              <a:rPr lang="en-US" sz="1200" dirty="0" err="1"/>
              <a:t>numberOfDataPoints</a:t>
            </a:r>
            <a:r>
              <a:rPr lang="en-US" sz="1200" dirty="0"/>
              <a:t>="65536" decoupled="false"&gt;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acquisitionNucleus</a:t>
            </a:r>
            <a:r>
              <a:rPr lang="en-US" sz="1200" b="1" dirty="0"/>
              <a:t> </a:t>
            </a:r>
            <a:r>
              <a:rPr lang="en-US" sz="1200" b="1" dirty="0" err="1"/>
              <a:t>cvRef</a:t>
            </a:r>
            <a:r>
              <a:rPr lang="en-US" sz="1200" b="1" dirty="0"/>
              <a:t>="NMRCV" accession="NMR:1400151" name="1H"/&gt;</a:t>
            </a:r>
            <a:br>
              <a:rPr lang="en-US" sz="1200" b="1" dirty="0"/>
            </a:br>
            <a:r>
              <a:rPr lang="en-US" sz="1200" dirty="0"/>
              <a:t>                    &lt;gammaB1PulseFieldStrength </a:t>
            </a:r>
            <a:r>
              <a:rPr lang="en-US" sz="1200" dirty="0" err="1"/>
              <a:t>unitName</a:t>
            </a:r>
            <a:r>
              <a:rPr lang="en-US" sz="1200" dirty="0"/>
              <a:t>="hertz" </a:t>
            </a:r>
            <a:r>
              <a:rPr lang="en-US" sz="1200" dirty="0" err="1"/>
              <a:t>unitCvRef</a:t>
            </a:r>
            <a:r>
              <a:rPr lang="en-US" sz="1200" dirty="0"/>
              <a:t>="UO" value="34482.7586207" 	</a:t>
            </a:r>
            <a:r>
              <a:rPr lang="en-US" sz="1200" dirty="0" err="1"/>
              <a:t>unitAccession</a:t>
            </a:r>
            <a:r>
              <a:rPr lang="en-US" sz="1200" dirty="0"/>
              <a:t>="UO:0000106"/&gt;</a:t>
            </a:r>
            <a:br>
              <a:rPr lang="en-US" sz="1200" dirty="0"/>
            </a:br>
            <a:r>
              <a:rPr lang="en-US" sz="1200" b="1" dirty="0"/>
              <a:t>                    &lt;</a:t>
            </a:r>
            <a:r>
              <a:rPr lang="en-US" sz="1200" b="1" dirty="0" err="1"/>
              <a:t>irradiationFrequency</a:t>
            </a:r>
            <a:r>
              <a:rPr lang="en-US" sz="1200" b="1" dirty="0"/>
              <a:t> </a:t>
            </a:r>
            <a:r>
              <a:rPr lang="en-US" sz="1200" b="1" dirty="0" err="1"/>
              <a:t>unitName</a:t>
            </a:r>
            <a:r>
              <a:rPr lang="en-US" sz="1200" b="1" dirty="0"/>
              <a:t>="hertz" </a:t>
            </a:r>
            <a:r>
              <a:rPr lang="en-US" sz="1200" b="1" dirty="0" err="1"/>
              <a:t>unitCvRef</a:t>
            </a:r>
            <a:r>
              <a:rPr lang="en-US" sz="1200" b="1" dirty="0"/>
              <a:t>="UO" value="599.8311617" </a:t>
            </a:r>
            <a:r>
              <a:rPr lang="en-US" sz="1200" b="1" dirty="0" err="1"/>
              <a:t>unitAccession</a:t>
            </a:r>
            <a:r>
              <a:rPr lang="en-US" sz="1200" b="1" dirty="0"/>
              <a:t>="UO:0000106"/&gt;</a:t>
            </a:r>
            <a:br>
              <a:rPr lang="en-US" sz="1200" b="1" dirty="0"/>
            </a:br>
            <a:r>
              <a:rPr lang="en-US" sz="1200" dirty="0"/>
              <a:t>                &lt;/</a:t>
            </a:r>
            <a:r>
              <a:rPr lang="en-US" sz="1200" dirty="0" err="1"/>
              <a:t>DirectDimensionParameterSet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&lt;/</a:t>
            </a:r>
            <a:r>
              <a:rPr lang="en-US" sz="1200" dirty="0" err="1"/>
              <a:t>acquisitionParameterSet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    &lt;</a:t>
            </a:r>
            <a:r>
              <a:rPr lang="en-US" sz="1200" b="1" dirty="0" err="1"/>
              <a:t>fidData</a:t>
            </a:r>
            <a:r>
              <a:rPr lang="en-US" sz="1200" b="1" dirty="0"/>
              <a:t> </a:t>
            </a:r>
            <a:r>
              <a:rPr lang="en-US" sz="1200" dirty="0" err="1"/>
              <a:t>byteFormat</a:t>
            </a:r>
            <a:r>
              <a:rPr lang="en-US" sz="1200" dirty="0"/>
              <a:t>="Complex128" </a:t>
            </a:r>
            <a:r>
              <a:rPr lang="en-US" sz="1200" dirty="0" err="1"/>
              <a:t>encodedLength</a:t>
            </a:r>
            <a:r>
              <a:rPr lang="en-US" sz="1200" dirty="0"/>
              <a:t>="324160" compressed="true"&gt;eJwMl4dfzl8Ux7U3lYZKy0qiomQ	[…]&lt;/</a:t>
            </a:r>
            <a:r>
              <a:rPr lang="en-US" sz="1200" dirty="0" err="1"/>
              <a:t>fidData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        &lt;/acquisition1D&gt;</a:t>
            </a:r>
            <a:br>
              <a:rPr lang="en-US" sz="1200" dirty="0"/>
            </a:br>
            <a:r>
              <a:rPr lang="en-US" sz="1200" dirty="0"/>
              <a:t>    &lt;/acquisition&gt;</a:t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 err="1"/>
              <a:t>nmrML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 err="1" smtClean="0"/>
              <a:t>ftwareList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5" y="13812244"/>
            <a:ext cx="8650813" cy="119956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585" y="29870629"/>
            <a:ext cx="6159769" cy="4844669"/>
          </a:xfrm>
          <a:prstGeom prst="rect">
            <a:avLst/>
          </a:prstGeom>
        </p:spPr>
      </p:pic>
      <p:pic>
        <p:nvPicPr>
          <p:cNvPr id="135" name="Grafik 13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28" y="29915447"/>
            <a:ext cx="12076167" cy="4923266"/>
          </a:xfrm>
          <a:prstGeom prst="rect">
            <a:avLst/>
          </a:prstGeom>
        </p:spPr>
      </p:pic>
      <p:graphicFrame>
        <p:nvGraphicFramePr>
          <p:cNvPr id="136" name="Objekt 135"/>
          <p:cNvGraphicFramePr>
            <a:graphicFrameLocks noChangeAspect="1"/>
          </p:cNvGraphicFramePr>
          <p:nvPr>
            <p:extLst/>
          </p:nvPr>
        </p:nvGraphicFramePr>
        <p:xfrm>
          <a:off x="26466226" y="40426054"/>
          <a:ext cx="16097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23" imgW="155999880" imgH="75692160" progId="">
                  <p:embed/>
                </p:oleObj>
              </mc:Choice>
              <mc:Fallback>
                <p:oleObj r:id="rId23" imgW="155999880" imgH="7569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466226" y="40426054"/>
                        <a:ext cx="16097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" name="Picture 2" descr="MetaboLights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274" y="40556274"/>
            <a:ext cx="1461107" cy="8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28"/>
          <p:cNvSpPr txBox="1"/>
          <p:nvPr/>
        </p:nvSpPr>
        <p:spPr>
          <a:xfrm>
            <a:off x="25320535" y="41384264"/>
            <a:ext cx="114569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50" dirty="0"/>
              <a:t>MetaboLights</a:t>
            </a:r>
          </a:p>
        </p:txBody>
      </p:sp>
      <p:pic>
        <p:nvPicPr>
          <p:cNvPr id="144" name="Picture 4" descr="http://www.bml-nmr.org/images/Logo_Helvetica_642_74.png;jsessionid=710BF4294985881ADBCFDB7C676D4D80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226" y="41509396"/>
            <a:ext cx="2464302" cy="28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20"/>
          <p:cNvSpPr txBox="1"/>
          <p:nvPr/>
        </p:nvSpPr>
        <p:spPr>
          <a:xfrm>
            <a:off x="667899" y="8034677"/>
            <a:ext cx="504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6" name="TextBox 16"/>
          <p:cNvSpPr txBox="1"/>
          <p:nvPr/>
        </p:nvSpPr>
        <p:spPr>
          <a:xfrm>
            <a:off x="823723" y="27761583"/>
            <a:ext cx="2875057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We also deliver a </a:t>
            </a:r>
            <a:r>
              <a:rPr lang="en-US" sz="2800" b="1" dirty="0" smtClean="0">
                <a:solidFill>
                  <a:schemeClr val="accent1"/>
                </a:solidFill>
                <a:latin typeface="Verdana"/>
                <a:cs typeface="Verdana"/>
              </a:rPr>
              <a:t>content validator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which checks a data file is syntactically well formatted, sufficiently complete and that aspects of </a:t>
            </a:r>
            <a:r>
              <a:rPr lang="en-US" sz="2800" b="1" dirty="0" smtClean="0">
                <a:solidFill>
                  <a:srgbClr val="0070C0"/>
                </a:solidFill>
                <a:latin typeface="Verdana"/>
                <a:cs typeface="Verdana"/>
              </a:rPr>
              <a:t>minimal information requirements</a:t>
            </a:r>
            <a:r>
              <a:rPr lang="en-US" sz="2800" dirty="0" smtClean="0">
                <a:solidFill>
                  <a:srgbClr val="121421"/>
                </a:solidFill>
                <a:latin typeface="Verdana"/>
                <a:cs typeface="Verdana"/>
              </a:rPr>
              <a:t> like the Core Information for Metabolomics Reporting (CIMR) are met.</a:t>
            </a:r>
            <a:endParaRPr lang="ro-RO" sz="2800" dirty="0">
              <a:solidFill>
                <a:srgbClr val="121421"/>
              </a:solidFill>
              <a:latin typeface="Verdana"/>
              <a:cs typeface="Verdana"/>
            </a:endParaRPr>
          </a:p>
        </p:txBody>
      </p:sp>
      <p:sp>
        <p:nvSpPr>
          <p:cNvPr id="151" name="TextBox 20"/>
          <p:cNvSpPr txBox="1"/>
          <p:nvPr/>
        </p:nvSpPr>
        <p:spPr>
          <a:xfrm>
            <a:off x="863247" y="26827284"/>
            <a:ext cx="2711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Validators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2" name="TextBox 20"/>
          <p:cNvSpPr txBox="1"/>
          <p:nvPr/>
        </p:nvSpPr>
        <p:spPr>
          <a:xfrm>
            <a:off x="797327" y="35680566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" name="TextBox 20"/>
          <p:cNvSpPr txBox="1"/>
          <p:nvPr/>
        </p:nvSpPr>
        <p:spPr>
          <a:xfrm>
            <a:off x="18363671" y="35526026"/>
            <a:ext cx="62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TextBox 20"/>
          <p:cNvSpPr txBox="1"/>
          <p:nvPr/>
        </p:nvSpPr>
        <p:spPr>
          <a:xfrm>
            <a:off x="20184052" y="8098606"/>
            <a:ext cx="471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nmrML</a:t>
            </a:r>
            <a:r>
              <a:rPr lang="de-DE" sz="36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de-DE" sz="36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setup</a:t>
            </a:r>
            <a:endParaRPr lang="en-US" sz="36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4931151" y="40512547"/>
            <a:ext cx="69210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MetaboLights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7"/>
              </a:rPr>
              <a:t>http://www.ebi.ac.uk/metabolights/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8"/>
              </a:rPr>
              <a:t>http://msi-workgroups.sourceforge.net/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marL="449263" lvl="1" indent="363538" defTabSz="623888">
              <a:lnSpc>
                <a:spcPct val="150000"/>
              </a:lnSpc>
              <a:buFont typeface="Arial" pitchFamily="34" charset="0"/>
              <a:buChar char="•"/>
              <a:tabLst>
                <a:tab pos="363538" algn="l"/>
              </a:tabLst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CIMR-MI: 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9"/>
              </a:rPr>
              <a:t>http://mibbi.sourceforge.net/projects/CIMR.shtml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7" name="TextBox 20"/>
          <p:cNvSpPr txBox="1"/>
          <p:nvPr/>
        </p:nvSpPr>
        <p:spPr>
          <a:xfrm>
            <a:off x="15957886" y="82309143"/>
            <a:ext cx="338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External</a:t>
            </a:r>
            <a:r>
              <a:rPr lang="de-DE" sz="2400" dirty="0" smtClean="0">
                <a:solidFill>
                  <a:srgbClr val="2F324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Resources</a:t>
            </a:r>
            <a:endParaRPr lang="en-US" sz="2400" dirty="0">
              <a:solidFill>
                <a:srgbClr val="2F324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64" y="29874853"/>
            <a:ext cx="7184352" cy="482698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371668" y="29366807"/>
            <a:ext cx="300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Layer </a:t>
            </a:r>
            <a:r>
              <a:rPr lang="de-DE" sz="2400" dirty="0" err="1" smtClean="0"/>
              <a:t>Onion</a:t>
            </a:r>
            <a:endParaRPr lang="en-US" sz="2400" dirty="0"/>
          </a:p>
        </p:txBody>
      </p:sp>
      <p:sp>
        <p:nvSpPr>
          <p:cNvPr id="50" name="Textfeld 49"/>
          <p:cNvSpPr txBox="1"/>
          <p:nvPr/>
        </p:nvSpPr>
        <p:spPr>
          <a:xfrm>
            <a:off x="17035554" y="29317152"/>
            <a:ext cx="397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webservice</a:t>
            </a:r>
            <a:r>
              <a:rPr lang="de-DE" sz="2400" dirty="0" smtClean="0"/>
              <a:t> &amp; </a:t>
            </a:r>
            <a:r>
              <a:rPr lang="de-DE" sz="2400" dirty="0" err="1" smtClean="0"/>
              <a:t>result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9774585" y="29288886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Validation </a:t>
            </a:r>
            <a:r>
              <a:rPr lang="de-DE" sz="2400" dirty="0" err="1" smtClean="0"/>
              <a:t>rules</a:t>
            </a:r>
            <a:r>
              <a:rPr lang="de-DE" sz="2400" dirty="0" smtClean="0"/>
              <a:t> (</a:t>
            </a:r>
            <a:r>
              <a:rPr lang="de-DE" sz="2400" dirty="0" err="1" smtClean="0"/>
              <a:t>html</a:t>
            </a:r>
            <a:r>
              <a:rPr lang="de-DE" sz="2400" dirty="0" smtClean="0"/>
              <a:t>)</a:t>
            </a:r>
            <a:endParaRPr lang="en-US" sz="2400" dirty="0"/>
          </a:p>
        </p:txBody>
      </p:sp>
      <p:pic>
        <p:nvPicPr>
          <p:cNvPr id="3080" name="Picture 8" descr="EU-Flagge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" y="40123928"/>
            <a:ext cx="1337368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feil nach links 23"/>
          <p:cNvSpPr/>
          <p:nvPr/>
        </p:nvSpPr>
        <p:spPr>
          <a:xfrm rot="957621">
            <a:off x="23216525" y="24154524"/>
            <a:ext cx="971083" cy="14695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feil nach rechts 24"/>
          <p:cNvSpPr/>
          <p:nvPr/>
        </p:nvSpPr>
        <p:spPr>
          <a:xfrm rot="1004072">
            <a:off x="8108438" y="22283085"/>
            <a:ext cx="3505869" cy="10293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feil nach rechts 54"/>
          <p:cNvSpPr/>
          <p:nvPr/>
        </p:nvSpPr>
        <p:spPr>
          <a:xfrm rot="1237141">
            <a:off x="7266297" y="32245313"/>
            <a:ext cx="2512940" cy="29619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feil nach rechts 55"/>
          <p:cNvSpPr/>
          <p:nvPr/>
        </p:nvSpPr>
        <p:spPr>
          <a:xfrm rot="1779196">
            <a:off x="15711416" y="34549054"/>
            <a:ext cx="1892419" cy="2994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feil nach rechts 56"/>
          <p:cNvSpPr/>
          <p:nvPr/>
        </p:nvSpPr>
        <p:spPr>
          <a:xfrm rot="941494">
            <a:off x="5383456" y="31745619"/>
            <a:ext cx="11726285" cy="35983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err="1" smtClean="0"/>
              <a:t>Rule</a:t>
            </a:r>
            <a:r>
              <a:rPr lang="de-DE" sz="4800" dirty="0" smtClean="0"/>
              <a:t> </a:t>
            </a:r>
            <a:r>
              <a:rPr lang="de-DE" sz="4800" dirty="0" err="1"/>
              <a:t>based</a:t>
            </a:r>
            <a:r>
              <a:rPr lang="de-DE" sz="4800" dirty="0"/>
              <a:t> </a:t>
            </a:r>
            <a:r>
              <a:rPr lang="de-DE" sz="4800" dirty="0" smtClean="0"/>
              <a:t>CV </a:t>
            </a:r>
            <a:r>
              <a:rPr lang="de-DE" sz="4800" dirty="0" err="1" smtClean="0"/>
              <a:t>usage</a:t>
            </a:r>
            <a:r>
              <a:rPr lang="de-DE" sz="4800" dirty="0" smtClean="0"/>
              <a:t> </a:t>
            </a:r>
            <a:r>
              <a:rPr lang="de-DE" sz="4800" dirty="0" err="1" smtClean="0"/>
              <a:t>validation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4800" dirty="0" err="1"/>
              <a:t>Example</a:t>
            </a:r>
            <a:endParaRPr lang="en-US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smtClean="0">
                <a:solidFill>
                  <a:schemeClr val="accent4"/>
                </a:solidFill>
              </a:rPr>
              <a:t>Instrument </a:t>
            </a:r>
            <a:r>
              <a:rPr lang="de-DE" sz="3200" dirty="0" err="1" smtClean="0">
                <a:solidFill>
                  <a:schemeClr val="accent4"/>
                </a:solidFill>
              </a:rPr>
              <a:t>configuration</a:t>
            </a:r>
            <a:r>
              <a:rPr lang="de-DE" sz="3200" dirty="0" smtClean="0"/>
              <a:t>,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mapping</a:t>
            </a:r>
            <a:r>
              <a:rPr lang="de-DE" sz="3200" dirty="0" smtClean="0"/>
              <a:t> </a:t>
            </a:r>
            <a:r>
              <a:rPr lang="de-DE" sz="3200" dirty="0" err="1" smtClean="0"/>
              <a:t>rule</a:t>
            </a:r>
            <a:r>
              <a:rPr lang="de-DE" sz="3200" dirty="0" smtClean="0"/>
              <a:t> </a:t>
            </a:r>
            <a:r>
              <a:rPr lang="de-DE" sz="3200" dirty="0" err="1" smtClean="0"/>
              <a:t>file</a:t>
            </a:r>
            <a:r>
              <a:rPr lang="de-DE" sz="3200" dirty="0"/>
              <a:t> </a:t>
            </a:r>
            <a:r>
              <a:rPr lang="de-DE" sz="3200" dirty="0" err="1" smtClean="0"/>
              <a:t>enforces</a:t>
            </a:r>
            <a:r>
              <a:rPr lang="de-DE" sz="3200" dirty="0" smtClean="0"/>
              <a:t> (</a:t>
            </a:r>
            <a:r>
              <a:rPr lang="de-DE" sz="3200" dirty="0" smtClean="0">
                <a:solidFill>
                  <a:srgbClr val="FF0000"/>
                </a:solidFill>
              </a:rPr>
              <a:t>must</a:t>
            </a:r>
            <a:r>
              <a:rPr lang="de-DE" sz="3200" dirty="0" smtClean="0"/>
              <a:t>) a </a:t>
            </a:r>
            <a:r>
              <a:rPr lang="de-DE" sz="3200" dirty="0" smtClean="0">
                <a:solidFill>
                  <a:schemeClr val="accent1"/>
                </a:solidFill>
              </a:rPr>
              <a:t>NMR probe </a:t>
            </a:r>
            <a:r>
              <a:rPr lang="de-DE" sz="3200" dirty="0" err="1" smtClean="0">
                <a:solidFill>
                  <a:srgbClr val="00B050"/>
                </a:solidFill>
              </a:rPr>
              <a:t>subclass</a:t>
            </a:r>
            <a:r>
              <a:rPr lang="de-DE" sz="3200" dirty="0" smtClean="0">
                <a:solidFill>
                  <a:schemeClr val="accent1"/>
                </a:solidFill>
              </a:rPr>
              <a:t> </a:t>
            </a:r>
            <a:r>
              <a:rPr lang="de-DE" sz="3200" dirty="0" err="1" smtClean="0"/>
              <a:t>specification</a:t>
            </a:r>
            <a:r>
              <a:rPr lang="de-DE" sz="3200" dirty="0" smtClean="0"/>
              <a:t> via an NMR CV </a:t>
            </a:r>
            <a:r>
              <a:rPr lang="de-DE" sz="3200" dirty="0" err="1" smtClean="0"/>
              <a:t>term</a:t>
            </a:r>
            <a:r>
              <a:rPr lang="de-DE" sz="3200" dirty="0" smtClean="0"/>
              <a:t>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/>
              <a:t>CvMappingRule</a:t>
            </a:r>
            <a:r>
              <a:rPr lang="en-US" sz="3200" dirty="0"/>
              <a:t> id="</a:t>
            </a:r>
            <a:r>
              <a:rPr lang="en-US" sz="3200" dirty="0" err="1"/>
              <a:t>instrumentConfiguration_must</a:t>
            </a:r>
            <a:r>
              <a:rPr lang="en-US" sz="3200" dirty="0"/>
              <a:t>"</a:t>
            </a:r>
            <a:br>
              <a:rPr lang="en-US" sz="3200" dirty="0"/>
            </a:br>
            <a:r>
              <a:rPr lang="en-US" sz="3200" dirty="0" err="1"/>
              <a:t>cvElementPath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>
                <a:solidFill>
                  <a:schemeClr val="accent4"/>
                </a:solidFill>
              </a:rPr>
              <a:t>instrumentConfiguration</a:t>
            </a:r>
            <a:r>
              <a:rPr lang="en-US" sz="3200" dirty="0">
                <a:solidFill>
                  <a:schemeClr val="accent4"/>
                </a:solidFill>
              </a:rPr>
              <a:t>/</a:t>
            </a:r>
            <a:r>
              <a:rPr lang="en-US" sz="3200" dirty="0" err="1">
                <a:solidFill>
                  <a:schemeClr val="accent4"/>
                </a:solidFill>
              </a:rPr>
              <a:t>cvParam</a:t>
            </a:r>
            <a:r>
              <a:rPr lang="en-US" sz="3200" dirty="0"/>
              <a:t>/@accession"</a:t>
            </a:r>
            <a:br>
              <a:rPr lang="en-US" sz="3200" dirty="0"/>
            </a:br>
            <a:r>
              <a:rPr lang="en-US" sz="3200" dirty="0" err="1">
                <a:solidFill>
                  <a:srgbClr val="FF0000"/>
                </a:solidFill>
              </a:rPr>
              <a:t>requirementLevel</a:t>
            </a:r>
            <a:r>
              <a:rPr lang="en-US" sz="3200" dirty="0">
                <a:solidFill>
                  <a:srgbClr val="FF0000"/>
                </a:solidFill>
              </a:rPr>
              <a:t>="MUST"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err="1"/>
              <a:t>scopePath</a:t>
            </a:r>
            <a:r>
              <a:rPr lang="en-US" sz="3200" dirty="0"/>
              <a:t>="/</a:t>
            </a:r>
            <a:r>
              <a:rPr lang="en-US" sz="3200" dirty="0" err="1"/>
              <a:t>nmrML</a:t>
            </a:r>
            <a:r>
              <a:rPr lang="en-US" sz="3200" dirty="0"/>
              <a:t>/</a:t>
            </a:r>
            <a:r>
              <a:rPr lang="en-US" sz="3200" dirty="0" err="1"/>
              <a:t>instrumentConfigurationList</a:t>
            </a:r>
            <a:r>
              <a:rPr lang="en-US" sz="3200" dirty="0"/>
              <a:t>/</a:t>
            </a:r>
            <a:r>
              <a:rPr lang="en-US" sz="3200" dirty="0" err="1"/>
              <a:t>instrumentConfiguration</a:t>
            </a:r>
            <a:r>
              <a:rPr lang="en-US" sz="3200" dirty="0"/>
              <a:t>/"</a:t>
            </a:r>
            <a:br>
              <a:rPr lang="en-US" sz="3200" dirty="0"/>
            </a:br>
            <a:r>
              <a:rPr lang="en-US" sz="3200" dirty="0" err="1"/>
              <a:t>cvTermsCombinationLogic</a:t>
            </a:r>
            <a:r>
              <a:rPr lang="en-US" sz="3200" dirty="0"/>
              <a:t>="AND"&gt;</a:t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="NMR:1400059" </a:t>
            </a:r>
            <a:r>
              <a:rPr lang="en-US" sz="3200" dirty="0" err="1" smtClean="0"/>
              <a:t>useTerm</a:t>
            </a:r>
            <a:r>
              <a:rPr lang="en-US" sz="3200" dirty="0"/>
              <a:t>="false" </a:t>
            </a:r>
            <a:r>
              <a:rPr lang="en-US" sz="3200" dirty="0" err="1"/>
              <a:t>termName</a:t>
            </a:r>
            <a:r>
              <a:rPr lang="en-US" sz="3200" dirty="0"/>
              <a:t>="NMR </a:t>
            </a:r>
            <a:r>
              <a:rPr lang="en-US" sz="3200" dirty="0" smtClean="0"/>
              <a:t>instrument“ </a:t>
            </a:r>
            <a:r>
              <a:rPr lang="en-US" sz="3200" dirty="0" err="1" smtClean="0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</a:t>
            </a:r>
            <a:r>
              <a:rPr lang="en-US" sz="3200" dirty="0" smtClean="0"/>
              <a:t>"/&gt;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</a:t>
            </a:r>
            <a:r>
              <a:rPr lang="en-US" sz="3200" dirty="0" err="1"/>
              <a:t>CvTerm</a:t>
            </a:r>
            <a:r>
              <a:rPr lang="en-US" sz="3200" dirty="0"/>
              <a:t> </a:t>
            </a:r>
            <a:r>
              <a:rPr lang="en-US" sz="3200" dirty="0" err="1"/>
              <a:t>termAccession</a:t>
            </a:r>
            <a:r>
              <a:rPr lang="en-US" sz="3200" dirty="0"/>
              <a:t>="NMR:1400014" </a:t>
            </a:r>
            <a:r>
              <a:rPr lang="en-US" sz="3200" dirty="0" err="1">
                <a:solidFill>
                  <a:srgbClr val="00B050"/>
                </a:solidFill>
              </a:rPr>
              <a:t>useTerm</a:t>
            </a:r>
            <a:r>
              <a:rPr lang="en-US" sz="3200" dirty="0">
                <a:solidFill>
                  <a:srgbClr val="00B050"/>
                </a:solidFill>
              </a:rPr>
              <a:t>="false" </a:t>
            </a:r>
            <a:r>
              <a:rPr lang="en-US" sz="3200" dirty="0" err="1">
                <a:solidFill>
                  <a:schemeClr val="accent1"/>
                </a:solidFill>
              </a:rPr>
              <a:t>termName</a:t>
            </a:r>
            <a:r>
              <a:rPr lang="en-US" sz="3200" dirty="0">
                <a:solidFill>
                  <a:schemeClr val="accent1"/>
                </a:solidFill>
              </a:rPr>
              <a:t>="NMR probe"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 err="1"/>
              <a:t>isRepeatable</a:t>
            </a:r>
            <a:r>
              <a:rPr lang="en-US" sz="3200" dirty="0"/>
              <a:t>="false" </a:t>
            </a:r>
            <a:r>
              <a:rPr lang="en-US" sz="3200" dirty="0" err="1"/>
              <a:t>allowChildren</a:t>
            </a:r>
            <a:r>
              <a:rPr lang="en-US" sz="3200" dirty="0"/>
              <a:t>="true" </a:t>
            </a:r>
            <a:r>
              <a:rPr lang="en-US" sz="3200" dirty="0" err="1"/>
              <a:t>cvIdentifierRef</a:t>
            </a:r>
            <a:r>
              <a:rPr lang="en-US" sz="3200" dirty="0"/>
              <a:t>="NMR"/&gt;</a:t>
            </a:r>
            <a:br>
              <a:rPr lang="en-US" sz="3200" dirty="0"/>
            </a:br>
            <a:r>
              <a:rPr lang="en-US" sz="3200" dirty="0"/>
              <a:t>&lt;/</a:t>
            </a:r>
            <a:r>
              <a:rPr lang="en-US" sz="3200" dirty="0" err="1"/>
              <a:t>CvMappingRule</a:t>
            </a:r>
            <a:r>
              <a:rPr lang="en-US" sz="3200" dirty="0"/>
              <a:t>&gt;</a:t>
            </a:r>
          </a:p>
        </p:txBody>
      </p:sp>
      <p:pic>
        <p:nvPicPr>
          <p:cNvPr id="4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06" y="14437878"/>
            <a:ext cx="8310076" cy="128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Benutzerdefiniert</PresentationFormat>
  <Paragraphs>55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Office Theme</vt:lpstr>
      <vt:lpstr>PowerPoint-Präsentation</vt:lpstr>
      <vt:lpstr>Rule based CV usage validation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</dc:creator>
  <cp:lastModifiedBy>dschober</cp:lastModifiedBy>
  <cp:revision>117</cp:revision>
  <cp:lastPrinted>2014-05-07T10:49:59Z</cp:lastPrinted>
  <dcterms:created xsi:type="dcterms:W3CDTF">2012-10-29T19:41:39Z</dcterms:created>
  <dcterms:modified xsi:type="dcterms:W3CDTF">2014-05-14T14:20:31Z</dcterms:modified>
</cp:coreProperties>
</file>