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chober" initials="d" lastIdx="6" clrIdx="0">
    <p:extLst>
      <p:ext uri="{19B8F6BF-5375-455C-9EA6-DF929625EA0E}">
        <p15:presenceInfo xmlns:p15="http://schemas.microsoft.com/office/powerpoint/2012/main" userId="dscho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7" autoAdjust="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-162" y="-6990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jpg"/><Relationship Id="rId18" Type="http://schemas.openxmlformats.org/officeDocument/2006/relationships/image" Target="../media/image10.png"/><Relationship Id="rId26" Type="http://schemas.openxmlformats.org/officeDocument/2006/relationships/image" Target="../media/image15.jpeg"/><Relationship Id="rId39" Type="http://schemas.openxmlformats.org/officeDocument/2006/relationships/image" Target="../media/image28.jpeg"/><Relationship Id="rId21" Type="http://schemas.openxmlformats.org/officeDocument/2006/relationships/hyperlink" Target="http://mibbi.sourceforge.net/projects/CIMR.shtml" TargetMode="External"/><Relationship Id="rId34" Type="http://schemas.openxmlformats.org/officeDocument/2006/relationships/image" Target="../media/image23.gif"/><Relationship Id="rId42" Type="http://schemas.openxmlformats.org/officeDocument/2006/relationships/image" Target="../media/image31.gif"/><Relationship Id="rId47" Type="http://schemas.openxmlformats.org/officeDocument/2006/relationships/image" Target="../media/image36.jpg"/><Relationship Id="rId50" Type="http://schemas.openxmlformats.org/officeDocument/2006/relationships/image" Target="../media/image39.gif"/><Relationship Id="rId55" Type="http://schemas.openxmlformats.org/officeDocument/2006/relationships/image" Target="../media/image44.jpg"/><Relationship Id="rId63" Type="http://schemas.openxmlformats.org/officeDocument/2006/relationships/image" Target="../media/image52.jpeg"/><Relationship Id="rId7" Type="http://schemas.openxmlformats.org/officeDocument/2006/relationships/hyperlink" Target="http://www.nmrml.org/" TargetMode="Externa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.wmf"/><Relationship Id="rId20" Type="http://schemas.openxmlformats.org/officeDocument/2006/relationships/hyperlink" Target="http://msi-workgroups.sourceforge.net/" TargetMode="External"/><Relationship Id="rId29" Type="http://schemas.openxmlformats.org/officeDocument/2006/relationships/image" Target="../media/image18.png"/><Relationship Id="rId41" Type="http://schemas.openxmlformats.org/officeDocument/2006/relationships/image" Target="../media/image30.jpeg"/><Relationship Id="rId54" Type="http://schemas.openxmlformats.org/officeDocument/2006/relationships/image" Target="../media/image43.jpg"/><Relationship Id="rId62" Type="http://schemas.openxmlformats.org/officeDocument/2006/relationships/image" Target="../media/image51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11" Type="http://schemas.openxmlformats.org/officeDocument/2006/relationships/hyperlink" Target="https://groups.google.com/forum/?hl=en#!forum/nmrml/join" TargetMode="Externa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37" Type="http://schemas.openxmlformats.org/officeDocument/2006/relationships/image" Target="../media/image26.jpeg"/><Relationship Id="rId40" Type="http://schemas.openxmlformats.org/officeDocument/2006/relationships/image" Target="../media/image29.png"/><Relationship Id="rId45" Type="http://schemas.openxmlformats.org/officeDocument/2006/relationships/image" Target="../media/image34.jpeg"/><Relationship Id="rId53" Type="http://schemas.openxmlformats.org/officeDocument/2006/relationships/image" Target="../media/image42.jpg"/><Relationship Id="rId58" Type="http://schemas.openxmlformats.org/officeDocument/2006/relationships/image" Target="../media/image47.png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.bin"/><Relationship Id="rId23" Type="http://schemas.openxmlformats.org/officeDocument/2006/relationships/image" Target="../media/image12.png"/><Relationship Id="rId28" Type="http://schemas.openxmlformats.org/officeDocument/2006/relationships/image" Target="../media/image17.jpeg"/><Relationship Id="rId36" Type="http://schemas.openxmlformats.org/officeDocument/2006/relationships/image" Target="../media/image25.jpeg"/><Relationship Id="rId49" Type="http://schemas.openxmlformats.org/officeDocument/2006/relationships/image" Target="../media/image38.png"/><Relationship Id="rId57" Type="http://schemas.openxmlformats.org/officeDocument/2006/relationships/image" Target="../media/image46.jpg"/><Relationship Id="rId61" Type="http://schemas.openxmlformats.org/officeDocument/2006/relationships/image" Target="../media/image50.jpg"/><Relationship Id="rId10" Type="http://schemas.openxmlformats.org/officeDocument/2006/relationships/hyperlink" Target="mailto:info@nmrml.org" TargetMode="External"/><Relationship Id="rId19" Type="http://schemas.openxmlformats.org/officeDocument/2006/relationships/hyperlink" Target="http://www.ebi.ac.uk/metabolights/" TargetMode="External"/><Relationship Id="rId31" Type="http://schemas.openxmlformats.org/officeDocument/2006/relationships/image" Target="../media/image20.jpeg"/><Relationship Id="rId44" Type="http://schemas.openxmlformats.org/officeDocument/2006/relationships/image" Target="../media/image33.jpeg"/><Relationship Id="rId52" Type="http://schemas.openxmlformats.org/officeDocument/2006/relationships/image" Target="../media/image41.jpg"/><Relationship Id="rId60" Type="http://schemas.openxmlformats.org/officeDocument/2006/relationships/image" Target="../media/image49.png"/><Relationship Id="rId4" Type="http://schemas.openxmlformats.org/officeDocument/2006/relationships/image" Target="../media/image3.emf"/><Relationship Id="rId9" Type="http://schemas.openxmlformats.org/officeDocument/2006/relationships/hyperlink" Target="http://www.cosmos-fp7.eu/" TargetMode="External"/><Relationship Id="rId14" Type="http://schemas.openxmlformats.org/officeDocument/2006/relationships/image" Target="../media/image8.jpg"/><Relationship Id="rId22" Type="http://schemas.openxmlformats.org/officeDocument/2006/relationships/image" Target="../media/image11.png"/><Relationship Id="rId27" Type="http://schemas.openxmlformats.org/officeDocument/2006/relationships/image" Target="../media/image16.jpg"/><Relationship Id="rId30" Type="http://schemas.openxmlformats.org/officeDocument/2006/relationships/image" Target="../media/image19.jpeg"/><Relationship Id="rId35" Type="http://schemas.openxmlformats.org/officeDocument/2006/relationships/image" Target="../media/image24.gif"/><Relationship Id="rId43" Type="http://schemas.openxmlformats.org/officeDocument/2006/relationships/image" Target="../media/image32.gif"/><Relationship Id="rId48" Type="http://schemas.openxmlformats.org/officeDocument/2006/relationships/image" Target="../media/image37.jpeg"/><Relationship Id="rId56" Type="http://schemas.openxmlformats.org/officeDocument/2006/relationships/image" Target="../media/image45.png"/><Relationship Id="rId8" Type="http://schemas.openxmlformats.org/officeDocument/2006/relationships/hyperlink" Target="https://github.com/nmrML/nmrML" TargetMode="External"/><Relationship Id="rId51" Type="http://schemas.openxmlformats.org/officeDocument/2006/relationships/image" Target="../media/image40.jpg"/><Relationship Id="rId3" Type="http://schemas.openxmlformats.org/officeDocument/2006/relationships/image" Target="../media/image2.emf"/><Relationship Id="rId12" Type="http://schemas.openxmlformats.org/officeDocument/2006/relationships/image" Target="../media/image6.jpg"/><Relationship Id="rId17" Type="http://schemas.openxmlformats.org/officeDocument/2006/relationships/image" Target="../media/image9.png"/><Relationship Id="rId25" Type="http://schemas.openxmlformats.org/officeDocument/2006/relationships/image" Target="../media/image14.gif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46" Type="http://schemas.openxmlformats.org/officeDocument/2006/relationships/image" Target="../media/image35.png"/><Relationship Id="rId5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hteck 153"/>
          <p:cNvSpPr/>
          <p:nvPr/>
        </p:nvSpPr>
        <p:spPr>
          <a:xfrm>
            <a:off x="20109313" y="8040433"/>
            <a:ext cx="9404048" cy="107802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3"/>
          <p:cNvSpPr/>
          <p:nvPr/>
        </p:nvSpPr>
        <p:spPr>
          <a:xfrm>
            <a:off x="20595770" y="13988035"/>
            <a:ext cx="8504597" cy="4689610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  <p:sp>
        <p:nvSpPr>
          <p:cNvPr id="156" name="Rechteck 155"/>
          <p:cNvSpPr/>
          <p:nvPr/>
        </p:nvSpPr>
        <p:spPr>
          <a:xfrm>
            <a:off x="829481" y="29605662"/>
            <a:ext cx="28492309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19993374" y="21643044"/>
            <a:ext cx="9213637" cy="46217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hteck 148"/>
          <p:cNvSpPr/>
          <p:nvPr/>
        </p:nvSpPr>
        <p:spPr>
          <a:xfrm>
            <a:off x="10766282" y="12917176"/>
            <a:ext cx="8814283" cy="133475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3475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-36155" y="39735121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NMR standard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age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 long-term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archival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format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that support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dynamics in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62940" y="19612662"/>
            <a:ext cx="925885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Agilent/Varian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00738" y="19005540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043" y="37071212"/>
            <a:ext cx="19515998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C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overage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is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already good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at raw data capture,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yet the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&amp; quantification data handling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. </a:t>
            </a:r>
            <a:endParaRPr lang="en-US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510339" y="40154076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768196" cy="338264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036994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1065385" y="13043908"/>
            <a:ext cx="928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.xsd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0837573" y="13036039"/>
            <a:ext cx="77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nmrML.xml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492158" y="1333648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349" y="40429492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9059686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M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etabolomics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tandards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nitiative (MSI)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schema definition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vocabulary,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file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1054075" y="37011841"/>
            <a:ext cx="86001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7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8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9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0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://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groups.google.com/group/nmrml 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936132" y="13988035"/>
            <a:ext cx="829145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excerpt  </a:t>
            </a:r>
            <a:r>
              <a:rPr lang="en-US" sz="1400" dirty="0" smtClean="0"/>
              <a:t>from a paper: </a:t>
            </a:r>
            <a:r>
              <a:rPr lang="en-US" sz="1400" i="1" dirty="0" err="1" smtClean="0"/>
              <a:t>Farag</a:t>
            </a:r>
            <a:r>
              <a:rPr lang="en-US" sz="1400" i="1" dirty="0"/>
              <a:t>, M., </a:t>
            </a:r>
            <a:r>
              <a:rPr lang="en-US" sz="1400" i="1" dirty="0" err="1"/>
              <a:t>Porzel</a:t>
            </a:r>
            <a:r>
              <a:rPr lang="en-US" sz="1400" i="1" dirty="0"/>
              <a:t>, A., Schmidt, J. &amp; </a:t>
            </a:r>
            <a:r>
              <a:rPr lang="en-US" sz="1400" i="1" dirty="0" err="1"/>
              <a:t>Wessjohann</a:t>
            </a:r>
            <a:r>
              <a:rPr lang="en-US" sz="1400" i="1" dirty="0"/>
              <a:t>, L. </a:t>
            </a:r>
            <a:r>
              <a:rPr lang="en-US" sz="1400" b="1" i="1" dirty="0" smtClean="0"/>
              <a:t>Metabolite </a:t>
            </a:r>
            <a:r>
              <a:rPr lang="en-US" sz="1400" b="1" i="1" dirty="0"/>
              <a:t>profiling and fingerprinting of commercial cultivars of </a:t>
            </a:r>
            <a:r>
              <a:rPr lang="en-US" sz="1400" b="1" i="1" dirty="0" err="1"/>
              <a:t>Humulus</a:t>
            </a:r>
            <a:r>
              <a:rPr lang="en-US" sz="1400" b="1" i="1" dirty="0"/>
              <a:t> </a:t>
            </a:r>
            <a:r>
              <a:rPr lang="en-US" sz="1400" b="1" i="1" dirty="0" err="1"/>
              <a:t>lupulus</a:t>
            </a:r>
            <a:r>
              <a:rPr lang="en-US" sz="1400" b="1" i="1" dirty="0"/>
              <a:t> L. (hop) - a </a:t>
            </a:r>
            <a:r>
              <a:rPr lang="en-US" sz="1400" b="1" i="1" dirty="0" err="1"/>
              <a:t>comparision</a:t>
            </a:r>
            <a:r>
              <a:rPr lang="en-US" sz="1400" b="1" i="1" dirty="0"/>
              <a:t> of MS and NMR methods in </a:t>
            </a:r>
            <a:r>
              <a:rPr lang="en-US" sz="1400" b="1" i="1" dirty="0" smtClean="0"/>
              <a:t>metabolomics</a:t>
            </a:r>
            <a:r>
              <a:rPr lang="en-US" sz="1400" i="1" dirty="0" smtClean="0"/>
              <a:t>,</a:t>
            </a:r>
            <a:r>
              <a:rPr lang="en-US" sz="1400" b="1" i="1" dirty="0" smtClean="0"/>
              <a:t> </a:t>
            </a:r>
            <a:r>
              <a:rPr lang="en-US" sz="1400" i="1" dirty="0" smtClean="0"/>
              <a:t>Metabolomics </a:t>
            </a:r>
            <a:r>
              <a:rPr lang="en-US" sz="1400" i="1" dirty="0"/>
              <a:t>8, 492-507, (2012)</a:t>
            </a:r>
          </a:p>
          <a:p>
            <a:endParaRPr lang="en-US" sz="2000" dirty="0" smtClean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74" y="30379395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96" y="30358450"/>
            <a:ext cx="11914015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55149"/>
              </p:ext>
            </p:extLst>
          </p:nvPr>
        </p:nvGraphicFramePr>
        <p:xfrm>
          <a:off x="26396039" y="40389399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r:id="rId15" imgW="155999880" imgH="75692160" progId="">
                  <p:embed/>
                </p:oleObj>
              </mc:Choice>
              <mc:Fallback>
                <p:oleObj r:id="rId15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96039" y="40389399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039428" y="41266599"/>
            <a:ext cx="125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039" y="41472741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757515" y="8411820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76853" y="27378070"/>
            <a:ext cx="28552327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semantic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the quality of NMR data files in a multilayered approach, i.e. ensuring the data is syntactically well formatted, adheres to the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nmrML.xsd,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and is sufficiently detailed with respect to data content and CV annotations. Semantic validation exploits rules that set constraints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on certain XML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positions,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i.e. which CV terms are allowed at a certain XML location. Such checks can enforce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e.g. from the Core Information for Metabolomics Reporting (CIMR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 or given journal policies.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504118"/>
            <a:ext cx="878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validation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49959" y="36094472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20896402" y="36087530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510063" y="8173590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9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0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1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485801" y="29760155"/>
            <a:ext cx="353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The Validation </a:t>
            </a:r>
            <a:r>
              <a:rPr lang="de-DE" sz="2400" dirty="0" smtClean="0"/>
              <a:t>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195822" y="29760155"/>
            <a:ext cx="767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schema</a:t>
            </a:r>
            <a:r>
              <a:rPr lang="de-DE" sz="2400" dirty="0" smtClean="0"/>
              <a:t> </a:t>
            </a:r>
            <a:r>
              <a:rPr lang="de-DE" sz="2400" dirty="0" err="1" smtClean="0"/>
              <a:t>compliance</a:t>
            </a:r>
            <a:r>
              <a:rPr lang="de-DE" sz="2400" dirty="0" smtClean="0"/>
              <a:t> check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1336686" y="29768438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/>
              <a:t>s</a:t>
            </a:r>
            <a:r>
              <a:rPr lang="de-DE" sz="2400" dirty="0" err="1" smtClean="0"/>
              <a:t>emantic</a:t>
            </a:r>
            <a:r>
              <a:rPr lang="de-DE" sz="2400" dirty="0" smtClean="0"/>
              <a:t> </a:t>
            </a:r>
            <a:r>
              <a:rPr lang="de-DE" sz="2400" dirty="0" err="1" smtClean="0"/>
              <a:t>checks</a:t>
            </a:r>
            <a:r>
              <a:rPr lang="de-DE" sz="2400" dirty="0" smtClean="0"/>
              <a:t> on CV </a:t>
            </a:r>
            <a:r>
              <a:rPr lang="de-DE" sz="2400" dirty="0" err="1" smtClean="0"/>
              <a:t>terms</a:t>
            </a:r>
            <a:endParaRPr lang="en-US" sz="2400" dirty="0"/>
          </a:p>
        </p:txBody>
      </p:sp>
      <p:pic>
        <p:nvPicPr>
          <p:cNvPr id="93" name="Picture 1"/>
          <p:cNvPicPr/>
          <p:nvPr/>
        </p:nvPicPr>
        <p:blipFill>
          <a:blip r:embed="rId22"/>
          <a:stretch>
            <a:fillRect/>
          </a:stretch>
        </p:blipFill>
        <p:spPr>
          <a:xfrm>
            <a:off x="602552" y="40102636"/>
            <a:ext cx="2017080" cy="1371960"/>
          </a:xfrm>
          <a:prstGeom prst="rect">
            <a:avLst/>
          </a:prstGeom>
        </p:spPr>
      </p:pic>
      <p:sp>
        <p:nvSpPr>
          <p:cNvPr id="94" name="CustomShape 46"/>
          <p:cNvSpPr/>
          <p:nvPr/>
        </p:nvSpPr>
        <p:spPr>
          <a:xfrm>
            <a:off x="578108" y="41497996"/>
            <a:ext cx="1875960" cy="82044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</a:rPr>
              <a:t>This project is funded through European Commission COSMOS Grant EC312941</a:t>
            </a:r>
            <a:endParaRPr dirty="0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190" y="1916580"/>
            <a:ext cx="2026009" cy="1866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75" y="14999230"/>
            <a:ext cx="8590950" cy="106249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535" y="562293"/>
            <a:ext cx="4537683" cy="1206930"/>
          </a:xfrm>
          <a:prstGeom prst="rect">
            <a:avLst/>
          </a:prstGeom>
        </p:spPr>
      </p:pic>
      <p:sp>
        <p:nvSpPr>
          <p:cNvPr id="25" name="Pfeil nach rechts 24"/>
          <p:cNvSpPr/>
          <p:nvPr/>
        </p:nvSpPr>
        <p:spPr>
          <a:xfrm rot="1293694">
            <a:off x="8037877" y="22411844"/>
            <a:ext cx="4011373" cy="28765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776" y="16616370"/>
            <a:ext cx="392106" cy="313997"/>
          </a:xfrm>
          <a:prstGeom prst="rect">
            <a:avLst/>
          </a:prstGeom>
        </p:spPr>
      </p:pic>
      <p:sp>
        <p:nvSpPr>
          <p:cNvPr id="60" name="Rounded Rectangle 29"/>
          <p:cNvSpPr/>
          <p:nvPr/>
        </p:nvSpPr>
        <p:spPr>
          <a:xfrm>
            <a:off x="26406445" y="14759577"/>
            <a:ext cx="1926661" cy="138772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  <p:sp>
        <p:nvSpPr>
          <p:cNvPr id="61" name="Rounded Rectangle 29"/>
          <p:cNvSpPr/>
          <p:nvPr/>
        </p:nvSpPr>
        <p:spPr>
          <a:xfrm>
            <a:off x="23928540" y="16888487"/>
            <a:ext cx="1924591" cy="16378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  <p:sp>
        <p:nvSpPr>
          <p:cNvPr id="62" name="Rounded Rectangle 29"/>
          <p:cNvSpPr/>
          <p:nvPr/>
        </p:nvSpPr>
        <p:spPr>
          <a:xfrm>
            <a:off x="21409592" y="16963664"/>
            <a:ext cx="1754128" cy="1562699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100" dirty="0"/>
          </a:p>
        </p:txBody>
      </p:sp>
      <p:sp>
        <p:nvSpPr>
          <p:cNvPr id="63" name="Rounded Rectangle 29"/>
          <p:cNvSpPr/>
          <p:nvPr/>
        </p:nvSpPr>
        <p:spPr>
          <a:xfrm>
            <a:off x="26366744" y="17000635"/>
            <a:ext cx="1731925" cy="133511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  <p:sp>
        <p:nvSpPr>
          <p:cNvPr id="64" name="Rounded Rectangle 29"/>
          <p:cNvSpPr/>
          <p:nvPr/>
        </p:nvSpPr>
        <p:spPr>
          <a:xfrm>
            <a:off x="23882255" y="14572370"/>
            <a:ext cx="964826" cy="106791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  <p:pic>
        <p:nvPicPr>
          <p:cNvPr id="65" name="Picture 2" descr="MetaboLights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27" y="14892660"/>
            <a:ext cx="501167" cy="29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28"/>
          <p:cNvSpPr txBox="1"/>
          <p:nvPr/>
        </p:nvSpPr>
        <p:spPr>
          <a:xfrm>
            <a:off x="27035799" y="15103839"/>
            <a:ext cx="87120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22272452" y="17563921"/>
            <a:ext cx="48184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" dirty="0" err="1">
                <a:latin typeface="Arial" panose="020B0604020202020204" pitchFamily="34" charset="0"/>
                <a:cs typeface="Arial" panose="020B0604020202020204" pitchFamily="34" charset="0"/>
              </a:rPr>
              <a:t>JCampDX</a:t>
            </a:r>
            <a:endParaRPr lang="en-US" sz="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23866496" y="14284173"/>
            <a:ext cx="126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Open </a:t>
            </a:r>
            <a:r>
              <a:rPr lang="de-DE" sz="1200" b="1" dirty="0" smtClean="0"/>
              <a:t>Format</a:t>
            </a:r>
            <a:endParaRPr lang="en-US" sz="12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26710416" y="14478136"/>
            <a:ext cx="1389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Data </a:t>
            </a:r>
            <a:r>
              <a:rPr lang="de-DE" sz="1200" dirty="0" err="1"/>
              <a:t>Repositories</a:t>
            </a:r>
            <a:endParaRPr lang="en-US" sz="1200" dirty="0"/>
          </a:p>
        </p:txBody>
      </p:sp>
      <p:sp>
        <p:nvSpPr>
          <p:cNvPr id="70" name="Textfeld 69"/>
          <p:cNvSpPr txBox="1"/>
          <p:nvPr/>
        </p:nvSpPr>
        <p:spPr>
          <a:xfrm>
            <a:off x="26445821" y="17028020"/>
            <a:ext cx="141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Open NMR Tools</a:t>
            </a:r>
            <a:endParaRPr lang="en-US" sz="1000" dirty="0"/>
          </a:p>
        </p:txBody>
      </p:sp>
      <p:sp>
        <p:nvSpPr>
          <p:cNvPr id="71" name="Textfeld 70"/>
          <p:cNvSpPr txBox="1"/>
          <p:nvPr/>
        </p:nvSpPr>
        <p:spPr>
          <a:xfrm>
            <a:off x="21504446" y="16677780"/>
            <a:ext cx="1750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Format </a:t>
            </a:r>
            <a:r>
              <a:rPr lang="de-DE" sz="1200" dirty="0" err="1" smtClean="0"/>
              <a:t>Conversion</a:t>
            </a:r>
            <a:endParaRPr lang="en-US" sz="1200" dirty="0"/>
          </a:p>
        </p:txBody>
      </p:sp>
      <p:sp>
        <p:nvSpPr>
          <p:cNvPr id="72" name="Pfeil nach rechts 71"/>
          <p:cNvSpPr/>
          <p:nvPr/>
        </p:nvSpPr>
        <p:spPr>
          <a:xfrm>
            <a:off x="25151052" y="14633264"/>
            <a:ext cx="1093680" cy="21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Pfeil nach rechts 72"/>
          <p:cNvSpPr/>
          <p:nvPr/>
        </p:nvSpPr>
        <p:spPr>
          <a:xfrm rot="1950112">
            <a:off x="24919872" y="16120205"/>
            <a:ext cx="1470245" cy="239825"/>
          </a:xfrm>
          <a:prstGeom prst="rightArrow">
            <a:avLst>
              <a:gd name="adj1" fmla="val 43310"/>
              <a:gd name="adj2" fmla="val 53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Pfeil nach unten 73"/>
          <p:cNvSpPr/>
          <p:nvPr/>
        </p:nvSpPr>
        <p:spPr>
          <a:xfrm>
            <a:off x="24310946" y="15944010"/>
            <a:ext cx="231657" cy="675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feld 74"/>
          <p:cNvSpPr txBox="1"/>
          <p:nvPr/>
        </p:nvSpPr>
        <p:spPr>
          <a:xfrm>
            <a:off x="26485739" y="17608801"/>
            <a:ext cx="984565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MetaboQuant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R statistics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777" y="14650825"/>
            <a:ext cx="689149" cy="842118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21570804" y="17148335"/>
            <a:ext cx="870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Parsers</a:t>
            </a:r>
          </a:p>
          <a:p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/>
              <a:t>vendor</a:t>
            </a:r>
            <a:r>
              <a:rPr lang="de-DE" sz="1100" dirty="0"/>
              <a:t> </a:t>
            </a:r>
            <a:r>
              <a:rPr lang="de-DE" sz="1100" dirty="0" err="1" smtClean="0"/>
              <a:t>formats</a:t>
            </a:r>
            <a:endParaRPr lang="en-US" sz="1100" dirty="0"/>
          </a:p>
          <a:p>
            <a:r>
              <a:rPr lang="de-DE" sz="1100" dirty="0" smtClean="0"/>
              <a:t>&amp; </a:t>
            </a:r>
            <a:r>
              <a:rPr lang="de-DE" sz="1100" dirty="0" err="1" smtClean="0"/>
              <a:t>other</a:t>
            </a:r>
            <a:r>
              <a:rPr lang="de-DE" sz="1100" dirty="0" smtClean="0"/>
              <a:t> </a:t>
            </a:r>
            <a:r>
              <a:rPr lang="de-DE" sz="1100" dirty="0" err="1" smtClean="0"/>
              <a:t>standards</a:t>
            </a:r>
            <a:r>
              <a:rPr lang="de-DE" sz="1100" dirty="0" smtClean="0"/>
              <a:t>, e.g. R </a:t>
            </a:r>
            <a:endParaRPr lang="en-US" sz="1100" dirty="0"/>
          </a:p>
        </p:txBody>
      </p:sp>
      <p:sp>
        <p:nvSpPr>
          <p:cNvPr id="78" name="Textfeld 77"/>
          <p:cNvSpPr txBox="1"/>
          <p:nvPr/>
        </p:nvSpPr>
        <p:spPr>
          <a:xfrm>
            <a:off x="23973862" y="16629692"/>
            <a:ext cx="169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Semantic</a:t>
            </a:r>
            <a:r>
              <a:rPr lang="de-DE" sz="1200" dirty="0" smtClean="0"/>
              <a:t> </a:t>
            </a:r>
            <a:r>
              <a:rPr lang="de-DE" sz="1200" dirty="0" err="1" smtClean="0"/>
              <a:t>Validators</a:t>
            </a:r>
            <a:endParaRPr lang="en-US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6498927" y="1494353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Global</a:t>
            </a:r>
            <a:endParaRPr lang="en-US" sz="1100" dirty="0"/>
          </a:p>
        </p:txBody>
      </p:sp>
      <p:sp>
        <p:nvSpPr>
          <p:cNvPr id="80" name="Textfeld 79"/>
          <p:cNvSpPr txBox="1"/>
          <p:nvPr/>
        </p:nvSpPr>
        <p:spPr>
          <a:xfrm>
            <a:off x="26519418" y="15645637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Local</a:t>
            </a:r>
            <a:endParaRPr lang="en-US" sz="1100" dirty="0"/>
          </a:p>
        </p:txBody>
      </p:sp>
      <p:pic>
        <p:nvPicPr>
          <p:cNvPr id="81" name="Grafik 8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799" y="15663959"/>
            <a:ext cx="303901" cy="395942"/>
          </a:xfrm>
          <a:prstGeom prst="rect">
            <a:avLst/>
          </a:prstGeom>
        </p:spPr>
      </p:pic>
      <p:sp>
        <p:nvSpPr>
          <p:cNvPr id="82" name="Textfeld 81"/>
          <p:cNvSpPr txBox="1"/>
          <p:nvPr/>
        </p:nvSpPr>
        <p:spPr>
          <a:xfrm>
            <a:off x="26557425" y="16734192"/>
            <a:ext cx="177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Data Processing</a:t>
            </a:r>
            <a:endParaRPr lang="en-US" sz="1200" dirty="0"/>
          </a:p>
        </p:txBody>
      </p:sp>
      <p:sp>
        <p:nvSpPr>
          <p:cNvPr id="83" name="Textfeld 82"/>
          <p:cNvSpPr txBox="1"/>
          <p:nvPr/>
        </p:nvSpPr>
        <p:spPr>
          <a:xfrm>
            <a:off x="24566949" y="17068065"/>
            <a:ext cx="119295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Error detection</a:t>
            </a:r>
          </a:p>
          <a:p>
            <a:endParaRPr lang="de-DE" sz="1050" dirty="0" smtClean="0"/>
          </a:p>
          <a:p>
            <a:r>
              <a:rPr lang="en-US" sz="1050" dirty="0" smtClean="0"/>
              <a:t>Completeness</a:t>
            </a:r>
          </a:p>
          <a:p>
            <a:endParaRPr lang="en-US" sz="1050" dirty="0"/>
          </a:p>
          <a:p>
            <a:r>
              <a:rPr lang="de-DE" sz="1050" dirty="0" smtClean="0"/>
              <a:t> </a:t>
            </a:r>
            <a:r>
              <a:rPr lang="de-DE" sz="1050" dirty="0" err="1" smtClean="0"/>
              <a:t>policy</a:t>
            </a:r>
            <a:r>
              <a:rPr lang="de-DE" sz="1050" dirty="0" smtClean="0"/>
              <a:t> </a:t>
            </a:r>
            <a:r>
              <a:rPr lang="de-DE" sz="1050" dirty="0" err="1" smtClean="0"/>
              <a:t>compliance</a:t>
            </a:r>
            <a:endParaRPr lang="en-US" sz="1050" dirty="0" smtClean="0"/>
          </a:p>
          <a:p>
            <a:endParaRPr lang="en-US" sz="1050" dirty="0"/>
          </a:p>
          <a:p>
            <a:r>
              <a:rPr lang="en-US" sz="1050" dirty="0" smtClean="0"/>
              <a:t>Decision </a:t>
            </a:r>
            <a:r>
              <a:rPr lang="en-US" sz="1050" dirty="0" smtClean="0"/>
              <a:t>support</a:t>
            </a:r>
          </a:p>
          <a:p>
            <a:r>
              <a:rPr lang="en-US" sz="1350" dirty="0" smtClean="0"/>
              <a:t> </a:t>
            </a:r>
            <a:endParaRPr lang="en-US" sz="1350" dirty="0"/>
          </a:p>
        </p:txBody>
      </p:sp>
      <p:sp>
        <p:nvSpPr>
          <p:cNvPr id="84" name="Pfeil nach unten 83"/>
          <p:cNvSpPr/>
          <p:nvPr/>
        </p:nvSpPr>
        <p:spPr>
          <a:xfrm rot="3273551">
            <a:off x="23050620" y="15623338"/>
            <a:ext cx="216640" cy="124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24527777" y="16015791"/>
            <a:ext cx="806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Quality</a:t>
            </a:r>
          </a:p>
          <a:p>
            <a:r>
              <a:rPr lang="de-DE" sz="1200" dirty="0" err="1" smtClean="0"/>
              <a:t>assurance</a:t>
            </a:r>
            <a:endParaRPr lang="en-US" sz="1200" dirty="0"/>
          </a:p>
        </p:txBody>
      </p:sp>
      <p:sp>
        <p:nvSpPr>
          <p:cNvPr id="86" name="Textfeld 85"/>
          <p:cNvSpPr txBox="1"/>
          <p:nvPr/>
        </p:nvSpPr>
        <p:spPr>
          <a:xfrm>
            <a:off x="25294084" y="15517987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Intelligent</a:t>
            </a:r>
          </a:p>
          <a:p>
            <a:r>
              <a:rPr lang="de-DE" sz="1200" dirty="0" err="1" smtClean="0"/>
              <a:t>processing</a:t>
            </a:r>
            <a:endParaRPr lang="en-US" sz="1200" dirty="0"/>
          </a:p>
        </p:txBody>
      </p:sp>
      <p:sp>
        <p:nvSpPr>
          <p:cNvPr id="87" name="Textfeld 86"/>
          <p:cNvSpPr txBox="1"/>
          <p:nvPr/>
        </p:nvSpPr>
        <p:spPr>
          <a:xfrm>
            <a:off x="25244412" y="148343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Persistent</a:t>
            </a:r>
          </a:p>
          <a:p>
            <a:r>
              <a:rPr lang="de-DE" sz="1200" dirty="0" err="1" smtClean="0"/>
              <a:t>storage</a:t>
            </a:r>
            <a:endParaRPr lang="en-US" sz="1200" dirty="0"/>
          </a:p>
        </p:txBody>
      </p:sp>
      <p:sp>
        <p:nvSpPr>
          <p:cNvPr id="88" name="Textfeld 87"/>
          <p:cNvSpPr txBox="1"/>
          <p:nvPr/>
        </p:nvSpPr>
        <p:spPr>
          <a:xfrm>
            <a:off x="22002688" y="15808961"/>
            <a:ext cx="1245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Increased</a:t>
            </a:r>
            <a:r>
              <a:rPr lang="de-DE" sz="1200" dirty="0" smtClean="0"/>
              <a:t> Re-</a:t>
            </a:r>
            <a:r>
              <a:rPr lang="de-DE" sz="1200" dirty="0" err="1" smtClean="0"/>
              <a:t>use</a:t>
            </a:r>
            <a:endParaRPr lang="en-US" sz="1200" dirty="0"/>
          </a:p>
        </p:txBody>
      </p:sp>
      <p:pic>
        <p:nvPicPr>
          <p:cNvPr id="89" name="Grafik 88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40" y="18011307"/>
            <a:ext cx="438991" cy="31240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105" y="16629692"/>
            <a:ext cx="381594" cy="381594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878" y="17262854"/>
            <a:ext cx="377783" cy="220652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267" y="17067442"/>
            <a:ext cx="361478" cy="192475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375" y="17703527"/>
            <a:ext cx="228600" cy="228600"/>
          </a:xfrm>
          <a:prstGeom prst="rect">
            <a:avLst/>
          </a:prstGeom>
        </p:spPr>
      </p:pic>
      <p:pic>
        <p:nvPicPr>
          <p:cNvPr id="96" name="Grafik 95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448" y="14227159"/>
            <a:ext cx="945247" cy="515589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497" y="17702333"/>
            <a:ext cx="288055" cy="253488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627" y="17303482"/>
            <a:ext cx="472193" cy="213113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40" y="17023305"/>
            <a:ext cx="420734" cy="290986"/>
          </a:xfrm>
          <a:prstGeom prst="rect">
            <a:avLst/>
          </a:prstGeom>
        </p:spPr>
      </p:pic>
      <p:pic>
        <p:nvPicPr>
          <p:cNvPr id="100" name="Grafik 99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046" y="17368995"/>
            <a:ext cx="433048" cy="287130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786" y="17735653"/>
            <a:ext cx="616509" cy="176919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881" y="16761423"/>
            <a:ext cx="242431" cy="239213"/>
          </a:xfrm>
          <a:prstGeom prst="rect">
            <a:avLst/>
          </a:prstGeom>
        </p:spPr>
      </p:pic>
      <p:sp>
        <p:nvSpPr>
          <p:cNvPr id="103" name="Textfeld 102"/>
          <p:cNvSpPr txBox="1"/>
          <p:nvPr/>
        </p:nvSpPr>
        <p:spPr>
          <a:xfrm>
            <a:off x="27358829" y="15720566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[YOUR LOGO]</a:t>
            </a:r>
            <a:endParaRPr lang="en-US" sz="1000" dirty="0"/>
          </a:p>
        </p:txBody>
      </p:sp>
      <p:sp>
        <p:nvSpPr>
          <p:cNvPr id="104" name="TextBox 28"/>
          <p:cNvSpPr txBox="1"/>
          <p:nvPr/>
        </p:nvSpPr>
        <p:spPr>
          <a:xfrm>
            <a:off x="27704999" y="14894893"/>
            <a:ext cx="516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HMDB</a:t>
            </a:r>
            <a:endParaRPr lang="en-GB" sz="900" b="1" dirty="0"/>
          </a:p>
        </p:txBody>
      </p:sp>
      <p:pic>
        <p:nvPicPr>
          <p:cNvPr id="105" name="Grafik 104"/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914" y="15346169"/>
            <a:ext cx="1141778" cy="13160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338" y="17314443"/>
            <a:ext cx="505024" cy="191465"/>
          </a:xfrm>
          <a:prstGeom prst="rect">
            <a:avLst/>
          </a:prstGeom>
        </p:spPr>
      </p:pic>
      <p:sp>
        <p:nvSpPr>
          <p:cNvPr id="107" name="Textfeld 106"/>
          <p:cNvSpPr txBox="1"/>
          <p:nvPr/>
        </p:nvSpPr>
        <p:spPr>
          <a:xfrm>
            <a:off x="22371066" y="1803743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rIO</a:t>
            </a:r>
            <a:endParaRPr lang="en-US" sz="1000" dirty="0"/>
          </a:p>
        </p:txBody>
      </p:sp>
      <p:sp>
        <p:nvSpPr>
          <p:cNvPr id="108" name="Rounded Rectangle 3"/>
          <p:cNvSpPr/>
          <p:nvPr/>
        </p:nvSpPr>
        <p:spPr>
          <a:xfrm>
            <a:off x="20595770" y="8877936"/>
            <a:ext cx="8504597" cy="4125949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  <p:sp>
        <p:nvSpPr>
          <p:cNvPr id="109" name="Rounded Rectangle 3"/>
          <p:cNvSpPr/>
          <p:nvPr/>
        </p:nvSpPr>
        <p:spPr>
          <a:xfrm>
            <a:off x="22956189" y="9834921"/>
            <a:ext cx="1165170" cy="1522539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10" name="Grafik 109"/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919" y="9546565"/>
            <a:ext cx="1600858" cy="1012869"/>
          </a:xfrm>
          <a:prstGeom prst="rect">
            <a:avLst/>
          </a:prstGeom>
        </p:spPr>
      </p:pic>
      <p:sp>
        <p:nvSpPr>
          <p:cNvPr id="111" name="Textfeld 110"/>
          <p:cNvSpPr txBox="1"/>
          <p:nvPr/>
        </p:nvSpPr>
        <p:spPr>
          <a:xfrm>
            <a:off x="26529191" y="9263129"/>
            <a:ext cx="1260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 smtClean="0"/>
              <a:t>xsd</a:t>
            </a:r>
            <a:r>
              <a:rPr lang="de-DE" sz="1350" dirty="0" smtClean="0"/>
              <a:t> </a:t>
            </a:r>
            <a:r>
              <a:rPr lang="de-DE" sz="1350" dirty="0" err="1"/>
              <a:t>datatypes</a:t>
            </a:r>
            <a:endParaRPr lang="en-US" sz="1350" dirty="0"/>
          </a:p>
        </p:txBody>
      </p:sp>
      <p:pic>
        <p:nvPicPr>
          <p:cNvPr id="112" name="Grafik 111"/>
          <p:cNvPicPr>
            <a:picLocks noChangeAspect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549" y="10821557"/>
            <a:ext cx="1903034" cy="2084262"/>
          </a:xfrm>
          <a:prstGeom prst="rect">
            <a:avLst/>
          </a:prstGeom>
        </p:spPr>
      </p:pic>
      <p:sp>
        <p:nvSpPr>
          <p:cNvPr id="113" name="Textfeld 112"/>
          <p:cNvSpPr txBox="1"/>
          <p:nvPr/>
        </p:nvSpPr>
        <p:spPr>
          <a:xfrm>
            <a:off x="25449323" y="10591916"/>
            <a:ext cx="1188143" cy="31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nmrCV</a:t>
            </a:r>
            <a:r>
              <a:rPr lang="de-DE" sz="1350" dirty="0"/>
              <a:t> </a:t>
            </a:r>
            <a:r>
              <a:rPr lang="de-DE" sz="1350" dirty="0" err="1"/>
              <a:t>terms</a:t>
            </a:r>
            <a:endParaRPr lang="en-US" sz="1350" dirty="0"/>
          </a:p>
        </p:txBody>
      </p:sp>
      <p:sp>
        <p:nvSpPr>
          <p:cNvPr id="114" name="Right Arrow 5"/>
          <p:cNvSpPr/>
          <p:nvPr/>
        </p:nvSpPr>
        <p:spPr>
          <a:xfrm flipH="1">
            <a:off x="24205652" y="10126702"/>
            <a:ext cx="380303" cy="11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15" name="Right Arrow 5"/>
          <p:cNvSpPr/>
          <p:nvPr/>
        </p:nvSpPr>
        <p:spPr>
          <a:xfrm flipH="1">
            <a:off x="24295473" y="10894690"/>
            <a:ext cx="1124874" cy="13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16" name="Textfeld 115"/>
          <p:cNvSpPr txBox="1"/>
          <p:nvPr/>
        </p:nvSpPr>
        <p:spPr>
          <a:xfrm>
            <a:off x="24575516" y="9054975"/>
            <a:ext cx="1230204" cy="52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xsd</a:t>
            </a:r>
            <a:r>
              <a:rPr lang="de-DE" sz="1350" dirty="0"/>
              <a:t> </a:t>
            </a:r>
            <a:r>
              <a:rPr lang="de-DE" sz="1350" dirty="0" err="1"/>
              <a:t>elements</a:t>
            </a:r>
            <a:endParaRPr lang="de-DE" sz="1350" dirty="0"/>
          </a:p>
          <a:p>
            <a:r>
              <a:rPr lang="de-DE" sz="1350" dirty="0" smtClean="0"/>
              <a:t>&amp; </a:t>
            </a:r>
            <a:r>
              <a:rPr lang="de-DE" sz="1350" dirty="0" err="1"/>
              <a:t>attributes</a:t>
            </a:r>
            <a:endParaRPr lang="en-US" sz="1350" dirty="0"/>
          </a:p>
        </p:txBody>
      </p:sp>
      <p:pic>
        <p:nvPicPr>
          <p:cNvPr id="117" name="Grafik 116"/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517" y="9967448"/>
            <a:ext cx="494797" cy="49479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839" y="10873853"/>
            <a:ext cx="507226" cy="337536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387" y="10000232"/>
            <a:ext cx="467857" cy="4292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144" y="10712842"/>
            <a:ext cx="419100" cy="457200"/>
          </a:xfrm>
          <a:prstGeom prst="rect">
            <a:avLst/>
          </a:prstGeom>
        </p:spPr>
      </p:pic>
      <p:pic>
        <p:nvPicPr>
          <p:cNvPr id="121" name="Grafik 120"/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725" y="9547471"/>
            <a:ext cx="1405551" cy="1012869"/>
          </a:xfrm>
          <a:prstGeom prst="rect">
            <a:avLst/>
          </a:prstGeom>
        </p:spPr>
      </p:pic>
      <p:pic>
        <p:nvPicPr>
          <p:cNvPr id="122" name="Grafik 121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99" y="9517358"/>
            <a:ext cx="900026" cy="34651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597" y="10822655"/>
            <a:ext cx="599881" cy="234736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1832920" y="9969545"/>
            <a:ext cx="11350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Stable</a:t>
            </a:r>
            <a:r>
              <a:rPr lang="de-DE" sz="1100" dirty="0" smtClean="0"/>
              <a:t> experimental &amp; </a:t>
            </a:r>
            <a:r>
              <a:rPr lang="de-DE" sz="1100" dirty="0" err="1" smtClean="0"/>
              <a:t>raw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endParaRPr lang="en-US" sz="11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21842227" y="10674065"/>
            <a:ext cx="12119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Variant </a:t>
            </a:r>
            <a:r>
              <a:rPr lang="de-DE" sz="1100" dirty="0" err="1" smtClean="0"/>
              <a:t>terminological</a:t>
            </a:r>
            <a:r>
              <a:rPr lang="de-DE" sz="1100" dirty="0" smtClean="0"/>
              <a:t> &amp; </a:t>
            </a:r>
            <a:r>
              <a:rPr lang="de-DE" sz="1100" dirty="0" err="1" smtClean="0"/>
              <a:t>contextual</a:t>
            </a:r>
            <a:r>
              <a:rPr lang="de-DE" sz="1100" dirty="0" smtClean="0"/>
              <a:t>  </a:t>
            </a:r>
            <a:r>
              <a:rPr lang="de-DE" sz="1100" dirty="0" err="1" smtClean="0"/>
              <a:t>data</a:t>
            </a:r>
            <a:endParaRPr lang="en-US" sz="1100" dirty="0"/>
          </a:p>
        </p:txBody>
      </p:sp>
      <p:sp>
        <p:nvSpPr>
          <p:cNvPr id="125" name="Rounded Rectangle 3"/>
          <p:cNvSpPr/>
          <p:nvPr/>
        </p:nvSpPr>
        <p:spPr>
          <a:xfrm>
            <a:off x="9029700" y="30358450"/>
            <a:ext cx="7501024" cy="4966220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126" name="Rounded Rectangle 3"/>
          <p:cNvSpPr/>
          <p:nvPr/>
        </p:nvSpPr>
        <p:spPr>
          <a:xfrm>
            <a:off x="9485801" y="30461175"/>
            <a:ext cx="6636435" cy="3698867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127" name="Rounded Rectangle 3"/>
          <p:cNvSpPr/>
          <p:nvPr/>
        </p:nvSpPr>
        <p:spPr>
          <a:xfrm>
            <a:off x="9726670" y="30553274"/>
            <a:ext cx="6042291" cy="1793805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sz="1013" dirty="0"/>
          </a:p>
        </p:txBody>
      </p:sp>
      <p:sp>
        <p:nvSpPr>
          <p:cNvPr id="128" name="Rounded Rectangle 3"/>
          <p:cNvSpPr/>
          <p:nvPr/>
        </p:nvSpPr>
        <p:spPr>
          <a:xfrm>
            <a:off x="9933637" y="30665878"/>
            <a:ext cx="5436624" cy="832294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1" dirty="0" smtClean="0"/>
              <a:t>Syntax check</a:t>
            </a:r>
          </a:p>
          <a:p>
            <a:r>
              <a:rPr lang="nl-NL" sz="1600" dirty="0" smtClean="0"/>
              <a:t>XML parser validates data on correct XML Syntax</a:t>
            </a:r>
            <a:endParaRPr lang="nl-NL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9744344" y="33295994"/>
            <a:ext cx="5787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MI Standard compliance check</a:t>
            </a:r>
            <a:endParaRPr lang="en-US" sz="1600" b="1" dirty="0"/>
          </a:p>
          <a:p>
            <a:r>
              <a:rPr lang="en-US" sz="1600" dirty="0" smtClean="0"/>
              <a:t>Enforces </a:t>
            </a:r>
            <a:r>
              <a:rPr lang="en-US" sz="1600" dirty="0" smtClean="0"/>
              <a:t>completeness  </a:t>
            </a:r>
            <a:r>
              <a:rPr lang="en-US" sz="1600" dirty="0" smtClean="0"/>
              <a:t>i.e. along Minimum </a:t>
            </a:r>
            <a:r>
              <a:rPr lang="en-US" sz="1600" dirty="0"/>
              <a:t>Information </a:t>
            </a:r>
            <a:r>
              <a:rPr lang="en-US" sz="1600" dirty="0" smtClean="0"/>
              <a:t>checklists</a:t>
            </a:r>
          </a:p>
          <a:p>
            <a:r>
              <a:rPr lang="en-US" sz="1600" dirty="0" smtClean="0"/>
              <a:t>like </a:t>
            </a:r>
            <a:r>
              <a:rPr lang="en-US" sz="1600" i="1" dirty="0" smtClean="0"/>
              <a:t>Core </a:t>
            </a:r>
            <a:r>
              <a:rPr lang="en-US" sz="1600" i="1" dirty="0"/>
              <a:t>Information for Metabolomics </a:t>
            </a:r>
            <a:r>
              <a:rPr lang="en-US" sz="1600" i="1" dirty="0" smtClean="0"/>
              <a:t>Reporting (CIMR)</a:t>
            </a:r>
            <a:endParaRPr lang="en-US" sz="1600" dirty="0"/>
          </a:p>
          <a:p>
            <a:endParaRPr lang="en-US" sz="1200" i="1" dirty="0"/>
          </a:p>
        </p:txBody>
      </p:sp>
      <p:sp>
        <p:nvSpPr>
          <p:cNvPr id="130" name="Textfeld 129"/>
          <p:cNvSpPr txBox="1"/>
          <p:nvPr/>
        </p:nvSpPr>
        <p:spPr>
          <a:xfrm>
            <a:off x="9863403" y="31521359"/>
            <a:ext cx="3896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Schema compliance check</a:t>
            </a:r>
          </a:p>
          <a:p>
            <a:r>
              <a:rPr lang="en-US" sz="1600" dirty="0" smtClean="0"/>
              <a:t>Xerxes parser validates structural compliance</a:t>
            </a:r>
          </a:p>
          <a:p>
            <a:r>
              <a:rPr lang="en-US" sz="1600" dirty="0" smtClean="0"/>
              <a:t>of data against XSD </a:t>
            </a:r>
            <a:endParaRPr lang="en-US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9724793" y="32474536"/>
            <a:ext cx="400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Semantic</a:t>
            </a:r>
            <a:r>
              <a:rPr lang="de-DE" sz="1600" b="1" dirty="0" smtClean="0"/>
              <a:t> check</a:t>
            </a:r>
            <a:endParaRPr lang="en-US" sz="1600" b="1" dirty="0" smtClean="0"/>
          </a:p>
          <a:p>
            <a:r>
              <a:rPr lang="en-US" sz="1600" dirty="0" smtClean="0"/>
              <a:t>Rule-driven validation verifies if  CV terms are plausible at certain positions in data </a:t>
            </a:r>
            <a:endParaRPr lang="en-US" sz="16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9511363" y="34232763"/>
            <a:ext cx="4956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Journal Policy </a:t>
            </a:r>
            <a:r>
              <a:rPr lang="en-US" sz="1600" b="1" dirty="0" smtClean="0"/>
              <a:t>compliance check</a:t>
            </a:r>
          </a:p>
          <a:p>
            <a:r>
              <a:rPr lang="de-DE" sz="1600" dirty="0" err="1"/>
              <a:t>C</a:t>
            </a:r>
            <a:r>
              <a:rPr lang="de-DE" sz="1600" dirty="0" err="1" smtClean="0"/>
              <a:t>ombined</a:t>
            </a:r>
            <a:r>
              <a:rPr lang="de-DE" sz="1600" dirty="0" smtClean="0"/>
              <a:t> </a:t>
            </a:r>
            <a:r>
              <a:rPr lang="de-DE" sz="1600" dirty="0" err="1" smtClean="0"/>
              <a:t>validation</a:t>
            </a:r>
            <a:r>
              <a:rPr lang="de-DE" sz="1600" dirty="0" smtClean="0"/>
              <a:t> on </a:t>
            </a:r>
            <a:r>
              <a:rPr lang="de-DE" sz="1600" dirty="0" err="1" smtClean="0"/>
              <a:t>nmrML</a:t>
            </a:r>
            <a:r>
              <a:rPr lang="de-DE" sz="1600" dirty="0" smtClean="0"/>
              <a:t> AND additional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ensure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metabolomics</a:t>
            </a:r>
            <a:r>
              <a:rPr lang="de-DE" sz="1600" dirty="0" smtClean="0"/>
              <a:t> Journal </a:t>
            </a:r>
            <a:r>
              <a:rPr lang="de-DE" sz="1600" dirty="0" err="1" smtClean="0"/>
              <a:t>policies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met</a:t>
            </a:r>
            <a:r>
              <a:rPr lang="de-DE" sz="1600" dirty="0" smtClean="0"/>
              <a:t> in an </a:t>
            </a:r>
            <a:r>
              <a:rPr lang="de-DE" sz="1600" dirty="0" err="1" smtClean="0"/>
              <a:t>articles</a:t>
            </a:r>
            <a:r>
              <a:rPr lang="de-DE" sz="1600" dirty="0" smtClean="0"/>
              <a:t> 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endParaRPr lang="en-US" sz="1600" dirty="0"/>
          </a:p>
        </p:txBody>
      </p:sp>
      <p:pic>
        <p:nvPicPr>
          <p:cNvPr id="133" name="Grafik 13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48" y="29793906"/>
            <a:ext cx="711553" cy="714730"/>
          </a:xfrm>
          <a:prstGeom prst="rect">
            <a:avLst/>
          </a:prstGeom>
        </p:spPr>
      </p:pic>
      <p:pic>
        <p:nvPicPr>
          <p:cNvPr id="137" name="Grafik 13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72128" y="31024384"/>
            <a:ext cx="330956" cy="330956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035" y="31774294"/>
            <a:ext cx="336480" cy="336480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91" y="31774294"/>
            <a:ext cx="326058" cy="326058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237" y="32825841"/>
            <a:ext cx="183367" cy="310685"/>
          </a:xfrm>
          <a:prstGeom prst="rect">
            <a:avLst/>
          </a:prstGeom>
        </p:spPr>
      </p:pic>
      <p:pic>
        <p:nvPicPr>
          <p:cNvPr id="147" name="Grafik 14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203" y="32546512"/>
            <a:ext cx="838844" cy="579140"/>
          </a:xfrm>
          <a:prstGeom prst="rect">
            <a:avLst/>
          </a:prstGeom>
        </p:spPr>
      </p:pic>
      <p:pic>
        <p:nvPicPr>
          <p:cNvPr id="148" name="Grafik 147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693" y="34388516"/>
            <a:ext cx="436529" cy="436529"/>
          </a:xfrm>
          <a:prstGeom prst="rect">
            <a:avLst/>
          </a:prstGeom>
        </p:spPr>
      </p:pic>
      <p:pic>
        <p:nvPicPr>
          <p:cNvPr id="150" name="Grafik 149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069" y="33107385"/>
            <a:ext cx="622151" cy="250415"/>
          </a:xfrm>
          <a:prstGeom prst="rect">
            <a:avLst/>
          </a:prstGeom>
        </p:spPr>
      </p:pic>
      <p:pic>
        <p:nvPicPr>
          <p:cNvPr id="157" name="Grafik 156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546" y="33350042"/>
            <a:ext cx="753931" cy="216355"/>
          </a:xfrm>
          <a:prstGeom prst="rect">
            <a:avLst/>
          </a:prstGeom>
        </p:spPr>
      </p:pic>
      <p:pic>
        <p:nvPicPr>
          <p:cNvPr id="158" name="Grafik 157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792" y="34282222"/>
            <a:ext cx="1190050" cy="649118"/>
          </a:xfrm>
          <a:prstGeom prst="rect">
            <a:avLst/>
          </a:prstGeom>
        </p:spPr>
      </p:pic>
      <p:pic>
        <p:nvPicPr>
          <p:cNvPr id="159" name="Grafik 158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416" y="33642343"/>
            <a:ext cx="517037" cy="342818"/>
          </a:xfrm>
          <a:prstGeom prst="rect">
            <a:avLst/>
          </a:prstGeom>
        </p:spPr>
      </p:pic>
      <p:pic>
        <p:nvPicPr>
          <p:cNvPr id="160" name="Grafik 159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32" y="32822919"/>
            <a:ext cx="422041" cy="316531"/>
          </a:xfrm>
          <a:prstGeom prst="rect">
            <a:avLst/>
          </a:prstGeom>
        </p:spPr>
      </p:pic>
      <p:sp>
        <p:nvSpPr>
          <p:cNvPr id="55" name="Pfeil nach rechts 54"/>
          <p:cNvSpPr/>
          <p:nvPr/>
        </p:nvSpPr>
        <p:spPr>
          <a:xfrm rot="2708895" flipH="1">
            <a:off x="7470808" y="31580517"/>
            <a:ext cx="2528841" cy="433390"/>
          </a:xfrm>
          <a:prstGeom prst="rightArrow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feil nach rechts 57"/>
          <p:cNvSpPr/>
          <p:nvPr/>
        </p:nvSpPr>
        <p:spPr>
          <a:xfrm rot="3025132">
            <a:off x="15013018" y="32291877"/>
            <a:ext cx="2770544" cy="408764"/>
          </a:xfrm>
          <a:prstGeom prst="rightArrow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82" name="Picture 110" descr="http://www.r-project.org/Rlogo.jpg"/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304" y="17948395"/>
            <a:ext cx="363831" cy="2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Pfeil nach rechts 160"/>
          <p:cNvSpPr/>
          <p:nvPr/>
        </p:nvSpPr>
        <p:spPr>
          <a:xfrm rot="3025132">
            <a:off x="15030757" y="33092135"/>
            <a:ext cx="2770544" cy="408764"/>
          </a:xfrm>
          <a:prstGeom prst="rightArrow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 161"/>
          <p:cNvSpPr/>
          <p:nvPr/>
        </p:nvSpPr>
        <p:spPr>
          <a:xfrm>
            <a:off x="26839542" y="21766104"/>
            <a:ext cx="2285787" cy="3533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3" name="Rechteck 162"/>
          <p:cNvSpPr/>
          <p:nvPr/>
        </p:nvSpPr>
        <p:spPr>
          <a:xfrm>
            <a:off x="20109313" y="25299219"/>
            <a:ext cx="9035373" cy="841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4" name="Rechteck 163"/>
          <p:cNvSpPr/>
          <p:nvPr/>
        </p:nvSpPr>
        <p:spPr>
          <a:xfrm>
            <a:off x="20090070" y="21766105"/>
            <a:ext cx="6740927" cy="3523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5" name="Rechteck 164"/>
          <p:cNvSpPr/>
          <p:nvPr/>
        </p:nvSpPr>
        <p:spPr>
          <a:xfrm>
            <a:off x="23982259" y="25379716"/>
            <a:ext cx="2016919" cy="648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6" name="Rechteck 165"/>
          <p:cNvSpPr/>
          <p:nvPr/>
        </p:nvSpPr>
        <p:spPr>
          <a:xfrm>
            <a:off x="24512209" y="24029678"/>
            <a:ext cx="899717" cy="4294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7" name="Rechteck 166"/>
          <p:cNvSpPr/>
          <p:nvPr/>
        </p:nvSpPr>
        <p:spPr>
          <a:xfrm>
            <a:off x="23448029" y="21962763"/>
            <a:ext cx="3085378" cy="78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8" name="Inhaltsplatzhalter 2"/>
          <p:cNvSpPr txBox="1">
            <a:spLocks/>
          </p:cNvSpPr>
          <p:nvPr/>
        </p:nvSpPr>
        <p:spPr>
          <a:xfrm>
            <a:off x="23523111" y="22074255"/>
            <a:ext cx="2910712" cy="541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de-DE" sz="1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Proprietary</a:t>
            </a:r>
            <a:r>
              <a:rPr lang="de-DE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Formats</a:t>
            </a:r>
          </a:p>
          <a:p>
            <a:pPr marL="0" indent="0" algn="ctr">
              <a:buFont typeface="Symbol" pitchFamily="18" charset="2"/>
              <a:buNone/>
            </a:pPr>
            <a:r>
              <a:rPr lang="de-D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Bruker</a:t>
            </a: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Varian</a:t>
            </a:r>
            <a:endParaRPr lang="en-US" sz="1800" dirty="0"/>
          </a:p>
        </p:txBody>
      </p:sp>
      <p:sp>
        <p:nvSpPr>
          <p:cNvPr id="169" name="Inhaltsplatzhalter 2"/>
          <p:cNvSpPr txBox="1">
            <a:spLocks/>
          </p:cNvSpPr>
          <p:nvPr/>
        </p:nvSpPr>
        <p:spPr>
          <a:xfrm>
            <a:off x="25015721" y="24778898"/>
            <a:ext cx="1832276" cy="53355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dirty="0" err="1"/>
              <a:t>nmrIO</a:t>
            </a:r>
            <a:r>
              <a:rPr lang="de-DE" sz="1600" b="1" dirty="0"/>
              <a:t> </a:t>
            </a:r>
            <a:r>
              <a:rPr lang="de-DE" sz="1600" b="1" dirty="0" smtClean="0"/>
              <a:t> R </a:t>
            </a:r>
            <a:r>
              <a:rPr lang="de-DE" sz="1600" b="1" dirty="0" err="1" smtClean="0"/>
              <a:t>package</a:t>
            </a:r>
            <a:r>
              <a:rPr lang="de-DE" sz="1600" b="1" dirty="0" smtClean="0"/>
              <a:t> </a:t>
            </a:r>
          </a:p>
          <a:p>
            <a:pPr marL="0" indent="0">
              <a:buNone/>
            </a:pPr>
            <a:r>
              <a:rPr lang="de-DE" sz="1275" dirty="0" err="1"/>
              <a:t>b</a:t>
            </a:r>
            <a:r>
              <a:rPr lang="de-DE" sz="1275" dirty="0" err="1" smtClean="0"/>
              <a:t>y</a:t>
            </a:r>
            <a:r>
              <a:rPr lang="de-DE" sz="1275" dirty="0" smtClean="0"/>
              <a:t> S</a:t>
            </a:r>
            <a:r>
              <a:rPr lang="de-DE" sz="1275" dirty="0"/>
              <a:t>. </a:t>
            </a:r>
            <a:r>
              <a:rPr lang="de-DE" sz="1275" dirty="0" smtClean="0"/>
              <a:t>Neumann, Halle</a:t>
            </a:r>
            <a:endParaRPr lang="en-US" sz="1275" dirty="0"/>
          </a:p>
        </p:txBody>
      </p:sp>
      <p:sp>
        <p:nvSpPr>
          <p:cNvPr id="170" name="Inhaltsplatzhalter 2"/>
          <p:cNvSpPr txBox="1">
            <a:spLocks/>
          </p:cNvSpPr>
          <p:nvPr/>
        </p:nvSpPr>
        <p:spPr>
          <a:xfrm>
            <a:off x="25146433" y="23039322"/>
            <a:ext cx="1680840" cy="7702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dirty="0" smtClean="0"/>
              <a:t>Python </a:t>
            </a:r>
            <a:r>
              <a:rPr lang="de-DE" sz="1600" b="1" dirty="0" err="1" smtClean="0"/>
              <a:t>parser</a:t>
            </a:r>
            <a:endParaRPr lang="de-DE" sz="1600" b="1" dirty="0" smtClean="0"/>
          </a:p>
          <a:p>
            <a:pPr marL="0" indent="0">
              <a:buNone/>
            </a:pPr>
            <a:r>
              <a:rPr lang="de-DE" sz="1200" dirty="0" err="1"/>
              <a:t>b</a:t>
            </a:r>
            <a:r>
              <a:rPr lang="de-DE" sz="1200" dirty="0" err="1" smtClean="0"/>
              <a:t>y</a:t>
            </a:r>
            <a:r>
              <a:rPr lang="de-DE" sz="1200" dirty="0" smtClean="0"/>
              <a:t> M</a:t>
            </a:r>
            <a:r>
              <a:rPr lang="de-DE" sz="1200" dirty="0"/>
              <a:t>. Wilson</a:t>
            </a:r>
            <a:r>
              <a:rPr lang="de-DE" sz="1200" b="1" dirty="0" smtClean="0"/>
              <a:t>, </a:t>
            </a:r>
            <a:r>
              <a:rPr lang="de-DE" sz="1200" dirty="0" smtClean="0"/>
              <a:t>Edmonton</a:t>
            </a:r>
          </a:p>
        </p:txBody>
      </p:sp>
      <p:sp>
        <p:nvSpPr>
          <p:cNvPr id="171" name="Inhaltsplatzhalter 2"/>
          <p:cNvSpPr txBox="1">
            <a:spLocks/>
          </p:cNvSpPr>
          <p:nvPr/>
        </p:nvSpPr>
        <p:spPr>
          <a:xfrm>
            <a:off x="24056265" y="25425421"/>
            <a:ext cx="1844404" cy="59392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</a:t>
            </a:r>
            <a:r>
              <a:rPr lang="de-DE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  <a:endParaRPr lang="de-DE" sz="15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de-DE" sz="1500" i="1" dirty="0" smtClean="0"/>
              <a:t>e.g. R</a:t>
            </a:r>
            <a:r>
              <a:rPr lang="de-DE" sz="1500" i="1" dirty="0"/>
              <a:t>, </a:t>
            </a:r>
            <a:r>
              <a:rPr lang="de-DE" sz="1500" i="1" dirty="0" err="1"/>
              <a:t>rNMR</a:t>
            </a:r>
            <a:r>
              <a:rPr lang="de-DE" sz="1500" i="1" dirty="0"/>
              <a:t>, Batman</a:t>
            </a:r>
            <a:endParaRPr lang="en-US" sz="2100" i="1" dirty="0"/>
          </a:p>
        </p:txBody>
      </p:sp>
      <p:sp>
        <p:nvSpPr>
          <p:cNvPr id="172" name="Inhaltsplatzhalter 2"/>
          <p:cNvSpPr txBox="1">
            <a:spLocks/>
          </p:cNvSpPr>
          <p:nvPr/>
        </p:nvSpPr>
        <p:spPr>
          <a:xfrm>
            <a:off x="23207235" y="23016309"/>
            <a:ext cx="1597458" cy="63283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dirty="0" smtClean="0"/>
              <a:t>JAVA </a:t>
            </a:r>
            <a:r>
              <a:rPr lang="de-DE" sz="1600" b="1" dirty="0" err="1" smtClean="0"/>
              <a:t>parser</a:t>
            </a:r>
            <a:r>
              <a:rPr lang="de-DE" sz="1600" b="1" dirty="0" smtClean="0"/>
              <a:t> </a:t>
            </a:r>
            <a:endParaRPr lang="de-DE" sz="1600" b="1" dirty="0"/>
          </a:p>
          <a:p>
            <a:pPr marL="0" indent="0">
              <a:buNone/>
            </a:pPr>
            <a:r>
              <a:rPr lang="de-DE" sz="1200" dirty="0" err="1"/>
              <a:t>b</a:t>
            </a:r>
            <a:r>
              <a:rPr lang="de-DE" sz="1200" dirty="0" err="1" smtClean="0"/>
              <a:t>y</a:t>
            </a:r>
            <a:r>
              <a:rPr lang="de-DE" sz="1200" dirty="0" smtClean="0"/>
              <a:t> D</a:t>
            </a:r>
            <a:r>
              <a:rPr lang="de-DE" sz="1200" dirty="0"/>
              <a:t>. Jacobs</a:t>
            </a:r>
            <a:r>
              <a:rPr lang="de-DE" sz="1200" dirty="0" smtClean="0"/>
              <a:t>, Bordeaux</a:t>
            </a:r>
          </a:p>
        </p:txBody>
      </p:sp>
      <p:sp>
        <p:nvSpPr>
          <p:cNvPr id="173" name="Pfeil nach unten 172"/>
          <p:cNvSpPr/>
          <p:nvPr/>
        </p:nvSpPr>
        <p:spPr>
          <a:xfrm>
            <a:off x="24734746" y="22926120"/>
            <a:ext cx="307079" cy="1000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4" name="Pfeil nach unten 173"/>
          <p:cNvSpPr/>
          <p:nvPr/>
        </p:nvSpPr>
        <p:spPr>
          <a:xfrm>
            <a:off x="24776174" y="24617208"/>
            <a:ext cx="261484" cy="662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5" name="Pfeil nach unten 174"/>
          <p:cNvSpPr/>
          <p:nvPr/>
        </p:nvSpPr>
        <p:spPr>
          <a:xfrm rot="3004104">
            <a:off x="23786252" y="24356462"/>
            <a:ext cx="259080" cy="1076759"/>
          </a:xfrm>
          <a:prstGeom prst="downArrow">
            <a:avLst>
              <a:gd name="adj1" fmla="val 441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6" name="Rechteck 175"/>
          <p:cNvSpPr/>
          <p:nvPr/>
        </p:nvSpPr>
        <p:spPr>
          <a:xfrm>
            <a:off x="21717422" y="25377597"/>
            <a:ext cx="1953538" cy="63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Visualisations</a:t>
            </a:r>
            <a:r>
              <a:rPr lang="de-DE" sz="15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buSzPct val="25000"/>
            </a:pPr>
            <a:r>
              <a:rPr lang="fr-FR" sz="135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e.g</a:t>
            </a:r>
            <a:r>
              <a:rPr lang="fr-FR" sz="135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</a:t>
            </a:r>
            <a:r>
              <a:rPr lang="fr-FR" sz="135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nmr</a:t>
            </a:r>
            <a:r>
              <a:rPr lang="fr-FR" sz="135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sz="13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spectra</a:t>
            </a:r>
            <a:r>
              <a:rPr lang="fr-FR" sz="13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sz="135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viewer</a:t>
            </a:r>
            <a:endParaRPr lang="fr-FR" sz="135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20334091" y="24752052"/>
            <a:ext cx="3501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/>
              <a:t>o</a:t>
            </a:r>
            <a:r>
              <a:rPr lang="en-US" sz="1600" b="1" dirty="0" smtClean="0"/>
              <a:t>ther </a:t>
            </a:r>
            <a:r>
              <a:rPr lang="en-US" sz="1600" b="1" dirty="0"/>
              <a:t>p</a:t>
            </a:r>
            <a:r>
              <a:rPr lang="en-US" sz="1600" b="1" dirty="0" smtClean="0"/>
              <a:t>arsers</a:t>
            </a:r>
            <a:endParaRPr lang="en-US" sz="1600" b="1" dirty="0"/>
          </a:p>
        </p:txBody>
      </p:sp>
      <p:sp>
        <p:nvSpPr>
          <p:cNvPr id="178" name="Rechteck 177"/>
          <p:cNvSpPr/>
          <p:nvPr/>
        </p:nvSpPr>
        <p:spPr>
          <a:xfrm>
            <a:off x="26839542" y="25377596"/>
            <a:ext cx="2266343" cy="650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Inhaltsplatzhalter 2"/>
          <p:cNvSpPr txBox="1">
            <a:spLocks/>
          </p:cNvSpPr>
          <p:nvPr/>
        </p:nvSpPr>
        <p:spPr>
          <a:xfrm>
            <a:off x="26855869" y="25437796"/>
            <a:ext cx="2193970" cy="600617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Metabolomics</a:t>
            </a:r>
            <a:r>
              <a:rPr lang="de-DE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DBs</a:t>
            </a:r>
          </a:p>
          <a:p>
            <a:pPr marL="0" indent="0">
              <a:buNone/>
            </a:pPr>
            <a:r>
              <a:rPr lang="de-DE" sz="1500" dirty="0" smtClean="0"/>
              <a:t>  e.g</a:t>
            </a:r>
            <a:r>
              <a:rPr lang="de-DE" sz="1500" dirty="0" smtClean="0"/>
              <a:t>. </a:t>
            </a:r>
            <a:r>
              <a:rPr lang="de-DE" sz="1500" dirty="0" err="1" smtClean="0"/>
              <a:t>Metabolights</a:t>
            </a:r>
            <a:r>
              <a:rPr lang="de-DE" sz="1500" dirty="0" smtClean="0"/>
              <a:t>, HMDB,  …</a:t>
            </a:r>
            <a:endParaRPr lang="en-US" sz="1500" dirty="0"/>
          </a:p>
        </p:txBody>
      </p:sp>
      <p:sp>
        <p:nvSpPr>
          <p:cNvPr id="180" name="Rechteck 179"/>
          <p:cNvSpPr/>
          <p:nvPr/>
        </p:nvSpPr>
        <p:spPr>
          <a:xfrm>
            <a:off x="20259424" y="23923027"/>
            <a:ext cx="2409884" cy="604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>
          <a:xfrm>
            <a:off x="20331220" y="23985932"/>
            <a:ext cx="2273458" cy="541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de-DE" sz="1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Preexisting</a:t>
            </a:r>
            <a:r>
              <a:rPr lang="de-DE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 </a:t>
            </a:r>
            <a:r>
              <a:rPr lang="de-DE" sz="1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formats</a:t>
            </a:r>
            <a:endParaRPr lang="de-DE" sz="1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Font typeface="Symbol" pitchFamily="18" charset="2"/>
              <a:buNone/>
            </a:pP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JCAMP-DX</a:t>
            </a:r>
            <a:endParaRPr lang="en-US" sz="1800" dirty="0"/>
          </a:p>
        </p:txBody>
      </p:sp>
      <p:sp>
        <p:nvSpPr>
          <p:cNvPr id="182" name="Pfeil nach unten 181"/>
          <p:cNvSpPr/>
          <p:nvPr/>
        </p:nvSpPr>
        <p:spPr>
          <a:xfrm rot="16200000">
            <a:off x="23433608" y="23420737"/>
            <a:ext cx="193491" cy="1526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3" name="Textfeld 182"/>
          <p:cNvSpPr txBox="1"/>
          <p:nvPr/>
        </p:nvSpPr>
        <p:spPr>
          <a:xfrm>
            <a:off x="20643766" y="24233553"/>
            <a:ext cx="3344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350" dirty="0" err="1"/>
              <a:t>m</a:t>
            </a:r>
            <a:r>
              <a:rPr lang="de-DE" sz="1350" dirty="0" err="1" smtClean="0"/>
              <a:t>anual</a:t>
            </a:r>
            <a:r>
              <a:rPr lang="de-DE" sz="1350" dirty="0" smtClean="0"/>
              <a:t> </a:t>
            </a:r>
            <a:r>
              <a:rPr lang="de-DE" sz="1350" dirty="0" err="1" smtClean="0"/>
              <a:t>conversion</a:t>
            </a:r>
            <a:endParaRPr lang="en-US" sz="1350" dirty="0"/>
          </a:p>
        </p:txBody>
      </p:sp>
      <p:sp>
        <p:nvSpPr>
          <p:cNvPr id="184" name="Rechteck 183"/>
          <p:cNvSpPr/>
          <p:nvPr/>
        </p:nvSpPr>
        <p:spPr>
          <a:xfrm>
            <a:off x="26971100" y="23219428"/>
            <a:ext cx="2023100" cy="893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5" name="Inhaltsplatzhalter 2"/>
          <p:cNvSpPr txBox="1">
            <a:spLocks/>
          </p:cNvSpPr>
          <p:nvPr/>
        </p:nvSpPr>
        <p:spPr>
          <a:xfrm>
            <a:off x="27473175" y="23271565"/>
            <a:ext cx="849169" cy="3558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500" b="1" i="1" dirty="0" smtClean="0"/>
              <a:t>ISA-Tab</a:t>
            </a:r>
            <a:endParaRPr lang="en-US" sz="2100" b="1" i="1" dirty="0"/>
          </a:p>
        </p:txBody>
      </p:sp>
      <p:sp>
        <p:nvSpPr>
          <p:cNvPr id="186" name="Pfeil nach unten 185"/>
          <p:cNvSpPr/>
          <p:nvPr/>
        </p:nvSpPr>
        <p:spPr>
          <a:xfrm rot="4277440">
            <a:off x="26097507" y="23161443"/>
            <a:ext cx="278894" cy="1383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7" name="Rechteck 186"/>
          <p:cNvSpPr/>
          <p:nvPr/>
        </p:nvSpPr>
        <p:spPr>
          <a:xfrm>
            <a:off x="24889761" y="23529925"/>
            <a:ext cx="42609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350" dirty="0" err="1" smtClean="0"/>
              <a:t>Context</a:t>
            </a:r>
            <a:r>
              <a:rPr lang="de-DE" sz="1350" dirty="0" smtClean="0"/>
              <a:t> </a:t>
            </a:r>
            <a:r>
              <a:rPr lang="de-DE" sz="1350" dirty="0" err="1" smtClean="0"/>
              <a:t>enrichment</a:t>
            </a:r>
            <a:endParaRPr lang="de-DE" sz="1350" dirty="0" smtClean="0"/>
          </a:p>
          <a:p>
            <a:pPr lvl="1"/>
            <a:r>
              <a:rPr lang="de-DE" sz="1350" dirty="0" smtClean="0"/>
              <a:t>e.g. </a:t>
            </a:r>
            <a:r>
              <a:rPr lang="de-DE" sz="1350" dirty="0" err="1" smtClean="0"/>
              <a:t>adding</a:t>
            </a:r>
            <a:r>
              <a:rPr lang="de-DE" sz="1350" dirty="0" smtClean="0"/>
              <a:t> sample </a:t>
            </a:r>
            <a:r>
              <a:rPr lang="de-DE" sz="1350" dirty="0" err="1" smtClean="0"/>
              <a:t>source</a:t>
            </a:r>
            <a:endParaRPr lang="en-US" sz="1350" dirty="0"/>
          </a:p>
        </p:txBody>
      </p:sp>
      <p:sp>
        <p:nvSpPr>
          <p:cNvPr id="188" name="Textfeld 187"/>
          <p:cNvSpPr txBox="1"/>
          <p:nvPr/>
        </p:nvSpPr>
        <p:spPr>
          <a:xfrm>
            <a:off x="20141305" y="2179930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Raw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/>
          </a:p>
        </p:txBody>
      </p:sp>
      <p:sp>
        <p:nvSpPr>
          <p:cNvPr id="189" name="Textfeld 188"/>
          <p:cNvSpPr txBox="1"/>
          <p:nvPr/>
        </p:nvSpPr>
        <p:spPr>
          <a:xfrm>
            <a:off x="20122332" y="25303719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Processed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/>
          </a:p>
        </p:txBody>
      </p:sp>
      <p:sp>
        <p:nvSpPr>
          <p:cNvPr id="190" name="Textfeld 189"/>
          <p:cNvSpPr txBox="1"/>
          <p:nvPr/>
        </p:nvSpPr>
        <p:spPr>
          <a:xfrm>
            <a:off x="26891013" y="2182422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Enriched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/>
          </a:p>
        </p:txBody>
      </p:sp>
      <p:sp>
        <p:nvSpPr>
          <p:cNvPr id="191" name="Pfeil nach unten 190"/>
          <p:cNvSpPr/>
          <p:nvPr/>
        </p:nvSpPr>
        <p:spPr>
          <a:xfrm rot="18078470">
            <a:off x="26357113" y="23737435"/>
            <a:ext cx="248893" cy="2030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92" name="Inhaltsplatzhalter 3"/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288" y="24095284"/>
            <a:ext cx="762293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Benutzerdefiniert</PresentationFormat>
  <Paragraphs>118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dschober</dc:creator>
  <cp:lastModifiedBy>dschober</cp:lastModifiedBy>
  <cp:revision>169</cp:revision>
  <cp:lastPrinted>2014-06-16T12:29:25Z</cp:lastPrinted>
  <dcterms:created xsi:type="dcterms:W3CDTF">2012-10-29T19:41:39Z</dcterms:created>
  <dcterms:modified xsi:type="dcterms:W3CDTF">2014-06-16T12:30:55Z</dcterms:modified>
</cp:coreProperties>
</file>