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9" autoAdjust="0"/>
    <p:restoredTop sz="94660"/>
  </p:normalViewPr>
  <p:slideViewPr>
    <p:cSldViewPr snapToGrid="0" snapToObjects="1" showGuides="1">
      <p:cViewPr>
        <p:scale>
          <a:sx n="50" d="100"/>
          <a:sy n="50" d="100"/>
        </p:scale>
        <p:origin x="-1362" y="-8358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cosmos-fp7.eu/" TargetMode="External"/><Relationship Id="rId18" Type="http://schemas.openxmlformats.org/officeDocument/2006/relationships/hyperlink" Target="/Users/mike/Projects/nmrML/nmrML/examples/IPB_HopExample/FIDs/FAM013_AHTM.PROTON_04.fid/fid" TargetMode="External"/><Relationship Id="rId26" Type="http://schemas.openxmlformats.org/officeDocument/2006/relationships/hyperlink" Target="http://www.ebi.ac.uk/metabolights/" TargetMode="External"/><Relationship Id="rId3" Type="http://schemas.openxmlformats.org/officeDocument/2006/relationships/image" Target="../media/image2.jpg"/><Relationship Id="rId21" Type="http://schemas.openxmlformats.org/officeDocument/2006/relationships/image" Target="../media/image13.jpg"/><Relationship Id="rId7" Type="http://schemas.openxmlformats.org/officeDocument/2006/relationships/image" Target="../media/image6.emf"/><Relationship Id="rId12" Type="http://schemas.openxmlformats.org/officeDocument/2006/relationships/hyperlink" Target="https://github.com/nmrML/nmrML" TargetMode="External"/><Relationship Id="rId17" Type="http://schemas.openxmlformats.org/officeDocument/2006/relationships/hyperlink" Target="/Users/mike/Projects/nmrML/nmrML/examples/IPB_HopExample/FIDs/FAM013_AHTM.PROTON_04.fid/procpar" TargetMode="External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20" Type="http://schemas.openxmlformats.org/officeDocument/2006/relationships/image" Target="../media/image12.jpg"/><Relationship Id="rId29" Type="http://schemas.openxmlformats.org/officeDocument/2006/relationships/image" Target="../media/image16.jp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hyperlink" Target="http://www.nmrml.org/" TargetMode="External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hyperlink" Target="https://groups.google.com/forum/?hl=en#!forum/nmrml/join" TargetMode="External"/><Relationship Id="rId23" Type="http://schemas.openxmlformats.org/officeDocument/2006/relationships/image" Target="../media/image1.wmf"/><Relationship Id="rId28" Type="http://schemas.openxmlformats.org/officeDocument/2006/relationships/hyperlink" Target="http://mibbi.sourceforge.net/projects/CIMR.shtml" TargetMode="External"/><Relationship Id="rId10" Type="http://schemas.openxmlformats.org/officeDocument/2006/relationships/image" Target="../media/image9.gif"/><Relationship Id="rId19" Type="http://schemas.openxmlformats.org/officeDocument/2006/relationships/image" Target="../media/image11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mailto:info@nmrml.org" TargetMode="External"/><Relationship Id="rId22" Type="http://schemas.openxmlformats.org/officeDocument/2006/relationships/oleObject" Target="../embeddings/oleObject1.bin"/><Relationship Id="rId27" Type="http://schemas.openxmlformats.org/officeDocument/2006/relationships/hyperlink" Target="http://msi-workgroups.sourceforge.net/" TargetMode="External"/><Relationship Id="rId30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770594" y="29119711"/>
            <a:ext cx="28856833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/>
          <p:cNvSpPr/>
          <p:nvPr/>
        </p:nvSpPr>
        <p:spPr>
          <a:xfrm>
            <a:off x="20259490" y="22159089"/>
            <a:ext cx="9245128" cy="39557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9404048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948" y="22397603"/>
            <a:ext cx="6775808" cy="3386998"/>
          </a:xfrm>
          <a:prstGeom prst="rect">
            <a:avLst/>
          </a:prstGeom>
        </p:spPr>
      </p:pic>
      <p:pic>
        <p:nvPicPr>
          <p:cNvPr id="134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74671" y="8710905"/>
            <a:ext cx="8855857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59490" y="13313165"/>
            <a:ext cx="9109673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766282" y="12917176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0" y="39469650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</a:t>
            </a:r>
            <a:r>
              <a:rPr lang="en-US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</a:t>
            </a:r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standard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868" y="414279"/>
            <a:ext cx="2015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NMR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80163" y="20026899"/>
            <a:ext cx="9394305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80163" y="19280674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482" y="36620125"/>
            <a:ext cx="16677468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and </a:t>
            </a:r>
            <a:r>
              <a:rPr lang="en-US" sz="2800" b="1" dirty="0" err="1">
                <a:solidFill>
                  <a:schemeClr val="accent1"/>
                </a:solidFill>
                <a:latin typeface="Verdana"/>
                <a:cs typeface="Verdana"/>
              </a:rPr>
              <a:t>quantifiction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err="1">
                <a:solidFill>
                  <a:srgbClr val="121421"/>
                </a:solidFill>
                <a:latin typeface="Verdana"/>
                <a:cs typeface="Verdana"/>
              </a:rPr>
              <a:t>nmr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624406" y="40100622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417300" cy="295386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71919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" y="41441262"/>
            <a:ext cx="1294114" cy="876991"/>
          </a:xfrm>
          <a:prstGeom prst="rect">
            <a:avLst/>
          </a:prstGeom>
        </p:spPr>
      </p:pic>
      <p:sp>
        <p:nvSpPr>
          <p:cNvPr id="26" name="TextBox 20"/>
          <p:cNvSpPr txBox="1"/>
          <p:nvPr/>
        </p:nvSpPr>
        <p:spPr>
          <a:xfrm>
            <a:off x="1962693" y="13043908"/>
            <a:ext cx="677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XML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2152064" y="13111096"/>
            <a:ext cx="514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59490" y="1319821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8737851"/>
            <a:ext cx="1847354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We largely follow design principles already established in the Proteomics Standards Initiative (PSI) for 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mzML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data standard for mass spectrometry. The 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vocabulary 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file.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8031213" y="36470124"/>
            <a:ext cx="1040254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5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925" y="1032369"/>
            <a:ext cx="4951503" cy="143873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0936132" y="13988035"/>
            <a:ext cx="8291457" cy="120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/>
              <a:t> </a:t>
            </a:r>
            <a:r>
              <a:rPr lang="en-US" sz="1200" dirty="0" smtClean="0"/>
              <a:t>from a paper: </a:t>
            </a:r>
            <a:r>
              <a:rPr lang="en-US" sz="1200" i="1" dirty="0" err="1" smtClean="0"/>
              <a:t>Farag</a:t>
            </a:r>
            <a:r>
              <a:rPr lang="en-US" sz="1200" i="1" dirty="0"/>
              <a:t>, M., </a:t>
            </a:r>
            <a:r>
              <a:rPr lang="en-US" sz="1200" i="1" dirty="0" err="1"/>
              <a:t>Porzel</a:t>
            </a:r>
            <a:r>
              <a:rPr lang="en-US" sz="1200" i="1" dirty="0"/>
              <a:t>, A., Schmidt, J. &amp; </a:t>
            </a:r>
            <a:r>
              <a:rPr lang="en-US" sz="1200" i="1" dirty="0" err="1"/>
              <a:t>Wessjohann</a:t>
            </a:r>
            <a:r>
              <a:rPr lang="en-US" sz="1200" i="1" dirty="0"/>
              <a:t>, L. </a:t>
            </a:r>
            <a:r>
              <a:rPr lang="en-US" sz="1200" b="1" i="1" dirty="0" smtClean="0"/>
              <a:t>Metabolite </a:t>
            </a:r>
            <a:r>
              <a:rPr lang="en-US" sz="1200" b="1" i="1" dirty="0"/>
              <a:t>profiling and fingerprinting of commercial cultivars of </a:t>
            </a:r>
            <a:r>
              <a:rPr lang="en-US" sz="1200" b="1" i="1" dirty="0" err="1"/>
              <a:t>Humulus</a:t>
            </a:r>
            <a:r>
              <a:rPr lang="en-US" sz="1200" b="1" i="1" dirty="0"/>
              <a:t> </a:t>
            </a:r>
            <a:r>
              <a:rPr lang="en-US" sz="1200" b="1" i="1" dirty="0" err="1"/>
              <a:t>lupulus</a:t>
            </a:r>
            <a:r>
              <a:rPr lang="en-US" sz="1200" b="1" i="1" dirty="0"/>
              <a:t> L. (hop) - a </a:t>
            </a:r>
            <a:r>
              <a:rPr lang="en-US" sz="1200" b="1" i="1" dirty="0" err="1"/>
              <a:t>comparision</a:t>
            </a:r>
            <a:r>
              <a:rPr lang="en-US" sz="1200" b="1" i="1" dirty="0"/>
              <a:t> of MS and NMR methods in </a:t>
            </a:r>
            <a:r>
              <a:rPr lang="en-US" sz="1200" b="1" i="1" dirty="0" smtClean="0"/>
              <a:t>metabolomics</a:t>
            </a:r>
            <a:r>
              <a:rPr lang="en-US" sz="1200" i="1" dirty="0" smtClean="0"/>
              <a:t>,</a:t>
            </a:r>
            <a:r>
              <a:rPr lang="en-US" sz="1200" b="1" i="1" dirty="0" smtClean="0"/>
              <a:t> </a:t>
            </a:r>
            <a:r>
              <a:rPr lang="en-US" sz="1200" i="1" dirty="0" smtClean="0"/>
              <a:t>Metabolomics </a:t>
            </a:r>
            <a:r>
              <a:rPr lang="en-US" sz="1200" i="1" dirty="0"/>
              <a:t>8, 492-507, (2012)</a:t>
            </a:r>
          </a:p>
          <a:p>
            <a:endParaRPr lang="en-US" sz="2000" dirty="0" smtClean="0"/>
          </a:p>
          <a:p>
            <a:r>
              <a:rPr lang="en-US" sz="1200" dirty="0" smtClean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</a:p>
          <a:p>
            <a:r>
              <a:rPr lang="en-US" sz="1200" dirty="0"/>
              <a:t>	location=</a:t>
            </a:r>
            <a:r>
              <a:rPr lang="en-US" sz="1200" dirty="0">
                <a:hlinkClick r:id="rId17" action="ppaction://hlinkfile"/>
              </a:rPr>
              <a:t>file:///Users/mike/Projects/nmrML/nmrML/examples/IPB_HopExample/FIDs/FAM013</a:t>
            </a:r>
            <a:r>
              <a:rPr lang="en-US" sz="1200" dirty="0" smtClean="0">
                <a:hlinkClick r:id="rId17" action="ppaction://hlinkfile"/>
              </a:rPr>
              <a:t>_ </a:t>
            </a:r>
            <a:r>
              <a:rPr lang="en-US" sz="1200" dirty="0" smtClean="0"/>
              <a:t>	                </a:t>
            </a:r>
            <a:r>
              <a:rPr lang="en-US" sz="1200" dirty="0" smtClean="0">
                <a:hlinkClick r:id="rId17" action="ppaction://hlinkfile"/>
              </a:rPr>
              <a:t>AHTM.PROTON_04.fid/</a:t>
            </a:r>
            <a:r>
              <a:rPr lang="en-US" sz="1200" dirty="0" err="1" smtClean="0">
                <a:hlinkClick r:id="rId17" action="ppaction://hlinkfile"/>
              </a:rPr>
              <a:t>procpar</a:t>
            </a:r>
            <a:endParaRPr lang="en-US" sz="1200" dirty="0"/>
          </a:p>
          <a:p>
            <a:r>
              <a:rPr lang="en-US" sz="1200" dirty="0"/>
              <a:t>	 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sha1="e4ffeb41da28b1e9017e72819252ec6d78f8179f“</a:t>
            </a:r>
          </a:p>
          <a:p>
            <a:r>
              <a:rPr lang="en-US" sz="1200" dirty="0"/>
              <a:t>	 location=</a:t>
            </a:r>
            <a:r>
              <a:rPr lang="en-US" sz="1200" dirty="0">
                <a:hlinkClick r:id="rId18" action="ppaction://hlinkfile"/>
              </a:rPr>
              <a:t>file:///Users/mike/Projects/nmrML/nmrML/examples/IPB_HopExample/FIDs/FAM013_AHTM.PROTON_04.fid/fid</a:t>
            </a:r>
            <a:endParaRPr lang="en-US" sz="1200" dirty="0"/>
          </a:p>
          <a:p>
            <a:r>
              <a:rPr lang="en-US" sz="1200" dirty="0" smtClean="0"/>
              <a:t>	 id="SOURCE_FILE_1" name="</a:t>
            </a:r>
            <a:r>
              <a:rPr lang="en-US" sz="1200" b="1" dirty="0" smtClean="0"/>
              <a:t>fid</a:t>
            </a:r>
            <a:r>
              <a:rPr lang="en-US" sz="1200" dirty="0" smtClean="0"/>
              <a:t>"&gt;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accession="NMR:1400297" name="Varian VNMR Format"/&gt;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accession="NMR:1400119" name="FID file"/&gt;</a:t>
            </a:r>
            <a:br>
              <a:rPr lang="en-US" sz="1200" dirty="0" smtClean="0"/>
            </a:br>
            <a:r>
              <a:rPr lang="en-US" sz="1200" dirty="0" smtClean="0"/>
              <a:t>        &lt;/</a:t>
            </a:r>
            <a:r>
              <a:rPr lang="en-US" sz="1200" dirty="0" err="1" smtClean="0"/>
              <a:t>sourceFile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&lt;/</a:t>
            </a:r>
            <a:r>
              <a:rPr lang="en-US" sz="1200" dirty="0" err="1" smtClean="0"/>
              <a:t>sourceFileList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</a:t>
            </a:r>
            <a:r>
              <a:rPr lang="en-US" sz="1200" dirty="0" err="1" smtClean="0"/>
              <a:t>softwareList</a:t>
            </a:r>
            <a:r>
              <a:rPr lang="en-US" sz="1200" dirty="0" smtClean="0"/>
              <a:t> count="1"&gt;</a:t>
            </a:r>
            <a:br>
              <a:rPr lang="en-US" sz="1200" dirty="0" smtClean="0"/>
            </a:br>
            <a:r>
              <a:rPr lang="en-US" sz="1200" dirty="0" smtClean="0"/>
              <a:t>        &lt;</a:t>
            </a:r>
            <a:r>
              <a:rPr lang="en-US" sz="1200" b="1" dirty="0" smtClean="0"/>
              <a:t>software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accession="NMR:1000277" name="</a:t>
            </a:r>
            <a:r>
              <a:rPr lang="en-US" sz="1200" dirty="0" err="1" smtClean="0"/>
              <a:t>VnmrJ</a:t>
            </a:r>
            <a:r>
              <a:rPr lang="en-US" sz="1200" dirty="0" smtClean="0"/>
              <a:t> software" version="2.2C" id="SOFTWARE_1"/&gt;</a:t>
            </a:r>
            <a:br>
              <a:rPr lang="en-US" sz="1200" dirty="0" smtClean="0"/>
            </a:br>
            <a:r>
              <a:rPr lang="en-US" sz="1200" dirty="0" smtClean="0"/>
              <a:t>    &lt;/so</a:t>
            </a:r>
            <a:r>
              <a:rPr lang="en-US" sz="1200" dirty="0"/>
              <a:t>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	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compressed="true"&gt;eJwMl4dfzl8Ux7U3lYZKy0qiomQ	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 err="1" smtClean="0"/>
              <a:t>ftwareList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85" y="29870629"/>
            <a:ext cx="6159769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0" y="29883030"/>
            <a:ext cx="12076167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/>
          </p:nvPr>
        </p:nvGraphicFramePr>
        <p:xfrm>
          <a:off x="26466226" y="40426054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22" imgW="155999880" imgH="75692160" progId="">
                  <p:embed/>
                </p:oleObj>
              </mc:Choice>
              <mc:Fallback>
                <p:oleObj r:id="rId22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466226" y="40426054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226" y="41509396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667899" y="8034677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823723" y="27761583"/>
            <a:ext cx="2875057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also deliver 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content validator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which checks a data file is syntactically well formatted, sufficiently complete and that aspects of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minimal information requirements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like the Core Information for Metabolomics Reporting (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CIMR)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are met.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63247" y="26827284"/>
            <a:ext cx="271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97327" y="35680566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8363671" y="35526026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184052" y="809860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6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7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8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957886" y="82309143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98" y="29984314"/>
            <a:ext cx="7184352" cy="482698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1371668" y="29366807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Layer </a:t>
            </a:r>
            <a:r>
              <a:rPr lang="de-DE" sz="2400" dirty="0" err="1" smtClean="0"/>
              <a:t>Onion</a:t>
            </a:r>
            <a:endParaRPr lang="en-US" sz="2400" dirty="0"/>
          </a:p>
        </p:txBody>
      </p:sp>
      <p:sp>
        <p:nvSpPr>
          <p:cNvPr id="50" name="Textfeld 49"/>
          <p:cNvSpPr txBox="1"/>
          <p:nvPr/>
        </p:nvSpPr>
        <p:spPr>
          <a:xfrm>
            <a:off x="17035554" y="29317152"/>
            <a:ext cx="397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webservice</a:t>
            </a:r>
            <a:r>
              <a:rPr lang="de-DE" sz="2400" dirty="0" smtClean="0"/>
              <a:t> &amp; </a:t>
            </a:r>
            <a:r>
              <a:rPr lang="de-DE" sz="2400" dirty="0" err="1" smtClean="0"/>
              <a:t>result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9774585" y="29288886"/>
            <a:ext cx="292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rules</a:t>
            </a:r>
            <a:r>
              <a:rPr lang="de-DE" sz="2400" dirty="0" smtClean="0"/>
              <a:t> (</a:t>
            </a:r>
            <a:r>
              <a:rPr lang="de-DE" sz="2400" dirty="0" err="1" smtClean="0"/>
              <a:t>html</a:t>
            </a:r>
            <a:r>
              <a:rPr lang="de-DE" sz="2400" dirty="0" smtClean="0"/>
              <a:t>)</a:t>
            </a:r>
            <a:endParaRPr lang="en-US" sz="2400" dirty="0"/>
          </a:p>
        </p:txBody>
      </p:sp>
      <p:pic>
        <p:nvPicPr>
          <p:cNvPr id="3080" name="Picture 8" descr="EU-Flagge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4" y="40123928"/>
            <a:ext cx="1337368" cy="11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feil nach links 23"/>
          <p:cNvSpPr/>
          <p:nvPr/>
        </p:nvSpPr>
        <p:spPr>
          <a:xfrm rot="957621">
            <a:off x="23216525" y="24154524"/>
            <a:ext cx="971083" cy="14695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feil nach rechts 24"/>
          <p:cNvSpPr/>
          <p:nvPr/>
        </p:nvSpPr>
        <p:spPr>
          <a:xfrm rot="1004072">
            <a:off x="8108438" y="22283085"/>
            <a:ext cx="3505869" cy="10293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feil nach rechts 54"/>
          <p:cNvSpPr/>
          <p:nvPr/>
        </p:nvSpPr>
        <p:spPr>
          <a:xfrm>
            <a:off x="7057054" y="32337575"/>
            <a:ext cx="2459392" cy="36702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Benutzerdefiniert</PresentationFormat>
  <Paragraphs>50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100</cp:revision>
  <cp:lastPrinted>2014-05-07T10:49:59Z</cp:lastPrinted>
  <dcterms:created xsi:type="dcterms:W3CDTF">2012-10-29T19:41:39Z</dcterms:created>
  <dcterms:modified xsi:type="dcterms:W3CDTF">2014-05-07T13:53:01Z</dcterms:modified>
</cp:coreProperties>
</file>