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chober" initials="d" lastIdx="6" clrIdx="0">
    <p:extLst>
      <p:ext uri="{19B8F6BF-5375-455C-9EA6-DF929625EA0E}">
        <p15:presenceInfo xmlns:p15="http://schemas.microsoft.com/office/powerpoint/2012/main" userId="dscho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 snapToObjects="1" showGuides="1">
      <p:cViewPr>
        <p:scale>
          <a:sx n="50" d="100"/>
          <a:sy n="50" d="100"/>
        </p:scale>
        <p:origin x="-300" y="-8814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15T10:32:49.624" idx="1">
    <p:pos x="10" y="10"/>
    <p:text>Poster size is A0 wide
(ca. 90 x 120 cm or 3 x 4 ft)
portrait or smaller.
   24. June, Dai-ichi Ho-oh....The poster code and location are provided at
the Registration Desk.
Poster boards are available from 23rd 12:00 pm. 24th session: P
ut up your poster by 12:00pm (24th) and remove it by 18:00 on 24th.   Each poster session consists of two phases. In the first half (15:00 -15:45), ODD numbered presenters are expected to stand before their posters. Then, EV
EN numbered presenters
will stand between 15:45
-16:30. The final 30 min 16:30
- 17:00) are allotted for general discussion</p:text>
    <p:extLst>
      <p:ext uri="{C676402C-5697-4E1C-873F-D02D1690AC5C}">
        <p15:threadingInfo xmlns:p15="http://schemas.microsoft.com/office/powerpoint/2012/main" timeZoneBias="-120"/>
      </p:ext>
    </p:extLst>
  </p:cm>
  <p:cm authorId="1" dt="2014-05-15T10:36:32.883" idx="2">
    <p:pos x="10" y="146"/>
    <p:text>P228 Automated NMR, GC-MS and HPLC-based kits for quantitative metabolomics. David S Wishart (University of Alberta/The Metabolomics Innovation Centre).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38:45.071" idx="3">
    <p:pos x="10" y="282"/>
    <p:text>P322 Robust high-throughput analysis: Identity, purity, strength and composition. Application of NMR spectroscopy in nutraceuticals. Christian Fischer (Bruker BioSpin GmbH, Germany).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40:43.825" idx="4">
    <p:pos x="10" y="418"/>
    <p:text>P105 NMR-based metabolic profiling for the identification of potential metabolite markers to characterize apples from different origins. Satoru Tomita (NARO National Food Research Institute).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14-05-15T10:41:13.351" idx="5">
    <p:pos x="10" y="554"/>
    <p:text>P117 Model adaptive scaling for NMR-based metabolomic data preprocessing. Jiyang Dong (Xiamen University).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hyperlink" Target="https://groups.google.com/forum/?hl=en#!forum/nmrml/join" TargetMode="External"/><Relationship Id="rId18" Type="http://schemas.openxmlformats.org/officeDocument/2006/relationships/image" Target="../media/image1.wmf"/><Relationship Id="rId26" Type="http://schemas.openxmlformats.org/officeDocument/2006/relationships/image" Target="../media/image16.png"/><Relationship Id="rId3" Type="http://schemas.openxmlformats.org/officeDocument/2006/relationships/image" Target="../media/image3.png"/><Relationship Id="rId21" Type="http://schemas.openxmlformats.org/officeDocument/2006/relationships/hyperlink" Target="http://www.ebi.ac.uk/metabolights/" TargetMode="External"/><Relationship Id="rId7" Type="http://schemas.openxmlformats.org/officeDocument/2006/relationships/image" Target="../media/image7.png"/><Relationship Id="rId12" Type="http://schemas.openxmlformats.org/officeDocument/2006/relationships/hyperlink" Target="mailto:info@nmrml.org" TargetMode="External"/><Relationship Id="rId17" Type="http://schemas.openxmlformats.org/officeDocument/2006/relationships/oleObject" Target="../embeddings/oleObject1.bin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jpg"/><Relationship Id="rId20" Type="http://schemas.openxmlformats.org/officeDocument/2006/relationships/image" Target="../media/image13.png"/><Relationship Id="rId2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hyperlink" Target="http://www.cosmos-fp7.eu/" TargetMode="External"/><Relationship Id="rId24" Type="http://schemas.openxmlformats.org/officeDocument/2006/relationships/image" Target="../media/image14.jpg"/><Relationship Id="rId5" Type="http://schemas.openxmlformats.org/officeDocument/2006/relationships/image" Target="../media/image5.emf"/><Relationship Id="rId15" Type="http://schemas.openxmlformats.org/officeDocument/2006/relationships/image" Target="../media/image10.jpg"/><Relationship Id="rId23" Type="http://schemas.openxmlformats.org/officeDocument/2006/relationships/hyperlink" Target="http://mibbi.sourceforge.net/projects/CIMR.shtml" TargetMode="External"/><Relationship Id="rId28" Type="http://schemas.openxmlformats.org/officeDocument/2006/relationships/image" Target="../media/image18.gif"/><Relationship Id="rId10" Type="http://schemas.openxmlformats.org/officeDocument/2006/relationships/hyperlink" Target="https://github.com/nmrML/nmrML" TargetMode="External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hyperlink" Target="http://www.nmrml.org/" TargetMode="External"/><Relationship Id="rId14" Type="http://schemas.openxmlformats.org/officeDocument/2006/relationships/image" Target="../media/image9.jpg"/><Relationship Id="rId22" Type="http://schemas.openxmlformats.org/officeDocument/2006/relationships/hyperlink" Target="http://msi-workgroups.sourceforge.net/" TargetMode="External"/><Relationship Id="rId27" Type="http://schemas.openxmlformats.org/officeDocument/2006/relationships/image" Target="../media/image17.png"/><Relationship Id="rId30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876853" y="29621103"/>
            <a:ext cx="28856833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20074671" y="21960829"/>
            <a:ext cx="9354509" cy="41540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-36155" y="39735121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NMR standard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868" y="414279"/>
            <a:ext cx="2015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NMR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10313" y="19758778"/>
            <a:ext cx="88416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Agilent/Varian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74671" y="19005540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426" y="37031817"/>
            <a:ext cx="1667746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quantification data handling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510339" y="40154076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768196" cy="338264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036994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1065385" y="13043908"/>
            <a:ext cx="928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XSD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1926296" y="13111096"/>
            <a:ext cx="70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8737851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We largely follow design principles already established 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227148" y="36953966"/>
            <a:ext cx="1140027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9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0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936132" y="13988035"/>
            <a:ext cx="8291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/>
              <a:t> </a:t>
            </a:r>
            <a:r>
              <a:rPr lang="en-US" sz="1200" dirty="0" smtClean="0"/>
              <a:t>from a paper: </a:t>
            </a:r>
            <a:r>
              <a:rPr lang="en-US" sz="1200" i="1" dirty="0" err="1" smtClean="0"/>
              <a:t>Farag</a:t>
            </a:r>
            <a:r>
              <a:rPr lang="en-US" sz="1200" i="1" dirty="0"/>
              <a:t>, M., </a:t>
            </a:r>
            <a:r>
              <a:rPr lang="en-US" sz="1200" i="1" dirty="0" err="1"/>
              <a:t>Porzel</a:t>
            </a:r>
            <a:r>
              <a:rPr lang="en-US" sz="1200" i="1" dirty="0"/>
              <a:t>, A., Schmidt, J. &amp; </a:t>
            </a:r>
            <a:r>
              <a:rPr lang="en-US" sz="1200" i="1" dirty="0" err="1"/>
              <a:t>Wessjohann</a:t>
            </a:r>
            <a:r>
              <a:rPr lang="en-US" sz="1200" i="1" dirty="0"/>
              <a:t>, L. </a:t>
            </a:r>
            <a:r>
              <a:rPr lang="en-US" sz="1200" b="1" i="1" dirty="0" smtClean="0"/>
              <a:t>Metabolite </a:t>
            </a:r>
            <a:r>
              <a:rPr lang="en-US" sz="1200" b="1" i="1" dirty="0"/>
              <a:t>profiling and fingerprinting of commercial cultivars of </a:t>
            </a:r>
            <a:r>
              <a:rPr lang="en-US" sz="1200" b="1" i="1" dirty="0" err="1"/>
              <a:t>Humulus</a:t>
            </a:r>
            <a:r>
              <a:rPr lang="en-US" sz="1200" b="1" i="1" dirty="0"/>
              <a:t> </a:t>
            </a:r>
            <a:r>
              <a:rPr lang="en-US" sz="1200" b="1" i="1" dirty="0" err="1"/>
              <a:t>lupulus</a:t>
            </a:r>
            <a:r>
              <a:rPr lang="en-US" sz="1200" b="1" i="1" dirty="0"/>
              <a:t> L. (hop) - a </a:t>
            </a:r>
            <a:r>
              <a:rPr lang="en-US" sz="1200" b="1" i="1" dirty="0" err="1"/>
              <a:t>comparision</a:t>
            </a:r>
            <a:r>
              <a:rPr lang="en-US" sz="1200" b="1" i="1" dirty="0"/>
              <a:t> of MS and NMR methods in </a:t>
            </a:r>
            <a:r>
              <a:rPr lang="en-US" sz="1200" b="1" i="1" dirty="0" smtClean="0"/>
              <a:t>metabolomics</a:t>
            </a:r>
            <a:r>
              <a:rPr lang="en-US" sz="1200" i="1" dirty="0" smtClean="0"/>
              <a:t>,</a:t>
            </a:r>
            <a:r>
              <a:rPr lang="en-US" sz="1200" b="1" i="1" dirty="0" smtClean="0"/>
              <a:t> </a:t>
            </a:r>
            <a:r>
              <a:rPr lang="en-US" sz="1200" i="1" dirty="0" smtClean="0"/>
              <a:t>Metabolomics </a:t>
            </a:r>
            <a:r>
              <a:rPr lang="en-US" sz="1200" i="1" dirty="0"/>
              <a:t>8, 492-507, (2012)</a:t>
            </a:r>
          </a:p>
          <a:p>
            <a:endParaRPr lang="en-US" sz="2000" dirty="0" smtClean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53" y="30313632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96" y="30358450"/>
            <a:ext cx="12076167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155149"/>
              </p:ext>
            </p:extLst>
          </p:nvPr>
        </p:nvGraphicFramePr>
        <p:xfrm>
          <a:off x="26396039" y="40389399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r:id="rId17" imgW="155999880" imgH="75692160" progId="">
                  <p:embed/>
                </p:oleObj>
              </mc:Choice>
              <mc:Fallback>
                <p:oleObj r:id="rId17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396039" y="40389399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039" y="41472741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667899" y="8034677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76853" y="27378070"/>
            <a:ext cx="28750574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semantic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which checks the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quality of NMR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files in a multilayered approach, i.e. ensuring the data is syntactically well formatted, adheres to the XSD, and is sufficiently detailed with respect to data content and CV annotations.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Semantic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validation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exploits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rules that set constraints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on certain XML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position, i.e. which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CV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terms are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allowed at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 certain XML location. Such checks can enforce aspects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e.g. from the Core Information for Metabolomics Reporting (CIMR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63247" y="26504118"/>
            <a:ext cx="878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Semantic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validation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97327" y="36094472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611500" y="36125871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b="1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b="1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b="1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1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2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3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56053" y="29793297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195822" y="29760155"/>
            <a:ext cx="7679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&amp; </a:t>
            </a:r>
            <a:r>
              <a:rPr lang="de-DE" sz="2400" dirty="0" err="1" smtClean="0"/>
              <a:t>result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schema</a:t>
            </a:r>
            <a:r>
              <a:rPr lang="de-DE" sz="2400" dirty="0" smtClean="0"/>
              <a:t> </a:t>
            </a:r>
            <a:r>
              <a:rPr lang="de-DE" sz="2400" dirty="0" err="1" smtClean="0"/>
              <a:t>compliance</a:t>
            </a:r>
            <a:r>
              <a:rPr lang="de-DE" sz="2400" dirty="0" smtClean="0"/>
              <a:t> check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9776063" y="29731889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/>
              <a:t>s</a:t>
            </a:r>
            <a:r>
              <a:rPr lang="de-DE" sz="2400" dirty="0" err="1" smtClean="0"/>
              <a:t>emantic</a:t>
            </a:r>
            <a:r>
              <a:rPr lang="de-DE" sz="2400" dirty="0" smtClean="0"/>
              <a:t> </a:t>
            </a:r>
            <a:r>
              <a:rPr lang="de-DE" sz="2400" dirty="0" err="1" smtClean="0"/>
              <a:t>checks</a:t>
            </a:r>
            <a:r>
              <a:rPr lang="de-DE" sz="2400" dirty="0" smtClean="0"/>
              <a:t> on CV </a:t>
            </a:r>
            <a:r>
              <a:rPr lang="de-DE" sz="2400" dirty="0" err="1" smtClean="0"/>
              <a:t>terms</a:t>
            </a:r>
            <a:endParaRPr lang="en-US" sz="2400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407" y="22079802"/>
            <a:ext cx="8575443" cy="3819552"/>
          </a:xfrm>
          <a:prstGeom prst="rect">
            <a:avLst/>
          </a:prstGeom>
        </p:spPr>
      </p:pic>
      <p:pic>
        <p:nvPicPr>
          <p:cNvPr id="93" name="Picture 1"/>
          <p:cNvPicPr/>
          <p:nvPr/>
        </p:nvPicPr>
        <p:blipFill>
          <a:blip r:embed="rId25"/>
          <a:stretch>
            <a:fillRect/>
          </a:stretch>
        </p:blipFill>
        <p:spPr>
          <a:xfrm>
            <a:off x="602552" y="40102636"/>
            <a:ext cx="2017080" cy="1371960"/>
          </a:xfrm>
          <a:prstGeom prst="rect">
            <a:avLst/>
          </a:prstGeom>
        </p:spPr>
      </p:pic>
      <p:sp>
        <p:nvSpPr>
          <p:cNvPr id="94" name="CustomShape 46"/>
          <p:cNvSpPr/>
          <p:nvPr/>
        </p:nvSpPr>
        <p:spPr>
          <a:xfrm>
            <a:off x="578108" y="41497996"/>
            <a:ext cx="1875960" cy="820440"/>
          </a:xfrm>
          <a:prstGeom prst="rect">
            <a:avLst/>
          </a:prstGeom>
        </p:spPr>
        <p:txBody>
          <a:bodyPr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Verdana"/>
                <a:ea typeface="Verdana"/>
              </a:rPr>
              <a:t>This project is funded through European Commission COSMOS Grant EC312941</a:t>
            </a:r>
            <a:endParaRPr dirty="0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190" y="1916580"/>
            <a:ext cx="2026009" cy="18667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75" y="14999230"/>
            <a:ext cx="8590950" cy="106249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535" y="562293"/>
            <a:ext cx="4537683" cy="1206930"/>
          </a:xfrm>
          <a:prstGeom prst="rect">
            <a:avLst/>
          </a:prstGeom>
        </p:spPr>
      </p:pic>
      <p:sp>
        <p:nvSpPr>
          <p:cNvPr id="25" name="Pfeil nach rechts 24"/>
          <p:cNvSpPr/>
          <p:nvPr/>
        </p:nvSpPr>
        <p:spPr>
          <a:xfrm rot="1387176">
            <a:off x="7985129" y="22255047"/>
            <a:ext cx="4011373" cy="12590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038701"/>
              </p:ext>
            </p:extLst>
          </p:nvPr>
        </p:nvGraphicFramePr>
        <p:xfrm>
          <a:off x="1156053" y="30193554"/>
          <a:ext cx="7910090" cy="508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r:id="rId29" imgW="9536400" imgH="6133320" progId="">
                  <p:embed/>
                </p:oleObj>
              </mc:Choice>
              <mc:Fallback>
                <p:oleObj r:id="rId29" imgW="9536400" imgH="6133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56053" y="30193554"/>
                        <a:ext cx="7910090" cy="508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feil nach rechts 54"/>
          <p:cNvSpPr/>
          <p:nvPr/>
        </p:nvSpPr>
        <p:spPr>
          <a:xfrm rot="672030">
            <a:off x="8623999" y="32665230"/>
            <a:ext cx="1281389" cy="372899"/>
          </a:xfrm>
          <a:prstGeom prst="rightArrow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feil nach rechts 56"/>
          <p:cNvSpPr/>
          <p:nvPr/>
        </p:nvSpPr>
        <p:spPr>
          <a:xfrm rot="902938">
            <a:off x="7865206" y="32952329"/>
            <a:ext cx="9573271" cy="456049"/>
          </a:xfrm>
          <a:prstGeom prst="rightArrow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feil nach rechts 57"/>
          <p:cNvSpPr/>
          <p:nvPr/>
        </p:nvSpPr>
        <p:spPr>
          <a:xfrm rot="847836">
            <a:off x="7629816" y="32130682"/>
            <a:ext cx="9760712" cy="410742"/>
          </a:xfrm>
          <a:prstGeom prst="rightArrow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 smtClean="0"/>
              <a:t>Rule</a:t>
            </a:r>
            <a:r>
              <a:rPr lang="de-DE" sz="4800" dirty="0" smtClean="0"/>
              <a:t> </a:t>
            </a:r>
            <a:r>
              <a:rPr lang="de-DE" sz="4800" dirty="0" err="1"/>
              <a:t>based</a:t>
            </a:r>
            <a:r>
              <a:rPr lang="de-DE" sz="4800" dirty="0"/>
              <a:t> </a:t>
            </a:r>
            <a:r>
              <a:rPr lang="de-DE" sz="4800" dirty="0" smtClean="0"/>
              <a:t>CV </a:t>
            </a:r>
            <a:r>
              <a:rPr lang="de-DE" sz="4800" dirty="0" err="1" smtClean="0"/>
              <a:t>usage</a:t>
            </a:r>
            <a:r>
              <a:rPr lang="de-DE" sz="4800" dirty="0" smtClean="0"/>
              <a:t> </a:t>
            </a:r>
            <a:r>
              <a:rPr lang="de-DE" sz="4800" dirty="0" err="1" smtClean="0"/>
              <a:t>validation</a:t>
            </a:r>
            <a:r>
              <a:rPr lang="de-DE" sz="4800" dirty="0"/>
              <a:t/>
            </a:r>
            <a:br>
              <a:rPr lang="de-DE" sz="4800" dirty="0"/>
            </a:br>
            <a:r>
              <a:rPr lang="de-DE" sz="4800" dirty="0" err="1"/>
              <a:t>Example</a:t>
            </a:r>
            <a:endParaRPr lang="en-US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Instrument </a:t>
            </a:r>
            <a:r>
              <a:rPr lang="de-DE" sz="3200" dirty="0" err="1" smtClean="0">
                <a:solidFill>
                  <a:schemeClr val="accent4"/>
                </a:solidFill>
              </a:rPr>
              <a:t>configuration</a:t>
            </a:r>
            <a:r>
              <a:rPr lang="de-DE" sz="3200" dirty="0" smtClean="0"/>
              <a:t>,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mapping</a:t>
            </a:r>
            <a:r>
              <a:rPr lang="de-DE" sz="3200" dirty="0" smtClean="0"/>
              <a:t> </a:t>
            </a:r>
            <a:r>
              <a:rPr lang="de-DE" sz="3200" dirty="0" err="1" smtClean="0"/>
              <a:t>rule</a:t>
            </a:r>
            <a:r>
              <a:rPr lang="de-DE" sz="3200" dirty="0" smtClean="0"/>
              <a:t> </a:t>
            </a:r>
            <a:r>
              <a:rPr lang="de-DE" sz="3200" dirty="0" err="1" smtClean="0"/>
              <a:t>file</a:t>
            </a:r>
            <a:r>
              <a:rPr lang="de-DE" sz="3200" dirty="0"/>
              <a:t> </a:t>
            </a:r>
            <a:r>
              <a:rPr lang="de-DE" sz="3200" dirty="0" err="1" smtClean="0"/>
              <a:t>enforces</a:t>
            </a:r>
            <a:r>
              <a:rPr lang="de-DE" sz="3200" dirty="0" smtClean="0"/>
              <a:t> (</a:t>
            </a:r>
            <a:r>
              <a:rPr lang="de-DE" sz="3200" dirty="0" smtClean="0">
                <a:solidFill>
                  <a:srgbClr val="FF0000"/>
                </a:solidFill>
              </a:rPr>
              <a:t>must</a:t>
            </a:r>
            <a:r>
              <a:rPr lang="de-DE" sz="3200" dirty="0" smtClean="0"/>
              <a:t>) a </a:t>
            </a:r>
            <a:r>
              <a:rPr lang="de-DE" sz="3200" dirty="0" smtClean="0">
                <a:solidFill>
                  <a:schemeClr val="accent1"/>
                </a:solidFill>
              </a:rPr>
              <a:t>NMR probe </a:t>
            </a:r>
            <a:r>
              <a:rPr lang="de-DE" sz="3200" dirty="0" err="1" smtClean="0">
                <a:solidFill>
                  <a:srgbClr val="00B050"/>
                </a:solidFill>
              </a:rPr>
              <a:t>subclass</a:t>
            </a:r>
            <a:r>
              <a:rPr lang="de-DE" sz="3200" dirty="0" smtClean="0">
                <a:solidFill>
                  <a:schemeClr val="accent1"/>
                </a:solidFill>
              </a:rPr>
              <a:t> </a:t>
            </a:r>
            <a:r>
              <a:rPr lang="de-DE" sz="3200" dirty="0" err="1" smtClean="0"/>
              <a:t>specification</a:t>
            </a:r>
            <a:r>
              <a:rPr lang="de-DE" sz="3200" dirty="0" smtClean="0"/>
              <a:t> via an NMR CV </a:t>
            </a:r>
            <a:r>
              <a:rPr lang="de-DE" sz="3200" dirty="0" err="1" smtClean="0"/>
              <a:t>term</a:t>
            </a:r>
            <a:r>
              <a:rPr lang="de-DE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/>
              <a:t>CvMappingRule</a:t>
            </a:r>
            <a:r>
              <a:rPr lang="en-US" sz="3200" dirty="0"/>
              <a:t> id="</a:t>
            </a:r>
            <a:r>
              <a:rPr lang="en-US" sz="3200" dirty="0" err="1"/>
              <a:t>instrumentConfiguration_must</a:t>
            </a:r>
            <a:r>
              <a:rPr lang="en-US" sz="3200" dirty="0"/>
              <a:t>"</a:t>
            </a:r>
            <a:br>
              <a:rPr lang="en-US" sz="3200" dirty="0"/>
            </a:br>
            <a:r>
              <a:rPr lang="en-US" sz="3200" dirty="0" err="1"/>
              <a:t>cvElementPath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>
                <a:solidFill>
                  <a:schemeClr val="accent4"/>
                </a:solidFill>
              </a:rPr>
              <a:t>instrumentConfiguration</a:t>
            </a:r>
            <a:r>
              <a:rPr lang="en-US" sz="3200" dirty="0">
                <a:solidFill>
                  <a:schemeClr val="accent4"/>
                </a:solidFill>
              </a:rPr>
              <a:t>/</a:t>
            </a:r>
            <a:r>
              <a:rPr lang="en-US" sz="3200" dirty="0" err="1">
                <a:solidFill>
                  <a:schemeClr val="accent4"/>
                </a:solidFill>
              </a:rPr>
              <a:t>cvParam</a:t>
            </a:r>
            <a:r>
              <a:rPr lang="en-US" sz="3200" dirty="0"/>
              <a:t>/@accession"</a:t>
            </a:r>
            <a:br>
              <a:rPr lang="en-US" sz="3200" dirty="0"/>
            </a:br>
            <a:r>
              <a:rPr lang="en-US" sz="3200" dirty="0" err="1">
                <a:solidFill>
                  <a:srgbClr val="FF0000"/>
                </a:solidFill>
              </a:rPr>
              <a:t>requirementLevel</a:t>
            </a:r>
            <a:r>
              <a:rPr lang="en-US" sz="3200" dirty="0">
                <a:solidFill>
                  <a:srgbClr val="FF0000"/>
                </a:solidFill>
              </a:rPr>
              <a:t>="MUST"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err="1"/>
              <a:t>scopePath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/>
              <a:t>instrumentConfiguration</a:t>
            </a:r>
            <a:r>
              <a:rPr lang="en-US" sz="3200" dirty="0"/>
              <a:t>/"</a:t>
            </a:r>
            <a:br>
              <a:rPr lang="en-US" sz="3200" dirty="0"/>
            </a:br>
            <a:r>
              <a:rPr lang="en-US" sz="3200" dirty="0" err="1"/>
              <a:t>cvTermsCombinationLogic</a:t>
            </a:r>
            <a:r>
              <a:rPr lang="en-US" sz="3200" dirty="0"/>
              <a:t>="AND"&gt;</a:t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="NMR:1400059" </a:t>
            </a:r>
            <a:r>
              <a:rPr lang="en-US" sz="3200" dirty="0" err="1" smtClean="0"/>
              <a:t>useTerm</a:t>
            </a:r>
            <a:r>
              <a:rPr lang="en-US" sz="3200" dirty="0"/>
              <a:t>="false" </a:t>
            </a:r>
            <a:r>
              <a:rPr lang="en-US" sz="3200" dirty="0" err="1"/>
              <a:t>termName</a:t>
            </a:r>
            <a:r>
              <a:rPr lang="en-US" sz="3200" dirty="0"/>
              <a:t>="NMR </a:t>
            </a:r>
            <a:r>
              <a:rPr lang="en-US" sz="3200" dirty="0" smtClean="0"/>
              <a:t>instrument“ </a:t>
            </a:r>
            <a:r>
              <a:rPr lang="en-US" sz="3200" dirty="0" err="1" smtClean="0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</a:t>
            </a:r>
            <a:r>
              <a:rPr lang="en-US" sz="3200" dirty="0" smtClean="0"/>
              <a:t>"/&gt;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="NMR:1400014" </a:t>
            </a:r>
            <a:r>
              <a:rPr lang="en-US" sz="3200" dirty="0" err="1">
                <a:solidFill>
                  <a:srgbClr val="00B050"/>
                </a:solidFill>
              </a:rPr>
              <a:t>useTerm</a:t>
            </a:r>
            <a:r>
              <a:rPr lang="en-US" sz="3200" dirty="0">
                <a:solidFill>
                  <a:srgbClr val="00B050"/>
                </a:solidFill>
              </a:rPr>
              <a:t>="false" </a:t>
            </a:r>
            <a:r>
              <a:rPr lang="en-US" sz="3200" dirty="0" err="1">
                <a:solidFill>
                  <a:schemeClr val="accent1"/>
                </a:solidFill>
              </a:rPr>
              <a:t>termName</a:t>
            </a:r>
            <a:r>
              <a:rPr lang="en-US" sz="3200" dirty="0">
                <a:solidFill>
                  <a:schemeClr val="accent1"/>
                </a:solidFill>
              </a:rPr>
              <a:t>="NMR probe"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="NMR"/&gt;</a:t>
            </a:r>
            <a:br>
              <a:rPr lang="en-US" sz="3200" dirty="0"/>
            </a:br>
            <a:r>
              <a:rPr lang="en-US" sz="3200" dirty="0"/>
              <a:t>&lt;/</a:t>
            </a:r>
            <a:r>
              <a:rPr lang="en-US" sz="3200" dirty="0" err="1"/>
              <a:t>CvMappingRule</a:t>
            </a:r>
            <a:r>
              <a:rPr lang="en-US" sz="3200" dirty="0"/>
              <a:t>&gt;</a:t>
            </a:r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06" y="14437878"/>
            <a:ext cx="8310076" cy="128835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16" y="18618735"/>
            <a:ext cx="1294114" cy="8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Benutzerdefiniert</PresentationFormat>
  <Paragraphs>46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PowerPoint-Präsentation</vt:lpstr>
      <vt:lpstr>Rule based CV usage validation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143</cp:revision>
  <cp:lastPrinted>2014-06-04T13:37:43Z</cp:lastPrinted>
  <dcterms:created xsi:type="dcterms:W3CDTF">2012-10-29T19:41:39Z</dcterms:created>
  <dcterms:modified xsi:type="dcterms:W3CDTF">2014-06-05T09:19:00Z</dcterms:modified>
</cp:coreProperties>
</file>