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3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29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18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97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3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7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54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3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3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1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8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6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0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66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2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CAD9EE-2A9F-4C63-AD20-6E986342052E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1A799C-1BBE-4DCD-9B0E-122412EEB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475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5;p1"/>
          <p:cNvSpPr txBox="1">
            <a:spLocks/>
          </p:cNvSpPr>
          <p:nvPr/>
        </p:nvSpPr>
        <p:spPr>
          <a:xfrm>
            <a:off x="1700212" y="318395"/>
            <a:ext cx="8791575" cy="13576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1600"/>
              <a:buFont typeface="Times New Roman"/>
              <a:buNone/>
              <a:tabLst/>
              <a:defRPr/>
            </a:pPr>
            <a:r>
              <a:rPr lang="ru-RU" dirty="0">
                <a:latin typeface="+mj-lt"/>
                <a:sym typeface="Times New Roman"/>
              </a:rPr>
              <a:t>ГОСУДАРСТВЕННОЕ АВТОНОМНОЕ ПРОФЕССИОНАЛЬНОЕ ОБРАЗОВАТЕЛЬНОЕ УЧРЕЖДЕНИЕ </a:t>
            </a:r>
            <a:br>
              <a:rPr lang="ru-RU" dirty="0">
                <a:latin typeface="+mj-lt"/>
                <a:sym typeface="Times New Roman"/>
              </a:rPr>
            </a:br>
            <a:r>
              <a:rPr lang="ru-RU" dirty="0">
                <a:latin typeface="+mj-lt"/>
                <a:sym typeface="Times New Roman"/>
              </a:rPr>
              <a:t>ВОЛГОГРАДСКИЙ СОЦИАЛЬНО-ПЕДАГОГИЧЕСКИЙ КОЛЛЕДЖ</a:t>
            </a:r>
            <a:endParaRPr lang="ru-RU" dirty="0">
              <a:latin typeface="+mj-lt"/>
            </a:endParaRPr>
          </a:p>
        </p:txBody>
      </p:sp>
      <p:sp>
        <p:nvSpPr>
          <p:cNvPr id="8" name="Заголовок 1"/>
          <p:cNvSpPr>
            <a:spLocks noGrp="1"/>
          </p:cNvSpPr>
          <p:nvPr/>
        </p:nvSpPr>
        <p:spPr>
          <a:xfrm>
            <a:off x="1343892" y="2161310"/>
            <a:ext cx="10058400" cy="1991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КУРСОВАЯ   РАБОТА</a:t>
            </a:r>
          </a:p>
          <a:p>
            <a:pPr algn="ctr"/>
            <a:r>
              <a:rPr lang="ru-RU" sz="4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Орграфы: Топологическая сортировка и достижимость в графе </a:t>
            </a:r>
            <a:r>
              <a:rPr lang="en-US" sz="4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DAG</a:t>
            </a:r>
            <a:endParaRPr lang="ru-RU" sz="44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9" name="Подзаголовок 2"/>
          <p:cNvSpPr>
            <a:spLocks noGrp="1"/>
          </p:cNvSpPr>
          <p:nvPr/>
        </p:nvSpPr>
        <p:spPr>
          <a:xfrm>
            <a:off x="8049492" y="4790610"/>
            <a:ext cx="3352800" cy="128680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1600"/>
              <a:defRPr/>
            </a:pPr>
            <a:r>
              <a:rPr lang="ru-RU" sz="1600" dirty="0">
                <a:solidFill>
                  <a:schemeClr val="tx1"/>
                </a:solidFill>
              </a:rPr>
              <a:t>Выполнил: ст. гр. </a:t>
            </a:r>
            <a:r>
              <a:rPr lang="ru-RU" sz="1600" dirty="0">
                <a:solidFill>
                  <a:schemeClr val="tx1"/>
                </a:solidFill>
              </a:rPr>
              <a:t>2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«Д»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1600"/>
              <a:defRPr/>
            </a:pPr>
            <a:r>
              <a:rPr lang="ru-RU" sz="1600" dirty="0">
                <a:solidFill>
                  <a:schemeClr val="tx1"/>
                </a:solidFill>
              </a:rPr>
              <a:t>Фёдоров </a:t>
            </a:r>
            <a:r>
              <a:rPr lang="ru-RU" sz="1600" dirty="0" smtClean="0">
                <a:solidFill>
                  <a:schemeClr val="tx1"/>
                </a:solidFill>
              </a:rPr>
              <a:t>Ярослав </a:t>
            </a:r>
            <a:r>
              <a:rPr lang="ru-RU" sz="1600" dirty="0" smtClean="0">
                <a:solidFill>
                  <a:schemeClr val="tx1"/>
                </a:solidFill>
              </a:rPr>
              <a:t>Сергеевич</a:t>
            </a:r>
            <a:endParaRPr lang="ru-RU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1600"/>
              <a:defRPr/>
            </a:pPr>
            <a:r>
              <a:rPr lang="ru-RU" sz="1600" dirty="0">
                <a:solidFill>
                  <a:schemeClr val="tx1"/>
                </a:solidFill>
              </a:rPr>
              <a:t>Научный Руководитель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1600"/>
              <a:defRPr/>
            </a:pPr>
            <a:r>
              <a:rPr lang="ru-RU" sz="1600" dirty="0">
                <a:solidFill>
                  <a:schemeClr val="tx1"/>
                </a:solidFill>
              </a:rPr>
              <a:t>Козин Д.А.</a:t>
            </a:r>
          </a:p>
        </p:txBody>
      </p:sp>
    </p:spTree>
    <p:extLst>
      <p:ext uri="{BB962C8B-B14F-4D97-AF65-F5344CB8AC3E}">
        <p14:creationId xmlns:p14="http://schemas.microsoft.com/office/powerpoint/2010/main" val="382627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134" y="200721"/>
            <a:ext cx="3932237" cy="4404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Практическая часть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9134" y="775550"/>
            <a:ext cx="3681318" cy="6072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Здесь представлен сам код.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 частям.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31" y="1683833"/>
            <a:ext cx="3791640" cy="48806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921" y="1255052"/>
            <a:ext cx="635620" cy="52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82" y="200721"/>
            <a:ext cx="4917039" cy="4095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3580" y="28418"/>
            <a:ext cx="5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59" y="4493394"/>
            <a:ext cx="2554620" cy="23646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2610" y="4382429"/>
            <a:ext cx="4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442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4532" y="316900"/>
            <a:ext cx="9144000" cy="930009"/>
          </a:xfrm>
        </p:spPr>
        <p:txBody>
          <a:bodyPr>
            <a:normAutofit/>
          </a:bodyPr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4532" y="1246910"/>
            <a:ext cx="10515432" cy="5270004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ходе выполнения данной курсовой работы были рассмотрены и проанализированы различные аспекты топологической сортировки и определения достижимости в ориентированных ациклических графах (DAG). </a:t>
            </a:r>
          </a:p>
          <a:p>
            <a:r>
              <a:rPr lang="ru-RU" dirty="0">
                <a:solidFill>
                  <a:schemeClr val="tx1"/>
                </a:solidFill>
              </a:rPr>
              <a:t>Во-первых, была изучена теория топологической сортировки и алгоритмы определения достижимости в DAG-графах. Были рассмотрены основные понятия и принципы работы алгоритмов, позволяющих эффективно решать задачи сортировки и определения достижимости в графах.</a:t>
            </a:r>
          </a:p>
        </p:txBody>
      </p:sp>
    </p:spTree>
    <p:extLst>
      <p:ext uri="{BB962C8B-B14F-4D97-AF65-F5344CB8AC3E}">
        <p14:creationId xmlns:p14="http://schemas.microsoft.com/office/powerpoint/2010/main" val="18899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4532" y="316900"/>
            <a:ext cx="9144000" cy="930009"/>
          </a:xfrm>
        </p:spPr>
        <p:txBody>
          <a:bodyPr>
            <a:normAutofit/>
          </a:bodyPr>
          <a:lstStyle/>
          <a:p>
            <a:r>
              <a:rPr lang="ru-RU" sz="4800" dirty="0"/>
              <a:t>Заключение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4532" y="1246910"/>
            <a:ext cx="10515432" cy="5270004"/>
          </a:xfrm>
        </p:spPr>
        <p:txBody>
          <a:bodyPr anchor="t"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Далее был проведен анализ существующих алгоритмов, их применимости и эффективности. Были выявлены основные преимущества и недостатки различных подходов к топологической сортировке и определению достижимости, что позволило сделать выводы о наиболее оптимальных методах решения данных задач.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заключение, можно отметить, что топологическая сортировка и алгоритмы определения достижимости в ориентированных ациклических графах играют важную роль в различных областях науки и техники. Их применение позволяет эффективно решать сложные задачи планирования, оптимизации и анализа данных. Дальнейшее развитие и исследование в данной области могут привести к созданию новых эффективных алгоритмов и методов, способствующих улучшению процессов обработки информации 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16893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386" y="2486724"/>
            <a:ext cx="669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71" y="4314469"/>
            <a:ext cx="1807868" cy="21187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763" y="4253470"/>
            <a:ext cx="1922412" cy="22407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474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4532" y="316900"/>
            <a:ext cx="9144000" cy="930009"/>
          </a:xfrm>
        </p:spPr>
        <p:txBody>
          <a:bodyPr>
            <a:normAutofit/>
          </a:bodyPr>
          <a:lstStyle/>
          <a:p>
            <a:r>
              <a:rPr lang="ru-RU" sz="4800" dirty="0"/>
              <a:t>Введение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4532" y="1246910"/>
            <a:ext cx="10515432" cy="5270004"/>
          </a:xfrm>
        </p:spPr>
        <p:txBody>
          <a:bodyPr anchor="t">
            <a:normAutofit fontScale="925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 </a:t>
            </a:r>
            <a:r>
              <a:rPr lang="ru-RU" b="1" dirty="0">
                <a:solidFill>
                  <a:schemeClr val="tx1"/>
                </a:solidFill>
              </a:rPr>
              <a:t>данной работы: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Изучить работу алгоритма топологической сортировки;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 </a:t>
            </a:r>
            <a:r>
              <a:rPr lang="ru-RU" b="1" dirty="0">
                <a:solidFill>
                  <a:schemeClr val="tx1"/>
                </a:solidFill>
              </a:rPr>
              <a:t>данной работы: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1) Рассмотреть алгоритм топологической сортировки подробнее.</a:t>
            </a:r>
          </a:p>
          <a:p>
            <a:r>
              <a:rPr lang="ru-RU" dirty="0">
                <a:solidFill>
                  <a:schemeClr val="tx1"/>
                </a:solidFill>
              </a:rPr>
              <a:t>2) Изучить подробнее работу алгоритма топологической сортировки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3) Реализовать метод топологической сортировки в виде программного продукта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4</a:t>
            </a:r>
            <a:r>
              <a:rPr lang="ru-RU" dirty="0">
                <a:solidFill>
                  <a:schemeClr val="tx1"/>
                </a:solidFill>
              </a:rPr>
              <a:t>) Провести тестирование программного продукта</a:t>
            </a:r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Объект </a:t>
            </a:r>
            <a:r>
              <a:rPr lang="ru-RU" b="1" dirty="0">
                <a:solidFill>
                  <a:schemeClr val="tx1"/>
                </a:solidFill>
              </a:rPr>
              <a:t>исследования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– Алгоритмы сортировки.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Предмет исследования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>
                <a:solidFill>
                  <a:schemeClr val="tx1"/>
                </a:solidFill>
              </a:rPr>
              <a:t>Орграфы: Топологическая сортировка и достижимость в графе </a:t>
            </a:r>
            <a:r>
              <a:rPr lang="en-US" dirty="0">
                <a:solidFill>
                  <a:schemeClr val="tx1"/>
                </a:solidFill>
              </a:rPr>
              <a:t>DAG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2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49942"/>
            <a:ext cx="3932237" cy="707571"/>
          </a:xfrm>
        </p:spPr>
        <p:txBody>
          <a:bodyPr>
            <a:normAutofit/>
          </a:bodyPr>
          <a:lstStyle/>
          <a:p>
            <a:r>
              <a:rPr lang="ru-RU" sz="4000" dirty="0"/>
              <a:t>Теория графов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49495" y="1157513"/>
            <a:ext cx="6226030" cy="525285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</a:rPr>
              <a:t>Граф</a:t>
            </a:r>
            <a:r>
              <a:rPr lang="ru-RU" sz="2400" dirty="0">
                <a:solidFill>
                  <a:schemeClr val="tx1"/>
                </a:solidFill>
              </a:rPr>
              <a:t> – это математическая абстракция реальной системы, являющаяся набором вершин, соединённых рёбрами(дугами). </a:t>
            </a:r>
            <a:r>
              <a:rPr lang="ru-RU" sz="2400" b="1" dirty="0">
                <a:solidFill>
                  <a:schemeClr val="tx1"/>
                </a:solidFill>
              </a:rPr>
              <a:t>Вершины</a:t>
            </a:r>
            <a:r>
              <a:rPr lang="ru-RU" sz="2400" dirty="0">
                <a:solidFill>
                  <a:schemeClr val="tx1"/>
                </a:solidFill>
              </a:rPr>
              <a:t> в графе представляют собой объекты системы; </a:t>
            </a:r>
            <a:r>
              <a:rPr lang="ru-RU" sz="2400" b="1" dirty="0">
                <a:solidFill>
                  <a:schemeClr val="tx1"/>
                </a:solidFill>
              </a:rPr>
              <a:t>рёбра</a:t>
            </a:r>
            <a:r>
              <a:rPr lang="ru-RU" sz="2400" dirty="0">
                <a:solidFill>
                  <a:schemeClr val="tx1"/>
                </a:solidFill>
              </a:rPr>
              <a:t> – отношения или связи между этими объектами. </a:t>
            </a:r>
            <a:r>
              <a:rPr lang="ru-RU" sz="2400" b="1" dirty="0">
                <a:solidFill>
                  <a:schemeClr val="tx1"/>
                </a:solidFill>
              </a:rPr>
              <a:t>Дуги</a:t>
            </a:r>
            <a:r>
              <a:rPr lang="ru-RU" sz="2400" dirty="0">
                <a:solidFill>
                  <a:schemeClr val="tx1"/>
                </a:solidFill>
              </a:rPr>
              <a:t> отличаются от ребер тем, что имеют определённое направление.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Существуют различные виды графов. Они могут быть: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Ориентированные/неориентированные;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Взвешенными/невзвешенными;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Цикличными/ацикличными;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Полными;</a:t>
            </a:r>
          </a:p>
          <a:p>
            <a:pPr marL="285750" lvl="0" indent="-285750" algn="just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/>
                </a:solidFill>
              </a:rPr>
              <a:t>Пустыми.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13395" y="1157513"/>
            <a:ext cx="5218771" cy="44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4532" y="316900"/>
            <a:ext cx="9144000" cy="930009"/>
          </a:xfrm>
        </p:spPr>
        <p:txBody>
          <a:bodyPr>
            <a:normAutofit/>
          </a:bodyPr>
          <a:lstStyle/>
          <a:p>
            <a:r>
              <a:rPr lang="ru-RU" sz="4000" dirty="0"/>
              <a:t>Алгоритмы для работы с графами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4532" y="1246910"/>
            <a:ext cx="10515432" cy="5270004"/>
          </a:xfrm>
        </p:spPr>
        <p:txBody>
          <a:bodyPr anchor="t">
            <a:normAutofit/>
          </a:bodyPr>
          <a:lstStyle/>
          <a:p>
            <a:pPr marL="457200" lvl="0" indent="-457200" algn="just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/>
                </a:solidFill>
              </a:rPr>
              <a:t>Топологическая сортировка для ориентированного ациклического графа (DAG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chemeClr val="tx1"/>
                </a:solidFill>
              </a:rPr>
              <a:t>Алгоритм </a:t>
            </a:r>
            <a:r>
              <a:rPr lang="ru-RU" sz="2800" dirty="0">
                <a:solidFill>
                  <a:schemeClr val="tx1"/>
                </a:solidFill>
              </a:rPr>
              <a:t>DFS (</a:t>
            </a:r>
            <a:r>
              <a:rPr lang="en-US" sz="2800" dirty="0">
                <a:solidFill>
                  <a:schemeClr val="tx1"/>
                </a:solidFill>
              </a:rPr>
              <a:t>depth</a:t>
            </a:r>
            <a:r>
              <a:rPr lang="ru-RU" sz="2800" dirty="0">
                <a:solidFill>
                  <a:schemeClr val="tx1"/>
                </a:solidFill>
              </a:rPr>
              <a:t> first search) – </a:t>
            </a:r>
            <a:r>
              <a:rPr lang="ru-RU" sz="2800" dirty="0" smtClean="0">
                <a:solidFill>
                  <a:schemeClr val="tx1"/>
                </a:solidFill>
              </a:rPr>
              <a:t>обход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в глубину </a:t>
            </a:r>
            <a:r>
              <a:rPr lang="ru-RU" sz="2800" dirty="0" smtClean="0">
                <a:solidFill>
                  <a:schemeClr val="tx1"/>
                </a:solidFill>
              </a:rPr>
              <a:t>—.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ru-RU" sz="2800" dirty="0" smtClean="0">
                <a:solidFill>
                  <a:schemeClr val="tx1"/>
                </a:solidFill>
              </a:rPr>
              <a:t>Алгоритм</a:t>
            </a:r>
            <a:r>
              <a:rPr lang="en-US" sz="2800" dirty="0" smtClean="0">
                <a:solidFill>
                  <a:schemeClr val="tx1"/>
                </a:solidFill>
              </a:rPr>
              <a:t> BFS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— </a:t>
            </a:r>
            <a:r>
              <a:rPr lang="ru-RU" sz="2800" dirty="0" smtClean="0">
                <a:solidFill>
                  <a:schemeClr val="tx1"/>
                </a:solidFill>
              </a:rPr>
              <a:t>обход </a:t>
            </a:r>
            <a:r>
              <a:rPr lang="ru-RU" sz="2800" dirty="0">
                <a:solidFill>
                  <a:schemeClr val="tx1"/>
                </a:solidFill>
              </a:rPr>
              <a:t>в ширину </a:t>
            </a:r>
            <a:r>
              <a:rPr lang="ru-RU" sz="2800" dirty="0" smtClean="0">
                <a:solidFill>
                  <a:schemeClr val="tx1"/>
                </a:solidFill>
              </a:rPr>
              <a:t>—</a:t>
            </a:r>
            <a:r>
              <a:rPr lang="ru-RU" sz="2800" dirty="0" smtClean="0">
                <a:solidFill>
                  <a:schemeClr val="tx1"/>
                </a:solidFill>
              </a:rPr>
              <a:t> .</a:t>
            </a:r>
            <a:endParaRPr lang="ru-RU" sz="2800" dirty="0">
              <a:solidFill>
                <a:schemeClr val="tx1"/>
              </a:solidFill>
            </a:endParaRPr>
          </a:p>
          <a:p>
            <a:pPr marL="457200" lvl="0" indent="-457200" algn="just"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tx1"/>
                </a:solidFill>
              </a:rPr>
              <a:t>Алгоритм </a:t>
            </a:r>
            <a:r>
              <a:rPr lang="ru-RU" sz="2800" dirty="0" err="1" smtClean="0">
                <a:solidFill>
                  <a:schemeClr val="tx1"/>
                </a:solidFill>
              </a:rPr>
              <a:t>Белмана</a:t>
            </a:r>
            <a:r>
              <a:rPr lang="ru-RU" sz="2800" dirty="0" smtClean="0">
                <a:solidFill>
                  <a:schemeClr val="tx1"/>
                </a:solidFill>
              </a:rPr>
              <a:t>-Форда </a:t>
            </a:r>
            <a:r>
              <a:rPr lang="ru-RU" sz="2800" dirty="0">
                <a:solidFill>
                  <a:schemeClr val="tx1"/>
                </a:solidFill>
              </a:rPr>
              <a:t>— </a:t>
            </a:r>
            <a:r>
              <a:rPr lang="ru-RU" sz="2800" dirty="0" smtClean="0">
                <a:solidFill>
                  <a:schemeClr val="tx1"/>
                </a:solidFill>
              </a:rPr>
              <a:t>используется для нахождения кратчайших путей в графе с весами рёбер.</a:t>
            </a:r>
            <a:endParaRPr lang="ru-RU" sz="2800" dirty="0">
              <a:solidFill>
                <a:schemeClr val="tx1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tx1"/>
                </a:solidFill>
              </a:rPr>
              <a:t>Алгоритм Прима — используется для нахождения остовного дерева в графе с минимальным весом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2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49942"/>
            <a:ext cx="6226030" cy="707571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Топологическая сортировка</a:t>
            </a:r>
            <a:endParaRPr lang="ru-RU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25165" y="1157513"/>
            <a:ext cx="7055275" cy="5252852"/>
          </a:xfrm>
        </p:spPr>
        <p:txBody>
          <a:bodyPr>
            <a:no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Линейное </a:t>
            </a:r>
            <a:r>
              <a:rPr lang="ru-RU" sz="1800" dirty="0">
                <a:solidFill>
                  <a:schemeClr val="tx1"/>
                </a:solidFill>
              </a:rPr>
              <a:t>упорядочение вершин, для которого выполняется следующее условие — для каждого направленного ребра </a:t>
            </a:r>
            <a:r>
              <a:rPr lang="ru-RU" sz="1800" i="1" dirty="0" err="1">
                <a:solidFill>
                  <a:schemeClr val="tx1"/>
                </a:solidFill>
              </a:rPr>
              <a:t>uv</a:t>
            </a:r>
            <a:r>
              <a:rPr lang="ru-RU" sz="1800" dirty="0">
                <a:solidFill>
                  <a:schemeClr val="tx1"/>
                </a:solidFill>
              </a:rPr>
              <a:t> вершина </a:t>
            </a:r>
            <a:r>
              <a:rPr lang="ru-RU" sz="1800" i="1" dirty="0">
                <a:solidFill>
                  <a:schemeClr val="tx1"/>
                </a:solidFill>
              </a:rPr>
              <a:t>u</a:t>
            </a:r>
            <a:r>
              <a:rPr lang="ru-RU" sz="1800" dirty="0">
                <a:solidFill>
                  <a:schemeClr val="tx1"/>
                </a:solidFill>
              </a:rPr>
              <a:t> предшествует вершине v в упорядочении. Если граф не является DAG, то топологическая сортировка для </a:t>
            </a:r>
            <a:r>
              <a:rPr lang="ru-RU" sz="1800" dirty="0" smtClean="0">
                <a:solidFill>
                  <a:schemeClr val="tx1"/>
                </a:solidFill>
              </a:rPr>
              <a:t>него невозможна.</a:t>
            </a:r>
          </a:p>
          <a:p>
            <a:r>
              <a:rPr lang="ru-RU" sz="1800" dirty="0">
                <a:solidFill>
                  <a:schemeClr val="tx1"/>
                </a:solidFill>
              </a:rPr>
              <a:t/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Д</a:t>
            </a:r>
            <a:r>
              <a:rPr lang="ru-RU" sz="1800" dirty="0" smtClean="0">
                <a:solidFill>
                  <a:schemeClr val="tx1"/>
                </a:solidFill>
              </a:rPr>
              <a:t>ля </a:t>
            </a:r>
            <a:r>
              <a:rPr lang="ru-RU" sz="1800" dirty="0">
                <a:solidFill>
                  <a:schemeClr val="tx1"/>
                </a:solidFill>
              </a:rPr>
              <a:t>графа может существовать несколько топологических сортировок. </a:t>
            </a:r>
            <a:r>
              <a:rPr lang="ru-RU" sz="1800" dirty="0" smtClean="0">
                <a:solidFill>
                  <a:schemeClr val="tx1"/>
                </a:solidFill>
              </a:rPr>
              <a:t>Первая </a:t>
            </a:r>
            <a:r>
              <a:rPr lang="ru-RU" sz="1800" dirty="0">
                <a:solidFill>
                  <a:schemeClr val="tx1"/>
                </a:solidFill>
              </a:rPr>
              <a:t>вершина в топологической сортировке — это всегда вершина без входящих ребер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При </a:t>
            </a:r>
            <a:r>
              <a:rPr lang="ru-RU" sz="1800" dirty="0" smtClean="0">
                <a:solidFill>
                  <a:schemeClr val="tx1"/>
                </a:solidFill>
              </a:rPr>
              <a:t>обходе в глубину</a:t>
            </a:r>
            <a:r>
              <a:rPr lang="ru-RU" sz="1800" dirty="0">
                <a:solidFill>
                  <a:schemeClr val="tx1"/>
                </a:solidFill>
              </a:rPr>
              <a:t> (</a:t>
            </a:r>
            <a:r>
              <a:rPr lang="ru-RU" sz="1800" dirty="0" err="1">
                <a:solidFill>
                  <a:schemeClr val="tx1"/>
                </a:solidFill>
              </a:rPr>
              <a:t>Depth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First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err="1">
                <a:solidFill>
                  <a:schemeClr val="tx1"/>
                </a:solidFill>
              </a:rPr>
              <a:t>Traversal</a:t>
            </a:r>
            <a:r>
              <a:rPr lang="ru-RU" sz="1800" dirty="0">
                <a:solidFill>
                  <a:schemeClr val="tx1"/>
                </a:solidFill>
              </a:rPr>
              <a:t>, далее </a:t>
            </a:r>
            <a:r>
              <a:rPr lang="ru-RU" sz="1800" dirty="0" smtClean="0">
                <a:solidFill>
                  <a:schemeClr val="tx1"/>
                </a:solidFill>
              </a:rPr>
              <a:t>D</a:t>
            </a:r>
            <a:r>
              <a:rPr lang="en-US" sz="1800" dirty="0" smtClean="0">
                <a:solidFill>
                  <a:schemeClr val="tx1"/>
                </a:solidFill>
              </a:rPr>
              <a:t>FS</a:t>
            </a:r>
            <a:r>
              <a:rPr lang="ru-RU" sz="1800" dirty="0" smtClean="0">
                <a:solidFill>
                  <a:schemeClr val="tx1"/>
                </a:solidFill>
              </a:rPr>
              <a:t>) </a:t>
            </a:r>
            <a:r>
              <a:rPr lang="ru-RU" sz="1800" dirty="0">
                <a:solidFill>
                  <a:schemeClr val="tx1"/>
                </a:solidFill>
              </a:rPr>
              <a:t>мы выводим вершину и затем рекурсивно вызываем DFS для смежных вершин. При топологической сортировке нам нужно вывести вершину перед ее смежными вершинами. Например, в данном графе вершина «5» должна быть выведена перед вершиной «0», и, в отличие от DFS, вершина «4» также должна быть выведена перед вершиной «0». Этим топологическая сортировка отличается от DFS. </a:t>
            </a:r>
            <a:endParaRPr lang="ru-RU" sz="1800" dirty="0" smtClean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761248" y="1157513"/>
            <a:ext cx="4296938" cy="40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659" y="171935"/>
            <a:ext cx="9144000" cy="930009"/>
          </a:xfrm>
        </p:spPr>
        <p:txBody>
          <a:bodyPr>
            <a:normAutofit/>
          </a:bodyPr>
          <a:lstStyle/>
          <a:p>
            <a:r>
              <a:rPr lang="ru-RU" sz="4200" dirty="0"/>
              <a:t>Алгоритм </a:t>
            </a:r>
            <a:r>
              <a:rPr lang="ru-RU" sz="4200" dirty="0" smtClean="0"/>
              <a:t>топологической сортировки</a:t>
            </a:r>
            <a:endParaRPr lang="ru-RU" sz="4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693" y="1101944"/>
            <a:ext cx="10363595" cy="3414300"/>
          </a:xfrm>
        </p:spPr>
        <p:txBody>
          <a:bodyPr anchor="t">
            <a:normAutofit fontScale="9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Вычислить </a:t>
            </a:r>
            <a:r>
              <a:rPr lang="ru-RU" sz="2400" dirty="0">
                <a:solidFill>
                  <a:schemeClr val="tx1"/>
                </a:solidFill>
              </a:rPr>
              <a:t>входящую степень или входящее ребро всех узлов графика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Найти </a:t>
            </a:r>
            <a:r>
              <a:rPr lang="ru-RU" sz="2400" dirty="0">
                <a:solidFill>
                  <a:schemeClr val="tx1"/>
                </a:solidFill>
              </a:rPr>
              <a:t>узел с нулевыми входными степенями или нулевыми входящими ребрами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400" b="1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Нам нужно найти узел со значением входящей степени, равным нулю. </a:t>
            </a:r>
            <a:r>
              <a:rPr lang="ru-RU" sz="2400" dirty="0" smtClean="0">
                <a:solidFill>
                  <a:schemeClr val="tx1"/>
                </a:solidFill>
              </a:rPr>
              <a:t>В этом примере «B» и «C» имеют нулевой угол наклона.</a:t>
            </a:r>
            <a:endParaRPr lang="ru-RU" sz="2400" dirty="0">
              <a:solidFill>
                <a:schemeClr val="tx1"/>
              </a:solidFill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Узел «C» не имеет входящего ребра. Итак, мы удалим узел «C» из графика и поместим его в </a:t>
            </a:r>
            <a:r>
              <a:rPr lang="ru-RU" sz="2400" dirty="0" smtClean="0">
                <a:solidFill>
                  <a:schemeClr val="tx1"/>
                </a:solidFill>
              </a:rPr>
              <a:t>очередь.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Мы видим, что узлы «D» и «F» имеют нулевую степень. Мы возьмем узел и поместим его в очередь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sz="2400" b="1" dirty="0">
                <a:solidFill>
                  <a:schemeClr val="tx1"/>
                </a:solidFill>
              </a:rPr>
              <a:t> </a:t>
            </a:r>
            <a:r>
              <a:rPr lang="ru-RU" sz="2400" dirty="0">
                <a:solidFill>
                  <a:schemeClr val="tx1"/>
                </a:solidFill>
              </a:rPr>
              <a:t>Степень входа (входящие ребра) и степень выхода (исходящие ребра) узла «E» стали равными нулю. Здесь мы ставим «E» в конце </a:t>
            </a:r>
            <a:r>
              <a:rPr lang="ru-RU" sz="2400" dirty="0" smtClean="0">
                <a:solidFill>
                  <a:schemeClr val="tx1"/>
                </a:solidFill>
              </a:rPr>
              <a:t>очереди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84" y="4610515"/>
            <a:ext cx="5480211" cy="2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09" y="103838"/>
            <a:ext cx="10965873" cy="665452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Оценка сложности алгоритмов топологической сортировки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318" y="769290"/>
            <a:ext cx="12051906" cy="597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635" y="310834"/>
            <a:ext cx="3932237" cy="51492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Практическая часть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87635" y="825761"/>
            <a:ext cx="625813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Код представляет собой пример использования направленного ациклического графа (DAG) и содержит методы для топологической сортировки вершин и проверки достижимости между вершинами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Класс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- количество вершин в графе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adj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- список смежности, представленный в виде массива списков, где каждый элемент массива представляет вершину, а список содержит вершины, к которым она напрямую связана.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AddEdge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добавляет ребро из вершины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в вершину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TopologicalSort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выполняет топологическую сортировку вершин графа, используя стек для хранения упорядоченных вершин.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4. Метод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TopologicalSortUtil</a:t>
            </a:r>
            <a:r>
              <a:rPr lang="ru-RU" altLang="ru-RU" dirty="0">
                <a:solidFill>
                  <a:schemeClr val="tx1"/>
                </a:solidFill>
              </a:rPr>
              <a:t> - вспомогательный метод для рекурсивной топологической сортировки.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5. Метод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IsReachable</a:t>
            </a:r>
            <a:r>
              <a:rPr lang="ru-RU" altLang="ru-RU" dirty="0">
                <a:solidFill>
                  <a:schemeClr val="tx1"/>
                </a:solidFill>
                <a:latin typeface="Arial Unicode MS"/>
              </a:rPr>
              <a:t>(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int</a:t>
            </a:r>
            <a:r>
              <a:rPr lang="ru-RU" altLang="ru-RU" dirty="0">
                <a:solidFill>
                  <a:schemeClr val="tx1"/>
                </a:solidFill>
                <a:latin typeface="Arial Unicode MS"/>
              </a:rPr>
              <a:t> s,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int</a:t>
            </a:r>
            <a:r>
              <a:rPr lang="ru-RU" altLang="ru-RU" dirty="0">
                <a:solidFill>
                  <a:schemeClr val="tx1"/>
                </a:solidFill>
                <a:latin typeface="Arial Unicode MS"/>
              </a:rPr>
              <a:t> d)</a:t>
            </a:r>
            <a:r>
              <a:rPr lang="ru-RU" altLang="ru-RU" dirty="0">
                <a:solidFill>
                  <a:schemeClr val="tx1"/>
                </a:solidFill>
              </a:rPr>
              <a:t> проверяет достижимость из вершины </a:t>
            </a:r>
            <a:r>
              <a:rPr lang="ru-RU" altLang="ru-RU" dirty="0">
                <a:solidFill>
                  <a:schemeClr val="tx1"/>
                </a:solidFill>
                <a:latin typeface="Arial Unicode MS"/>
              </a:rPr>
              <a:t>s</a:t>
            </a:r>
            <a:r>
              <a:rPr lang="ru-RU" altLang="ru-RU" dirty="0">
                <a:solidFill>
                  <a:schemeClr val="tx1"/>
                </a:solidFill>
              </a:rPr>
              <a:t> в вершину </a:t>
            </a:r>
            <a:r>
              <a:rPr lang="ru-RU" altLang="ru-RU" dirty="0">
                <a:solidFill>
                  <a:schemeClr val="tx1"/>
                </a:solidFill>
                <a:latin typeface="Arial Unicode MS"/>
              </a:rPr>
              <a:t>d</a:t>
            </a:r>
            <a:r>
              <a:rPr lang="ru-RU" altLang="ru-RU" dirty="0">
                <a:solidFill>
                  <a:schemeClr val="tx1"/>
                </a:solidFill>
              </a:rPr>
              <a:t>, используя поиск в ширину (BFS) и выводит соответствующее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6. В методе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Main</a:t>
            </a:r>
            <a:r>
              <a:rPr lang="ru-RU" altLang="ru-RU" dirty="0">
                <a:solidFill>
                  <a:schemeClr val="tx1"/>
                </a:solidFill>
              </a:rPr>
              <a:t> создается объект класса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Graph</a:t>
            </a:r>
            <a:r>
              <a:rPr lang="ru-RU" altLang="ru-RU" dirty="0">
                <a:solidFill>
                  <a:schemeClr val="tx1"/>
                </a:solidFill>
              </a:rPr>
              <a:t> с 6 вершинами и добавляются ребра между вершинами. Затем вызываются методы топологической сортировки и проверки достижимости между различными парами вершин</a:t>
            </a:r>
            <a:r>
              <a:rPr lang="ru-RU" altLang="ru-RU" dirty="0" smtClean="0">
                <a:solidFill>
                  <a:schemeClr val="tx1"/>
                </a:solidFill>
              </a:rPr>
              <a:t>.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67" y="568297"/>
            <a:ext cx="5355552" cy="55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915" y="301082"/>
            <a:ext cx="3932237" cy="5185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Практическая часть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7915" y="897672"/>
            <a:ext cx="5549861" cy="5347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Теперь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давайте рассмотрим последовательность действий в методе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Main</a:t>
            </a:r>
            <a:r>
              <a:rPr lang="ru-RU" altLang="ru-RU" dirty="0">
                <a:solidFill>
                  <a:schemeClr val="tx1"/>
                </a:solidFill>
              </a:rPr>
              <a:t>: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1. Создается объект класса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Graph</a:t>
            </a:r>
            <a:r>
              <a:rPr lang="ru-RU" altLang="ru-RU" dirty="0">
                <a:solidFill>
                  <a:schemeClr val="tx1"/>
                </a:solidFill>
              </a:rPr>
              <a:t> с 6 вершинами.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2. Добавляются ребра между вершинами с помощью метода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AddEdge</a:t>
            </a:r>
            <a:r>
              <a:rPr lang="ru-RU" altLang="ru-RU" dirty="0">
                <a:solidFill>
                  <a:schemeClr val="tx1"/>
                </a:solidFill>
              </a:rPr>
              <a:t>.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3. Вызывается метод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TopologicalSort</a:t>
            </a:r>
            <a:r>
              <a:rPr lang="ru-RU" altLang="ru-RU" dirty="0">
                <a:solidFill>
                  <a:schemeClr val="tx1"/>
                </a:solidFill>
              </a:rPr>
              <a:t>, который выполняет топологическую сортировку вершин и выводит упорядоченный список вершин.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4. Вызывается метод </a:t>
            </a:r>
            <a:r>
              <a:rPr lang="ru-RU" altLang="ru-RU" dirty="0" err="1">
                <a:solidFill>
                  <a:schemeClr val="tx1"/>
                </a:solidFill>
                <a:latin typeface="Arial Unicode MS"/>
              </a:rPr>
              <a:t>IsReachable</a:t>
            </a:r>
            <a:r>
              <a:rPr lang="ru-RU" altLang="ru-RU" dirty="0">
                <a:solidFill>
                  <a:schemeClr val="tx1"/>
                </a:solidFill>
              </a:rPr>
              <a:t> для проверки достижимости между различными парами вершин.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Теперь рассмотрим результаты выполнения кода: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- Топологическая сортировка: 5 4 2 3 1 0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- Вершина 1 достижима из вершины 5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- Вершина 3 не достижима из вершины </a:t>
            </a:r>
            <a:r>
              <a:rPr lang="ru-RU" altLang="ru-RU" dirty="0" smtClean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Это означает, что после топологической сортировки порядок прохождения вершин будет: 5, 4, 2, 3, 1, 0.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775" y="560347"/>
            <a:ext cx="5609063" cy="58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7929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961</TotalTime>
  <Words>492</Words>
  <Application>Microsoft Office PowerPoint</Application>
  <PresentationFormat>Широкоэкранный</PresentationFormat>
  <Paragraphs>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Corbel</vt:lpstr>
      <vt:lpstr>Courier New</vt:lpstr>
      <vt:lpstr>Times New Roman</vt:lpstr>
      <vt:lpstr>Глубина</vt:lpstr>
      <vt:lpstr>Презентация PowerPoint</vt:lpstr>
      <vt:lpstr>Введение</vt:lpstr>
      <vt:lpstr>Теория графов</vt:lpstr>
      <vt:lpstr>Алгоритмы для работы с графами</vt:lpstr>
      <vt:lpstr>Топологическая сортировка</vt:lpstr>
      <vt:lpstr>Алгоритм топологической сортировки</vt:lpstr>
      <vt:lpstr>Оценка сложности алгоритмов топологической сортировки</vt:lpstr>
      <vt:lpstr>Практическая часть</vt:lpstr>
      <vt:lpstr>Практическая часть</vt:lpstr>
      <vt:lpstr>Практическая часть</vt:lpstr>
      <vt:lpstr>Заключение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Ирина</cp:lastModifiedBy>
  <cp:revision>37</cp:revision>
  <dcterms:created xsi:type="dcterms:W3CDTF">2024-06-14T11:46:32Z</dcterms:created>
  <dcterms:modified xsi:type="dcterms:W3CDTF">2024-06-20T10:48:04Z</dcterms:modified>
</cp:coreProperties>
</file>