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57" r:id="rId5"/>
    <p:sldId id="258" r:id="rId6"/>
    <p:sldId id="262" r:id="rId7"/>
    <p:sldId id="261" r:id="rId8"/>
    <p:sldId id="260" r:id="rId9"/>
    <p:sldId id="259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82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F101E-BE9C-489F-99F3-18335BCD1BA8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1944-6516-467F-AF2F-1E25D5E96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483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MCS1 contains 1 atoms and 0 bonds.</a:t>
            </a:r>
          </a:p>
          <a:p>
            <a:r>
              <a:rPr lang="en-US" altLang="zh-TW" dirty="0"/>
              <a:t>MCS SMARTS string: [#7&amp;!R]</a:t>
            </a:r>
          </a:p>
          <a:p>
            <a:r>
              <a:rPr lang="en-US" altLang="zh-TW" dirty="0"/>
              <a:t>False</a:t>
            </a:r>
          </a:p>
          <a:p>
            <a:r>
              <a:rPr lang="en-US" altLang="zh-TW" dirty="0"/>
              <a:t>MCS1 contains 7 atoms and 7 bonds.</a:t>
            </a:r>
          </a:p>
          <a:p>
            <a:r>
              <a:rPr lang="en-US" altLang="zh-TW" dirty="0"/>
              <a:t>MCS SMARTS string: [#6&amp;!R]-&amp;!@[#6&amp;R]1:,-;@[#6&amp;R]:,-;@[#6&amp;R]:,-;@[#6&amp;R]:,-;@[#6&amp;R]:,-;@[#6&amp;R]:,-;@1</a:t>
            </a:r>
          </a:p>
          <a:p>
            <a:r>
              <a:rPr lang="en-US" altLang="zh-TW" dirty="0"/>
              <a:t>False</a:t>
            </a:r>
          </a:p>
          <a:p>
            <a:r>
              <a:rPr lang="en-US" altLang="zh-TW" dirty="0"/>
              <a:t>MCS1 contains 6 atoms and 6 bonds.</a:t>
            </a:r>
          </a:p>
          <a:p>
            <a:r>
              <a:rPr lang="en-US" altLang="zh-TW" dirty="0"/>
              <a:t>MCS SMARTS string: [#6&amp;R]1:,-;@[#6&amp;R]:,-;@[#6&amp;R]:,-;@[#6&amp;R]:,-;@[#6&amp;R]:,-;@[#6&amp;R]:,-;@1</a:t>
            </a:r>
          </a:p>
          <a:p>
            <a:r>
              <a:rPr lang="en-US" altLang="zh-TW" dirty="0"/>
              <a:t>False</a:t>
            </a:r>
          </a:p>
          <a:p>
            <a:r>
              <a:rPr lang="en-US" altLang="zh-TW" dirty="0"/>
              <a:t>MCS1 contains 1 atoms and 0 bonds.</a:t>
            </a:r>
          </a:p>
          <a:p>
            <a:r>
              <a:rPr lang="en-US" altLang="zh-TW" dirty="0"/>
              <a:t>MCS SMARTS string: [#16&amp;!R]</a:t>
            </a:r>
          </a:p>
          <a:p>
            <a:r>
              <a:rPr lang="en-US" altLang="zh-TW" dirty="0"/>
              <a:t>False</a:t>
            </a:r>
          </a:p>
          <a:p>
            <a:r>
              <a:rPr lang="en-US" altLang="zh-TW" dirty="0"/>
              <a:t>MCS1 contains 0 atoms and 0 bonds.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01944-6516-467F-AF2F-1E25D5E96C3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2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56E80-7981-4639-8F51-3B78E8F13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66E955-19E2-4E15-AA7A-7549FC50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315A7-A443-49A0-835E-88E1E0F7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6098B4-7B8F-47B8-928D-1EB74AC1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A9EA82-4F2B-4066-8DA6-049A5C4C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5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3428B-D5AD-40CE-9A51-46D381ED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22670F-2417-49B8-8D92-19DD9CAC8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97D2FF-15A6-4C83-8C80-E9AAD727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0004E5-9637-478E-99E2-6979AEBB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415339-109B-4C30-99F9-FB036D73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52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8BD28B-61EF-4E7A-8880-1484BA308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F8F215-5D0A-4650-87FC-D2B48E350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6FD4D-658F-4ED8-9B77-B74DCE46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66F7D-3B67-4DA7-B4DC-5DE1F85C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CE299E-C697-40A5-829C-264440F6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2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0BEE5-978C-499B-9B87-EA6CAF18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2DC58-434B-432D-A1BF-DFEC089C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A929F-66C8-4C4D-8317-DD9EF31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E7009-A110-4D9D-A971-4C4A1FD8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1A6391-D353-407F-A192-02EFA99E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B56FE-4F09-40D7-8855-65BB9002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A2C0C8-FAB4-42AB-ABA7-363B5EB88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C7C0D-62C2-4358-9F8E-A3B9D226C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F0C928-8F51-4021-B7B5-488807DA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F301D5-B23B-4103-AE7B-F908ED01F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44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2F2055-81C6-49EF-84BE-0EC608D4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FADAFA-079F-4397-B77B-80AD65B3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131DEA-A772-4302-8CCE-6648A8BA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08B42C-3004-40BC-AE8F-80CEB424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0DCCCD-82AA-4BF3-8F87-C4FFE974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2AA00F-98D4-4C8C-9027-6B6E7AE0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1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505E0-9A14-4101-810B-36C6888C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F4A8E8-8CF4-42D2-BAE4-DDB42CCD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F8784F-6044-4098-AB20-998C13159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BC6522-FE67-423D-A681-3649DF282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1C1EF-2A96-418F-9D9E-61DC9144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CD10F9-86BF-4E4E-921E-0219EB42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C9E40C-327E-4008-ABFC-8A0313D9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3C254F-0071-489F-8674-42F8694A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1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76B0B-5C98-4F18-BD51-5B44B842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AAAF3C-25BB-4E88-B669-2A3F962D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116F5C-AA6B-4152-A94E-8A806CEC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8E3E8D-A082-452A-91DA-302C1E3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61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384472-79A2-4437-9E2D-E7E536AC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E8E2E42-410D-4176-9B1A-887EE8DD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50B655-5103-45EB-927D-02B508E8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26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FADF9-F2A0-4A3D-8EE1-BFB2A025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07D30-17A7-4696-9027-0F1B399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DB97C3-83FE-4B2C-8920-4649E0C8C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86BAF1-3186-4BFD-A8A8-53427667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1402AB-4D85-4E6A-A346-ECDD768D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BDA52E-F38B-4F66-8DF7-B18EC174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096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769EF-2374-4BF1-B1B3-6505679F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2BCF40-448E-48FD-A37D-F6BEC1B1D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DD87AA-0A98-48CA-A916-C0DEF9D54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5F4165-D4AA-4339-B873-BAA4C072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73917F7-5C40-4D40-BAE1-46AA13A1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D4FA40-3E56-4679-A6D6-1AB9E9B6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9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31C53A-8B3C-4054-9C27-19BC2F99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CF55BE-152C-41B8-AEC6-9AF67088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58D65D-34CB-465B-BEF7-2A1DCDA85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59690-ACE2-44E2-97BB-44B74C22CB84}" type="datetimeFigureOut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7A0FE-0172-4FAE-908D-7761B159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F551C4-9D33-47F0-BFBB-C95D7F182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4EF5B-9E0E-4005-819B-9229E92304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6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6F4AEC-BADF-4316-B078-75B4BB809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0904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D9C388-0849-4A1F-A095-626D70565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John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358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1E9C86-3E8A-4215-9716-50651B65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67" y="283320"/>
            <a:ext cx="6047792" cy="90383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HDBSCAN, </a:t>
            </a:r>
            <a:r>
              <a:rPr lang="en-US" altLang="zh-TW" sz="3600" dirty="0" err="1"/>
              <a:t>min_cluster_size</a:t>
            </a:r>
            <a:r>
              <a:rPr lang="en-US" altLang="zh-TW" sz="3600" dirty="0"/>
              <a:t>=10</a:t>
            </a:r>
            <a:endParaRPr lang="zh-TW" altLang="en-US" sz="36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AC282B-5071-4CF0-A982-3C20F18A6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9" y="1307294"/>
            <a:ext cx="6842934" cy="534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030C4B8-508E-4E56-B6B1-CFA1456BAC45}"/>
              </a:ext>
            </a:extLst>
          </p:cNvPr>
          <p:cNvSpPr txBox="1"/>
          <p:nvPr/>
        </p:nvSpPr>
        <p:spPr>
          <a:xfrm>
            <a:off x="9517225" y="5831633"/>
            <a:ext cx="223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*Gray point as outlier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177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CE2C690-C27A-4418-88B8-F01938608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3453"/>
              </p:ext>
            </p:extLst>
          </p:nvPr>
        </p:nvGraphicFramePr>
        <p:xfrm>
          <a:off x="1416956" y="620957"/>
          <a:ext cx="10178928" cy="99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96">
                  <a:extLst>
                    <a:ext uri="{9D8B030D-6E8A-4147-A177-3AD203B41FA5}">
                      <a16:colId xmlns:a16="http://schemas.microsoft.com/office/drawing/2014/main" val="1959995877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1143301916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74819596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926966248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348815179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019211875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137033363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122364257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40091891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8148429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1001759805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45936515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11450490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23139037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375812921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623226509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45401503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3495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8534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1918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446A32-B587-4305-8FF6-1F6AC6171EE9}"/>
              </a:ext>
            </a:extLst>
          </p:cNvPr>
          <p:cNvSpPr txBox="1"/>
          <p:nvPr/>
        </p:nvSpPr>
        <p:spPr>
          <a:xfrm>
            <a:off x="166654" y="61887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Cluster_id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B8C5B9B-24A1-4AAD-AA2F-141441EF92BB}"/>
              </a:ext>
            </a:extLst>
          </p:cNvPr>
          <p:cNvSpPr txBox="1"/>
          <p:nvPr/>
        </p:nvSpPr>
        <p:spPr>
          <a:xfrm>
            <a:off x="97711" y="1083560"/>
            <a:ext cx="13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Cluster_size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3B2902-7D40-486D-ADE9-94087A0F0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9" b="12246"/>
          <a:stretch/>
        </p:blipFill>
        <p:spPr bwMode="auto">
          <a:xfrm>
            <a:off x="364051" y="2343659"/>
            <a:ext cx="5731949" cy="43141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9712230-28D3-4AB2-971D-D50BFB77C7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5" t="12531" r="10907" b="12204"/>
          <a:stretch/>
        </p:blipFill>
        <p:spPr bwMode="auto">
          <a:xfrm>
            <a:off x="7063273" y="2319113"/>
            <a:ext cx="4405611" cy="42578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B611269-A15E-4262-B915-EC4506C614A2}"/>
              </a:ext>
            </a:extLst>
          </p:cNvPr>
          <p:cNvSpPr txBox="1"/>
          <p:nvPr/>
        </p:nvSpPr>
        <p:spPr>
          <a:xfrm>
            <a:off x="1215311" y="200173"/>
            <a:ext cx="237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*Label -1 as outlier</a:t>
            </a:r>
            <a:endParaRPr lang="zh-TW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41D5C-3E58-4FF2-B173-3BCCB04FA471}"/>
              </a:ext>
            </a:extLst>
          </p:cNvPr>
          <p:cNvSpPr/>
          <p:nvPr/>
        </p:nvSpPr>
        <p:spPr>
          <a:xfrm>
            <a:off x="6992490" y="1852127"/>
            <a:ext cx="227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 true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F68EA8-C050-46CE-9773-D9BBDBA0E119}"/>
              </a:ext>
            </a:extLst>
          </p:cNvPr>
          <p:cNvSpPr/>
          <p:nvPr/>
        </p:nvSpPr>
        <p:spPr>
          <a:xfrm>
            <a:off x="652238" y="1915495"/>
            <a:ext cx="22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00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55FD102-BB23-43A5-A9F8-C866AB4DA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" y="435494"/>
            <a:ext cx="11706808" cy="59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9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8924C62-8975-4A78-942F-87641B00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405951"/>
            <a:ext cx="11800114" cy="604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8D0E24-2BA2-46F4-AF9A-E105A0A2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12" y="186547"/>
            <a:ext cx="11590176" cy="31309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C8480B2-D955-492B-BF3B-E10C7C99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12" y="3540526"/>
            <a:ext cx="11590176" cy="31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94EDFE3-1E44-40CE-BC71-23C5F0C2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374286"/>
            <a:ext cx="11930743" cy="6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88C5CB-91EE-45C5-AD5C-C7DF89398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66" y="206505"/>
            <a:ext cx="6019799" cy="885177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K-medoids, </a:t>
            </a:r>
            <a:r>
              <a:rPr lang="en-US" altLang="zh-TW" sz="3600" dirty="0" err="1"/>
              <a:t>n_cluster</a:t>
            </a:r>
            <a:r>
              <a:rPr lang="en-US" altLang="zh-TW" sz="3600" dirty="0"/>
              <a:t>=17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A712C2-11D8-4999-840C-B0EE39CA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012" y="1342855"/>
            <a:ext cx="6481666" cy="50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4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04F6ED-2CC9-4D0E-A67B-2B06969FA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46062"/>
              </p:ext>
            </p:extLst>
          </p:nvPr>
        </p:nvGraphicFramePr>
        <p:xfrm>
          <a:off x="1416956" y="620957"/>
          <a:ext cx="9613432" cy="99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96">
                  <a:extLst>
                    <a:ext uri="{9D8B030D-6E8A-4147-A177-3AD203B41FA5}">
                      <a16:colId xmlns:a16="http://schemas.microsoft.com/office/drawing/2014/main" val="1143301916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74819596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926966248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348815179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019211875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137033363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122364257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40091891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8148429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1001759805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45936515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11450490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231390372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375812921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623226509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454015033"/>
                    </a:ext>
                  </a:extLst>
                </a:gridCol>
                <a:gridCol w="565496">
                  <a:extLst>
                    <a:ext uri="{9D8B030D-6E8A-4147-A177-3AD203B41FA5}">
                      <a16:colId xmlns:a16="http://schemas.microsoft.com/office/drawing/2014/main" val="23495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8534"/>
                  </a:ext>
                </a:extLst>
              </a:tr>
              <a:tr h="63137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476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1918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95926DF-19B4-408B-B11C-925C8E106D9B}"/>
              </a:ext>
            </a:extLst>
          </p:cNvPr>
          <p:cNvSpPr txBox="1"/>
          <p:nvPr/>
        </p:nvSpPr>
        <p:spPr>
          <a:xfrm>
            <a:off x="166654" y="61887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Cluster_id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D1A8C7-F7B6-46FD-9BC6-EC666D5130A9}"/>
              </a:ext>
            </a:extLst>
          </p:cNvPr>
          <p:cNvSpPr txBox="1"/>
          <p:nvPr/>
        </p:nvSpPr>
        <p:spPr>
          <a:xfrm>
            <a:off x="97711" y="1083560"/>
            <a:ext cx="13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Cluster_size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8361FB-8710-4E7B-AED5-026AE822D651}"/>
              </a:ext>
            </a:extLst>
          </p:cNvPr>
          <p:cNvSpPr txBox="1"/>
          <p:nvPr/>
        </p:nvSpPr>
        <p:spPr>
          <a:xfrm>
            <a:off x="1215311" y="200173"/>
            <a:ext cx="237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*Label -1 as outlier</a:t>
            </a:r>
            <a:endParaRPr lang="zh-TW" alt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D374366-8B3A-4F4C-A6F8-715B2B85F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7" y="2733106"/>
            <a:ext cx="5715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CB29C7A1-C7E6-44A1-A1E2-AAB5C6F1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72" y="2733106"/>
            <a:ext cx="5715000" cy="381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A1C50E8-8B91-4F3B-A061-109371DC11A6}"/>
              </a:ext>
            </a:extLst>
          </p:cNvPr>
          <p:cNvSpPr/>
          <p:nvPr/>
        </p:nvSpPr>
        <p:spPr>
          <a:xfrm>
            <a:off x="6223672" y="2205217"/>
            <a:ext cx="227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 true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22BEF2-561B-4A6F-86AF-C0C6FF918520}"/>
              </a:ext>
            </a:extLst>
          </p:cNvPr>
          <p:cNvSpPr/>
          <p:nvPr/>
        </p:nvSpPr>
        <p:spPr>
          <a:xfrm>
            <a:off x="222637" y="2205217"/>
            <a:ext cx="22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98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15A667-9E03-4D0E-929B-9459559D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" y="782535"/>
            <a:ext cx="11865429" cy="50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EE13DF-D462-4CD3-AEDD-47802C66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0" y="1428661"/>
            <a:ext cx="11893420" cy="32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82227-F71B-47C0-9E6E-39602F31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06" y="108599"/>
            <a:ext cx="6150429" cy="857185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Maximum Common Substructure(MCS)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7DE3F2-CEEA-4C09-9728-2B833E8A9F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15"/>
          <a:stretch/>
        </p:blipFill>
        <p:spPr>
          <a:xfrm>
            <a:off x="93306" y="935977"/>
            <a:ext cx="6867331" cy="581342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510D39C-B171-4BCC-8243-1D07C312BA5B}"/>
              </a:ext>
            </a:extLst>
          </p:cNvPr>
          <p:cNvSpPr/>
          <p:nvPr/>
        </p:nvSpPr>
        <p:spPr>
          <a:xfrm>
            <a:off x="6419464" y="1578558"/>
            <a:ext cx="54677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Ring Parameters:</a:t>
            </a:r>
          </a:p>
          <a:p>
            <a:r>
              <a:rPr lang="en-US" altLang="zh-TW" dirty="0" err="1"/>
              <a:t>CompleteRingsOnly</a:t>
            </a:r>
            <a:r>
              <a:rPr lang="en-US" altLang="zh-TW" dirty="0"/>
              <a:t>: </a:t>
            </a:r>
          </a:p>
          <a:p>
            <a:r>
              <a:rPr lang="en-US" altLang="zh-TW" dirty="0"/>
              <a:t>   results cannot include lone ring atoms</a:t>
            </a:r>
          </a:p>
          <a:p>
            <a:r>
              <a:rPr lang="en-US" altLang="zh-TW" dirty="0" err="1"/>
              <a:t>RingMatchesRingOnly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ring atoms are only allowed to match other ring atoms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221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6C3D7B-1808-4CE7-B9D9-04B11F65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0" y="834547"/>
            <a:ext cx="11697478" cy="496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6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DED0F7-5BD2-4A8D-8E29-5BC80AA434E0}"/>
              </a:ext>
            </a:extLst>
          </p:cNvPr>
          <p:cNvSpPr/>
          <p:nvPr/>
        </p:nvSpPr>
        <p:spPr>
          <a:xfrm>
            <a:off x="1023251" y="1729502"/>
            <a:ext cx="3576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StratifiedShuffleSplit</a:t>
            </a:r>
            <a:r>
              <a:rPr lang="en-US" altLang="zh-TW" dirty="0"/>
              <a:t>(</a:t>
            </a:r>
            <a:r>
              <a:rPr lang="en-US" altLang="zh-TW" dirty="0" err="1"/>
              <a:t>n_splits</a:t>
            </a:r>
            <a:r>
              <a:rPr lang="en-US" altLang="zh-TW" dirty="0"/>
              <a:t>=2, </a:t>
            </a:r>
            <a:r>
              <a:rPr lang="en-US" altLang="zh-TW" dirty="0" err="1"/>
              <a:t>test_size</a:t>
            </a:r>
            <a:r>
              <a:rPr lang="en-US" altLang="zh-TW" dirty="0"/>
              <a:t>=0.1, seed)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E3BFE9-3210-4D42-81B6-7ECF0CFF7AA6}"/>
              </a:ext>
            </a:extLst>
          </p:cNvPr>
          <p:cNvSpPr/>
          <p:nvPr/>
        </p:nvSpPr>
        <p:spPr>
          <a:xfrm>
            <a:off x="4786635" y="2710387"/>
            <a:ext cx="2618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Train-sets     &amp;      </a:t>
            </a:r>
            <a:r>
              <a:rPr lang="en-US" altLang="zh-TW" dirty="0">
                <a:solidFill>
                  <a:schemeClr val="accent6"/>
                </a:solidFill>
              </a:rPr>
              <a:t>test-sets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D2C180-40AD-4B37-80E2-2D4BCB01E7A5}"/>
              </a:ext>
            </a:extLst>
          </p:cNvPr>
          <p:cNvSpPr/>
          <p:nvPr/>
        </p:nvSpPr>
        <p:spPr>
          <a:xfrm>
            <a:off x="302156" y="3393003"/>
            <a:ext cx="3992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RandomOverSampler</a:t>
            </a:r>
            <a:r>
              <a:rPr lang="en-US" altLang="zh-TW" dirty="0"/>
              <a:t>(</a:t>
            </a:r>
            <a:r>
              <a:rPr lang="en-US" altLang="zh-TW" dirty="0" err="1"/>
              <a:t>random_state</a:t>
            </a:r>
            <a:r>
              <a:rPr lang="en-US" altLang="zh-TW" dirty="0"/>
              <a:t>=42)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68A2CD-307A-45A0-A854-0D373CA7993A}"/>
              </a:ext>
            </a:extLst>
          </p:cNvPr>
          <p:cNvSpPr/>
          <p:nvPr/>
        </p:nvSpPr>
        <p:spPr>
          <a:xfrm>
            <a:off x="4550192" y="5082921"/>
            <a:ext cx="1545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5-fold_dataset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2ABDC76-B5AD-4EA6-A7CF-277FBEBE487F}"/>
              </a:ext>
            </a:extLst>
          </p:cNvPr>
          <p:cNvSpPr txBox="1"/>
          <p:nvPr/>
        </p:nvSpPr>
        <p:spPr>
          <a:xfrm>
            <a:off x="5383763" y="769006"/>
            <a:ext cx="1091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datasets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箭號: 弧形右彎 14">
            <a:extLst>
              <a:ext uri="{FF2B5EF4-FFF2-40B4-BE49-F238E27FC236}">
                <a16:creationId xmlns:a16="http://schemas.microsoft.com/office/drawing/2014/main" id="{6C7826F4-8D13-40B7-8FFA-59F92B356840}"/>
              </a:ext>
            </a:extLst>
          </p:cNvPr>
          <p:cNvSpPr/>
          <p:nvPr/>
        </p:nvSpPr>
        <p:spPr>
          <a:xfrm>
            <a:off x="4226767" y="1035698"/>
            <a:ext cx="1007706" cy="1660849"/>
          </a:xfrm>
          <a:prstGeom prst="curvedRightArrow">
            <a:avLst>
              <a:gd name="adj1" fmla="val 25000"/>
              <a:gd name="adj2" fmla="val 17382"/>
              <a:gd name="adj3" fmla="val 2777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5A27C8-CB49-4610-A9EF-517EC9042B7A}"/>
              </a:ext>
            </a:extLst>
          </p:cNvPr>
          <p:cNvCxnSpPr>
            <a:cxnSpLocks/>
          </p:cNvCxnSpPr>
          <p:nvPr/>
        </p:nvCxnSpPr>
        <p:spPr>
          <a:xfrm flipH="1">
            <a:off x="3362955" y="3208161"/>
            <a:ext cx="1490421" cy="132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8C7440-3296-4086-B283-0350463D1633}"/>
              </a:ext>
            </a:extLst>
          </p:cNvPr>
          <p:cNvSpPr txBox="1"/>
          <p:nvPr/>
        </p:nvSpPr>
        <p:spPr>
          <a:xfrm>
            <a:off x="466895" y="3759507"/>
            <a:ext cx="348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(the size of each cluster is the same)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4453223-832E-427B-B38C-3A24A4C1739A}"/>
              </a:ext>
            </a:extLst>
          </p:cNvPr>
          <p:cNvSpPr txBox="1"/>
          <p:nvPr/>
        </p:nvSpPr>
        <p:spPr>
          <a:xfrm>
            <a:off x="5234473" y="116177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(Total:1554)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351AC6-9988-4752-BB86-D6A319D3410E}"/>
              </a:ext>
            </a:extLst>
          </p:cNvPr>
          <p:cNvSpPr txBox="1"/>
          <p:nvPr/>
        </p:nvSpPr>
        <p:spPr>
          <a:xfrm>
            <a:off x="1476522" y="1003970"/>
            <a:ext cx="3362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(After clustering, now can Use cluster info. as label)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EE3DB6-C768-441E-996E-35EF42812CD9}"/>
              </a:ext>
            </a:extLst>
          </p:cNvPr>
          <p:cNvSpPr txBox="1"/>
          <p:nvPr/>
        </p:nvSpPr>
        <p:spPr>
          <a:xfrm>
            <a:off x="7464490" y="1582031"/>
            <a:ext cx="457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</a:t>
            </a:r>
          </a:p>
        </p:txBody>
      </p:sp>
      <p:sp>
        <p:nvSpPr>
          <p:cNvPr id="22" name="箭號: 弧形右彎 21">
            <a:extLst>
              <a:ext uri="{FF2B5EF4-FFF2-40B4-BE49-F238E27FC236}">
                <a16:creationId xmlns:a16="http://schemas.microsoft.com/office/drawing/2014/main" id="{FEBD4EFE-57CC-48E2-887C-E1807300A4F5}"/>
              </a:ext>
            </a:extLst>
          </p:cNvPr>
          <p:cNvSpPr/>
          <p:nvPr/>
        </p:nvSpPr>
        <p:spPr>
          <a:xfrm flipH="1">
            <a:off x="6565610" y="1054598"/>
            <a:ext cx="839755" cy="1660849"/>
          </a:xfrm>
          <a:prstGeom prst="curvedRightArrow">
            <a:avLst>
              <a:gd name="adj1" fmla="val 25000"/>
              <a:gd name="adj2" fmla="val 17382"/>
              <a:gd name="adj3" fmla="val 2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D57977-9385-4A40-A208-9C7FE10D134D}"/>
              </a:ext>
            </a:extLst>
          </p:cNvPr>
          <p:cNvSpPr txBox="1"/>
          <p:nvPr/>
        </p:nvSpPr>
        <p:spPr>
          <a:xfrm>
            <a:off x="8854752" y="1954622"/>
            <a:ext cx="239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(Train: test = 9 :1)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84FB228-41F4-4763-9854-3C89D5F22B71}"/>
              </a:ext>
            </a:extLst>
          </p:cNvPr>
          <p:cNvSpPr txBox="1"/>
          <p:nvPr/>
        </p:nvSpPr>
        <p:spPr>
          <a:xfrm>
            <a:off x="1829280" y="4429253"/>
            <a:ext cx="149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Oversampled train-set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B536D1-33DC-4798-9C7C-1DF971EFF78D}"/>
              </a:ext>
            </a:extLst>
          </p:cNvPr>
          <p:cNvSpPr/>
          <p:nvPr/>
        </p:nvSpPr>
        <p:spPr>
          <a:xfrm>
            <a:off x="744601" y="5082921"/>
            <a:ext cx="3401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(seed).</a:t>
            </a:r>
            <a:r>
              <a:rPr lang="en-US" altLang="zh-TW" dirty="0" err="1"/>
              <a:t>k_fold_split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0F6B866-4E8B-4A4C-8C5F-1FD4C2DC277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321854" y="4838626"/>
            <a:ext cx="1228338" cy="428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6DE97F2D-066A-4FAD-996B-C7ED04589587}"/>
              </a:ext>
            </a:extLst>
          </p:cNvPr>
          <p:cNvSpPr/>
          <p:nvPr/>
        </p:nvSpPr>
        <p:spPr>
          <a:xfrm>
            <a:off x="8202061" y="3944173"/>
            <a:ext cx="3401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deepchem.splits.splitters.RandomSplitter</a:t>
            </a:r>
            <a:r>
              <a:rPr lang="en-US" altLang="zh-TW" dirty="0"/>
              <a:t>(seed).</a:t>
            </a:r>
            <a:r>
              <a:rPr lang="en-US" altLang="zh-TW" dirty="0" err="1"/>
              <a:t>k_fold_split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88D3299-7A22-4627-8710-6C4B2964EE8D}"/>
              </a:ext>
            </a:extLst>
          </p:cNvPr>
          <p:cNvSpPr txBox="1"/>
          <p:nvPr/>
        </p:nvSpPr>
        <p:spPr>
          <a:xfrm>
            <a:off x="3956544" y="410028"/>
            <a:ext cx="450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(with WWL kernel calculated distance matrix)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751BCC7-627B-4CB4-87EF-1D1257BC8DD9}"/>
              </a:ext>
            </a:extLst>
          </p:cNvPr>
          <p:cNvSpPr/>
          <p:nvPr/>
        </p:nvSpPr>
        <p:spPr>
          <a:xfrm>
            <a:off x="4853376" y="6211046"/>
            <a:ext cx="236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train/ validate/        test</a:t>
            </a:r>
            <a:endParaRPr lang="zh-TW" altLang="en-US" dirty="0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624C20AB-1ED1-4F7B-9981-8FEA9163A1A5}"/>
              </a:ext>
            </a:extLst>
          </p:cNvPr>
          <p:cNvCxnSpPr>
            <a:cxnSpLocks/>
          </p:cNvCxnSpPr>
          <p:nvPr/>
        </p:nvCxnSpPr>
        <p:spPr>
          <a:xfrm>
            <a:off x="5370737" y="5560619"/>
            <a:ext cx="0" cy="67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32909E41-DD36-4535-A4A2-541DD0622835}"/>
              </a:ext>
            </a:extLst>
          </p:cNvPr>
          <p:cNvCxnSpPr>
            <a:cxnSpLocks/>
          </p:cNvCxnSpPr>
          <p:nvPr/>
        </p:nvCxnSpPr>
        <p:spPr>
          <a:xfrm flipH="1">
            <a:off x="7053399" y="3028963"/>
            <a:ext cx="7857" cy="3182083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DCA41DC-9BD0-4A00-A950-97D547311B8F}"/>
              </a:ext>
            </a:extLst>
          </p:cNvPr>
          <p:cNvCxnSpPr>
            <a:cxnSpLocks/>
          </p:cNvCxnSpPr>
          <p:nvPr/>
        </p:nvCxnSpPr>
        <p:spPr>
          <a:xfrm>
            <a:off x="6773893" y="3038152"/>
            <a:ext cx="131" cy="3193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箭號: 弧形右彎 78">
            <a:extLst>
              <a:ext uri="{FF2B5EF4-FFF2-40B4-BE49-F238E27FC236}">
                <a16:creationId xmlns:a16="http://schemas.microsoft.com/office/drawing/2014/main" id="{7F02C9EE-D474-4C8B-8E45-3C228352F7DC}"/>
              </a:ext>
            </a:extLst>
          </p:cNvPr>
          <p:cNvSpPr/>
          <p:nvPr/>
        </p:nvSpPr>
        <p:spPr>
          <a:xfrm flipH="1">
            <a:off x="6028199" y="3078960"/>
            <a:ext cx="2050401" cy="2349231"/>
          </a:xfrm>
          <a:prstGeom prst="curvedRightArrow">
            <a:avLst>
              <a:gd name="adj1" fmla="val 9236"/>
              <a:gd name="adj2" fmla="val 18304"/>
              <a:gd name="adj3" fmla="val 200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F9D77669-EED8-403A-9E9B-208015585285}"/>
              </a:ext>
            </a:extLst>
          </p:cNvPr>
          <p:cNvCxnSpPr>
            <a:cxnSpLocks/>
          </p:cNvCxnSpPr>
          <p:nvPr/>
        </p:nvCxnSpPr>
        <p:spPr>
          <a:xfrm>
            <a:off x="5780263" y="5560619"/>
            <a:ext cx="1" cy="69976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59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A6B89-9A5D-45B4-9953-68294C36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330" y="365126"/>
            <a:ext cx="803988" cy="717226"/>
          </a:xfrm>
        </p:spPr>
        <p:txBody>
          <a:bodyPr/>
          <a:lstStyle/>
          <a:p>
            <a:r>
              <a:rPr lang="en-US" altLang="zh-TW" dirty="0"/>
              <a:t>r2</a:t>
            </a:r>
            <a:endParaRPr lang="zh-TW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10CE9D6-5008-4181-A3EF-03AA413A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08" y="1343025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F466F36-C121-4112-89C3-2C09BDA80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8339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372EC2D-751D-49A8-BA2F-79D89D0A5EDB}"/>
              </a:ext>
            </a:extLst>
          </p:cNvPr>
          <p:cNvSpPr/>
          <p:nvPr/>
        </p:nvSpPr>
        <p:spPr>
          <a:xfrm>
            <a:off x="390330" y="57012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Train: 0.997921116899646</a:t>
            </a:r>
          </a:p>
          <a:p>
            <a:r>
              <a:rPr lang="en-US" altLang="zh-TW" dirty="0"/>
              <a:t>Valid: 0.9975195684287266</a:t>
            </a:r>
          </a:p>
          <a:p>
            <a:r>
              <a:rPr lang="en-US" altLang="zh-TW" dirty="0"/>
              <a:t>Test: 0.6800138961510643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84D97-FE8F-42BD-820A-E0F0A66CFAA9}"/>
              </a:ext>
            </a:extLst>
          </p:cNvPr>
          <p:cNvSpPr/>
          <p:nvPr/>
        </p:nvSpPr>
        <p:spPr>
          <a:xfrm>
            <a:off x="8126963" y="5775849"/>
            <a:ext cx="39839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Train: 0.9975659978968008</a:t>
            </a:r>
          </a:p>
          <a:p>
            <a:r>
              <a:rPr lang="en-US" altLang="zh-TW" dirty="0"/>
              <a:t>Valid: 0.9971689674308697</a:t>
            </a:r>
          </a:p>
          <a:p>
            <a:r>
              <a:rPr lang="en-US" altLang="zh-TW" dirty="0"/>
              <a:t>Test: 0.9487280626833897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A48D415-5D22-4FA4-AF4A-516AC3123864}"/>
              </a:ext>
            </a:extLst>
          </p:cNvPr>
          <p:cNvSpPr txBox="1"/>
          <p:nvPr/>
        </p:nvSpPr>
        <p:spPr>
          <a:xfrm>
            <a:off x="7576456" y="843447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Random_oversampling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571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D95B15-AE09-499C-8C3A-B757AF6A5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6" y="141191"/>
            <a:ext cx="1597090" cy="854172"/>
          </a:xfrm>
        </p:spPr>
        <p:txBody>
          <a:bodyPr/>
          <a:lstStyle/>
          <a:p>
            <a:r>
              <a:rPr lang="en-US" altLang="zh-TW" dirty="0"/>
              <a:t>RMSE</a:t>
            </a:r>
            <a:endParaRPr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BCD41D7-E3BE-4186-8582-DEB222A6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9" y="1522737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2D2BA1C-827D-4C05-8D68-1B4858640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10" y="1530005"/>
            <a:ext cx="540067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A3C1BD2-8D6F-4CFF-BD32-814D95430AE3}"/>
              </a:ext>
            </a:extLst>
          </p:cNvPr>
          <p:cNvSpPr/>
          <p:nvPr/>
        </p:nvSpPr>
        <p:spPr>
          <a:xfrm>
            <a:off x="508715" y="57019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Train: 0.06069286312352816</a:t>
            </a:r>
          </a:p>
          <a:p>
            <a:r>
              <a:rPr lang="en-US" altLang="zh-TW" dirty="0"/>
              <a:t>Valid 0.06754575170276078</a:t>
            </a:r>
          </a:p>
          <a:p>
            <a:r>
              <a:rPr lang="en-US" altLang="zh-TW" dirty="0"/>
              <a:t>Test: 0.7851467917524932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39F6D9-9B0D-48C1-A581-A44BCAB257F2}"/>
              </a:ext>
            </a:extLst>
          </p:cNvPr>
          <p:cNvSpPr/>
          <p:nvPr/>
        </p:nvSpPr>
        <p:spPr>
          <a:xfrm>
            <a:off x="8453535" y="5869155"/>
            <a:ext cx="35456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Train:0.06545657930001297</a:t>
            </a:r>
          </a:p>
          <a:p>
            <a:r>
              <a:rPr lang="en-US" altLang="zh-TW" dirty="0"/>
              <a:t>Valid: 0.07094728474141729</a:t>
            </a:r>
          </a:p>
          <a:p>
            <a:r>
              <a:rPr lang="en-US" altLang="zh-TW" dirty="0"/>
              <a:t>Test: 0.32177897087096674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6D35BC-DC93-4C07-B455-BA86C3E7AF75}"/>
              </a:ext>
            </a:extLst>
          </p:cNvPr>
          <p:cNvSpPr txBox="1"/>
          <p:nvPr/>
        </p:nvSpPr>
        <p:spPr>
          <a:xfrm>
            <a:off x="8077879" y="1009122"/>
            <a:ext cx="266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Random_oversampling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103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18C10-95F3-47AC-954E-09E1F9C2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0" y="281150"/>
            <a:ext cx="2026298" cy="959822"/>
          </a:xfrm>
        </p:spPr>
        <p:txBody>
          <a:bodyPr/>
          <a:lstStyle/>
          <a:p>
            <a:r>
              <a:rPr lang="en-US" altLang="zh-TW" dirty="0"/>
              <a:t>Pipeline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D4DBEA-128E-48DF-AF95-C24FC393E4C1}"/>
              </a:ext>
            </a:extLst>
          </p:cNvPr>
          <p:cNvSpPr txBox="1"/>
          <p:nvPr/>
        </p:nvSpPr>
        <p:spPr>
          <a:xfrm>
            <a:off x="37320" y="3228873"/>
            <a:ext cx="132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Compound</a:t>
            </a:r>
          </a:p>
          <a:p>
            <a:pPr algn="ctr"/>
            <a:r>
              <a:rPr lang="en-US" altLang="zh-TW" dirty="0"/>
              <a:t>(SMILES)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4A315B-B868-4046-B76E-C1031DC647E2}"/>
              </a:ext>
            </a:extLst>
          </p:cNvPr>
          <p:cNvSpPr txBox="1"/>
          <p:nvPr/>
        </p:nvSpPr>
        <p:spPr>
          <a:xfrm>
            <a:off x="2266562" y="1755899"/>
            <a:ext cx="243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WWL distance kernel</a:t>
            </a:r>
          </a:p>
          <a:p>
            <a:r>
              <a:rPr lang="en-US" altLang="zh-TW" dirty="0"/>
              <a:t>(using DMPNN model input feature as input)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309E11-CF3B-45A9-8EE8-A4E510CB900E}"/>
              </a:ext>
            </a:extLst>
          </p:cNvPr>
          <p:cNvSpPr txBox="1"/>
          <p:nvPr/>
        </p:nvSpPr>
        <p:spPr>
          <a:xfrm>
            <a:off x="5149717" y="2053237"/>
            <a:ext cx="11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Clustering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E2A737-6598-4FD3-AA0D-A7B03F79D46F}"/>
              </a:ext>
            </a:extLst>
          </p:cNvPr>
          <p:cNvSpPr txBox="1"/>
          <p:nvPr/>
        </p:nvSpPr>
        <p:spPr>
          <a:xfrm>
            <a:off x="7170187" y="1597478"/>
            <a:ext cx="1502228" cy="365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25AA89F-B933-4082-BEAE-C8E51DB3CAFE}"/>
              </a:ext>
            </a:extLst>
          </p:cNvPr>
          <p:cNvSpPr txBox="1"/>
          <p:nvPr/>
        </p:nvSpPr>
        <p:spPr>
          <a:xfrm>
            <a:off x="8672415" y="3240290"/>
            <a:ext cx="197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augmentation</a:t>
            </a:r>
          </a:p>
          <a:p>
            <a:r>
              <a:rPr lang="en-US" altLang="zh-TW" dirty="0"/>
              <a:t>Even class training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EBE2C1-4D57-4847-940B-7DF004203589}"/>
              </a:ext>
            </a:extLst>
          </p:cNvPr>
          <p:cNvSpPr txBox="1"/>
          <p:nvPr/>
        </p:nvSpPr>
        <p:spPr>
          <a:xfrm>
            <a:off x="2502938" y="4752774"/>
            <a:ext cx="16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DMPNN Model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DFA111-D1C0-4AF7-8FC5-4DB0E3CE2085}"/>
              </a:ext>
            </a:extLst>
          </p:cNvPr>
          <p:cNvSpPr txBox="1"/>
          <p:nvPr/>
        </p:nvSpPr>
        <p:spPr>
          <a:xfrm>
            <a:off x="5542384" y="4741899"/>
            <a:ext cx="2379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Regression model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7DB8427-F036-498C-BE6A-C7AE2DE64123}"/>
              </a:ext>
            </a:extLst>
          </p:cNvPr>
          <p:cNvCxnSpPr>
            <a:cxnSpLocks/>
          </p:cNvCxnSpPr>
          <p:nvPr/>
        </p:nvCxnSpPr>
        <p:spPr>
          <a:xfrm flipV="1">
            <a:off x="1235529" y="2439267"/>
            <a:ext cx="1013149" cy="7859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2D55C9D-595D-4431-AF31-68F8DB30C97D}"/>
              </a:ext>
            </a:extLst>
          </p:cNvPr>
          <p:cNvCxnSpPr>
            <a:cxnSpLocks/>
          </p:cNvCxnSpPr>
          <p:nvPr/>
        </p:nvCxnSpPr>
        <p:spPr>
          <a:xfrm>
            <a:off x="4278086" y="4926565"/>
            <a:ext cx="9330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A4F5CC5-BF3C-42B4-8BAF-BF7A88D538E0}"/>
              </a:ext>
            </a:extLst>
          </p:cNvPr>
          <p:cNvCxnSpPr>
            <a:cxnSpLocks/>
          </p:cNvCxnSpPr>
          <p:nvPr/>
        </p:nvCxnSpPr>
        <p:spPr>
          <a:xfrm>
            <a:off x="1235529" y="3822228"/>
            <a:ext cx="1101790" cy="1009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C395CF1-E679-4F69-9750-347AE7D99806}"/>
              </a:ext>
            </a:extLst>
          </p:cNvPr>
          <p:cNvCxnSpPr>
            <a:cxnSpLocks/>
          </p:cNvCxnSpPr>
          <p:nvPr/>
        </p:nvCxnSpPr>
        <p:spPr>
          <a:xfrm>
            <a:off x="4506686" y="2281131"/>
            <a:ext cx="60649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BB3FF3B-85DB-4537-A210-2AA41F3F6FB0}"/>
              </a:ext>
            </a:extLst>
          </p:cNvPr>
          <p:cNvCxnSpPr>
            <a:cxnSpLocks/>
          </p:cNvCxnSpPr>
          <p:nvPr/>
        </p:nvCxnSpPr>
        <p:spPr>
          <a:xfrm flipV="1">
            <a:off x="6297385" y="1883070"/>
            <a:ext cx="872802" cy="34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CD66B39-CA05-4F54-9CCD-9B23CAC412B8}"/>
              </a:ext>
            </a:extLst>
          </p:cNvPr>
          <p:cNvCxnSpPr>
            <a:cxnSpLocks/>
          </p:cNvCxnSpPr>
          <p:nvPr/>
        </p:nvCxnSpPr>
        <p:spPr>
          <a:xfrm>
            <a:off x="8332237" y="2010346"/>
            <a:ext cx="872995" cy="11836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753D4E4-3EFF-4152-95AE-03E6DC0B4E7B}"/>
              </a:ext>
            </a:extLst>
          </p:cNvPr>
          <p:cNvCxnSpPr>
            <a:cxnSpLocks/>
          </p:cNvCxnSpPr>
          <p:nvPr/>
        </p:nvCxnSpPr>
        <p:spPr>
          <a:xfrm flipV="1">
            <a:off x="8332237" y="1253806"/>
            <a:ext cx="960274" cy="4305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CD3D7B1-3356-41CB-8F97-73CE113EEE88}"/>
              </a:ext>
            </a:extLst>
          </p:cNvPr>
          <p:cNvSpPr txBox="1"/>
          <p:nvPr/>
        </p:nvSpPr>
        <p:spPr>
          <a:xfrm>
            <a:off x="9414588" y="989045"/>
            <a:ext cx="185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Potential reason of poor perdition 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CADE4C-BD39-47D6-A81C-13622499657A}"/>
              </a:ext>
            </a:extLst>
          </p:cNvPr>
          <p:cNvSpPr txBox="1"/>
          <p:nvPr/>
        </p:nvSpPr>
        <p:spPr>
          <a:xfrm>
            <a:off x="7921691" y="1041420"/>
            <a:ext cx="1198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</a:t>
            </a:r>
            <a:r>
              <a:rPr lang="zh-TW" altLang="en-US" dirty="0"/>
              <a:t>*</a:t>
            </a:r>
            <a:r>
              <a:rPr lang="en-US" altLang="zh-TW" dirty="0"/>
              <a:t>MCS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EE4EEF-3071-4B54-A69A-498F0E310497}"/>
              </a:ext>
            </a:extLst>
          </p:cNvPr>
          <p:cNvCxnSpPr>
            <a:cxnSpLocks/>
          </p:cNvCxnSpPr>
          <p:nvPr/>
        </p:nvCxnSpPr>
        <p:spPr>
          <a:xfrm flipH="1">
            <a:off x="7072604" y="3781417"/>
            <a:ext cx="1406587" cy="811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6686EB2-3F7F-442E-80D8-E22A46CC28A4}"/>
              </a:ext>
            </a:extLst>
          </p:cNvPr>
          <p:cNvSpPr txBox="1"/>
          <p:nvPr/>
        </p:nvSpPr>
        <p:spPr>
          <a:xfrm>
            <a:off x="5803640" y="3502188"/>
            <a:ext cx="253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Might improve results?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E1DE5AE-B75A-4C8C-AC59-1FF0DD7762FA}"/>
              </a:ext>
            </a:extLst>
          </p:cNvPr>
          <p:cNvSpPr txBox="1"/>
          <p:nvPr/>
        </p:nvSpPr>
        <p:spPr>
          <a:xfrm>
            <a:off x="522514" y="2265401"/>
            <a:ext cx="11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DMPNN </a:t>
            </a:r>
            <a:r>
              <a:rPr lang="en-US" altLang="zh-TW" dirty="0" err="1"/>
              <a:t>featurizer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0367F1D-EF9E-4B92-8B39-408BF6F05464}"/>
              </a:ext>
            </a:extLst>
          </p:cNvPr>
          <p:cNvSpPr txBox="1"/>
          <p:nvPr/>
        </p:nvSpPr>
        <p:spPr>
          <a:xfrm>
            <a:off x="802432" y="4253302"/>
            <a:ext cx="117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DMPNN </a:t>
            </a:r>
            <a:r>
              <a:rPr lang="en-US" altLang="zh-TW" dirty="0" err="1"/>
              <a:t>featurizer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DAD3AD-93F1-4C21-9B92-A14520F0139F}"/>
              </a:ext>
            </a:extLst>
          </p:cNvPr>
          <p:cNvSpPr/>
          <p:nvPr/>
        </p:nvSpPr>
        <p:spPr>
          <a:xfrm>
            <a:off x="662082" y="4195245"/>
            <a:ext cx="6830400" cy="10442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7AEE6A-763C-407C-8D99-D11735A4B6E4}"/>
              </a:ext>
            </a:extLst>
          </p:cNvPr>
          <p:cNvSpPr/>
          <p:nvPr/>
        </p:nvSpPr>
        <p:spPr>
          <a:xfrm>
            <a:off x="2146038" y="1012961"/>
            <a:ext cx="9255970" cy="176814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33295B2-B903-4C94-8DD5-ABD77E20CB88}"/>
              </a:ext>
            </a:extLst>
          </p:cNvPr>
          <p:cNvSpPr txBox="1"/>
          <p:nvPr/>
        </p:nvSpPr>
        <p:spPr>
          <a:xfrm>
            <a:off x="3484207" y="5469978"/>
            <a:ext cx="138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/>
                </a:solidFill>
              </a:rPr>
              <a:t>complete</a:t>
            </a:r>
            <a:endParaRPr lang="zh-TW" altLang="en-US" dirty="0">
              <a:solidFill>
                <a:schemeClr val="accent6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1832FCF-09D4-4CAB-B180-24F62F6DFE21}"/>
              </a:ext>
            </a:extLst>
          </p:cNvPr>
          <p:cNvSpPr/>
          <p:nvPr/>
        </p:nvSpPr>
        <p:spPr>
          <a:xfrm>
            <a:off x="8672804" y="3253937"/>
            <a:ext cx="1856014" cy="6190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C7BC355-122D-466A-945F-606E8DA31452}"/>
              </a:ext>
            </a:extLst>
          </p:cNvPr>
          <p:cNvSpPr txBox="1"/>
          <p:nvPr/>
        </p:nvSpPr>
        <p:spPr>
          <a:xfrm>
            <a:off x="9050111" y="3883970"/>
            <a:ext cx="133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On-going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4CFD0A2-3863-45FA-96A3-4CB842148724}"/>
              </a:ext>
            </a:extLst>
          </p:cNvPr>
          <p:cNvSpPr txBox="1"/>
          <p:nvPr/>
        </p:nvSpPr>
        <p:spPr>
          <a:xfrm>
            <a:off x="4673861" y="1093981"/>
            <a:ext cx="3121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K-means/ HDBSCAN/K-medoids result has been complete</a:t>
            </a:r>
            <a:endParaRPr lang="zh-TW" altLang="en-US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8F809BEF-E428-46BF-A3C7-CFD844EDA048}"/>
              </a:ext>
            </a:extLst>
          </p:cNvPr>
          <p:cNvSpPr txBox="1">
            <a:spLocks/>
          </p:cNvSpPr>
          <p:nvPr/>
        </p:nvSpPr>
        <p:spPr>
          <a:xfrm>
            <a:off x="6732036" y="6108616"/>
            <a:ext cx="4946393" cy="60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000" dirty="0"/>
              <a:t>*</a:t>
            </a:r>
            <a:r>
              <a:rPr lang="en-US" altLang="zh-TW" sz="2000" dirty="0"/>
              <a:t>MCS:</a:t>
            </a:r>
            <a:r>
              <a:rPr lang="zh-TW" altLang="en-US" sz="2000" dirty="0"/>
              <a:t> </a:t>
            </a:r>
            <a:r>
              <a:rPr lang="en-US" altLang="zh-TW" sz="2000" dirty="0"/>
              <a:t>Maximum Common Substructure(MCS)</a:t>
            </a:r>
            <a:endParaRPr lang="zh-TW" altLang="en-US" sz="20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42D6C6C-E55A-49F9-9E01-42A1C060D979}"/>
              </a:ext>
            </a:extLst>
          </p:cNvPr>
          <p:cNvSpPr txBox="1"/>
          <p:nvPr/>
        </p:nvSpPr>
        <p:spPr>
          <a:xfrm>
            <a:off x="10510156" y="4126976"/>
            <a:ext cx="152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oversampling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F8A1B30-CAEA-47F0-AC04-22E9988E2C07}"/>
              </a:ext>
            </a:extLst>
          </p:cNvPr>
          <p:cNvSpPr txBox="1"/>
          <p:nvPr/>
        </p:nvSpPr>
        <p:spPr>
          <a:xfrm>
            <a:off x="10388275" y="4508109"/>
            <a:ext cx="211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Model ensemble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41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BCA0C-01C3-4212-8F0E-649C5AB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193578"/>
            <a:ext cx="5385318" cy="68923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K-means, </a:t>
            </a:r>
            <a:r>
              <a:rPr lang="en-US" altLang="zh-TW" dirty="0" err="1"/>
              <a:t>n_cluster</a:t>
            </a:r>
            <a:r>
              <a:rPr lang="en-US" altLang="zh-TW" dirty="0"/>
              <a:t>=26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A39C32-A705-4D63-94F2-DDB5D9C3E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7" y="1125909"/>
            <a:ext cx="11818776" cy="553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13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CCE528-D15F-40A7-A29A-6F40D3789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01012"/>
              </p:ext>
            </p:extLst>
          </p:nvPr>
        </p:nvGraphicFramePr>
        <p:xfrm>
          <a:off x="2377234" y="411757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114330191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74819596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2696624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4881517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1921187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37033363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2236425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0091891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814842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017598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45936515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145049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23139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191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49EBFD-AD5F-4EB7-B96B-96E726BF3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11472"/>
              </p:ext>
            </p:extLst>
          </p:nvPr>
        </p:nvGraphicFramePr>
        <p:xfrm>
          <a:off x="2377234" y="1282615"/>
          <a:ext cx="81279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114330191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74819596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926966248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4881517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1921187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37033363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2236425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0091891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8148429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017598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45936515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145049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23139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5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3191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B97FE04-9389-4A85-A05A-6E0D9C8076DD}"/>
              </a:ext>
            </a:extLst>
          </p:cNvPr>
          <p:cNvSpPr txBox="1"/>
          <p:nvPr/>
        </p:nvSpPr>
        <p:spPr>
          <a:xfrm>
            <a:off x="971939" y="41175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Cluster_id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69E9959-2830-41DA-A595-3A37DFCFA5D2}"/>
              </a:ext>
            </a:extLst>
          </p:cNvPr>
          <p:cNvSpPr txBox="1"/>
          <p:nvPr/>
        </p:nvSpPr>
        <p:spPr>
          <a:xfrm>
            <a:off x="911550" y="784105"/>
            <a:ext cx="138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Cluster_size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A21E2B-4FBE-4048-896E-B184CFF00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0" t="19379" r="3480"/>
          <a:stretch/>
        </p:blipFill>
        <p:spPr bwMode="auto">
          <a:xfrm>
            <a:off x="208382" y="2781927"/>
            <a:ext cx="6036634" cy="35544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916099A-4CD7-44E6-B581-3E92A7FC1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43" y="2745132"/>
            <a:ext cx="5386875" cy="35912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8597646-2D96-4F18-80DE-1906F21BD881}"/>
              </a:ext>
            </a:extLst>
          </p:cNvPr>
          <p:cNvSpPr/>
          <p:nvPr/>
        </p:nvSpPr>
        <p:spPr>
          <a:xfrm>
            <a:off x="6736634" y="2307854"/>
            <a:ext cx="227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 true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B0189EC-96C9-401D-8ECD-B0E5C0846B2C}"/>
              </a:ext>
            </a:extLst>
          </p:cNvPr>
          <p:cNvSpPr/>
          <p:nvPr/>
        </p:nvSpPr>
        <p:spPr>
          <a:xfrm>
            <a:off x="82567" y="2307854"/>
            <a:ext cx="22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Ring Parameters=False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47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3E46670-AC5D-4CAF-816D-81C992FC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" y="923800"/>
            <a:ext cx="11837437" cy="5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8F30A6B-FF99-4BC1-AC74-FE4DF74D7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" y="911583"/>
            <a:ext cx="12056706" cy="50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7459405-23C7-474A-8785-74F65B8F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47" y="909834"/>
            <a:ext cx="11828106" cy="48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B812C1-3A0E-4C85-A57B-7DC0AA86A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6"/>
          <a:stretch/>
        </p:blipFill>
        <p:spPr>
          <a:xfrm>
            <a:off x="163285" y="681135"/>
            <a:ext cx="11865429" cy="487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7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602</Words>
  <Application>Microsoft Office PowerPoint</Application>
  <PresentationFormat>寬螢幕</PresentationFormat>
  <Paragraphs>215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新細明體</vt:lpstr>
      <vt:lpstr>Arial</vt:lpstr>
      <vt:lpstr>Calibri</vt:lpstr>
      <vt:lpstr>Calibri Light</vt:lpstr>
      <vt:lpstr>Office 佈景主題</vt:lpstr>
      <vt:lpstr>0904</vt:lpstr>
      <vt:lpstr>Maximum Common Substructure(MCS)</vt:lpstr>
      <vt:lpstr>Pipeline</vt:lpstr>
      <vt:lpstr>K-means, n_cluster=26</vt:lpstr>
      <vt:lpstr>PowerPoint 簡報</vt:lpstr>
      <vt:lpstr>PowerPoint 簡報</vt:lpstr>
      <vt:lpstr>PowerPoint 簡報</vt:lpstr>
      <vt:lpstr>PowerPoint 簡報</vt:lpstr>
      <vt:lpstr>PowerPoint 簡報</vt:lpstr>
      <vt:lpstr>HDBSCAN, min_cluster_size=10</vt:lpstr>
      <vt:lpstr>PowerPoint 簡報</vt:lpstr>
      <vt:lpstr>PowerPoint 簡報</vt:lpstr>
      <vt:lpstr>PowerPoint 簡報</vt:lpstr>
      <vt:lpstr>PowerPoint 簡報</vt:lpstr>
      <vt:lpstr>PowerPoint 簡報</vt:lpstr>
      <vt:lpstr>K-medoids, n_cluster=17</vt:lpstr>
      <vt:lpstr>PowerPoint 簡報</vt:lpstr>
      <vt:lpstr>PowerPoint 簡報</vt:lpstr>
      <vt:lpstr>PowerPoint 簡報</vt:lpstr>
      <vt:lpstr>PowerPoint 簡報</vt:lpstr>
      <vt:lpstr>PowerPoint 簡報</vt:lpstr>
      <vt:lpstr>r2</vt:lpstr>
      <vt:lpstr>RMSE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thereisnothingintheworld131445@gmail.com</dc:creator>
  <cp:lastModifiedBy>thereisnothingintheworld131445@gmail.com</cp:lastModifiedBy>
  <cp:revision>21</cp:revision>
  <dcterms:created xsi:type="dcterms:W3CDTF">2023-09-04T01:21:31Z</dcterms:created>
  <dcterms:modified xsi:type="dcterms:W3CDTF">2023-09-18T03:56:28Z</dcterms:modified>
</cp:coreProperties>
</file>