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1" r:id="rId4"/>
    <p:sldId id="257" r:id="rId5"/>
    <p:sldId id="264" r:id="rId6"/>
    <p:sldId id="260" r:id="rId7"/>
    <p:sldId id="272" r:id="rId8"/>
    <p:sldId id="259" r:id="rId9"/>
    <p:sldId id="258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69A4-B37F-4BFC-A084-52EF13FF0BF8}" type="datetimeFigureOut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07AC5-C245-43C0-A22F-3CB50BA6E0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23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AD1A5-DEB4-4724-AD2F-DCFE6A41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B37659-10D0-4264-8177-A4073B365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99B084-9531-43FE-BE36-1F5F75B1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37F-893B-42CB-9817-A3AFAE9F2147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137F16-22F8-4C21-802B-63E1F1E6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35070D-506F-43DB-8CFA-8A7D0ABA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8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CD5C3-FD7F-457E-A9FC-FBA75C59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9EDFEF-DEA0-4142-9EF4-895FD1EF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D66320-ED6E-48B3-85D4-0794F15D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B9196-6E1E-4FD6-809D-8A2A9B44630A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77796A-B738-4768-981A-0CCB204C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DB906-92E9-43BE-BC42-72E69B8D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0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CBC618A-4A2B-41C1-BCB5-469AE5865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604589-AA5C-42B1-BF2A-7FAA26634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48F325-4C6E-4BDF-93BA-066C1DE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CBA2-6F83-46C2-A0D6-40D667FDFB0E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95B7A1-3E8A-4FAE-92A1-359F790B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66EF33-817D-4306-B212-C37C24BA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37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CB181-7C84-4DCE-B5F9-7A9B6C39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9467B-0847-4E2C-B0E1-B5DD2FE1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2AEDC-FB18-4325-BBED-927E752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EE0-700D-4D80-94AD-2C72BA784C98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7F0CB1-B738-4654-A43D-BEBBF6FF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15029-8E25-447B-9F88-5304DD2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04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A2E36-B506-4D86-ACDC-95C80EBD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887D24-05C1-4FDF-B727-D1F5E466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F6AA4F-281C-412C-94D1-BDA0CAE0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CA11-85C7-456C-9E82-37A853C40FF2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80EC0B-420F-4192-94FF-2C4E8516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28695-D1E5-4512-A6EB-73080B3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61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FEF60-1DBB-4B53-81B5-F16FD35B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056C1-14AD-42B0-B16A-F5FC448C3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26D74-0FB9-4D70-8D9A-4947D39C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44A0BA-1A1C-41DE-B766-6F66069B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EDFA-5EA8-42EF-878C-611247581941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571AD-E833-48C8-B932-962ED8E3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015E9A-CD07-4A3E-9D4C-15EEFB34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0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F52F-7C11-4D4C-9D22-DA4D479F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7B4E07-EAED-49DF-B7C7-04C776E5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E017D1-73D2-4383-AFE0-311A929C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32C77C-F534-4172-ACF4-DD3A1325F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AB975E-CEB9-4643-A970-83E0F93AE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0BFB51-A43C-4A18-8CD5-EA160C4F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3894-BE3C-4CB1-9282-C0E8CC6C2136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20C299-1217-42E1-9BDA-24DB2EA5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25A8CF-F6F2-4737-AB6E-66A8579D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1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94C8E-CF27-478F-9739-A48D9908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C4C1-A6FC-4731-B417-5F7DFEA9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BB1C5-A825-4102-AB5F-2F2EEF4A003C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DD9560-CDD0-4C43-A404-D7FCE65B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80A1BB-1FF5-4B0D-8F64-78EBB1F3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2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41B057-9D79-4398-A0B0-D1152A35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10FB-5F34-4FB0-A394-50381D59F61A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5BA258-6DD1-4778-81BF-5818EA87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1148CC-F791-4907-91A4-293AD514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18200-3E4E-42AB-9DB8-9787281D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C25111-269F-4D8D-848E-B5C2B07C8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41D729-791C-4F74-A3E0-D8008D124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DD1913-C284-4D05-A149-EFDA85EC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064D-D825-4B46-9FBF-54BB5A6CE4FB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59B628-DC03-4F3C-9FE0-E5FD275C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B96476-6F2F-466E-992C-E01E3FC4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35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2CF36-8B11-4325-B1A9-A0B7FE35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1686A2-E560-4EBC-8DF0-88F6929E4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02688-C3A0-4D6B-9931-51D5C01B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E15EBE-B3D4-4A5B-9851-73406CFD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A9D5-4E82-4AEB-94E4-65C58C794285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B30F5C-BC8F-4DD9-9172-1FBD9BAD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787399-7B56-40D2-94F6-E22F7142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0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6C1DB0-95CC-4549-96E0-0E3A7112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D21753-5B92-404D-94D3-94AB7B55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3FC3BE-ED6F-49B2-AE1C-20907CFD6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7CB9-15C5-4BAD-BDA8-A98C07378458}" type="datetime1">
              <a:rPr lang="zh-TW" altLang="en-US" smtClean="0"/>
              <a:t>2023/12/13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589F5-4631-42A1-A30E-0B4A7BF2F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7E918C-B77C-42EB-BA2E-41838CAE5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BA7D-AC76-4326-911C-259DDF15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99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A2E1D-744D-4FFE-AE5A-133114259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1125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BD7628-CB62-4E40-AE3F-41EFF4E51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John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58E9A-E6C5-4738-9206-4CD116D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7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0F7CE-32DC-4D7B-9A8F-52D83844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421108"/>
            <a:ext cx="2380861" cy="969153"/>
          </a:xfrm>
        </p:spPr>
        <p:txBody>
          <a:bodyPr/>
          <a:lstStyle/>
          <a:p>
            <a:r>
              <a:rPr lang="en-US" altLang="zh-TW" dirty="0" err="1"/>
              <a:t>SARpy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7C0DD6-5BD7-4A70-9AC1-20019024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47" y="421903"/>
            <a:ext cx="7285725" cy="601419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2C6A065-A03E-462A-8D7D-4C3146D11A52}"/>
              </a:ext>
            </a:extLst>
          </p:cNvPr>
          <p:cNvSpPr txBox="1"/>
          <p:nvPr/>
        </p:nvSpPr>
        <p:spPr>
          <a:xfrm>
            <a:off x="214603" y="2267339"/>
            <a:ext cx="5271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Successfully installed</a:t>
            </a:r>
          </a:p>
          <a:p>
            <a:r>
              <a:rPr lang="en-US" altLang="zh-TW" sz="2400" dirty="0"/>
              <a:t>2. Reading User's Manual </a:t>
            </a:r>
          </a:p>
          <a:p>
            <a:r>
              <a:rPr lang="en-US" altLang="zh-TW" sz="2400" dirty="0"/>
              <a:t>        &amp; practicing now</a:t>
            </a:r>
          </a:p>
          <a:p>
            <a:r>
              <a:rPr lang="en-US" altLang="zh-TW" sz="2400" dirty="0"/>
              <a:t>3. Plan to read the benchmark </a:t>
            </a:r>
          </a:p>
          <a:p>
            <a:r>
              <a:rPr lang="en-US" altLang="zh-TW" sz="2400" dirty="0"/>
              <a:t>       paper that cited </a:t>
            </a:r>
            <a:r>
              <a:rPr lang="en-US" altLang="zh-TW" sz="2400" dirty="0" err="1"/>
              <a:t>SARpy</a:t>
            </a:r>
            <a:endParaRPr lang="zh-TW" altLang="en-US" sz="24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B88092-99BE-4A32-99FE-399C1B3A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9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9E323-93E7-44CC-803E-93E5E70C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the </a:t>
            </a:r>
            <a:r>
              <a:rPr lang="en-US" altLang="zh-TW" dirty="0" err="1"/>
              <a:t>ChEMBL</a:t>
            </a:r>
            <a:r>
              <a:rPr lang="en-US" altLang="zh-TW" dirty="0"/>
              <a:t> datasets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426172-786D-4FE7-9AC3-322A94C86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4217534"/>
          </a:xfrm>
        </p:spPr>
        <p:txBody>
          <a:bodyPr/>
          <a:lstStyle/>
          <a:p>
            <a:r>
              <a:rPr lang="en-US" altLang="zh-TW" dirty="0"/>
              <a:t>Working 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0D4FE-9F28-46C9-B6FD-51B5A233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49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9F4CA-1596-4EAF-9C13-FF7938B3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70" y="381713"/>
            <a:ext cx="3649824" cy="997144"/>
          </a:xfrm>
        </p:spPr>
        <p:txBody>
          <a:bodyPr>
            <a:normAutofit/>
          </a:bodyPr>
          <a:lstStyle/>
          <a:p>
            <a:r>
              <a:rPr lang="en-US" altLang="zh-TW" dirty="0"/>
              <a:t>Pruner choice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718052-9965-4AE0-BD23-62424814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1" y="1698171"/>
            <a:ext cx="10375760" cy="427954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15EF24-0388-42FE-BAAF-5A9D44AC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9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6BF61-B32C-41F7-8497-0AA6978B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7" y="2251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Search space of </a:t>
            </a:r>
            <a:r>
              <a:rPr lang="en-US" altLang="zh-TW" sz="4000" dirty="0" err="1"/>
              <a:t>SuccessiveHalvingPruner</a:t>
            </a:r>
            <a:r>
              <a:rPr lang="en-US" altLang="zh-TW" sz="4000" dirty="0"/>
              <a:t>()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DC9F1-743C-4581-94A6-5FB28248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69" y="1769642"/>
            <a:ext cx="11067661" cy="4351338"/>
          </a:xfrm>
        </p:spPr>
        <p:txBody>
          <a:bodyPr/>
          <a:lstStyle/>
          <a:p>
            <a:r>
              <a:rPr lang="en-US" altLang="zh-TW" dirty="0" err="1"/>
              <a:t>batch_size</a:t>
            </a:r>
            <a:r>
              <a:rPr lang="en-US" altLang="zh-TW" dirty="0"/>
              <a:t>= </a:t>
            </a:r>
            <a:r>
              <a:rPr lang="en-US" altLang="zh-TW" dirty="0" err="1"/>
              <a:t>trial.suggest_int</a:t>
            </a:r>
            <a:r>
              <a:rPr lang="en-US" altLang="zh-TW" dirty="0"/>
              <a:t>('batch_size',16, 256, step=4),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= </a:t>
            </a:r>
            <a:r>
              <a:rPr lang="en-US" altLang="zh-TW" dirty="0" err="1"/>
              <a:t>trial.suggest_loguniform</a:t>
            </a:r>
            <a:r>
              <a:rPr lang="en-US" altLang="zh-TW" dirty="0"/>
              <a:t>('learning_rate',1e-4, 1e-2),</a:t>
            </a:r>
          </a:p>
          <a:p>
            <a:r>
              <a:rPr lang="en-US" altLang="zh-TW" dirty="0" err="1"/>
              <a:t>graph_conv_layers</a:t>
            </a:r>
            <a:r>
              <a:rPr lang="en-US" altLang="zh-TW" dirty="0"/>
              <a:t>= </a:t>
            </a:r>
            <a:r>
              <a:rPr lang="en-US" altLang="zh-TW" dirty="0" err="1"/>
              <a:t>trial.suggest_categorical</a:t>
            </a:r>
            <a:r>
              <a:rPr lang="en-US" altLang="zh-TW" dirty="0"/>
              <a:t>('</a:t>
            </a:r>
            <a:r>
              <a:rPr lang="en-US" altLang="zh-TW" dirty="0" err="1"/>
              <a:t>graph_conv_layers</a:t>
            </a:r>
            <a:r>
              <a:rPr lang="en-US" altLang="zh-TW" dirty="0"/>
              <a:t>',[[64,64],[128,128],[256,256],[64,64,64],[128,128,128],[256,256,256],[32,32,32,32],[64,64,64,64]]),</a:t>
            </a:r>
          </a:p>
          <a:p>
            <a:r>
              <a:rPr lang="en-US" altLang="zh-TW" dirty="0" err="1"/>
              <a:t>dense_layer_size</a:t>
            </a:r>
            <a:r>
              <a:rPr lang="en-US" altLang="zh-TW" dirty="0"/>
              <a:t>= </a:t>
            </a:r>
            <a:r>
              <a:rPr lang="en-US" altLang="zh-TW" dirty="0" err="1"/>
              <a:t>trial.suggest_int</a:t>
            </a:r>
            <a:r>
              <a:rPr lang="en-US" altLang="zh-TW" dirty="0"/>
              <a:t>('</a:t>
            </a:r>
            <a:r>
              <a:rPr lang="en-US" altLang="zh-TW" dirty="0" err="1"/>
              <a:t>dense_layer_size</a:t>
            </a:r>
            <a:r>
              <a:rPr lang="en-US" altLang="zh-TW" dirty="0"/>
              <a:t>', 16, 512, step=4),</a:t>
            </a:r>
          </a:p>
          <a:p>
            <a:r>
              <a:rPr lang="en-US" altLang="zh-TW" dirty="0"/>
              <a:t>dropouts= </a:t>
            </a:r>
            <a:r>
              <a:rPr lang="en-US" altLang="zh-TW" dirty="0" err="1"/>
              <a:t>trial.suggest_loguniform</a:t>
            </a:r>
            <a:r>
              <a:rPr lang="en-US" altLang="zh-TW" dirty="0"/>
              <a:t>('dropouts',1e-3, 1e-2)</a:t>
            </a:r>
          </a:p>
          <a:p>
            <a:endParaRPr lang="en-US" altLang="zh-TW" dirty="0"/>
          </a:p>
          <a:p>
            <a:r>
              <a:rPr lang="en-US" altLang="zh-TW" dirty="0"/>
              <a:t>Epoch:200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30C381-9C42-4A18-967D-F2AB9B9D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57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719C2-8647-4F82-BAFF-485ED288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299811"/>
            <a:ext cx="9714722" cy="112777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Search space of </a:t>
            </a:r>
            <a:r>
              <a:rPr lang="en-US" altLang="zh-TW" dirty="0" err="1"/>
              <a:t>PatientPruner</a:t>
            </a:r>
            <a:r>
              <a:rPr lang="en-US" altLang="zh-TW" dirty="0"/>
              <a:t>(*other pruner) 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0BDAD-716C-4713-9B00-028B4CD40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39" y="1834956"/>
            <a:ext cx="11086322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batch_size</a:t>
            </a:r>
            <a:r>
              <a:rPr lang="en-US" altLang="zh-TW" dirty="0"/>
              <a:t>= </a:t>
            </a:r>
            <a:r>
              <a:rPr lang="en-US" altLang="zh-TW" dirty="0" err="1"/>
              <a:t>trial.suggest_int</a:t>
            </a:r>
            <a:r>
              <a:rPr lang="en-US" altLang="zh-TW" dirty="0"/>
              <a:t>('batch_size',16, 256, step=4),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= </a:t>
            </a:r>
            <a:r>
              <a:rPr lang="en-US" altLang="zh-TW" dirty="0" err="1"/>
              <a:t>trial.suggest_loguniform</a:t>
            </a:r>
            <a:r>
              <a:rPr lang="en-US" altLang="zh-TW" dirty="0"/>
              <a:t>('learning_rate',1e-4, 1e-2),</a:t>
            </a:r>
          </a:p>
          <a:p>
            <a:r>
              <a:rPr lang="en-US" altLang="zh-TW" dirty="0" err="1"/>
              <a:t>graph_conv_layers</a:t>
            </a:r>
            <a:r>
              <a:rPr lang="en-US" altLang="zh-TW" dirty="0"/>
              <a:t>= </a:t>
            </a:r>
            <a:r>
              <a:rPr lang="en-US" altLang="zh-TW" dirty="0" err="1"/>
              <a:t>trial.suggest_categorical</a:t>
            </a:r>
            <a:r>
              <a:rPr lang="en-US" altLang="zh-TW" dirty="0"/>
              <a:t>('</a:t>
            </a:r>
            <a:r>
              <a:rPr lang="en-US" altLang="zh-TW" dirty="0" err="1"/>
              <a:t>graph_conv_layers</a:t>
            </a:r>
            <a:r>
              <a:rPr lang="en-US" altLang="zh-TW" dirty="0"/>
              <a:t>',[[64,64],[128,128],[256,256],[64,64,64],[128,128,128],[256,256,256],[32,32,32,32],[64,64,64,64]]),</a:t>
            </a:r>
          </a:p>
          <a:p>
            <a:r>
              <a:rPr lang="en-US" altLang="zh-TW" dirty="0" err="1"/>
              <a:t>dense_layer_size</a:t>
            </a:r>
            <a:r>
              <a:rPr lang="en-US" altLang="zh-TW" dirty="0"/>
              <a:t>= </a:t>
            </a:r>
            <a:r>
              <a:rPr lang="en-US" altLang="zh-TW" dirty="0" err="1"/>
              <a:t>trial.suggest_int</a:t>
            </a:r>
            <a:r>
              <a:rPr lang="en-US" altLang="zh-TW" dirty="0"/>
              <a:t>('</a:t>
            </a:r>
            <a:r>
              <a:rPr lang="en-US" altLang="zh-TW" dirty="0" err="1"/>
              <a:t>dense_layer_size</a:t>
            </a:r>
            <a:r>
              <a:rPr lang="en-US" altLang="zh-TW" dirty="0"/>
              <a:t>', 16, 512, step=4),</a:t>
            </a:r>
          </a:p>
          <a:p>
            <a:r>
              <a:rPr lang="en-US" altLang="zh-TW" dirty="0"/>
              <a:t>dropouts= </a:t>
            </a:r>
            <a:r>
              <a:rPr lang="en-US" altLang="zh-TW" dirty="0" err="1"/>
              <a:t>trial.suggest_loguniform</a:t>
            </a:r>
            <a:r>
              <a:rPr lang="en-US" altLang="zh-TW" dirty="0"/>
              <a:t>('dropouts',1e-3, 1e-2)</a:t>
            </a:r>
          </a:p>
          <a:p>
            <a:endParaRPr lang="en-US" altLang="zh-TW" dirty="0"/>
          </a:p>
          <a:p>
            <a:r>
              <a:rPr lang="en-US" altLang="zh-TW" dirty="0"/>
              <a:t>Epoch: 200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1E8DA3-DFE9-4513-B7B2-FBDF75F5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83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9C7AF-F899-4FF1-8CCB-1A15B6D9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354465"/>
            <a:ext cx="3631163" cy="1009651"/>
          </a:xfrm>
        </p:spPr>
        <p:txBody>
          <a:bodyPr/>
          <a:lstStyle/>
          <a:p>
            <a:r>
              <a:rPr lang="en-US" altLang="zh-TW" dirty="0"/>
              <a:t>Searching cost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D89006-0FC3-49E5-A687-080D8F8B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2" y="1834956"/>
            <a:ext cx="11030339" cy="4351338"/>
          </a:xfrm>
        </p:spPr>
        <p:txBody>
          <a:bodyPr/>
          <a:lstStyle/>
          <a:p>
            <a:r>
              <a:rPr lang="da-DK" altLang="zh-TW" dirty="0"/>
              <a:t>SuccessiveHalvingPruner(</a:t>
            </a:r>
            <a:r>
              <a:rPr lang="en-US" altLang="zh-TW" dirty="0" err="1"/>
              <a:t>min_resource</a:t>
            </a:r>
            <a:r>
              <a:rPr lang="en-US" altLang="zh-TW" dirty="0"/>
              <a:t>=50,reduction_factor=4</a:t>
            </a:r>
            <a:r>
              <a:rPr lang="da-DK" altLang="zh-TW" dirty="0"/>
              <a:t>)</a:t>
            </a:r>
          </a:p>
          <a:p>
            <a:pPr lvl="1"/>
            <a:r>
              <a:rPr lang="da-DK" altLang="zh-TW" dirty="0"/>
              <a:t>r2: 2 hrs 20 min</a:t>
            </a:r>
          </a:p>
          <a:p>
            <a:pPr lvl="1"/>
            <a:endParaRPr lang="da-DK" altLang="zh-TW" dirty="0"/>
          </a:p>
          <a:p>
            <a:r>
              <a:rPr lang="en-US" altLang="zh-TW" dirty="0" err="1"/>
              <a:t>PatientPruner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Use </a:t>
            </a:r>
            <a:r>
              <a:rPr lang="en-US" altLang="zh-TW" dirty="0" err="1"/>
              <a:t>MedianPruner</a:t>
            </a:r>
            <a:r>
              <a:rPr lang="en-US" altLang="zh-TW" dirty="0"/>
              <a:t>(</a:t>
            </a:r>
            <a:r>
              <a:rPr lang="en-US" altLang="zh-TW" dirty="0" err="1"/>
              <a:t>n_startup_trials</a:t>
            </a:r>
            <a:r>
              <a:rPr lang="en-US" altLang="zh-TW" dirty="0"/>
              <a:t>=5, </a:t>
            </a:r>
            <a:r>
              <a:rPr lang="en-US" altLang="zh-TW" dirty="0" err="1"/>
              <a:t>n_warmup_steps</a:t>
            </a:r>
            <a:r>
              <a:rPr lang="en-US" altLang="zh-TW" dirty="0"/>
              <a:t>=30, </a:t>
            </a:r>
            <a:r>
              <a:rPr lang="en-US" altLang="zh-TW" dirty="0" err="1"/>
              <a:t>interval_steps</a:t>
            </a:r>
            <a:r>
              <a:rPr lang="en-US" altLang="zh-TW" dirty="0"/>
              <a:t>=10)</a:t>
            </a:r>
          </a:p>
          <a:p>
            <a:pPr lvl="1"/>
            <a:r>
              <a:rPr lang="en-US" altLang="zh-TW" dirty="0"/>
              <a:t>r2: 5 </a:t>
            </a:r>
            <a:r>
              <a:rPr lang="en-US" altLang="zh-TW" dirty="0" err="1"/>
              <a:t>hrs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da-DK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5892BB-AD30-4FCB-B57D-18BD94E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7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37871-E685-4777-9A12-806B4E5B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6" y="262488"/>
            <a:ext cx="8091196" cy="885177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pruners.PatientPruner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pruned by r2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4147A6-2D46-45DE-A1C8-F612899E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5" y="1679510"/>
            <a:ext cx="4498917" cy="31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967C901-5B2C-4DB8-9025-689082BA3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392" y="1679510"/>
            <a:ext cx="4498917" cy="310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777CAD-ABD5-413E-A4DD-2934565C31CA}"/>
              </a:ext>
            </a:extLst>
          </p:cNvPr>
          <p:cNvSpPr/>
          <p:nvPr/>
        </p:nvSpPr>
        <p:spPr>
          <a:xfrm>
            <a:off x="-10876" y="5103674"/>
            <a:ext cx="35207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parameter: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=[244]</a:t>
            </a:r>
          </a:p>
          <a:p>
            <a:r>
              <a:rPr lang="en-US" altLang="zh-TW" dirty="0" err="1"/>
              <a:t>graph_conv_layers</a:t>
            </a:r>
            <a:r>
              <a:rPr lang="en-US" altLang="zh-TW" dirty="0"/>
              <a:t>=[[64,64]]</a:t>
            </a:r>
          </a:p>
          <a:p>
            <a:r>
              <a:rPr lang="en-US" altLang="zh-TW" dirty="0" err="1"/>
              <a:t>dense_layer_size</a:t>
            </a:r>
            <a:r>
              <a:rPr lang="en-US" altLang="zh-TW" dirty="0"/>
              <a:t>=[320]</a:t>
            </a:r>
          </a:p>
          <a:p>
            <a:r>
              <a:rPr lang="en-US" altLang="zh-TW" dirty="0"/>
              <a:t>dropout=[0.001021398675002889]</a:t>
            </a:r>
          </a:p>
          <a:p>
            <a:r>
              <a:rPr lang="en-US" altLang="zh-TW" dirty="0" err="1"/>
              <a:t>lr</a:t>
            </a:r>
            <a:r>
              <a:rPr lang="en-US" altLang="zh-TW" dirty="0"/>
              <a:t>=0.0001484665496409606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BEC285-40FC-4B25-877A-CDC2810C2DF5}"/>
              </a:ext>
            </a:extLst>
          </p:cNvPr>
          <p:cNvSpPr/>
          <p:nvPr/>
        </p:nvSpPr>
        <p:spPr>
          <a:xfrm>
            <a:off x="3967460" y="4711480"/>
            <a:ext cx="3448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Best:</a:t>
            </a:r>
          </a:p>
          <a:p>
            <a:r>
              <a:rPr lang="en-US" altLang="zh-TW" dirty="0"/>
              <a:t>train_r2:  0.99</a:t>
            </a:r>
          </a:p>
          <a:p>
            <a:r>
              <a:rPr lang="en-US" altLang="zh-TW" dirty="0"/>
              <a:t>valid_r2:  0.99</a:t>
            </a:r>
          </a:p>
          <a:p>
            <a:r>
              <a:rPr lang="en-US" altLang="zh-TW" dirty="0"/>
              <a:t>test_r2:  0.56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467057-6383-4918-AEA1-E7F73A2A0116}"/>
              </a:ext>
            </a:extLst>
          </p:cNvPr>
          <p:cNvSpPr/>
          <p:nvPr/>
        </p:nvSpPr>
        <p:spPr>
          <a:xfrm>
            <a:off x="9633859" y="4711480"/>
            <a:ext cx="167045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Best:</a:t>
            </a:r>
          </a:p>
          <a:p>
            <a:r>
              <a:rPr lang="en-US" altLang="zh-TW" dirty="0" err="1"/>
              <a:t>train_loss</a:t>
            </a:r>
            <a:r>
              <a:rPr lang="en-US" altLang="zh-TW" dirty="0"/>
              <a:t>:  0.11</a:t>
            </a:r>
          </a:p>
          <a:p>
            <a:r>
              <a:rPr lang="en-US" altLang="zh-TW" dirty="0" err="1"/>
              <a:t>valid_loss</a:t>
            </a:r>
            <a:r>
              <a:rPr lang="en-US" altLang="zh-TW" dirty="0"/>
              <a:t>:  0.15</a:t>
            </a:r>
          </a:p>
          <a:p>
            <a:r>
              <a:rPr lang="en-US" altLang="zh-TW" dirty="0" err="1"/>
              <a:t>test_loss</a:t>
            </a:r>
            <a:r>
              <a:rPr lang="en-US" altLang="zh-TW" dirty="0"/>
              <a:t>:  0.92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139A4-339B-41D3-AF38-3CA5434E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99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31A63-1396-4242-92AA-4F499934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8" y="259139"/>
            <a:ext cx="11446912" cy="6657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Previous result (</a:t>
            </a:r>
            <a:r>
              <a:rPr lang="en-US" altLang="zh-TW" dirty="0" err="1"/>
              <a:t>HyperbandPruner</a:t>
            </a:r>
            <a:r>
              <a:rPr lang="en-US" altLang="zh-TW" dirty="0"/>
              <a:t>, same search space)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63F4D5-7A5D-448A-8666-4ED1257C6018}"/>
              </a:ext>
            </a:extLst>
          </p:cNvPr>
          <p:cNvSpPr/>
          <p:nvPr/>
        </p:nvSpPr>
        <p:spPr>
          <a:xfrm>
            <a:off x="7088509" y="3035713"/>
            <a:ext cx="21250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Best parameter:</a:t>
            </a:r>
          </a:p>
          <a:p>
            <a:r>
              <a:rPr lang="en-US" altLang="zh-TW" sz="1400" dirty="0" err="1"/>
              <a:t>batch_size</a:t>
            </a:r>
            <a:r>
              <a:rPr lang="en-US" altLang="zh-TW" sz="1400" dirty="0"/>
              <a:t> = 228 </a:t>
            </a:r>
          </a:p>
          <a:p>
            <a:r>
              <a:rPr lang="en-US" altLang="zh-TW" sz="1400" dirty="0" err="1"/>
              <a:t>graph_conv_layers</a:t>
            </a:r>
            <a:r>
              <a:rPr lang="en-US" altLang="zh-TW" sz="1400" dirty="0"/>
              <a:t> = [32,32,32,32] </a:t>
            </a:r>
          </a:p>
          <a:p>
            <a:r>
              <a:rPr lang="en-US" altLang="zh-TW" sz="1400" dirty="0" err="1"/>
              <a:t>dense_layer_size</a:t>
            </a:r>
            <a:r>
              <a:rPr lang="en-US" altLang="zh-TW" sz="1400" dirty="0"/>
              <a:t> = 392</a:t>
            </a:r>
          </a:p>
          <a:p>
            <a:r>
              <a:rPr lang="en-US" altLang="zh-TW" sz="1400" dirty="0"/>
              <a:t>dropout = 0.00589</a:t>
            </a:r>
          </a:p>
          <a:p>
            <a:r>
              <a:rPr lang="en-US" altLang="zh-TW" sz="1400" dirty="0" err="1"/>
              <a:t>nb_epoch</a:t>
            </a:r>
            <a:r>
              <a:rPr lang="en-US" altLang="zh-TW" sz="1400" dirty="0"/>
              <a:t>=100</a:t>
            </a:r>
          </a:p>
          <a:p>
            <a:r>
              <a:rPr lang="en-US" altLang="zh-TW" sz="1400" dirty="0" err="1"/>
              <a:t>learning_rate</a:t>
            </a:r>
            <a:r>
              <a:rPr lang="en-US" altLang="zh-TW" sz="1400" dirty="0"/>
              <a:t> = 0.002968</a:t>
            </a:r>
            <a:endParaRPr lang="zh-TW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C7CC9D-F85B-4AE0-81FA-55CE6FD4657F}"/>
              </a:ext>
            </a:extLst>
          </p:cNvPr>
          <p:cNvSpPr/>
          <p:nvPr/>
        </p:nvSpPr>
        <p:spPr>
          <a:xfrm>
            <a:off x="9357443" y="3287639"/>
            <a:ext cx="20725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Best:</a:t>
            </a:r>
          </a:p>
          <a:p>
            <a:r>
              <a:rPr lang="en-US" altLang="zh-TW" sz="1400" dirty="0"/>
              <a:t>Trainset_r2_value:  0.99</a:t>
            </a:r>
          </a:p>
          <a:p>
            <a:r>
              <a:rPr lang="en-US" altLang="zh-TW" sz="1400" dirty="0"/>
              <a:t>Validset_r2_value:  0.99</a:t>
            </a:r>
          </a:p>
          <a:p>
            <a:r>
              <a:rPr lang="en-US" altLang="zh-TW" sz="1400" dirty="0"/>
              <a:t>testset_q2_value:  0.66</a:t>
            </a:r>
            <a:endParaRPr lang="zh-TW" altLang="en-US" sz="1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AF49FE3-9394-43DE-B305-1CA9320E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9" y="1921598"/>
            <a:ext cx="5439747" cy="37486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4EC0476-7489-418A-8437-0A9C1A234EEF}"/>
              </a:ext>
            </a:extLst>
          </p:cNvPr>
          <p:cNvSpPr/>
          <p:nvPr/>
        </p:nvSpPr>
        <p:spPr>
          <a:xfrm>
            <a:off x="3136603" y="1552266"/>
            <a:ext cx="131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Strategy: R2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0C1945DA-6CA9-4D4D-9F23-EDD50062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9342" y="4602195"/>
            <a:ext cx="2743200" cy="365125"/>
          </a:xfrm>
        </p:spPr>
        <p:txBody>
          <a:bodyPr/>
          <a:lstStyle/>
          <a:p>
            <a:fld id="{F1BBBA7D-AC76-4326-911C-259DDF157C7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4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2589C-F658-4F9F-9C58-108825D3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4" y="242498"/>
            <a:ext cx="7996335" cy="877077"/>
          </a:xfrm>
        </p:spPr>
        <p:txBody>
          <a:bodyPr>
            <a:normAutofit/>
          </a:bodyPr>
          <a:lstStyle/>
          <a:p>
            <a:r>
              <a:rPr lang="en-US" altLang="zh-TW" dirty="0"/>
              <a:t>Search space of </a:t>
            </a:r>
            <a:r>
              <a:rPr lang="en-US" altLang="zh-TW" dirty="0" err="1"/>
              <a:t>HyperbandPruner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01446F-B9E0-40FD-881D-3CA9BE65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5" y="1399592"/>
            <a:ext cx="11120535" cy="4777371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batch_size</a:t>
            </a:r>
            <a:r>
              <a:rPr lang="en-US" altLang="zh-TW" dirty="0"/>
              <a:t>= </a:t>
            </a:r>
            <a:r>
              <a:rPr lang="en-US" altLang="zh-TW" dirty="0" err="1"/>
              <a:t>trial.suggest_int</a:t>
            </a:r>
            <a:r>
              <a:rPr lang="en-US" altLang="zh-TW" dirty="0"/>
              <a:t>('batch_size',64, 512, step=4),</a:t>
            </a:r>
          </a:p>
          <a:p>
            <a:r>
              <a:rPr lang="en-US" altLang="zh-TW" dirty="0" err="1"/>
              <a:t>learning_rate</a:t>
            </a:r>
            <a:r>
              <a:rPr lang="en-US" altLang="zh-TW" dirty="0"/>
              <a:t>= </a:t>
            </a:r>
            <a:r>
              <a:rPr lang="en-US" altLang="zh-TW" dirty="0" err="1"/>
              <a:t>trial.suggest_loguniform</a:t>
            </a:r>
            <a:r>
              <a:rPr lang="en-US" altLang="zh-TW" dirty="0"/>
              <a:t>('learning_rate',1e-4, 1e-2),</a:t>
            </a:r>
          </a:p>
          <a:p>
            <a:r>
              <a:rPr lang="en-US" altLang="zh-TW" dirty="0" err="1"/>
              <a:t>graph_conv_layers</a:t>
            </a:r>
            <a:r>
              <a:rPr lang="en-US" altLang="zh-TW" dirty="0"/>
              <a:t>= </a:t>
            </a:r>
            <a:r>
              <a:rPr lang="en-US" altLang="zh-TW" dirty="0" err="1"/>
              <a:t>trial.suggest_categorical</a:t>
            </a:r>
            <a:r>
              <a:rPr lang="en-US" altLang="zh-TW" dirty="0"/>
              <a:t>('</a:t>
            </a:r>
            <a:r>
              <a:rPr lang="en-US" altLang="zh-TW" dirty="0" err="1"/>
              <a:t>graph_conv_layers</a:t>
            </a:r>
            <a:r>
              <a:rPr lang="en-US" altLang="zh-TW" dirty="0"/>
              <a:t>',[[64,64,64,64],[128,128,128,128],[256,256,256,256],[64,64,64,64,64],[128,128,128,128,128],[256,256,256,256,256]]),</a:t>
            </a:r>
          </a:p>
          <a:p>
            <a:r>
              <a:rPr lang="en-US" altLang="zh-TW" dirty="0" err="1"/>
              <a:t>dense_layer_size</a:t>
            </a:r>
            <a:r>
              <a:rPr lang="en-US" altLang="zh-TW" dirty="0"/>
              <a:t>= </a:t>
            </a:r>
            <a:r>
              <a:rPr lang="en-US" altLang="zh-TW" dirty="0" err="1"/>
              <a:t>trial.suggest_int</a:t>
            </a:r>
            <a:r>
              <a:rPr lang="en-US" altLang="zh-TW" dirty="0"/>
              <a:t>('</a:t>
            </a:r>
            <a:r>
              <a:rPr lang="en-US" altLang="zh-TW" dirty="0" err="1"/>
              <a:t>dense_layer_size</a:t>
            </a:r>
            <a:r>
              <a:rPr lang="en-US" altLang="zh-TW" dirty="0"/>
              <a:t>', 256, 512, step=4),</a:t>
            </a:r>
          </a:p>
          <a:p>
            <a:r>
              <a:rPr lang="en-US" altLang="zh-TW" dirty="0"/>
              <a:t>dropouts= </a:t>
            </a:r>
            <a:r>
              <a:rPr lang="en-US" altLang="zh-TW" dirty="0" err="1"/>
              <a:t>trial.suggest_loguniform</a:t>
            </a:r>
            <a:r>
              <a:rPr lang="en-US" altLang="zh-TW" dirty="0"/>
              <a:t>('dropouts',1e-3, 1e-2)</a:t>
            </a:r>
          </a:p>
          <a:p>
            <a:endParaRPr lang="en-US" altLang="zh-TW" dirty="0"/>
          </a:p>
          <a:p>
            <a:r>
              <a:rPr lang="en-US" altLang="zh-TW" dirty="0"/>
              <a:t>Epoch: 300</a:t>
            </a:r>
          </a:p>
          <a:p>
            <a:r>
              <a:rPr lang="en-US" altLang="zh-TW" dirty="0"/>
              <a:t>Cost: 4 hours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B1DF61-A6C0-40E5-AA7D-507C4A73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1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EEBB6-D1F1-4F2C-91BC-2D001D91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34" y="139959"/>
            <a:ext cx="10515600" cy="1084198"/>
          </a:xfrm>
        </p:spPr>
        <p:txBody>
          <a:bodyPr/>
          <a:lstStyle/>
          <a:p>
            <a:r>
              <a:rPr lang="en-US" altLang="zh-TW" dirty="0" err="1"/>
              <a:t>pruners.HyperbandPruner</a:t>
            </a:r>
            <a:r>
              <a:rPr lang="en-US" altLang="zh-TW" dirty="0"/>
              <a:t>() pruned by r2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05827-B9F6-4E7E-9AB4-A507FC15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6" y="1462964"/>
            <a:ext cx="4718374" cy="325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DB9C9D-4797-4A0C-BEB8-F3E6D3DE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03" y="1462964"/>
            <a:ext cx="4718374" cy="325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DC7EFB-F355-4FFB-8B24-573A36C3125F}"/>
              </a:ext>
            </a:extLst>
          </p:cNvPr>
          <p:cNvSpPr/>
          <p:nvPr/>
        </p:nvSpPr>
        <p:spPr>
          <a:xfrm>
            <a:off x="0" y="5103674"/>
            <a:ext cx="40805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parameter:</a:t>
            </a:r>
          </a:p>
          <a:p>
            <a:r>
              <a:rPr lang="en-US" altLang="zh-TW" dirty="0" err="1"/>
              <a:t>batch_size</a:t>
            </a:r>
            <a:r>
              <a:rPr lang="en-US" altLang="zh-TW" dirty="0"/>
              <a:t>=[240]</a:t>
            </a:r>
          </a:p>
          <a:p>
            <a:r>
              <a:rPr lang="en-US" altLang="zh-TW" dirty="0" err="1"/>
              <a:t>graph_conv_layers</a:t>
            </a:r>
            <a:r>
              <a:rPr lang="en-US" altLang="zh-TW" dirty="0"/>
              <a:t>=[[256, 256, 256, 256]]</a:t>
            </a:r>
          </a:p>
          <a:p>
            <a:r>
              <a:rPr lang="en-US" altLang="zh-TW" dirty="0" err="1"/>
              <a:t>dense_layer_size</a:t>
            </a:r>
            <a:r>
              <a:rPr lang="en-US" altLang="zh-TW" dirty="0"/>
              <a:t>=[276]</a:t>
            </a:r>
          </a:p>
          <a:p>
            <a:r>
              <a:rPr lang="en-US" altLang="zh-TW" dirty="0"/>
              <a:t>dropout=[0.002705573716516902]</a:t>
            </a:r>
          </a:p>
          <a:p>
            <a:r>
              <a:rPr lang="en-US" altLang="zh-TW" dirty="0" err="1"/>
              <a:t>lr</a:t>
            </a:r>
            <a:r>
              <a:rPr lang="en-US" altLang="zh-TW" dirty="0"/>
              <a:t>=0.0012318639973244302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1CCBBA-77C1-4733-BDEF-C7EB99A339BF}"/>
              </a:ext>
            </a:extLst>
          </p:cNvPr>
          <p:cNvSpPr/>
          <p:nvPr/>
        </p:nvSpPr>
        <p:spPr>
          <a:xfrm>
            <a:off x="4495096" y="4621180"/>
            <a:ext cx="3572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Best:</a:t>
            </a:r>
          </a:p>
          <a:p>
            <a:r>
              <a:rPr lang="en-US" altLang="zh-TW" dirty="0"/>
              <a:t>train_r2:  0.99</a:t>
            </a:r>
          </a:p>
          <a:p>
            <a:r>
              <a:rPr lang="en-US" altLang="zh-TW" dirty="0"/>
              <a:t>valid_r2:  0.99</a:t>
            </a:r>
          </a:p>
          <a:p>
            <a:r>
              <a:rPr lang="en-US" altLang="zh-TW" dirty="0"/>
              <a:t>test_r2:  0.68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2A354-8B1A-4A23-BC4E-239E4EBE0B07}"/>
              </a:ext>
            </a:extLst>
          </p:cNvPr>
          <p:cNvSpPr/>
          <p:nvPr/>
        </p:nvSpPr>
        <p:spPr>
          <a:xfrm>
            <a:off x="9828105" y="4621180"/>
            <a:ext cx="16704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Best:</a:t>
            </a:r>
          </a:p>
          <a:p>
            <a:r>
              <a:rPr lang="en-US" altLang="zh-TW" dirty="0" err="1"/>
              <a:t>train_loss</a:t>
            </a:r>
            <a:r>
              <a:rPr lang="en-US" altLang="zh-TW" dirty="0"/>
              <a:t>:  0.11</a:t>
            </a:r>
          </a:p>
          <a:p>
            <a:r>
              <a:rPr lang="en-US" altLang="zh-TW" dirty="0" err="1"/>
              <a:t>valid_loss</a:t>
            </a:r>
            <a:r>
              <a:rPr lang="en-US" altLang="zh-TW" dirty="0"/>
              <a:t>:  0.14</a:t>
            </a:r>
          </a:p>
          <a:p>
            <a:r>
              <a:rPr lang="en-US" altLang="zh-TW" dirty="0" err="1"/>
              <a:t>test_loss</a:t>
            </a:r>
            <a:r>
              <a:rPr lang="en-US" altLang="zh-TW" dirty="0"/>
              <a:t>:  0.79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57841A7-86AE-46BA-B997-9E55220D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BA7D-AC76-4326-911C-259DDF157C7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E2AC9F-F1E2-42EF-A38B-4829DD938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454" y="4009355"/>
            <a:ext cx="153079" cy="1428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625903-E1FE-406A-AFE3-6234206B2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045" y="3818514"/>
            <a:ext cx="1809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706</Words>
  <Application>Microsoft Office PowerPoint</Application>
  <PresentationFormat>寬螢幕</PresentationFormat>
  <Paragraphs>97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1125</vt:lpstr>
      <vt:lpstr>Pruner choice</vt:lpstr>
      <vt:lpstr>Search space of SuccessiveHalvingPruner()</vt:lpstr>
      <vt:lpstr>Search space of PatientPruner(*other pruner)  </vt:lpstr>
      <vt:lpstr>Searching cost</vt:lpstr>
      <vt:lpstr>pruners.PatientPruner() pruned by r2</vt:lpstr>
      <vt:lpstr>Previous result (HyperbandPruner, same search space)</vt:lpstr>
      <vt:lpstr>Search space of HyperbandPruner</vt:lpstr>
      <vt:lpstr>pruners.HyperbandPruner() pruned by r2</vt:lpstr>
      <vt:lpstr>SARpy</vt:lpstr>
      <vt:lpstr>Update the ChEMBL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thereisnothingintheworld131445@gmail.com</dc:creator>
  <cp:lastModifiedBy>thereisnothingintheworld131445@gmail.com</cp:lastModifiedBy>
  <cp:revision>16</cp:revision>
  <dcterms:created xsi:type="dcterms:W3CDTF">2022-11-24T23:01:23Z</dcterms:created>
  <dcterms:modified xsi:type="dcterms:W3CDTF">2023-12-13T17:55:55Z</dcterms:modified>
</cp:coreProperties>
</file>